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3" r:id="rId3"/>
    <p:sldId id="342" r:id="rId4"/>
    <p:sldId id="330" r:id="rId5"/>
    <p:sldId id="332" r:id="rId6"/>
    <p:sldId id="333" r:id="rId7"/>
    <p:sldId id="334" r:id="rId8"/>
    <p:sldId id="336" r:id="rId9"/>
    <p:sldId id="257" r:id="rId10"/>
    <p:sldId id="337" r:id="rId11"/>
    <p:sldId id="329" r:id="rId12"/>
    <p:sldId id="338" r:id="rId13"/>
    <p:sldId id="339" r:id="rId14"/>
    <p:sldId id="340" r:id="rId15"/>
    <p:sldId id="341" r:id="rId16"/>
    <p:sldId id="343" r:id="rId17"/>
    <p:sldId id="344" r:id="rId18"/>
    <p:sldId id="345" r:id="rId19"/>
    <p:sldId id="34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A4CE4F-E0B9-4BBC-96B4-08366A2AD3B5}">
          <p14:sldIdLst>
            <p14:sldId id="256"/>
            <p14:sldId id="313"/>
            <p14:sldId id="342"/>
          </p14:sldIdLst>
        </p14:section>
        <p14:section name="New state" id="{74B993FE-2821-47C9-8880-93FC634A7B8C}">
          <p14:sldIdLst>
            <p14:sldId id="330"/>
            <p14:sldId id="332"/>
            <p14:sldId id="333"/>
            <p14:sldId id="334"/>
            <p14:sldId id="336"/>
          </p14:sldIdLst>
        </p14:section>
        <p14:section name="Precedence" id="{7BBDB194-5B9A-47CE-B5D5-7F6D2A74CD8A}">
          <p14:sldIdLst>
            <p14:sldId id="257"/>
            <p14:sldId id="337"/>
            <p14:sldId id="329"/>
            <p14:sldId id="338"/>
          </p14:sldIdLst>
        </p14:section>
        <p14:section name="Moldable gang" id="{B875FF71-B3F3-4711-B118-6F3B787E6880}">
          <p14:sldIdLst>
            <p14:sldId id="339"/>
            <p14:sldId id="340"/>
            <p14:sldId id="341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2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F1833-6975-429C-9183-714EB1A6AB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79EA4-0F00-4A03-9719-9059B7A02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8881B-A1D3-4C57-8848-AF310D754CB8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9126B-56DF-43DC-B094-0F4771A20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5EFCA-826E-4DA8-A8E8-34A90E1E6E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C4F8-5E15-45FE-81BC-C5030EDBF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3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05/05/2020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40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97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64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85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199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328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61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8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1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53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6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88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49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15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6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5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05/05/2020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9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dirty="0"/>
              <a:t>W</a:t>
            </a:r>
            <a:r>
              <a:rPr lang="en-150" sz="3100" b="1" dirty="0"/>
              <a:t>e</a:t>
            </a:r>
            <a:r>
              <a:rPr lang="en-GB" sz="3100" b="1" dirty="0"/>
              <a:t>e</a:t>
            </a:r>
            <a:r>
              <a:rPr lang="en-150" sz="3100" b="1" dirty="0"/>
              <a:t>k</a:t>
            </a:r>
            <a:r>
              <a:rPr lang="en-GB" sz="3100" b="1" dirty="0"/>
              <a:t>l</a:t>
            </a:r>
            <a:r>
              <a:rPr lang="en-150" sz="3100" b="1" dirty="0"/>
              <a:t>y </a:t>
            </a:r>
            <a:r>
              <a:rPr lang="en-GB" sz="3100" b="1" dirty="0"/>
              <a:t>M</a:t>
            </a:r>
            <a:r>
              <a:rPr lang="en-150" sz="3100" b="1" dirty="0"/>
              <a:t>e</a:t>
            </a:r>
            <a:r>
              <a:rPr lang="en-GB" sz="3100" b="1" dirty="0"/>
              <a:t>e</a:t>
            </a:r>
            <a:r>
              <a:rPr lang="en-150" sz="3100" b="1" dirty="0"/>
              <a:t>t</a:t>
            </a:r>
            <a:r>
              <a:rPr lang="en-GB" sz="3100" b="1" dirty="0"/>
              <a:t>i</a:t>
            </a:r>
            <a:r>
              <a:rPr lang="en-150" sz="3100" b="1" dirty="0"/>
              <a:t>n</a:t>
            </a:r>
            <a:r>
              <a:rPr lang="en-GB" sz="3100" b="1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4814931" y="3602034"/>
            <a:ext cx="2562139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7" y="5494789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of May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75" y="3981811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h𝑠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Upp>
                                <m:limUp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lim>
                              </m:limUpp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𝒮</m:t>
                                      </m:r>
                                      <m:d>
                                        <m:d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e>
                                            <m:lim>
                                              <m:sSub>
                                                <m:sSub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𝒳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𝑝𝑟𝑒𝑑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∧</m:t>
                                              </m:r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𝐸𝐹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≤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  <m:sup>
                                                  <m:func>
                                                    <m:funcPr>
                                                      <m:ctrlPr>
                                                        <a:rPr lang="en-GB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GB" sz="2400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min</m:t>
                                                      </m:r>
                                                    </m:fName>
                                                    <m:e>
                                                      <m:r>
                                                        <a:rPr lang="en-GB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func>
                                                </m:sup>
                                              </m:sSubSup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  <a:p>
                <a:r>
                  <a:rPr lang="en-GB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𝒮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≠∅∧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sup>
                          </m:sSub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p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𝑝𝑟𝑒𝑑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func>
                                <m:func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8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𝒳</m:t>
                                      </m:r>
                                      <m:d>
                                        <m:d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800" dirty="0"/>
              </a:p>
              <a:p>
                <a:r>
                  <a:rPr lang="en-GB" sz="2400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𝒳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Precedence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89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09E1C-13DE-4848-B7B1-F82DC1A137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GB" dirty="0"/>
                  <a:t>Precedence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09E1C-13DE-4848-B7B1-F82DC1A13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tate_base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98663" y="2136371"/>
            <a:ext cx="6423875" cy="2338343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3362214"/>
                  </p:ext>
                </p:extLst>
              </p:nvPr>
            </p:nvGraphicFramePr>
            <p:xfrm>
              <a:off x="696287" y="1999189"/>
              <a:ext cx="4366726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13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3362214"/>
                  </p:ext>
                </p:extLst>
              </p:nvPr>
            </p:nvGraphicFramePr>
            <p:xfrm>
              <a:off x="696287" y="1999189"/>
              <a:ext cx="4366726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1639" r="-6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3694" t="-1639" r="-45675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119444" t="-1639" r="-18166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62385" t="-1639" r="-2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33333" t="-1639" r="-30370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1639" r="-2500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101639" r="-6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101639" r="-250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201639" r="-6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201639" r="-25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301639" r="-6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301639" r="-25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401639" r="-6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401639" r="-25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501639" r="-6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501639" r="-25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60163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601639" r="-25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pic>
        <p:nvPicPr>
          <p:cNvPr id="8" name="state_00">
            <a:extLst>
              <a:ext uri="{FF2B5EF4-FFF2-40B4-BE49-F238E27FC236}">
                <a16:creationId xmlns:a16="http://schemas.microsoft.com/office/drawing/2014/main" id="{7B91B91E-681C-4624-994B-CDFDAE6F3A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3"/>
          </a:xfrm>
          <a:prstGeom prst="rect">
            <a:avLst/>
          </a:prstGeom>
          <a:noFill/>
        </p:spPr>
      </p:pic>
      <p:pic>
        <p:nvPicPr>
          <p:cNvPr id="10" name="state_01">
            <a:extLst>
              <a:ext uri="{FF2B5EF4-FFF2-40B4-BE49-F238E27FC236}">
                <a16:creationId xmlns:a16="http://schemas.microsoft.com/office/drawing/2014/main" id="{28D37AE5-A220-4958-AEBA-672CE2862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2"/>
            <a:ext cx="6423872" cy="2338341"/>
          </a:xfrm>
          <a:prstGeom prst="rect">
            <a:avLst/>
          </a:prstGeom>
          <a:noFill/>
        </p:spPr>
      </p:pic>
      <p:pic>
        <p:nvPicPr>
          <p:cNvPr id="11" name="state_02">
            <a:extLst>
              <a:ext uri="{FF2B5EF4-FFF2-40B4-BE49-F238E27FC236}">
                <a16:creationId xmlns:a16="http://schemas.microsoft.com/office/drawing/2014/main" id="{49EE2244-2995-4458-A0B5-1522CAA46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  <p:pic>
        <p:nvPicPr>
          <p:cNvPr id="13" name="state_03">
            <a:extLst>
              <a:ext uri="{FF2B5EF4-FFF2-40B4-BE49-F238E27FC236}">
                <a16:creationId xmlns:a16="http://schemas.microsoft.com/office/drawing/2014/main" id="{9DC5AFA5-3CD9-43D2-AC4B-2A5B15E32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  <p:pic>
        <p:nvPicPr>
          <p:cNvPr id="14" name="state_03_job">
            <a:extLst>
              <a:ext uri="{FF2B5EF4-FFF2-40B4-BE49-F238E27FC236}">
                <a16:creationId xmlns:a16="http://schemas.microsoft.com/office/drawing/2014/main" id="{E6BBDCEF-420F-4423-8BEA-8F3CE4C425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3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09E1C-13DE-4848-B7B1-F82DC1A137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GB" dirty="0"/>
                  <a:t>Precedence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09E1C-13DE-4848-B7B1-F82DC1A13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86603133"/>
                  </p:ext>
                </p:extLst>
              </p:nvPr>
            </p:nvGraphicFramePr>
            <p:xfrm>
              <a:off x="696287" y="1999189"/>
              <a:ext cx="4366726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13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86603133"/>
                  </p:ext>
                </p:extLst>
              </p:nvPr>
            </p:nvGraphicFramePr>
            <p:xfrm>
              <a:off x="696287" y="1999189"/>
              <a:ext cx="4366726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971" t="-1639" r="-6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93694" t="-1639" r="-45675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119444" t="-1639" r="-18166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362385" t="-1639" r="-2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933333" t="-1639" r="-30370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348750" t="-1639" r="-250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971" t="-100000" r="-600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348750" t="-100000" r="-250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971" t="-20327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348750" t="-203279" r="-25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pic>
        <p:nvPicPr>
          <p:cNvPr id="13" name="base">
            <a:extLst>
              <a:ext uri="{FF2B5EF4-FFF2-40B4-BE49-F238E27FC236}">
                <a16:creationId xmlns:a16="http://schemas.microsoft.com/office/drawing/2014/main" id="{9DC5AFA5-3CD9-43D2-AC4B-2A5B15E32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5" y="1568448"/>
            <a:ext cx="6423872" cy="197400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46564D-221A-4A14-84FE-1F38AE17F4E2}"/>
                  </a:ext>
                </a:extLst>
              </p:cNvPr>
              <p:cNvSpPr txBox="1"/>
              <p:nvPr/>
            </p:nvSpPr>
            <p:spPr>
              <a:xfrm>
                <a:off x="5721290" y="3730984"/>
                <a:ext cx="1912691" cy="6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46564D-221A-4A14-84FE-1F38AE17F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90" y="3730984"/>
                <a:ext cx="1912691" cy="629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41307F-A035-4092-A0B2-CF9BD164AB09}"/>
                  </a:ext>
                </a:extLst>
              </p:cNvPr>
              <p:cNvSpPr txBox="1"/>
              <p:nvPr/>
            </p:nvSpPr>
            <p:spPr>
              <a:xfrm>
                <a:off x="7888446" y="3723866"/>
                <a:ext cx="4303554" cy="64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𝒳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5, 20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10, 15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41307F-A035-4092-A0B2-CF9BD164A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46" y="3723866"/>
                <a:ext cx="4303554" cy="643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2113D7-B5E8-4842-BC2E-82DA8B53C797}"/>
                  </a:ext>
                </a:extLst>
              </p:cNvPr>
              <p:cNvSpPr txBox="1"/>
              <p:nvPr/>
            </p:nvSpPr>
            <p:spPr>
              <a:xfrm>
                <a:off x="7888446" y="4396278"/>
                <a:ext cx="4303554" cy="64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𝒳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10, 15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2113D7-B5E8-4842-BC2E-82DA8B53C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46" y="4396278"/>
                <a:ext cx="4303554" cy="6438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C2D8F8-0D74-466F-80E7-3FD4D5B1ECFA}"/>
                  </a:ext>
                </a:extLst>
              </p:cNvPr>
              <p:cNvSpPr txBox="1"/>
              <p:nvPr/>
            </p:nvSpPr>
            <p:spPr>
              <a:xfrm>
                <a:off x="7888446" y="5040109"/>
                <a:ext cx="4303554" cy="64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𝒳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5, 20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C2D8F8-0D74-466F-80E7-3FD4D5B1E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46" y="5040109"/>
                <a:ext cx="4303554" cy="6438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base_job">
            <a:extLst>
              <a:ext uri="{FF2B5EF4-FFF2-40B4-BE49-F238E27FC236}">
                <a16:creationId xmlns:a16="http://schemas.microsoft.com/office/drawing/2014/main" id="{CE96EAC0-76A3-4CD4-BF4A-C231716AF6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7" y="1568448"/>
            <a:ext cx="6423870" cy="1974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970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Find availabilities corresponding to more than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noProof="0" dirty="0"/>
                  <a:t> cores released at once and discard them</a:t>
                </a:r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noProof="0" dirty="0"/>
                  <a:t> now is computed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𝑔𝑎𝑛𝑔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2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𝑔𝑎𝑛𝑔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𝑔𝑎𝑛𝑔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func>
                                      <m:func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24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fName>
                                      <m:e/>
                                    </m:func>
                                  </m:sup>
                                </m:sSub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              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func>
                                      <m:func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240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/>
                                    </m:func>
                                  </m:sup>
                                </m:sSubSup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limUpp>
                                          <m:limUpp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400">
                                                <a:latin typeface="Cambria Math" panose="02040503050406030204" pitchFamily="18" charset="0"/>
                                              </a:rPr>
                                              <m:t>min</m:t>
                                            </m:r>
                                          </m:e>
                                          <m:lim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lim>
                                        </m:limUpp>
                                      </m:e>
                                      <m:lim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  <m:sup>
                                            <m:func>
                                              <m:funcPr>
                                                <m:ctrlPr>
                                                  <a:rPr lang="en-GB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GB" sz="2400">
                                                    <a:latin typeface="Cambria Math" panose="02040503050406030204" pitchFamily="18" charset="0"/>
                                                  </a:rPr>
                                                  <m:t>min</m:t>
                                                </m:r>
                                              </m:fName>
                                              <m:e/>
                                            </m:func>
                                          </m:sup>
                                        </m:sSubSup>
                                        <m:d>
                                          <m:dPr>
                                            <m:begChr m:val="|"/>
                                            <m:endChr m:val=""/>
                                            <m:ctrlPr>
                                              <a:rPr lang="en-GB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GB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nary>
                                                  <m:naryPr>
                                                    <m:chr m:val="∑"/>
                                                    <m:supHide m:val="on"/>
                                                    <m:ctrlPr>
                                                      <a:rPr lang="en-GB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a:rPr lang="en-GB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en-GB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≤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GB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∧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GB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≤</m:t>
                                                    </m:r>
                                                    <m:r>
                                                      <a:rPr lang="en-GB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sub>
                                                  <m:sup/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nary>
                                              </m:e>
                                            </m:d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r>
                  <a:rPr lang="en-GB" sz="2400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15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b="0" dirty="0"/>
                  <a:t>Scheduling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  <p:pic>
        <p:nvPicPr>
          <p:cNvPr id="6" name="base">
            <a:extLst>
              <a:ext uri="{FF2B5EF4-FFF2-40B4-BE49-F238E27FC236}">
                <a16:creationId xmlns:a16="http://schemas.microsoft.com/office/drawing/2014/main" id="{766B991E-C904-47D2-B6A0-DF97C8623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153" y="1566457"/>
            <a:ext cx="5567847" cy="2547755"/>
          </a:xfrm>
          <a:prstGeom prst="rect">
            <a:avLst/>
          </a:prstGeom>
        </p:spPr>
      </p:pic>
      <p:pic>
        <p:nvPicPr>
          <p:cNvPr id="8" name="base_job">
            <a:extLst>
              <a:ext uri="{FF2B5EF4-FFF2-40B4-BE49-F238E27FC236}">
                <a16:creationId xmlns:a16="http://schemas.microsoft.com/office/drawing/2014/main" id="{E4F3081B-3559-416D-92E6-A364FB6F7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153" y="1566457"/>
            <a:ext cx="5567847" cy="2547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/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3, 1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b="0" dirty="0"/>
                  <a:t>Scheduling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  <p:pic>
        <p:nvPicPr>
          <p:cNvPr id="6" name="base">
            <a:extLst>
              <a:ext uri="{FF2B5EF4-FFF2-40B4-BE49-F238E27FC236}">
                <a16:creationId xmlns:a16="http://schemas.microsoft.com/office/drawing/2014/main" id="{766B991E-C904-47D2-B6A0-DF97C8623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06" y="1566457"/>
            <a:ext cx="5536741" cy="2547755"/>
          </a:xfrm>
          <a:prstGeom prst="rect">
            <a:avLst/>
          </a:prstGeom>
        </p:spPr>
      </p:pic>
      <p:pic>
        <p:nvPicPr>
          <p:cNvPr id="8" name="base_job">
            <a:extLst>
              <a:ext uri="{FF2B5EF4-FFF2-40B4-BE49-F238E27FC236}">
                <a16:creationId xmlns:a16="http://schemas.microsoft.com/office/drawing/2014/main" id="{E4F3081B-3559-416D-92E6-A364FB6F7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06" y="1566457"/>
            <a:ext cx="5536741" cy="2547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/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1, 3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5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b="0" dirty="0"/>
                  <a:t>Scheduling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  <p:pic>
        <p:nvPicPr>
          <p:cNvPr id="6" name="base">
            <a:extLst>
              <a:ext uri="{FF2B5EF4-FFF2-40B4-BE49-F238E27FC236}">
                <a16:creationId xmlns:a16="http://schemas.microsoft.com/office/drawing/2014/main" id="{766B991E-C904-47D2-B6A0-DF97C8623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06" y="1573574"/>
            <a:ext cx="5536741" cy="2533521"/>
          </a:xfrm>
          <a:prstGeom prst="rect">
            <a:avLst/>
          </a:prstGeom>
        </p:spPr>
      </p:pic>
      <p:pic>
        <p:nvPicPr>
          <p:cNvPr id="8" name="base_job">
            <a:extLst>
              <a:ext uri="{FF2B5EF4-FFF2-40B4-BE49-F238E27FC236}">
                <a16:creationId xmlns:a16="http://schemas.microsoft.com/office/drawing/2014/main" id="{E4F3081B-3559-416D-92E6-A364FB6F7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06" y="1573574"/>
            <a:ext cx="5536741" cy="25335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/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1, 3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8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5ABD-C3E3-4E4E-A915-06A9BDF4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phase</a:t>
            </a:r>
          </a:p>
        </p:txBody>
      </p:sp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E7F1870-8EAE-4033-B726-593BD5BBED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8980"/>
            <a:ext cx="5181600" cy="3071726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649E1C-410B-4851-B799-4B09F23BA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48980"/>
            <a:ext cx="5181600" cy="307172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E840A-5B58-4AB4-A04E-A80047E3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  <p:pic>
        <p:nvPicPr>
          <p:cNvPr id="14" name="alg_00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B1406610-EC20-4456-A708-DED8B813C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16" name="alg_01" descr="A picture containing table&#10;&#10;Description automatically generated">
            <a:extLst>
              <a:ext uri="{FF2B5EF4-FFF2-40B4-BE49-F238E27FC236}">
                <a16:creationId xmlns:a16="http://schemas.microsoft.com/office/drawing/2014/main" id="{C827001B-D2CC-4BB1-B03C-F17B85D20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18" name="alg_02" descr="A picture containing clock&#10;&#10;Description automatically generated">
            <a:extLst>
              <a:ext uri="{FF2B5EF4-FFF2-40B4-BE49-F238E27FC236}">
                <a16:creationId xmlns:a16="http://schemas.microsoft.com/office/drawing/2014/main" id="{E8FB5F74-3144-4B31-AD12-AE4AEC0A8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20" name="alg_03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BE492505-6D84-4C27-B829-A22024D819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22" name="alg_04" descr="A close up of a logo&#10;&#10;Description automatically generated">
            <a:extLst>
              <a:ext uri="{FF2B5EF4-FFF2-40B4-BE49-F238E27FC236}">
                <a16:creationId xmlns:a16="http://schemas.microsoft.com/office/drawing/2014/main" id="{AECB7018-A27D-4095-B334-0EA1F3536A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24" name="alg_05" descr="A close up of a sign&#10;&#10;Description automatically generated">
            <a:extLst>
              <a:ext uri="{FF2B5EF4-FFF2-40B4-BE49-F238E27FC236}">
                <a16:creationId xmlns:a16="http://schemas.microsoft.com/office/drawing/2014/main" id="{612BF653-3E57-4835-AF46-D5468B56FA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26" name="alg_06" descr="A close up of a logo&#10;&#10;Description automatically generated">
            <a:extLst>
              <a:ext uri="{FF2B5EF4-FFF2-40B4-BE49-F238E27FC236}">
                <a16:creationId xmlns:a16="http://schemas.microsoft.com/office/drawing/2014/main" id="{90DF344B-8EC9-4116-8809-2322A57C67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27" name="alg_07">
            <a:extLst>
              <a:ext uri="{FF2B5EF4-FFF2-40B4-BE49-F238E27FC236}">
                <a16:creationId xmlns:a16="http://schemas.microsoft.com/office/drawing/2014/main" id="{C5D0031D-8397-4507-BF00-47EF70CB70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7207" y="4476687"/>
            <a:ext cx="983521" cy="16777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9D989A1-80CC-433E-B3D4-736DBCBA26B6}"/>
                  </a:ext>
                </a:extLst>
              </p:cNvPr>
              <p:cNvSpPr/>
              <p:nvPr/>
            </p:nvSpPr>
            <p:spPr>
              <a:xfrm>
                <a:off x="1735401" y="4601221"/>
                <a:ext cx="2190471" cy="1495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9D989A1-80CC-433E-B3D4-736DBCBA2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01" y="4601221"/>
                <a:ext cx="2190471" cy="14952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DBD3BD7-F7D2-4A66-A3A4-80804DCB05D6}"/>
                  </a:ext>
                </a:extLst>
              </p:cNvPr>
              <p:cNvSpPr/>
              <p:nvPr/>
            </p:nvSpPr>
            <p:spPr>
              <a:xfrm>
                <a:off x="4111642" y="4601221"/>
                <a:ext cx="2206373" cy="1495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DBD3BD7-F7D2-4A66-A3A4-80804DCB0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42" y="4601221"/>
                <a:ext cx="2206373" cy="14952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5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EA9B-5AF0-4187-BA50-F0CA95FC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phase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F9A42-FB90-480A-80B1-F6F9D5AC04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9143"/>
            <a:ext cx="5181600" cy="3071726"/>
          </a:xfr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EEF48-9AB4-4B57-8BAB-0AD472F9F1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89143"/>
            <a:ext cx="5181600" cy="307172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79384-B0C0-4B1D-AF05-416D91D9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2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New state generation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noProof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  <a:p>
                <a:r>
                  <a:rPr lang="en-GB" dirty="0"/>
                  <a:t>Reduce pessimism with:</a:t>
                </a:r>
              </a:p>
              <a:p>
                <a:pPr lvl="1"/>
                <a:r>
                  <a:rPr lang="en-GB" dirty="0"/>
                  <a:t>Precedence constraints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computation</a:t>
                </a:r>
              </a:p>
              <a:p>
                <a:pPr lvl="1"/>
                <a:r>
                  <a:rPr lang="en-GB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computation</a:t>
                </a:r>
                <a:endParaRPr lang="en-150" dirty="0"/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</a:t>
            </a:r>
            <a:r>
              <a:rPr lang="en-150" noProof="0" dirty="0"/>
              <a:t>o </a:t>
            </a:r>
            <a:r>
              <a:rPr lang="en-GB" noProof="0" dirty="0"/>
              <a:t>d</a:t>
            </a:r>
            <a:r>
              <a:rPr lang="en-150" noProof="0" dirty="0"/>
              <a:t>i</a:t>
            </a:r>
            <a:r>
              <a:rPr lang="en-GB" noProof="0" dirty="0"/>
              <a:t>s</a:t>
            </a:r>
            <a:r>
              <a:rPr lang="en-150" noProof="0" dirty="0"/>
              <a:t>c</a:t>
            </a:r>
            <a:r>
              <a:rPr lang="en-GB" noProof="0" dirty="0"/>
              <a:t>u</a:t>
            </a:r>
            <a:r>
              <a:rPr lang="en-150" noProof="0" dirty="0"/>
              <a:t>s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t</a:t>
            </a:r>
            <a:r>
              <a:rPr lang="en-150" noProof="0" dirty="0"/>
              <a:t>o</a:t>
            </a:r>
            <a:r>
              <a:rPr lang="en-GB" noProof="0" dirty="0"/>
              <a:t>d</a:t>
            </a:r>
            <a:r>
              <a:rPr lang="en-150" noProof="0" dirty="0"/>
              <a:t>a</a:t>
            </a:r>
            <a:r>
              <a:rPr lang="en-GB" noProof="0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0CDE6FDA-33CA-4287-A0D2-44D59B9898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8386299"/>
                  </p:ext>
                </p:extLst>
              </p:nvPr>
            </p:nvGraphicFramePr>
            <p:xfrm>
              <a:off x="762000" y="399097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4B993FE-2821-47C9-8880-93FC634A7B8C}">
                    <psez:zmPr id="{051FFBC6-B190-48C0-9FE0-E61B46A7002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CDE6FDA-33CA-4287-A0D2-44D59B9898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000" y="39909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52C726C9-8877-4563-892C-7566E72727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2035783"/>
                  </p:ext>
                </p:extLst>
              </p:nvPr>
            </p:nvGraphicFramePr>
            <p:xfrm>
              <a:off x="4572000" y="399097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BBDB194-5B9A-47CE-B5D5-7F6D2A74CD8A}">
                    <psez:zmPr id="{79881CC1-2B5B-48F6-9476-36D5E3C72C8D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2C726C9-8877-4563-892C-7566E72727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2000" y="39909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9252D867-2E39-4392-AA27-EEA5E75A9F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696041"/>
                  </p:ext>
                </p:extLst>
              </p:nvPr>
            </p:nvGraphicFramePr>
            <p:xfrm>
              <a:off x="8382000" y="399097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875FF71-B3F3-4711-B118-6F3B787E6880}">
                    <psez:zmPr id="{60FADA26-35EA-4FAC-A5CE-65C71E14E8A8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252D867-2E39-4392-AA27-EEA5E75A9F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2000" y="39909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4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E0C9-9543-4E65-90A1-3B96661D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0E84E-DFD8-4255-9BDB-A73232283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Joining the solutions for both methods we obtain: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𝑔𝑎𝑛𝑔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0E84E-DFD8-4255-9BDB-A73232283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97B19-51A6-4C36-880D-1E2F072F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4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3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0"/>
            <a:ext cx="5151709" cy="2370581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9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3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0"/>
            <a:ext cx="5151709" cy="2370581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3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1"/>
            <a:ext cx="5151709" cy="237058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20, 25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E65387-294F-4B5A-B986-B789CB73C269}"/>
              </a:ext>
            </a:extLst>
          </p:cNvPr>
          <p:cNvSpPr txBox="1"/>
          <p:nvPr/>
        </p:nvSpPr>
        <p:spPr>
          <a:xfrm>
            <a:off x="2388638" y="1613920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09624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3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2001105"/>
            <a:ext cx="5122927" cy="2357337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10 20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20, 25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4C0E2B-9E56-4B9A-9EC8-0071931C1B7A}"/>
              </a:ext>
            </a:extLst>
          </p:cNvPr>
          <p:cNvSpPr txBox="1"/>
          <p:nvPr/>
        </p:nvSpPr>
        <p:spPr>
          <a:xfrm>
            <a:off x="2388638" y="1613920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62865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A4C9D5B-D689-4C93-BCC1-E8B7BBDA5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Proposed solution (to be discussed further)</a:t>
                </a:r>
              </a:p>
              <a:p>
                <a:pPr lvl="1"/>
                <a:r>
                  <a:rPr lang="en-GB" dirty="0"/>
                  <a:t>Instead of removing the lowest values when generating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𝑃𝐴</m:t>
                    </m:r>
                  </m:oMath>
                </a14:m>
                <a:r>
                  <a:rPr lang="en-GB" dirty="0"/>
                  <a:t> array remove the ones such that:</a:t>
                </a:r>
              </a:p>
              <a:p>
                <a:pPr lvl="2"/>
                <a:r>
                  <a:rPr lang="en-GB" dirty="0"/>
                  <a:t>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If we still need more cores remove the ones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dirty="0"/>
                  <a:t> starting with the smallest values</a:t>
                </a:r>
              </a:p>
              <a:p>
                <a:pPr lvl="1"/>
                <a:r>
                  <a:rPr lang="en-GB" dirty="0"/>
                  <a:t>This should work for both the change in:</a:t>
                </a:r>
              </a:p>
              <a:p>
                <a:pPr lvl="2"/>
                <a:r>
                  <a:rPr lang="en-GB" dirty="0"/>
                  <a:t>Moldable gang constraint</a:t>
                </a:r>
              </a:p>
              <a:p>
                <a:pPr lvl="2"/>
                <a:r>
                  <a:rPr lang="en-GB" dirty="0"/>
                  <a:t>Precedence constraints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A4C9D5B-D689-4C93-BCC1-E8B7BBDA5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2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Find time at which it is not necessary to use all the cores currently used by higher-priority segments that have a successor ready.</a:t>
                </a:r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noProof="0" dirty="0"/>
                  <a:t> now is computed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Precedence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662</Words>
  <Application>Microsoft Office PowerPoint</Application>
  <PresentationFormat>Widescreen</PresentationFormat>
  <Paragraphs>201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 Weekly Meeting</vt:lpstr>
      <vt:lpstr>To discuss today</vt:lpstr>
      <vt:lpstr>Final solution</vt:lpstr>
      <vt:lpstr>New state generation for EST_i^p\left(v\right)&gt;A_p^{\min{\ }}</vt:lpstr>
      <vt:lpstr>New state generation for EST_i^p\left(v\right)&gt;A_p^{\min{\ }}</vt:lpstr>
      <vt:lpstr>New state generation for EST_i^p\left(v\right)&gt;A_p^{\min{\ }}</vt:lpstr>
      <vt:lpstr>New state generation for EST_i^p\left(v\right)&gt;A_p^{\min{\ }}</vt:lpstr>
      <vt:lpstr>New state generation for EST_i^p\left(v\right)&gt;A_p^{\min{\ }}</vt:lpstr>
      <vt:lpstr>Precedence EST computation</vt:lpstr>
      <vt:lpstr>Precedence EST computation</vt:lpstr>
      <vt:lpstr>Precedence EST computation</vt:lpstr>
      <vt:lpstr>Precedence EST computation</vt:lpstr>
      <vt:lpstr>Moldable gang EST computation</vt:lpstr>
      <vt:lpstr>Moldable gang EST computation</vt:lpstr>
      <vt:lpstr>Moldable gang EST computation</vt:lpstr>
      <vt:lpstr>Moldable gang EST computation</vt:lpstr>
      <vt:lpstr>Moldable gang EST computation</vt:lpstr>
      <vt:lpstr>Merge phase</vt:lpstr>
      <vt:lpstr>Merge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</dc:creator>
  <cp:lastModifiedBy>Joan Marcè Igual</cp:lastModifiedBy>
  <cp:revision>72</cp:revision>
  <dcterms:created xsi:type="dcterms:W3CDTF">2020-05-04T13:20:13Z</dcterms:created>
  <dcterms:modified xsi:type="dcterms:W3CDTF">2020-05-05T18:51:31Z</dcterms:modified>
</cp:coreProperties>
</file>