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GB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GB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46B0FA9-1ECE-4E11-8329-F5C41D9A293B}" type="slidenum">
              <a:rPr lang="en-GB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000">
                <a:latin typeface="Arial"/>
              </a:rPr>
              <a:t>Modellierung der Evapotranspiration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GB" sz="2000">
                <a:latin typeface="Arial"/>
              </a:rPr>
              <a:t>Modellgerüst </a:t>
            </a:r>
            <a:r>
              <a:rPr i="1" lang="en-GB" sz="2000">
                <a:latin typeface="Arial"/>
              </a:rPr>
              <a:t>ECHSE</a:t>
            </a:r>
            <a:r>
              <a:rPr lang="en-GB" sz="2000">
                <a:latin typeface="Arial"/>
              </a:rPr>
              <a:t> (Eco-Hydrological Simulation Environment) stellt verschiedene Methoden für ET-Modellierung zur Verfügung: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"/>
            </a:pPr>
            <a:r>
              <a:rPr lang="en-GB" sz="2000">
                <a:latin typeface="Arial"/>
              </a:rPr>
              <a:t>Berechnung nach </a:t>
            </a:r>
            <a:r>
              <a:rPr i="1" lang="en-GB" sz="2000">
                <a:latin typeface="Arial"/>
              </a:rPr>
              <a:t>Makkink</a:t>
            </a:r>
            <a:r>
              <a:rPr lang="en-GB" sz="2000">
                <a:latin typeface="Arial"/>
              </a:rPr>
              <a:t>: empirische Abhängigkeit der ET von Strahlung, Temperatur, Luftdruck und Pflanzentyp</a:t>
            </a:r>
            <a:endParaRPr/>
          </a:p>
          <a:p>
            <a:pPr>
              <a:buSzPct val="45000"/>
              <a:buFont typeface="StarSymbol"/>
              <a:buChar char=""/>
            </a:pPr>
            <a:r>
              <a:rPr lang="en-GB" sz="2000">
                <a:latin typeface="Arial"/>
              </a:rPr>
              <a:t>Berechnung nach </a:t>
            </a:r>
            <a:r>
              <a:rPr i="1" lang="en-GB" sz="2000">
                <a:latin typeface="Arial"/>
              </a:rPr>
              <a:t>Penman-Monteith</a:t>
            </a:r>
            <a:r>
              <a:rPr lang="en-GB" sz="2000">
                <a:latin typeface="Arial"/>
              </a:rPr>
              <a:t>: prozessbasierte Gleichung unter Berücksichtigung von Energiebilanz und mechanischen Widerständen</a:t>
            </a:r>
            <a:endParaRPr/>
          </a:p>
          <a:p>
            <a:pPr>
              <a:buSzPct val="45000"/>
              <a:buFont typeface="StarSymbol"/>
              <a:buChar char=""/>
            </a:pPr>
            <a:r>
              <a:rPr lang="en-GB" sz="2000">
                <a:latin typeface="Arial"/>
              </a:rPr>
              <a:t>Berechnung nach </a:t>
            </a:r>
            <a:r>
              <a:rPr i="1" lang="en-GB" sz="2000">
                <a:latin typeface="Arial"/>
              </a:rPr>
              <a:t>Shuttleworth-Wallace</a:t>
            </a:r>
            <a:r>
              <a:rPr lang="en-GB" sz="2000">
                <a:latin typeface="Arial"/>
              </a:rPr>
              <a:t>: Erweiterung des Penman-Monteith-Modells durch kleinskaligere Prozesse (big leaf vs. small leaves)</a:t>
            </a:r>
            <a:endParaRPr/>
          </a:p>
          <a:p>
            <a:pPr>
              <a:buSzPct val="45000"/>
              <a:buFont typeface="StarSymbol"/>
              <a:buChar char=""/>
            </a:pPr>
            <a:endParaRPr/>
          </a:p>
          <a:p>
            <a:r>
              <a:rPr lang="en-GB" sz="2000">
                <a:latin typeface="Arial"/>
              </a:rPr>
              <a:t>Ziel des Arbeit:</a:t>
            </a:r>
            <a:r>
              <a:rPr lang="en-GB" sz="2000">
                <a:latin typeface="Arial"/>
              </a:rPr>
              <a:t>
</a:t>
            </a:r>
            <a:r>
              <a:rPr lang="en-GB" sz="2000">
                <a:latin typeface="Arial"/>
              </a:rPr>
              <a:t>Vergleich und Validierung der verschiedenen Methoden anhand von Energiebilanz- und Wettermessungen in semi-ariden Gebieten (Korkeichenwald in Portugal, Obstplantage in Marokko, Savanne in Brasilien)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336000" y="1112760"/>
            <a:ext cx="3834720" cy="2739240"/>
          </a:xfrm>
          <a:prstGeom prst="rect">
            <a:avLst/>
          </a:prstGeom>
          <a:ln>
            <a:noFill/>
          </a:ln>
        </p:spPr>
      </p:pic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000">
                <a:latin typeface="Arial"/>
              </a:rPr>
              <a:t>Modellierung der Evapotranspiration:</a:t>
            </a:r>
            <a:r>
              <a:rPr lang="en-GB" sz="4000">
                <a:latin typeface="Arial"/>
              </a:rPr>
              <a:t>
</a:t>
            </a:r>
            <a:r>
              <a:rPr lang="en-GB" sz="4000">
                <a:latin typeface="Arial"/>
              </a:rPr>
              <a:t>bisherige Erkenntnisse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1669320"/>
            <a:ext cx="9071640" cy="4871880"/>
          </a:xfrm>
          <a:prstGeom prst="rect">
            <a:avLst/>
          </a:prstGeom>
        </p:spPr>
        <p:txBody>
          <a:bodyPr lIns="0" rIns="0" tIns="0" bIns="0" anchor="ctr"/>
          <a:p>
            <a:r>
              <a:rPr i="1" lang="en-GB" sz="2000">
                <a:latin typeface="Arial"/>
              </a:rPr>
              <a:t>Makkink-Modell</a:t>
            </a:r>
            <a:r>
              <a:rPr lang="en-GB" sz="2000">
                <a:latin typeface="Arial"/>
              </a:rPr>
              <a:t> unterschätzt Verdunstung in</a:t>
            </a:r>
            <a:r>
              <a:rPr lang="en-GB" sz="2000">
                <a:latin typeface="Arial"/>
              </a:rPr>
              <a:t>
</a:t>
            </a:r>
            <a:r>
              <a:rPr lang="en-GB" sz="2000">
                <a:latin typeface="Arial"/>
              </a:rPr>
              <a:t>semi-ariden Gebieten stark, beschränkte</a:t>
            </a:r>
            <a:r>
              <a:rPr lang="en-GB" sz="2000">
                <a:latin typeface="Arial"/>
              </a:rPr>
              <a:t>
</a:t>
            </a:r>
            <a:r>
              <a:rPr lang="en-GB" sz="2000">
                <a:latin typeface="Arial"/>
              </a:rPr>
              <a:t>Kalibrierung durch Pflanzenparameter möglich.</a:t>
            </a:r>
            <a:endParaRPr/>
          </a:p>
          <a:p>
            <a:endParaRPr/>
          </a:p>
          <a:p>
            <a:r>
              <a:rPr i="1" lang="en-GB" sz="2000">
                <a:latin typeface="Arial"/>
              </a:rPr>
              <a:t>Prozessbasierte Modelle</a:t>
            </a:r>
            <a:r>
              <a:rPr lang="en-GB" sz="2000">
                <a:latin typeface="Arial"/>
              </a:rPr>
              <a:t> können subtägliche</a:t>
            </a:r>
            <a:r>
              <a:rPr lang="en-GB" sz="2000">
                <a:latin typeface="Arial"/>
              </a:rPr>
              <a:t>
</a:t>
            </a:r>
            <a:r>
              <a:rPr lang="en-GB" sz="2000">
                <a:latin typeface="Arial"/>
              </a:rPr>
              <a:t>Dynamik gut reproduzieren, aber starke Peaks</a:t>
            </a:r>
            <a:r>
              <a:rPr lang="en-GB" sz="2000">
                <a:latin typeface="Arial"/>
              </a:rPr>
              <a:t>
</a:t>
            </a:r>
            <a:r>
              <a:rPr lang="en-GB" sz="2000">
                <a:latin typeface="Arial"/>
              </a:rPr>
              <a:t>manchmal unterschätzen. Große Parameteranzahl</a:t>
            </a:r>
            <a:endParaRPr/>
          </a:p>
          <a:p>
            <a:r>
              <a:rPr lang="en-GB" sz="2000">
                <a:latin typeface="Arial"/>
              </a:rPr>
              <a:t>ermöglicht feine Kalibrierung, erhöht aber auch die</a:t>
            </a:r>
            <a:endParaRPr/>
          </a:p>
          <a:p>
            <a:r>
              <a:rPr lang="en-GB" sz="2000">
                <a:latin typeface="Arial"/>
              </a:rPr>
              <a:t>Unsicherheit, da insbesondere Pflanzenparameter</a:t>
            </a:r>
            <a:endParaRPr/>
          </a:p>
          <a:p>
            <a:r>
              <a:rPr lang="en-GB" sz="2000">
                <a:latin typeface="Arial"/>
              </a:rPr>
              <a:t>i. A. unbekannt sind und eine große Spannbreite</a:t>
            </a:r>
            <a:r>
              <a:rPr lang="en-GB" sz="2000">
                <a:latin typeface="Arial"/>
              </a:rPr>
              <a:t>
</a:t>
            </a:r>
            <a:r>
              <a:rPr lang="en-GB" sz="2000">
                <a:latin typeface="Arial"/>
              </a:rPr>
              <a:t>haben können.</a:t>
            </a:r>
            <a:endParaRPr/>
          </a:p>
          <a:p>
            <a:endParaRPr/>
          </a:p>
          <a:p>
            <a:r>
              <a:rPr lang="en-GB" sz="2000">
                <a:latin typeface="Arial"/>
              </a:rPr>
              <a:t>Hohe Sensitivität der ET in semi-ariden Gebieten</a:t>
            </a:r>
            <a:r>
              <a:rPr lang="en-GB" sz="2000">
                <a:latin typeface="Arial"/>
              </a:rPr>
              <a:t>
</a:t>
            </a:r>
            <a:r>
              <a:rPr lang="en-GB" sz="2000">
                <a:latin typeface="Arial"/>
              </a:rPr>
              <a:t>für folgende Parameter:</a:t>
            </a:r>
            <a:endParaRPr/>
          </a:p>
          <a:p>
            <a:pPr>
              <a:buSzPct val="45000"/>
              <a:buFont typeface="StarSymbol"/>
              <a:buChar char=""/>
            </a:pPr>
            <a:r>
              <a:rPr lang="en-GB" sz="2000">
                <a:latin typeface="Arial"/>
              </a:rPr>
              <a:t>Stomatawiderstand</a:t>
            </a:r>
            <a:endParaRPr/>
          </a:p>
          <a:p>
            <a:pPr>
              <a:buSzPct val="45000"/>
              <a:buFont typeface="StarSymbol"/>
              <a:buChar char=""/>
            </a:pPr>
            <a:r>
              <a:rPr lang="en-GB" sz="2000">
                <a:latin typeface="Arial"/>
              </a:rPr>
              <a:t>Rauigkeit der Oberfläche (drag coefficient)</a:t>
            </a:r>
            <a:endParaRPr/>
          </a:p>
          <a:p>
            <a:pPr>
              <a:buSzPct val="45000"/>
              <a:buFont typeface="StarSymbol"/>
              <a:buChar char=""/>
            </a:pPr>
            <a:r>
              <a:rPr lang="en-GB" sz="2000">
                <a:latin typeface="Arial"/>
              </a:rPr>
              <a:t>Lichtextinktion der Blätter/Baumkronen</a:t>
            </a:r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340320" y="4896000"/>
            <a:ext cx="3830400" cy="273600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333120" y="3362400"/>
            <a:ext cx="3837600" cy="1929600"/>
          </a:xfrm>
          <a:prstGeom prst="rect">
            <a:avLst/>
          </a:prstGeom>
          <a:ln>
            <a:noFill/>
          </a:ln>
        </p:spPr>
      </p:pic>
      <p:sp>
        <p:nvSpPr>
          <p:cNvPr id="46" name="TextShape 3"/>
          <p:cNvSpPr txBox="1"/>
          <p:nvPr/>
        </p:nvSpPr>
        <p:spPr>
          <a:xfrm>
            <a:off x="7272000" y="1622160"/>
            <a:ext cx="2232000" cy="39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1600">
                <a:latin typeface="Arial"/>
              </a:rPr>
              <a:t>Makkink</a:t>
            </a:r>
            <a:endParaRPr/>
          </a:p>
        </p:txBody>
      </p:sp>
      <p:sp>
        <p:nvSpPr>
          <p:cNvPr id="47" name="TextShape 4"/>
          <p:cNvSpPr txBox="1"/>
          <p:nvPr/>
        </p:nvSpPr>
        <p:spPr>
          <a:xfrm>
            <a:off x="7272000" y="3566160"/>
            <a:ext cx="2232000" cy="39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1600">
                <a:latin typeface="Arial"/>
              </a:rPr>
              <a:t>Penman-Monteith</a:t>
            </a:r>
            <a:endParaRPr/>
          </a:p>
        </p:txBody>
      </p:sp>
      <p:sp>
        <p:nvSpPr>
          <p:cNvPr id="48" name="TextShape 5"/>
          <p:cNvSpPr txBox="1"/>
          <p:nvPr/>
        </p:nvSpPr>
        <p:spPr>
          <a:xfrm>
            <a:off x="7272000" y="5510160"/>
            <a:ext cx="2520000" cy="39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1600">
                <a:latin typeface="Arial"/>
              </a:rPr>
              <a:t>Shuttleworth-Wallace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