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408" r:id="rId2"/>
    <p:sldId id="40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2"/>
  </p:normalViewPr>
  <p:slideViewPr>
    <p:cSldViewPr snapToGrid="0">
      <p:cViewPr>
        <p:scale>
          <a:sx n="207" d="100"/>
          <a:sy n="207" d="100"/>
        </p:scale>
        <p:origin x="-6536" y="-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CF1E7-B0AC-924E-AE13-57ABBDCCF219}" type="datetimeFigureOut">
              <a:rPr lang="en-US" smtClean="0"/>
              <a:t>9/20/25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23BC7-2ED7-DD44-AFE1-A01D8D8A5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3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6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3382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8514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06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21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5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3631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029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01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1862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534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61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-79510"/>
            <a:ext cx="5090160" cy="806600"/>
          </a:xfrm>
        </p:spPr>
        <p:txBody>
          <a:bodyPr/>
          <a:lstStyle/>
          <a:p>
            <a:r>
              <a:rPr lang="en-US" sz="3600" dirty="0">
                <a:latin typeface="Lora" pitchFamily="2" charset="0"/>
              </a:rPr>
              <a:t>The patient journey</a:t>
            </a:r>
          </a:p>
        </p:txBody>
      </p:sp>
      <p:pic>
        <p:nvPicPr>
          <p:cNvPr id="4" name="Picture 3" descr="A blue and purple line with text&#10;&#10;Description automatically generated with medium confidence">
            <a:extLst>
              <a:ext uri="{FF2B5EF4-FFF2-40B4-BE49-F238E27FC236}">
                <a16:creationId xmlns:a16="http://schemas.microsoft.com/office/drawing/2014/main" id="{867B87E9-6F33-0BA2-198E-337C00975A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 r="22014"/>
          <a:stretch/>
        </p:blipFill>
        <p:spPr>
          <a:xfrm rot="5400000">
            <a:off x="3605755" y="-2274229"/>
            <a:ext cx="3657601" cy="1086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-79510"/>
            <a:ext cx="5090160" cy="806600"/>
          </a:xfrm>
        </p:spPr>
        <p:txBody>
          <a:bodyPr/>
          <a:lstStyle/>
          <a:p>
            <a:r>
              <a:rPr lang="en-US" sz="3600" dirty="0">
                <a:latin typeface="Lora" pitchFamily="2" charset="0"/>
              </a:rPr>
              <a:t>The patient journey</a:t>
            </a:r>
          </a:p>
        </p:txBody>
      </p:sp>
      <p:pic>
        <p:nvPicPr>
          <p:cNvPr id="4" name="Picture 3" descr="A blue and purple line with text&#10;&#10;Description automatically generated with medium confidence">
            <a:extLst>
              <a:ext uri="{FF2B5EF4-FFF2-40B4-BE49-F238E27FC236}">
                <a16:creationId xmlns:a16="http://schemas.microsoft.com/office/drawing/2014/main" id="{867B87E9-6F33-0BA2-198E-337C00975A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 r="22014"/>
          <a:stretch/>
        </p:blipFill>
        <p:spPr>
          <a:xfrm rot="5400000">
            <a:off x="3605755" y="-2274229"/>
            <a:ext cx="3657601" cy="1086910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D8AAFF4-6E0F-B3AE-3AFA-0FF25F7D53C3}"/>
              </a:ext>
            </a:extLst>
          </p:cNvPr>
          <p:cNvSpPr txBox="1">
            <a:spLocks/>
          </p:cNvSpPr>
          <p:nvPr/>
        </p:nvSpPr>
        <p:spPr>
          <a:xfrm>
            <a:off x="5087561" y="-79510"/>
            <a:ext cx="5090160" cy="806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rgbClr val="C14A08"/>
                </a:solidFill>
                <a:latin typeface="Lora" pitchFamily="2" charset="0"/>
              </a:rPr>
              <a:t>&amp; pain points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904D7C-99E0-F2D1-8927-EFCC2190A190}"/>
              </a:ext>
            </a:extLst>
          </p:cNvPr>
          <p:cNvSpPr txBox="1"/>
          <p:nvPr/>
        </p:nvSpPr>
        <p:spPr>
          <a:xfrm>
            <a:off x="6886696" y="2344585"/>
            <a:ext cx="2818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indent="-587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14A08"/>
                </a:solidFill>
                <a:latin typeface="Barlow Condensed" panose="00000506000000000000" pitchFamily="2" charset="0"/>
              </a:rPr>
              <a:t>Shocking cost</a:t>
            </a:r>
          </a:p>
          <a:p>
            <a:pPr marL="58738" indent="-587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14A08"/>
                </a:solidFill>
                <a:latin typeface="Barlow Condensed" panose="00000506000000000000" pitchFamily="2" charset="0"/>
              </a:rPr>
              <a:t>Confusing/what svc?</a:t>
            </a:r>
          </a:p>
          <a:p>
            <a:pPr marL="58738" indent="-587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14A08"/>
                </a:solidFill>
                <a:latin typeface="Barlow Condensed" panose="00000506000000000000" pitchFamily="2" charset="0"/>
              </a:rPr>
              <a:t>How do I check if right?</a:t>
            </a:r>
          </a:p>
          <a:p>
            <a:pPr marL="58738" indent="-58738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14A08"/>
                </a:solidFill>
                <a:latin typeface="Barlow Condensed" panose="00000506000000000000" pitchFamily="2" charset="0"/>
              </a:rPr>
              <a:t>“Due now” too soon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B41C63C-5F95-4A13-0AEC-BBB972C213B5}"/>
              </a:ext>
            </a:extLst>
          </p:cNvPr>
          <p:cNvGrpSpPr/>
          <p:nvPr/>
        </p:nvGrpSpPr>
        <p:grpSpPr>
          <a:xfrm>
            <a:off x="0" y="1576007"/>
            <a:ext cx="980768" cy="711476"/>
            <a:chOff x="0" y="1576007"/>
            <a:chExt cx="980768" cy="7114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FF4F1B-E691-A9EC-4486-528DFD0A26FC}"/>
                </a:ext>
              </a:extLst>
            </p:cNvPr>
            <p:cNvSpPr txBox="1"/>
            <p:nvPr/>
          </p:nvSpPr>
          <p:spPr>
            <a:xfrm>
              <a:off x="0" y="1576007"/>
              <a:ext cx="980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Fear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Discomfort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C62F6-9C28-7E0A-9A41-527F4CEAF90D}"/>
                </a:ext>
              </a:extLst>
            </p:cNvPr>
            <p:cNvCxnSpPr>
              <a:cxnSpLocks/>
            </p:cNvCxnSpPr>
            <p:nvPr/>
          </p:nvCxnSpPr>
          <p:spPr>
            <a:xfrm>
              <a:off x="294819" y="2037672"/>
              <a:ext cx="0" cy="249811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E200716-DA38-3D2F-A3DF-8EB61C2CB413}"/>
              </a:ext>
            </a:extLst>
          </p:cNvPr>
          <p:cNvGrpSpPr/>
          <p:nvPr/>
        </p:nvGrpSpPr>
        <p:grpSpPr>
          <a:xfrm>
            <a:off x="689547" y="942297"/>
            <a:ext cx="2419514" cy="990171"/>
            <a:chOff x="689547" y="942297"/>
            <a:chExt cx="2419514" cy="9901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67435A-5CAD-E682-AA80-1FBCE0EC2A45}"/>
                </a:ext>
              </a:extLst>
            </p:cNvPr>
            <p:cNvSpPr txBox="1"/>
            <p:nvPr/>
          </p:nvSpPr>
          <p:spPr>
            <a:xfrm>
              <a:off x="689547" y="942297"/>
              <a:ext cx="2419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What type of doc do I need?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What kind of facility/care should I go for?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Is it urgent?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AA80C6-1CFB-2CCB-DFDD-409A46E2F48F}"/>
                </a:ext>
              </a:extLst>
            </p:cNvPr>
            <p:cNvCxnSpPr>
              <a:cxnSpLocks/>
            </p:cNvCxnSpPr>
            <p:nvPr/>
          </p:nvCxnSpPr>
          <p:spPr>
            <a:xfrm>
              <a:off x="1155879" y="1588628"/>
              <a:ext cx="0" cy="343840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CA1E70-B0FD-AAFE-E276-1B87F20A60D8}"/>
              </a:ext>
            </a:extLst>
          </p:cNvPr>
          <p:cNvGrpSpPr/>
          <p:nvPr/>
        </p:nvGrpSpPr>
        <p:grpSpPr>
          <a:xfrm>
            <a:off x="1712206" y="1662139"/>
            <a:ext cx="1419082" cy="614169"/>
            <a:chOff x="1712206" y="1662139"/>
            <a:chExt cx="1419082" cy="6141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052EF4-A43D-7DA3-BBC8-5480A6896805}"/>
                </a:ext>
              </a:extLst>
            </p:cNvPr>
            <p:cNvSpPr txBox="1"/>
            <p:nvPr/>
          </p:nvSpPr>
          <p:spPr>
            <a:xfrm>
              <a:off x="1712206" y="1662139"/>
              <a:ext cx="1419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Can I get the care I need at this location?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9560A49-8CC6-7A45-5BDB-A073DC01D8A5}"/>
                </a:ext>
              </a:extLst>
            </p:cNvPr>
            <p:cNvCxnSpPr>
              <a:cxnSpLocks/>
            </p:cNvCxnSpPr>
            <p:nvPr/>
          </p:nvCxnSpPr>
          <p:spPr>
            <a:xfrm>
              <a:off x="2299286" y="2123804"/>
              <a:ext cx="0" cy="152504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FA19A16-6167-E1E2-5A50-52ADB9D41A69}"/>
              </a:ext>
            </a:extLst>
          </p:cNvPr>
          <p:cNvGrpSpPr/>
          <p:nvPr/>
        </p:nvGrpSpPr>
        <p:grpSpPr>
          <a:xfrm>
            <a:off x="3165946" y="939054"/>
            <a:ext cx="2419514" cy="1653750"/>
            <a:chOff x="3165946" y="939054"/>
            <a:chExt cx="2419514" cy="16537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064769-07D6-7F8B-B306-184232813353}"/>
                </a:ext>
              </a:extLst>
            </p:cNvPr>
            <p:cNvSpPr txBox="1"/>
            <p:nvPr/>
          </p:nvSpPr>
          <p:spPr>
            <a:xfrm>
              <a:off x="3165946" y="939054"/>
              <a:ext cx="2419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Why some docs don’t schedule online?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How long will my wait be with this doc?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B679EA5-A3E8-1EF5-F333-1B7773DEE3A9}"/>
                </a:ext>
              </a:extLst>
            </p:cNvPr>
            <p:cNvCxnSpPr>
              <a:cxnSpLocks/>
            </p:cNvCxnSpPr>
            <p:nvPr/>
          </p:nvCxnSpPr>
          <p:spPr>
            <a:xfrm>
              <a:off x="3427046" y="1424637"/>
              <a:ext cx="0" cy="1168167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7660D63-C68F-C21D-5A32-20111B98CE0C}"/>
              </a:ext>
            </a:extLst>
          </p:cNvPr>
          <p:cNvGrpSpPr/>
          <p:nvPr/>
        </p:nvGrpSpPr>
        <p:grpSpPr>
          <a:xfrm>
            <a:off x="3604852" y="1448541"/>
            <a:ext cx="1593551" cy="1005814"/>
            <a:chOff x="3604852" y="1448541"/>
            <a:chExt cx="1593551" cy="10058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6AD530-E01E-C1DE-55D1-D8B62EDDD0CC}"/>
                </a:ext>
              </a:extLst>
            </p:cNvPr>
            <p:cNvSpPr txBox="1"/>
            <p:nvPr/>
          </p:nvSpPr>
          <p:spPr>
            <a:xfrm>
              <a:off x="3604852" y="1448541"/>
              <a:ext cx="15935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Long wait time!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Not the doc I wanted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Is there a </a:t>
              </a:r>
              <a:b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</a:b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waitlist?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ECD478-3F33-019A-6BE1-6B72A46AA073}"/>
                </a:ext>
              </a:extLst>
            </p:cNvPr>
            <p:cNvCxnSpPr>
              <a:cxnSpLocks/>
            </p:cNvCxnSpPr>
            <p:nvPr/>
          </p:nvCxnSpPr>
          <p:spPr>
            <a:xfrm>
              <a:off x="3973338" y="2253868"/>
              <a:ext cx="0" cy="200487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0DE3B26-F067-4C19-27EB-094F249B3526}"/>
              </a:ext>
            </a:extLst>
          </p:cNvPr>
          <p:cNvGrpSpPr/>
          <p:nvPr/>
        </p:nvGrpSpPr>
        <p:grpSpPr>
          <a:xfrm>
            <a:off x="4248245" y="2386975"/>
            <a:ext cx="1678633" cy="837376"/>
            <a:chOff x="4248245" y="2386975"/>
            <a:chExt cx="1678633" cy="83737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389B19-8771-95E4-3F8C-8BA15AA628CB}"/>
                </a:ext>
              </a:extLst>
            </p:cNvPr>
            <p:cNvSpPr txBox="1"/>
            <p:nvPr/>
          </p:nvSpPr>
          <p:spPr>
            <a:xfrm>
              <a:off x="4248245" y="2762686"/>
              <a:ext cx="1678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What CPT should I look up?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Ins can’t tell me OOP cost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BF1BD1B-A187-6376-700B-8C0C98F5110F}"/>
                </a:ext>
              </a:extLst>
            </p:cNvPr>
            <p:cNvCxnSpPr>
              <a:cxnSpLocks/>
            </p:cNvCxnSpPr>
            <p:nvPr/>
          </p:nvCxnSpPr>
          <p:spPr>
            <a:xfrm>
              <a:off x="4833665" y="2386975"/>
              <a:ext cx="0" cy="373108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9C315E7-D0F8-21C6-FBE2-CA8B9B7C6A44}"/>
              </a:ext>
            </a:extLst>
          </p:cNvPr>
          <p:cNvGrpSpPr/>
          <p:nvPr/>
        </p:nvGrpSpPr>
        <p:grpSpPr>
          <a:xfrm>
            <a:off x="5552270" y="943570"/>
            <a:ext cx="2419513" cy="1180234"/>
            <a:chOff x="5552270" y="943570"/>
            <a:chExt cx="2419513" cy="11802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0083F5-0A8D-942E-97AD-6582DA9FC207}"/>
                </a:ext>
              </a:extLst>
            </p:cNvPr>
            <p:cNvSpPr txBox="1"/>
            <p:nvPr/>
          </p:nvSpPr>
          <p:spPr>
            <a:xfrm>
              <a:off x="5552270" y="943570"/>
              <a:ext cx="24195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When is a prior auth needed?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Will this delay anything? What if denied?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Should I do anything?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C14A08"/>
                </a:solidFill>
                <a:latin typeface="Barlow Condensed" panose="00000506000000000000" pitchFamily="2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897E15-0A9C-18B9-8701-9A84D564AB93}"/>
                </a:ext>
              </a:extLst>
            </p:cNvPr>
            <p:cNvCxnSpPr>
              <a:cxnSpLocks/>
            </p:cNvCxnSpPr>
            <p:nvPr/>
          </p:nvCxnSpPr>
          <p:spPr>
            <a:xfrm>
              <a:off x="5715528" y="1576007"/>
              <a:ext cx="0" cy="547797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893E116-35DF-BFA8-CEFA-6EAC07B212E2}"/>
              </a:ext>
            </a:extLst>
          </p:cNvPr>
          <p:cNvGrpSpPr/>
          <p:nvPr/>
        </p:nvGrpSpPr>
        <p:grpSpPr>
          <a:xfrm>
            <a:off x="7038166" y="1692637"/>
            <a:ext cx="2818260" cy="737335"/>
            <a:chOff x="7038166" y="1692637"/>
            <a:chExt cx="2818260" cy="73733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F3A22A-A940-DA96-FD12-EA03FFCF5252}"/>
                </a:ext>
              </a:extLst>
            </p:cNvPr>
            <p:cNvSpPr txBox="1"/>
            <p:nvPr/>
          </p:nvSpPr>
          <p:spPr>
            <a:xfrm>
              <a:off x="7038166" y="1692637"/>
              <a:ext cx="2818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How long for results?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No doc message.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Next steps needed?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FF1B7B6-295A-50F0-4EB3-AAFE96E482C3}"/>
                </a:ext>
              </a:extLst>
            </p:cNvPr>
            <p:cNvCxnSpPr>
              <a:cxnSpLocks/>
            </p:cNvCxnSpPr>
            <p:nvPr/>
          </p:nvCxnSpPr>
          <p:spPr>
            <a:xfrm>
              <a:off x="8167892" y="2299490"/>
              <a:ext cx="127934" cy="130482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FAEF0FC-4271-AA68-6493-5015E1D699B4}"/>
              </a:ext>
            </a:extLst>
          </p:cNvPr>
          <p:cNvGrpSpPr/>
          <p:nvPr/>
        </p:nvGrpSpPr>
        <p:grpSpPr>
          <a:xfrm>
            <a:off x="5926878" y="1597962"/>
            <a:ext cx="1067127" cy="911728"/>
            <a:chOff x="5926878" y="1597962"/>
            <a:chExt cx="1067127" cy="9117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0D7F18-BDAD-1C2F-EBDD-F9922C06D87D}"/>
                </a:ext>
              </a:extLst>
            </p:cNvPr>
            <p:cNvSpPr txBox="1"/>
            <p:nvPr/>
          </p:nvSpPr>
          <p:spPr>
            <a:xfrm>
              <a:off x="5926878" y="1597962"/>
              <a:ext cx="10671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Qs will prob be asked again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Directions/ parking unclear 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2327AF-4123-ABFC-A624-6C3F072F1764}"/>
                </a:ext>
              </a:extLst>
            </p:cNvPr>
            <p:cNvCxnSpPr>
              <a:cxnSpLocks/>
            </p:cNvCxnSpPr>
            <p:nvPr/>
          </p:nvCxnSpPr>
          <p:spPr>
            <a:xfrm>
              <a:off x="6385933" y="2403040"/>
              <a:ext cx="0" cy="106650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7037269-D95A-9B4F-A09D-E12F7430E9E3}"/>
              </a:ext>
            </a:extLst>
          </p:cNvPr>
          <p:cNvGrpSpPr/>
          <p:nvPr/>
        </p:nvGrpSpPr>
        <p:grpSpPr>
          <a:xfrm>
            <a:off x="7971783" y="943569"/>
            <a:ext cx="2999584" cy="988899"/>
            <a:chOff x="7971783" y="943569"/>
            <a:chExt cx="2999584" cy="9888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C632C1-D6BE-B69B-DA9B-4A44C4C46CCC}"/>
                </a:ext>
              </a:extLst>
            </p:cNvPr>
            <p:cNvSpPr txBox="1"/>
            <p:nvPr/>
          </p:nvSpPr>
          <p:spPr>
            <a:xfrm>
              <a:off x="7971783" y="943569"/>
              <a:ext cx="2999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Referral taking forever—lost?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How do I follow up &amp; check?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I forgot to schedule PCP follow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OON referral—will it be covered? Med records sent?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56DA871-7DCD-68E8-8757-D00F5E34FB44}"/>
                </a:ext>
              </a:extLst>
            </p:cNvPr>
            <p:cNvCxnSpPr>
              <a:cxnSpLocks/>
            </p:cNvCxnSpPr>
            <p:nvPr/>
          </p:nvCxnSpPr>
          <p:spPr>
            <a:xfrm>
              <a:off x="8800739" y="1745914"/>
              <a:ext cx="0" cy="186554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A899A8A-B4B6-60A9-FE20-89A369B4A6DE}"/>
              </a:ext>
            </a:extLst>
          </p:cNvPr>
          <p:cNvGrpSpPr/>
          <p:nvPr/>
        </p:nvGrpSpPr>
        <p:grpSpPr>
          <a:xfrm>
            <a:off x="8854294" y="2360761"/>
            <a:ext cx="1606143" cy="1069664"/>
            <a:chOff x="8854294" y="2360761"/>
            <a:chExt cx="1606143" cy="10696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CC007E-0BE2-E6D9-540E-7C674638E730}"/>
                </a:ext>
              </a:extLst>
            </p:cNvPr>
            <p:cNvSpPr txBox="1"/>
            <p:nvPr/>
          </p:nvSpPr>
          <p:spPr>
            <a:xfrm>
              <a:off x="8854294" y="2599428"/>
              <a:ext cx="16061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How do I see notes </a:t>
              </a:r>
              <a:b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</a:b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my doctor took?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Follow-up Qs not as quick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C14A08"/>
                </a:solidFill>
                <a:latin typeface="Barlow Condensed" panose="00000506000000000000" pitchFamily="2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8095A0E-7902-188D-72E0-28D21C388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4505" y="2360761"/>
              <a:ext cx="273899" cy="302031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A0B87B8-544E-70D5-400D-08BE94748F04}"/>
              </a:ext>
            </a:extLst>
          </p:cNvPr>
          <p:cNvGrpSpPr/>
          <p:nvPr/>
        </p:nvGrpSpPr>
        <p:grpSpPr>
          <a:xfrm>
            <a:off x="10572893" y="2553114"/>
            <a:ext cx="1530028" cy="1033008"/>
            <a:chOff x="10572893" y="2553114"/>
            <a:chExt cx="1530028" cy="103300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D734F8-5E7D-8E12-8253-1A0ECE7E9C69}"/>
                </a:ext>
              </a:extLst>
            </p:cNvPr>
            <p:cNvSpPr txBox="1"/>
            <p:nvPr/>
          </p:nvSpPr>
          <p:spPr>
            <a:xfrm>
              <a:off x="10647204" y="2685683"/>
              <a:ext cx="10985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What preventive care do I need?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908E24-92A0-9F59-365D-2FCCB43BF60A}"/>
                </a:ext>
              </a:extLst>
            </p:cNvPr>
            <p:cNvSpPr txBox="1"/>
            <p:nvPr/>
          </p:nvSpPr>
          <p:spPr>
            <a:xfrm>
              <a:off x="10878283" y="3124457"/>
              <a:ext cx="12246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What extra risk factors do I have?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FC1CC39-FF4C-A9CE-93F8-E705DA46EA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893" y="2553114"/>
              <a:ext cx="183762" cy="187929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438CC8A-C448-A3F7-068E-2CEB81AA5658}"/>
              </a:ext>
            </a:extLst>
          </p:cNvPr>
          <p:cNvGrpSpPr/>
          <p:nvPr/>
        </p:nvGrpSpPr>
        <p:grpSpPr>
          <a:xfrm>
            <a:off x="8800739" y="3603214"/>
            <a:ext cx="3067516" cy="1015663"/>
            <a:chOff x="8800739" y="3603214"/>
            <a:chExt cx="3067516" cy="101566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AF3CC7-82B3-23A5-2FDA-7968E144E7C9}"/>
                </a:ext>
              </a:extLst>
            </p:cNvPr>
            <p:cNvSpPr txBox="1"/>
            <p:nvPr/>
          </p:nvSpPr>
          <p:spPr>
            <a:xfrm>
              <a:off x="9049995" y="3603214"/>
              <a:ext cx="28182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Where do I go?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What labs will have my orders? Do I need paper?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Labs are closed/shorter hours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Online info on lab services not clear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I forget to get tested/need reminders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5335D7A-FDA7-D7C5-02B1-A7CF05E578BD}"/>
                </a:ext>
              </a:extLst>
            </p:cNvPr>
            <p:cNvCxnSpPr>
              <a:cxnSpLocks/>
            </p:cNvCxnSpPr>
            <p:nvPr/>
          </p:nvCxnSpPr>
          <p:spPr>
            <a:xfrm>
              <a:off x="8800739" y="3941754"/>
              <a:ext cx="297103" cy="6137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994ADC-C705-9C32-E7F8-5C300B05AA7E}"/>
              </a:ext>
            </a:extLst>
          </p:cNvPr>
          <p:cNvGrpSpPr/>
          <p:nvPr/>
        </p:nvGrpSpPr>
        <p:grpSpPr>
          <a:xfrm>
            <a:off x="8627634" y="4629896"/>
            <a:ext cx="2760570" cy="739778"/>
            <a:chOff x="8627634" y="4629896"/>
            <a:chExt cx="2760570" cy="7397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6CF8B9-B9FB-9783-A10E-516521A353CD}"/>
                </a:ext>
              </a:extLst>
            </p:cNvPr>
            <p:cNvSpPr txBox="1"/>
            <p:nvPr/>
          </p:nvSpPr>
          <p:spPr>
            <a:xfrm>
              <a:off x="8903317" y="4723343"/>
              <a:ext cx="2484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I didn’t notice/read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I need help with some of the steps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Did some things but forgot others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E8DDEF9-8270-575A-CB6B-611A4A521062}"/>
                </a:ext>
              </a:extLst>
            </p:cNvPr>
            <p:cNvCxnSpPr>
              <a:cxnSpLocks/>
            </p:cNvCxnSpPr>
            <p:nvPr/>
          </p:nvCxnSpPr>
          <p:spPr>
            <a:xfrm>
              <a:off x="8627634" y="4629896"/>
              <a:ext cx="266510" cy="228180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D334A99-CB5C-A564-8605-D0B60415101F}"/>
              </a:ext>
            </a:extLst>
          </p:cNvPr>
          <p:cNvGrpSpPr/>
          <p:nvPr/>
        </p:nvGrpSpPr>
        <p:grpSpPr>
          <a:xfrm>
            <a:off x="6783529" y="4774468"/>
            <a:ext cx="2484887" cy="646331"/>
            <a:chOff x="6432393" y="4756400"/>
            <a:chExt cx="2484887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3F9F1-89E8-B6D4-A81A-A01EA9DE242B}"/>
                </a:ext>
              </a:extLst>
            </p:cNvPr>
            <p:cNvSpPr txBox="1"/>
            <p:nvPr/>
          </p:nvSpPr>
          <p:spPr>
            <a:xfrm>
              <a:off x="6432393" y="4756400"/>
              <a:ext cx="2484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Short appt time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Hard to follow everything doc said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I forgot to ask some questions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1C161A-52DE-2170-BA1B-749BB299CD68}"/>
                </a:ext>
              </a:extLst>
            </p:cNvPr>
            <p:cNvCxnSpPr>
              <a:cxnSpLocks/>
            </p:cNvCxnSpPr>
            <p:nvPr/>
          </p:nvCxnSpPr>
          <p:spPr>
            <a:xfrm>
              <a:off x="6432393" y="4794317"/>
              <a:ext cx="0" cy="216868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2F44A2E-27F3-D9A5-5CB6-D95B87BF7F97}"/>
              </a:ext>
            </a:extLst>
          </p:cNvPr>
          <p:cNvGrpSpPr/>
          <p:nvPr/>
        </p:nvGrpSpPr>
        <p:grpSpPr>
          <a:xfrm>
            <a:off x="691256" y="4284230"/>
            <a:ext cx="1419082" cy="636589"/>
            <a:chOff x="691256" y="4284230"/>
            <a:chExt cx="1419082" cy="6365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7642D8-0C1D-08AC-0CE5-16DF10FD8060}"/>
                </a:ext>
              </a:extLst>
            </p:cNvPr>
            <p:cNvSpPr txBox="1"/>
            <p:nvPr/>
          </p:nvSpPr>
          <p:spPr>
            <a:xfrm>
              <a:off x="691256" y="4459154"/>
              <a:ext cx="1419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The popular/best docs aren’t taking new pts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668323D-03EF-A99C-5E8D-505F1E622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0797" y="4284230"/>
              <a:ext cx="160647" cy="174924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C3EA0B6-0D0A-9A04-1438-CD9C05CF61D3}"/>
              </a:ext>
            </a:extLst>
          </p:cNvPr>
          <p:cNvGrpSpPr/>
          <p:nvPr/>
        </p:nvGrpSpPr>
        <p:grpSpPr>
          <a:xfrm>
            <a:off x="2286407" y="4656928"/>
            <a:ext cx="1030372" cy="662813"/>
            <a:chOff x="2286407" y="4656928"/>
            <a:chExt cx="1030372" cy="66281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7BA7AD-6D02-BB51-06FC-393CCE7BC23D}"/>
                </a:ext>
              </a:extLst>
            </p:cNvPr>
            <p:cNvSpPr txBox="1"/>
            <p:nvPr/>
          </p:nvSpPr>
          <p:spPr>
            <a:xfrm>
              <a:off x="2286407" y="4858076"/>
              <a:ext cx="1030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Can I trust these ratings?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CD0890-6A21-82CC-3846-544F2E6D4DA1}"/>
                </a:ext>
              </a:extLst>
            </p:cNvPr>
            <p:cNvCxnSpPr>
              <a:cxnSpLocks/>
            </p:cNvCxnSpPr>
            <p:nvPr/>
          </p:nvCxnSpPr>
          <p:spPr>
            <a:xfrm>
              <a:off x="2798781" y="4656928"/>
              <a:ext cx="0" cy="244139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28D1564-6FD2-9F0F-D0D3-C968729855D6}"/>
              </a:ext>
            </a:extLst>
          </p:cNvPr>
          <p:cNvGrpSpPr/>
          <p:nvPr/>
        </p:nvGrpSpPr>
        <p:grpSpPr>
          <a:xfrm>
            <a:off x="3449903" y="4689986"/>
            <a:ext cx="2388578" cy="830997"/>
            <a:chOff x="3449903" y="4689986"/>
            <a:chExt cx="2388578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0AEFC9-10F5-9A59-35D6-ECF596F5A754}"/>
                </a:ext>
              </a:extLst>
            </p:cNvPr>
            <p:cNvSpPr txBox="1"/>
            <p:nvPr/>
          </p:nvSpPr>
          <p:spPr>
            <a:xfrm>
              <a:off x="3468627" y="4689986"/>
              <a:ext cx="23698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Does this doc have expertise I need?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Will I be in good hands?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Will I like the doc once I meet them?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What other docs will I be billed for?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0D584B3-1003-9CAA-3566-7E36B377A261}"/>
                </a:ext>
              </a:extLst>
            </p:cNvPr>
            <p:cNvCxnSpPr>
              <a:cxnSpLocks/>
            </p:cNvCxnSpPr>
            <p:nvPr/>
          </p:nvCxnSpPr>
          <p:spPr>
            <a:xfrm>
              <a:off x="3449903" y="4753205"/>
              <a:ext cx="0" cy="244139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E103451-3A85-99BE-427F-7B2FBFFE817D}"/>
              </a:ext>
            </a:extLst>
          </p:cNvPr>
          <p:cNvGrpSpPr/>
          <p:nvPr/>
        </p:nvGrpSpPr>
        <p:grpSpPr>
          <a:xfrm>
            <a:off x="4388382" y="3890041"/>
            <a:ext cx="1481470" cy="830997"/>
            <a:chOff x="4388382" y="3890041"/>
            <a:chExt cx="1481470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B4A71B-55BE-B3B1-438A-AC6EFD96772E}"/>
                </a:ext>
              </a:extLst>
            </p:cNvPr>
            <p:cNvSpPr txBox="1"/>
            <p:nvPr/>
          </p:nvSpPr>
          <p:spPr>
            <a:xfrm>
              <a:off x="4576354" y="3890041"/>
              <a:ext cx="12934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My plan isn’t listed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Listings out-of-date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What do I ask my insurance?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6E5D8E-A124-9AF3-F6FC-5BD7480A0D7A}"/>
                </a:ext>
              </a:extLst>
            </p:cNvPr>
            <p:cNvCxnSpPr>
              <a:cxnSpLocks/>
            </p:cNvCxnSpPr>
            <p:nvPr/>
          </p:nvCxnSpPr>
          <p:spPr>
            <a:xfrm>
              <a:off x="4388382" y="4133460"/>
              <a:ext cx="200172" cy="174924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0F79619-F030-16B1-558A-5E428B98A945}"/>
              </a:ext>
            </a:extLst>
          </p:cNvPr>
          <p:cNvSpPr txBox="1"/>
          <p:nvPr/>
        </p:nvSpPr>
        <p:spPr>
          <a:xfrm>
            <a:off x="2574480" y="3520822"/>
            <a:ext cx="10303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C14A08"/>
                </a:solidFill>
                <a:latin typeface="Barlow Condensed" panose="00000506000000000000" pitchFamily="2" charset="0"/>
              </a:rPr>
              <a:t>“</a:t>
            </a:r>
            <a:r>
              <a:rPr lang="en-US" sz="1300" i="1" dirty="0">
                <a:solidFill>
                  <a:srgbClr val="C14A08"/>
                </a:solidFill>
                <a:latin typeface="Barlow Condensed" panose="00000506000000000000" pitchFamily="2" charset="0"/>
              </a:rPr>
              <a:t>How do I find the right doc?”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24D06D7-31C2-95A5-5024-D5827DF97B5A}"/>
              </a:ext>
            </a:extLst>
          </p:cNvPr>
          <p:cNvGrpSpPr/>
          <p:nvPr/>
        </p:nvGrpSpPr>
        <p:grpSpPr>
          <a:xfrm>
            <a:off x="6179331" y="3502711"/>
            <a:ext cx="2691489" cy="461665"/>
            <a:chOff x="6179331" y="3502711"/>
            <a:chExt cx="2691489" cy="4616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E01118-C237-67C3-DF16-6A368053697A}"/>
                </a:ext>
              </a:extLst>
            </p:cNvPr>
            <p:cNvSpPr txBox="1"/>
            <p:nvPr/>
          </p:nvSpPr>
          <p:spPr>
            <a:xfrm>
              <a:off x="6385933" y="3502711"/>
              <a:ext cx="2484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rgbClr val="C14A08"/>
                  </a:solidFill>
                  <a:latin typeface="Barlow Condensed" panose="00000506000000000000" pitchFamily="2" charset="0"/>
                </a:rPr>
                <a:t>Ppwk</a:t>
              </a: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 has same Q’s as online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Electronic sig but no text/copy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6436E41-6810-C3AC-DA38-A74401167C3D}"/>
                </a:ext>
              </a:extLst>
            </p:cNvPr>
            <p:cNvCxnSpPr>
              <a:cxnSpLocks/>
            </p:cNvCxnSpPr>
            <p:nvPr/>
          </p:nvCxnSpPr>
          <p:spPr>
            <a:xfrm>
              <a:off x="6179331" y="3666585"/>
              <a:ext cx="281110" cy="0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3B21271-A622-08AF-8512-DDB43B1F79DF}"/>
              </a:ext>
            </a:extLst>
          </p:cNvPr>
          <p:cNvGrpSpPr/>
          <p:nvPr/>
        </p:nvGrpSpPr>
        <p:grpSpPr>
          <a:xfrm>
            <a:off x="5857204" y="4305539"/>
            <a:ext cx="1059706" cy="954500"/>
            <a:chOff x="5857204" y="4305539"/>
            <a:chExt cx="1059706" cy="95450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7111EB0-9595-5386-4B0F-B4E297D61195}"/>
                </a:ext>
              </a:extLst>
            </p:cNvPr>
            <p:cNvSpPr txBox="1"/>
            <p:nvPr/>
          </p:nvSpPr>
          <p:spPr>
            <a:xfrm>
              <a:off x="5857204" y="4429042"/>
              <a:ext cx="1059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Waiting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Asked name/DOB again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C8BE2BE-F81D-52B3-D86E-BCB4C49A80BC}"/>
                </a:ext>
              </a:extLst>
            </p:cNvPr>
            <p:cNvCxnSpPr>
              <a:cxnSpLocks/>
            </p:cNvCxnSpPr>
            <p:nvPr/>
          </p:nvCxnSpPr>
          <p:spPr>
            <a:xfrm>
              <a:off x="6178355" y="4305539"/>
              <a:ext cx="0" cy="153615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E05A5A9-205D-509F-5BF1-5E472D2BDE3E}"/>
              </a:ext>
            </a:extLst>
          </p:cNvPr>
          <p:cNvGrpSpPr/>
          <p:nvPr/>
        </p:nvGrpSpPr>
        <p:grpSpPr>
          <a:xfrm>
            <a:off x="62038" y="3219623"/>
            <a:ext cx="1419082" cy="1026879"/>
            <a:chOff x="664215" y="3969591"/>
            <a:chExt cx="1419082" cy="1026879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E73AD8D-B2DB-59AA-CEE0-95F5A308269E}"/>
                </a:ext>
              </a:extLst>
            </p:cNvPr>
            <p:cNvSpPr txBox="1"/>
            <p:nvPr/>
          </p:nvSpPr>
          <p:spPr>
            <a:xfrm>
              <a:off x="664215" y="4350139"/>
              <a:ext cx="1419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Looks scary?</a:t>
              </a:r>
            </a:p>
            <a:p>
              <a:pPr marL="58738" indent="-58738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But I don’t know where to start for answers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052366A-5CB8-F32A-D66E-0FACAA2AC7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178" y="3969591"/>
              <a:ext cx="248536" cy="380548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2364F23-314C-75F9-3A3F-07F4E5200430}"/>
              </a:ext>
            </a:extLst>
          </p:cNvPr>
          <p:cNvGrpSpPr/>
          <p:nvPr/>
        </p:nvGrpSpPr>
        <p:grpSpPr>
          <a:xfrm>
            <a:off x="847396" y="5418822"/>
            <a:ext cx="10123971" cy="892461"/>
            <a:chOff x="381001" y="5338526"/>
            <a:chExt cx="10123971" cy="892461"/>
          </a:xfrm>
        </p:grpSpPr>
        <p:sp>
          <p:nvSpPr>
            <p:cNvPr id="126" name="Title 1">
              <a:extLst>
                <a:ext uri="{FF2B5EF4-FFF2-40B4-BE49-F238E27FC236}">
                  <a16:creationId xmlns:a16="http://schemas.microsoft.com/office/drawing/2014/main" id="{FE82B448-1835-2421-7EE2-D4DFCF64111C}"/>
                </a:ext>
              </a:extLst>
            </p:cNvPr>
            <p:cNvSpPr txBox="1">
              <a:spLocks/>
            </p:cNvSpPr>
            <p:nvPr/>
          </p:nvSpPr>
          <p:spPr>
            <a:xfrm>
              <a:off x="437349" y="5338526"/>
              <a:ext cx="10067623" cy="806600"/>
            </a:xfrm>
            <a:prstGeom prst="rect">
              <a:avLst/>
            </a:prstGeom>
          </p:spPr>
          <p:txBody>
            <a:bodyPr vert="horz" lIns="0" tIns="0" rIns="0" bIns="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4400" b="1" i="0" kern="1200" spc="100" baseline="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800" b="0" i="1" spc="-80" dirty="0">
                  <a:solidFill>
                    <a:srgbClr val="C14A08"/>
                  </a:solidFill>
                  <a:latin typeface="Barlow Condensed" panose="00000506000000000000" pitchFamily="2" charset="0"/>
                </a:rPr>
                <a:t>Patients experience pain, confusion &amp; frustration at literally every step in the patient journey.  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845959B-E5C3-C2DF-FBA9-8E5B4B7537ED}"/>
                </a:ext>
              </a:extLst>
            </p:cNvPr>
            <p:cNvCxnSpPr/>
            <p:nvPr/>
          </p:nvCxnSpPr>
          <p:spPr>
            <a:xfrm>
              <a:off x="381001" y="5657168"/>
              <a:ext cx="10078124" cy="0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99202E7-83B0-61EE-02A5-210D8AE5F16A}"/>
                </a:ext>
              </a:extLst>
            </p:cNvPr>
            <p:cNvCxnSpPr/>
            <p:nvPr/>
          </p:nvCxnSpPr>
          <p:spPr>
            <a:xfrm>
              <a:off x="381001" y="6230987"/>
              <a:ext cx="10078124" cy="0"/>
            </a:xfrm>
            <a:prstGeom prst="line">
              <a:avLst/>
            </a:prstGeom>
            <a:ln>
              <a:solidFill>
                <a:srgbClr val="C14A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462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92" grpId="0"/>
    </p:bld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408</Words>
  <Application>Microsoft Macintosh PowerPoint</Application>
  <PresentationFormat>Widescreen</PresentationFormat>
  <Paragraphs>66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Arial</vt:lpstr>
      <vt:lpstr>Barlow Condensed</vt:lpstr>
      <vt:lpstr>Calibri</vt:lpstr>
      <vt:lpstr>Franklin Gothic Book</vt:lpstr>
      <vt:lpstr>Franklin Gothic Demi</vt:lpstr>
      <vt:lpstr>Lora</vt:lpstr>
      <vt:lpstr>Custom</vt:lpstr>
      <vt:lpstr>The patient journey</vt:lpstr>
      <vt:lpstr>The patient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Varyu</dc:creator>
  <cp:lastModifiedBy>Andy Varyu</cp:lastModifiedBy>
  <cp:revision>2</cp:revision>
  <dcterms:created xsi:type="dcterms:W3CDTF">2025-09-21T03:34:14Z</dcterms:created>
  <dcterms:modified xsi:type="dcterms:W3CDTF">2025-09-21T04:15:40Z</dcterms:modified>
</cp:coreProperties>
</file>