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7/26/2017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1</a:t>
            </a:r>
            <a:endParaRPr lang="en-US" dirty="0"/>
          </a:p>
        </p:txBody>
      </p:sp>
      <p:sp>
        <p:nvSpPr>
          <p:cNvPr id="3" name="Subtitle 2"/>
          <p:cNvSpPr>
            <a:spLocks noGrp="1"/>
          </p:cNvSpPr>
          <p:nvPr>
            <p:ph type="subTitle" idx="1"/>
          </p:nvPr>
        </p:nvSpPr>
        <p:spPr/>
        <p:txBody>
          <a:bodyPr/>
          <a:lstStyle/>
          <a:p>
            <a:r>
              <a:rPr lang="en-US" dirty="0" smtClean="0"/>
              <a:t>Jessica miller</a:t>
            </a:r>
          </a:p>
          <a:p>
            <a:r>
              <a:rPr lang="en-US" dirty="0" smtClean="0"/>
              <a:t>7-26-2017</a:t>
            </a:r>
            <a:endParaRPr lang="en-US" dirty="0"/>
          </a:p>
        </p:txBody>
      </p:sp>
    </p:spTree>
    <p:extLst>
      <p:ext uri="{BB962C8B-B14F-4D97-AF65-F5344CB8AC3E}">
        <p14:creationId xmlns:p14="http://schemas.microsoft.com/office/powerpoint/2010/main" val="586380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Kaggle</a:t>
            </a:r>
            <a:r>
              <a:rPr lang="en-US" dirty="0"/>
              <a:t> </a:t>
            </a:r>
            <a:r>
              <a:rPr lang="en-US" dirty="0" smtClean="0"/>
              <a:t>Competition: House Prices – Advanced regression techniques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149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6" name="Text Placeholder 2"/>
          <p:cNvSpPr txBox="1">
            <a:spLocks/>
          </p:cNvSpPr>
          <p:nvPr/>
        </p:nvSpPr>
        <p:spPr>
          <a:xfrm>
            <a:off x="519795" y="2127259"/>
            <a:ext cx="10965990" cy="3130542"/>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smtClean="0"/>
              <a:t>The business question – what are we solving for?</a:t>
            </a:r>
            <a:endParaRPr lang="en-US" sz="2400" b="1" dirty="0" smtClean="0"/>
          </a:p>
          <a:p>
            <a:pPr algn="l"/>
            <a:endParaRPr lang="en-US" b="1" dirty="0" smtClean="0"/>
          </a:p>
          <a:p>
            <a:pPr marL="617208" lvl="2" indent="-342900">
              <a:buFont typeface="Wingdings" panose="05000000000000000000" pitchFamily="2" charset="2"/>
              <a:buChar char="Ø"/>
            </a:pPr>
            <a:r>
              <a:rPr lang="en-US" dirty="0" smtClean="0"/>
              <a:t>With 79 explanatory variables describing almost every aspect of residential homes in Ames, Iowa,  predict residential home sales prices in Ames, Iowa.</a:t>
            </a:r>
          </a:p>
          <a:p>
            <a:pPr marL="342900" lvl="1" indent="-342900">
              <a:buFont typeface="Arial" charset="0"/>
              <a:buChar char="•"/>
            </a:pPr>
            <a:endParaRPr lang="en-US" sz="2400" dirty="0" smtClean="0"/>
          </a:p>
          <a:p>
            <a:pPr lvl="1"/>
            <a:endParaRPr lang="en-US" dirty="0" smtClean="0">
              <a:solidFill>
                <a:schemeClr val="accent3">
                  <a:lumMod val="60000"/>
                  <a:lumOff val="40000"/>
                </a:schemeClr>
              </a:solidFill>
            </a:endParaRPr>
          </a:p>
          <a:p>
            <a:pPr lvl="1"/>
            <a:endParaRPr lang="en-US" dirty="0" smtClean="0">
              <a:solidFill>
                <a:schemeClr val="accent3">
                  <a:lumMod val="60000"/>
                  <a:lumOff val="40000"/>
                </a:schemeClr>
              </a:solidFill>
            </a:endParaRPr>
          </a:p>
          <a:p>
            <a:pPr lvl="1"/>
            <a:endParaRPr lang="en-US" dirty="0"/>
          </a:p>
        </p:txBody>
      </p:sp>
    </p:spTree>
    <p:extLst>
      <p:ext uri="{BB962C8B-B14F-4D97-AF65-F5344CB8AC3E}">
        <p14:creationId xmlns:p14="http://schemas.microsoft.com/office/powerpoint/2010/main" val="60627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6" name="Text Placeholder 2"/>
          <p:cNvSpPr txBox="1">
            <a:spLocks/>
          </p:cNvSpPr>
          <p:nvPr/>
        </p:nvSpPr>
        <p:spPr>
          <a:xfrm>
            <a:off x="519795" y="1846385"/>
            <a:ext cx="10965990" cy="4877143"/>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a:t>Various data sources </a:t>
            </a:r>
            <a:r>
              <a:rPr lang="en-US" sz="2400" dirty="0" smtClean="0"/>
              <a:t>are included in the </a:t>
            </a:r>
            <a:r>
              <a:rPr lang="en-US" sz="2400" dirty="0" err="1" smtClean="0"/>
              <a:t>Kaggle</a:t>
            </a:r>
            <a:r>
              <a:rPr lang="en-US" sz="2400" dirty="0" smtClean="0"/>
              <a:t> competition dataset:</a:t>
            </a:r>
          </a:p>
          <a:p>
            <a:pPr algn="l"/>
            <a:endParaRPr lang="en-US" sz="2400" dirty="0"/>
          </a:p>
          <a:p>
            <a:pPr marL="617208" lvl="2" indent="-342900">
              <a:buFont typeface="Wingdings" panose="05000000000000000000" pitchFamily="2" charset="2"/>
              <a:buChar char="Ø"/>
            </a:pPr>
            <a:r>
              <a:rPr lang="en-US" dirty="0" err="1" smtClean="0"/>
              <a:t>MSSubClass</a:t>
            </a:r>
            <a:r>
              <a:rPr lang="en-US" dirty="0" smtClean="0"/>
              <a:t>: identifies the type of dwelling involved in the sale</a:t>
            </a:r>
          </a:p>
          <a:p>
            <a:pPr marL="617208" lvl="2" indent="-342900">
              <a:buFont typeface="Wingdings" panose="05000000000000000000" pitchFamily="2" charset="2"/>
              <a:buChar char="Ø"/>
            </a:pPr>
            <a:r>
              <a:rPr lang="en-US" dirty="0" err="1" smtClean="0"/>
              <a:t>MSZoning</a:t>
            </a:r>
            <a:r>
              <a:rPr lang="en-US" dirty="0" smtClean="0"/>
              <a:t>: identifies the general zoning classification of the sale</a:t>
            </a:r>
          </a:p>
          <a:p>
            <a:pPr marL="617208" lvl="2" indent="-342900">
              <a:buFont typeface="Wingdings" panose="05000000000000000000" pitchFamily="2" charset="2"/>
              <a:buChar char="Ø"/>
            </a:pPr>
            <a:r>
              <a:rPr lang="en-US" dirty="0" err="1" smtClean="0"/>
              <a:t>LotFrontage</a:t>
            </a:r>
            <a:r>
              <a:rPr lang="en-US" dirty="0" smtClean="0"/>
              <a:t>: linear feet of street connected to property</a:t>
            </a:r>
          </a:p>
          <a:p>
            <a:pPr marL="617208" lvl="2" indent="-342900">
              <a:buFont typeface="Wingdings" panose="05000000000000000000" pitchFamily="2" charset="2"/>
              <a:buChar char="Ø"/>
            </a:pPr>
            <a:r>
              <a:rPr lang="en-US" dirty="0" err="1" smtClean="0"/>
              <a:t>LotArea</a:t>
            </a:r>
            <a:r>
              <a:rPr lang="en-US" dirty="0" smtClean="0"/>
              <a:t>: Lot size in square feet</a:t>
            </a:r>
          </a:p>
          <a:p>
            <a:pPr marL="617208" lvl="2" indent="-342900">
              <a:buFont typeface="Wingdings" panose="05000000000000000000" pitchFamily="2" charset="2"/>
              <a:buChar char="Ø"/>
            </a:pPr>
            <a:r>
              <a:rPr lang="en-US" dirty="0" smtClean="0"/>
              <a:t>Street: Type of road access to property</a:t>
            </a:r>
          </a:p>
          <a:p>
            <a:pPr marL="617208" lvl="2" indent="-342900">
              <a:buFont typeface="Wingdings" panose="05000000000000000000" pitchFamily="2" charset="2"/>
              <a:buChar char="Ø"/>
            </a:pPr>
            <a:r>
              <a:rPr lang="en-US" dirty="0" smtClean="0"/>
              <a:t>Alley: Type of alley access to property</a:t>
            </a:r>
          </a:p>
          <a:p>
            <a:pPr marL="617208" lvl="2" indent="-342900">
              <a:buFont typeface="Wingdings" panose="05000000000000000000" pitchFamily="2" charset="2"/>
              <a:buChar char="Ø"/>
            </a:pPr>
            <a:r>
              <a:rPr lang="en-US" dirty="0" err="1" smtClean="0"/>
              <a:t>LotShape</a:t>
            </a:r>
            <a:r>
              <a:rPr lang="en-US" dirty="0" smtClean="0"/>
              <a:t>: General shape of property</a:t>
            </a:r>
          </a:p>
          <a:p>
            <a:pPr marL="617208" lvl="2" indent="-342900">
              <a:buFont typeface="Wingdings" panose="05000000000000000000" pitchFamily="2" charset="2"/>
              <a:buChar char="Ø"/>
            </a:pPr>
            <a:r>
              <a:rPr lang="en-US" dirty="0" err="1" smtClean="0"/>
              <a:t>LandContour</a:t>
            </a:r>
            <a:r>
              <a:rPr lang="en-US" dirty="0" smtClean="0"/>
              <a:t>: Flatness of the property</a:t>
            </a:r>
          </a:p>
          <a:p>
            <a:pPr marL="617208" lvl="2" indent="-342900">
              <a:buFont typeface="Wingdings" panose="05000000000000000000" pitchFamily="2" charset="2"/>
              <a:buChar char="Ø"/>
            </a:pPr>
            <a:r>
              <a:rPr lang="en-US" dirty="0" smtClean="0"/>
              <a:t>Utilities: Type of utilities available</a:t>
            </a:r>
          </a:p>
          <a:p>
            <a:pPr marL="617208" lvl="2" indent="-342900">
              <a:buFont typeface="Wingdings" panose="05000000000000000000" pitchFamily="2" charset="2"/>
              <a:buChar char="Ø"/>
            </a:pPr>
            <a:r>
              <a:rPr lang="en-US" dirty="0" err="1" smtClean="0"/>
              <a:t>LotConfig</a:t>
            </a:r>
            <a:r>
              <a:rPr lang="en-US" dirty="0" smtClean="0"/>
              <a:t>: Lot configuration</a:t>
            </a:r>
          </a:p>
          <a:p>
            <a:pPr marL="617208" lvl="2" indent="-342900">
              <a:buFont typeface="Wingdings" panose="05000000000000000000" pitchFamily="2" charset="2"/>
              <a:buChar char="Ø"/>
            </a:pPr>
            <a:r>
              <a:rPr lang="en-US" dirty="0" err="1" smtClean="0"/>
              <a:t>LandSlope</a:t>
            </a:r>
            <a:r>
              <a:rPr lang="en-US" dirty="0" smtClean="0"/>
              <a:t>: Slope of property</a:t>
            </a:r>
          </a:p>
          <a:p>
            <a:pPr marL="617208" lvl="2" indent="-342900">
              <a:buFont typeface="Wingdings" panose="05000000000000000000" pitchFamily="2" charset="2"/>
              <a:buChar char="Ø"/>
            </a:pPr>
            <a:r>
              <a:rPr lang="en-US" dirty="0" smtClean="0"/>
              <a:t>Neighborhood: Physical locations within Ames city limits</a:t>
            </a:r>
          </a:p>
          <a:p>
            <a:pPr marL="617208" lvl="2" indent="-342900">
              <a:buFont typeface="Wingdings" panose="05000000000000000000" pitchFamily="2" charset="2"/>
              <a:buChar char="Ø"/>
            </a:pPr>
            <a:r>
              <a:rPr lang="en-US" dirty="0" smtClean="0"/>
              <a:t>Condition1: Proximity to various conditions</a:t>
            </a:r>
          </a:p>
          <a:p>
            <a:pPr marL="617208" lvl="2" indent="-342900">
              <a:buFont typeface="Wingdings" panose="05000000000000000000" pitchFamily="2" charset="2"/>
              <a:buChar char="Ø"/>
            </a:pPr>
            <a:r>
              <a:rPr lang="en-US" dirty="0" smtClean="0"/>
              <a:t>Condition2: Proximity to various conditions (if more than one is present)</a:t>
            </a:r>
            <a:endParaRPr lang="en-US" dirty="0"/>
          </a:p>
        </p:txBody>
      </p:sp>
    </p:spTree>
    <p:extLst>
      <p:ext uri="{BB962C8B-B14F-4D97-AF65-F5344CB8AC3E}">
        <p14:creationId xmlns:p14="http://schemas.microsoft.com/office/powerpoint/2010/main" val="248734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 Cont’d</a:t>
            </a:r>
            <a:endParaRPr lang="en-US" dirty="0"/>
          </a:p>
        </p:txBody>
      </p:sp>
      <p:sp>
        <p:nvSpPr>
          <p:cNvPr id="6" name="Text Placeholder 2"/>
          <p:cNvSpPr txBox="1">
            <a:spLocks/>
          </p:cNvSpPr>
          <p:nvPr/>
        </p:nvSpPr>
        <p:spPr>
          <a:xfrm>
            <a:off x="519795" y="2127258"/>
            <a:ext cx="10965990" cy="427037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a:t>Various data sources </a:t>
            </a:r>
            <a:r>
              <a:rPr lang="en-US" sz="2400" dirty="0" smtClean="0"/>
              <a:t>are included in the </a:t>
            </a:r>
            <a:r>
              <a:rPr lang="en-US" sz="2400" dirty="0" err="1" smtClean="0"/>
              <a:t>Kaggle</a:t>
            </a:r>
            <a:r>
              <a:rPr lang="en-US" sz="2400" dirty="0" smtClean="0"/>
              <a:t> competition dataset:</a:t>
            </a:r>
          </a:p>
          <a:p>
            <a:pPr algn="l"/>
            <a:endParaRPr lang="en-US" sz="2400" dirty="0"/>
          </a:p>
          <a:p>
            <a:pPr marL="617208" lvl="2" indent="-342900">
              <a:buFont typeface="Wingdings" panose="05000000000000000000" pitchFamily="2" charset="2"/>
              <a:buChar char="Ø"/>
            </a:pPr>
            <a:r>
              <a:rPr lang="en-US" dirty="0" err="1" smtClean="0"/>
              <a:t>BldgType</a:t>
            </a:r>
            <a:r>
              <a:rPr lang="en-US" dirty="0" smtClean="0"/>
              <a:t>: Type of dwelling</a:t>
            </a:r>
          </a:p>
          <a:p>
            <a:pPr marL="617208" lvl="2" indent="-342900">
              <a:buFont typeface="Wingdings" panose="05000000000000000000" pitchFamily="2" charset="2"/>
              <a:buChar char="Ø"/>
            </a:pPr>
            <a:r>
              <a:rPr lang="en-US" dirty="0" err="1" smtClean="0"/>
              <a:t>HouseStyles</a:t>
            </a:r>
            <a:r>
              <a:rPr lang="en-US" dirty="0" smtClean="0"/>
              <a:t>: Style of dwelling</a:t>
            </a:r>
          </a:p>
          <a:p>
            <a:pPr marL="617208" lvl="2" indent="-342900">
              <a:buFont typeface="Wingdings" panose="05000000000000000000" pitchFamily="2" charset="2"/>
              <a:buChar char="Ø"/>
            </a:pPr>
            <a:r>
              <a:rPr lang="en-US" dirty="0" err="1" smtClean="0"/>
              <a:t>OverallQual</a:t>
            </a:r>
            <a:r>
              <a:rPr lang="en-US" dirty="0" smtClean="0"/>
              <a:t>: Rates the overall material and finish of the house</a:t>
            </a:r>
          </a:p>
          <a:p>
            <a:pPr marL="617208" lvl="2" indent="-342900">
              <a:buFont typeface="Wingdings" panose="05000000000000000000" pitchFamily="2" charset="2"/>
              <a:buChar char="Ø"/>
            </a:pPr>
            <a:r>
              <a:rPr lang="en-US" dirty="0" err="1" smtClean="0"/>
              <a:t>YearBuild</a:t>
            </a:r>
            <a:r>
              <a:rPr lang="en-US" dirty="0" smtClean="0"/>
              <a:t>: Original construction date</a:t>
            </a:r>
          </a:p>
          <a:p>
            <a:pPr marL="617208" lvl="2" indent="-342900">
              <a:buFont typeface="Wingdings" panose="05000000000000000000" pitchFamily="2" charset="2"/>
              <a:buChar char="Ø"/>
            </a:pPr>
            <a:r>
              <a:rPr lang="en-US" dirty="0" err="1" smtClean="0"/>
              <a:t>YearRemodAdd</a:t>
            </a:r>
            <a:r>
              <a:rPr lang="en-US" dirty="0" smtClean="0"/>
              <a:t>: Remodel date </a:t>
            </a:r>
          </a:p>
          <a:p>
            <a:pPr marL="617208" lvl="2" indent="-342900">
              <a:buFont typeface="Wingdings" panose="05000000000000000000" pitchFamily="2" charset="2"/>
              <a:buChar char="Ø"/>
            </a:pPr>
            <a:r>
              <a:rPr lang="en-US" dirty="0" err="1" smtClean="0"/>
              <a:t>RoofStyle</a:t>
            </a:r>
            <a:r>
              <a:rPr lang="en-US" dirty="0" smtClean="0"/>
              <a:t>: type of roof</a:t>
            </a:r>
          </a:p>
          <a:p>
            <a:pPr marL="617208" lvl="2" indent="-342900">
              <a:buFont typeface="Wingdings" panose="05000000000000000000" pitchFamily="2" charset="2"/>
              <a:buChar char="Ø"/>
            </a:pPr>
            <a:r>
              <a:rPr lang="en-US" dirty="0" err="1" smtClean="0"/>
              <a:t>RootMatl</a:t>
            </a:r>
            <a:r>
              <a:rPr lang="en-US" dirty="0" smtClean="0"/>
              <a:t>: Root material</a:t>
            </a:r>
          </a:p>
          <a:p>
            <a:pPr marL="617208" lvl="2" indent="-342900">
              <a:buFont typeface="Wingdings" panose="05000000000000000000" pitchFamily="2" charset="2"/>
              <a:buChar char="Ø"/>
            </a:pPr>
            <a:r>
              <a:rPr lang="en-US" dirty="0" smtClean="0"/>
              <a:t>Exterior1st: Exterior covering on house</a:t>
            </a:r>
          </a:p>
          <a:p>
            <a:pPr marL="617208" lvl="2" indent="-342900">
              <a:buFont typeface="Wingdings" panose="05000000000000000000" pitchFamily="2" charset="2"/>
              <a:buChar char="Ø"/>
            </a:pPr>
            <a:r>
              <a:rPr lang="en-US" dirty="0" smtClean="0"/>
              <a:t>Exterior2nd: Exterior covering on house (if more than one material)</a:t>
            </a:r>
          </a:p>
          <a:p>
            <a:pPr marL="617208" lvl="2" indent="-342900">
              <a:buFont typeface="Wingdings" panose="05000000000000000000" pitchFamily="2" charset="2"/>
              <a:buChar char="Ø"/>
            </a:pPr>
            <a:r>
              <a:rPr lang="en-US" dirty="0" err="1" smtClean="0"/>
              <a:t>MasVnrType</a:t>
            </a:r>
            <a:r>
              <a:rPr lang="en-US" dirty="0" smtClean="0"/>
              <a:t>: Masonry veneer type</a:t>
            </a:r>
          </a:p>
          <a:p>
            <a:pPr marL="617208" lvl="2" indent="-342900">
              <a:buFont typeface="Wingdings" panose="05000000000000000000" pitchFamily="2" charset="2"/>
              <a:buChar char="Ø"/>
            </a:pPr>
            <a:r>
              <a:rPr lang="en-US" dirty="0" err="1" smtClean="0"/>
              <a:t>MasVnrArea</a:t>
            </a:r>
            <a:r>
              <a:rPr lang="en-US" dirty="0" smtClean="0"/>
              <a:t>: Masonry veneer area in square feet</a:t>
            </a:r>
          </a:p>
          <a:p>
            <a:pPr marL="617208" lvl="2" indent="-342900">
              <a:buFont typeface="Wingdings" panose="05000000000000000000" pitchFamily="2" charset="2"/>
              <a:buChar char="Ø"/>
            </a:pPr>
            <a:r>
              <a:rPr lang="en-US" dirty="0" err="1" smtClean="0"/>
              <a:t>ExterQual</a:t>
            </a:r>
            <a:r>
              <a:rPr lang="en-US" dirty="0" smtClean="0"/>
              <a:t>: Evaluates the quality of the material on the exterior</a:t>
            </a:r>
          </a:p>
          <a:p>
            <a:pPr marL="617208" lvl="2" indent="-342900">
              <a:buFont typeface="Wingdings" panose="05000000000000000000" pitchFamily="2" charset="2"/>
              <a:buChar char="Ø"/>
            </a:pPr>
            <a:r>
              <a:rPr lang="en-US" dirty="0" smtClean="0"/>
              <a:t>And many more…</a:t>
            </a:r>
            <a:endParaRPr lang="en-US" dirty="0"/>
          </a:p>
        </p:txBody>
      </p:sp>
    </p:spTree>
    <p:extLst>
      <p:ext uri="{BB962C8B-B14F-4D97-AF65-F5344CB8AC3E}">
        <p14:creationId xmlns:p14="http://schemas.microsoft.com/office/powerpoint/2010/main" val="53502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6" name="Text Placeholder 2"/>
          <p:cNvSpPr txBox="1">
            <a:spLocks/>
          </p:cNvSpPr>
          <p:nvPr/>
        </p:nvSpPr>
        <p:spPr>
          <a:xfrm>
            <a:off x="519795" y="2127259"/>
            <a:ext cx="10965990" cy="1282916"/>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smtClean="0"/>
              <a:t>Using the data provided by </a:t>
            </a:r>
            <a:r>
              <a:rPr lang="en-US" sz="2400" dirty="0" err="1" smtClean="0"/>
              <a:t>Kaggle</a:t>
            </a:r>
            <a:r>
              <a:rPr lang="en-US" sz="2400" dirty="0" smtClean="0"/>
              <a:t> competition will accurately predict residential home sales prices in Ames, Iowa.</a:t>
            </a:r>
            <a:endParaRPr lang="en-US" dirty="0" smtClean="0">
              <a:solidFill>
                <a:schemeClr val="accent3">
                  <a:lumMod val="60000"/>
                  <a:lumOff val="40000"/>
                </a:schemeClr>
              </a:solidFill>
            </a:endParaRPr>
          </a:p>
          <a:p>
            <a:pPr lvl="1"/>
            <a:endParaRPr lang="en-US" dirty="0"/>
          </a:p>
        </p:txBody>
      </p:sp>
    </p:spTree>
    <p:extLst>
      <p:ext uri="{BB962C8B-B14F-4D97-AF65-F5344CB8AC3E}">
        <p14:creationId xmlns:p14="http://schemas.microsoft.com/office/powerpoint/2010/main" val="407424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QBES/QBO Migrators Model</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11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6" name="Text Placeholder 2"/>
          <p:cNvSpPr txBox="1">
            <a:spLocks/>
          </p:cNvSpPr>
          <p:nvPr/>
        </p:nvSpPr>
        <p:spPr>
          <a:xfrm>
            <a:off x="519795" y="2127258"/>
            <a:ext cx="10965990" cy="427037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smtClean="0"/>
              <a:t>The business question – what are we solving for?</a:t>
            </a:r>
            <a:endParaRPr lang="en-US" sz="2400" b="1" dirty="0" smtClean="0"/>
          </a:p>
          <a:p>
            <a:pPr algn="l"/>
            <a:endParaRPr lang="en-US" b="1" dirty="0" smtClean="0"/>
          </a:p>
          <a:p>
            <a:pPr marL="617208" lvl="2" indent="-342900">
              <a:buFont typeface="Wingdings" panose="05000000000000000000" pitchFamily="2" charset="2"/>
              <a:buChar char="Ø"/>
            </a:pPr>
            <a:r>
              <a:rPr lang="en-US" dirty="0" smtClean="0"/>
              <a:t>QuickBooks Desktop (QBDT) customers can be migrated to QuickBooks Enterprise Solutions (QBES) or QuickBooks Online (QBO) to better align with the overall Intuit Small Business Group direction.</a:t>
            </a:r>
          </a:p>
          <a:p>
            <a:pPr marL="617208" lvl="2" indent="-342900">
              <a:buFont typeface="Wingdings" panose="05000000000000000000" pitchFamily="2" charset="2"/>
              <a:buChar char="Ø"/>
            </a:pPr>
            <a:r>
              <a:rPr lang="en-US" dirty="0" smtClean="0"/>
              <a:t>Divide current QuickBooks Desktop customer base into “right for QBES” and “right for QBO” segments, by predicting which customers are more likely to migrate to QBES or QBO in the next 12 months. </a:t>
            </a:r>
          </a:p>
          <a:p>
            <a:pPr marL="617208" lvl="2" indent="-342900">
              <a:buFont typeface="Wingdings" panose="05000000000000000000" pitchFamily="2" charset="2"/>
              <a:buChar char="Ø"/>
            </a:pPr>
            <a:r>
              <a:rPr lang="en-US" dirty="0" smtClean="0"/>
              <a:t>Targeting the right customers with the right messages leads to better personalization and better customer experience.</a:t>
            </a:r>
          </a:p>
          <a:p>
            <a:pPr marL="342900" lvl="1" indent="-342900">
              <a:buFont typeface="Arial" charset="0"/>
              <a:buChar char="•"/>
            </a:pPr>
            <a:endParaRPr lang="en-US" sz="2400" dirty="0" smtClean="0"/>
          </a:p>
          <a:p>
            <a:pPr lvl="1"/>
            <a:endParaRPr lang="en-US" dirty="0" smtClean="0">
              <a:solidFill>
                <a:schemeClr val="accent3">
                  <a:lumMod val="60000"/>
                  <a:lumOff val="40000"/>
                </a:schemeClr>
              </a:solidFill>
            </a:endParaRPr>
          </a:p>
          <a:p>
            <a:pPr lvl="1"/>
            <a:endParaRPr lang="en-US" dirty="0" smtClean="0">
              <a:solidFill>
                <a:schemeClr val="accent3">
                  <a:lumMod val="60000"/>
                  <a:lumOff val="40000"/>
                </a:schemeClr>
              </a:solidFill>
            </a:endParaRPr>
          </a:p>
          <a:p>
            <a:pPr lvl="1"/>
            <a:endParaRPr lang="en-US" dirty="0"/>
          </a:p>
        </p:txBody>
      </p:sp>
    </p:spTree>
    <p:extLst>
      <p:ext uri="{BB962C8B-B14F-4D97-AF65-F5344CB8AC3E}">
        <p14:creationId xmlns:p14="http://schemas.microsoft.com/office/powerpoint/2010/main" val="90784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6" name="Text Placeholder 2"/>
          <p:cNvSpPr txBox="1">
            <a:spLocks/>
          </p:cNvSpPr>
          <p:nvPr/>
        </p:nvSpPr>
        <p:spPr>
          <a:xfrm>
            <a:off x="519795" y="2127258"/>
            <a:ext cx="10965990" cy="427037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a:t>Various data sources </a:t>
            </a:r>
            <a:r>
              <a:rPr lang="en-US" sz="2400" dirty="0" smtClean="0"/>
              <a:t>are used:</a:t>
            </a:r>
          </a:p>
          <a:p>
            <a:pPr algn="l"/>
            <a:endParaRPr lang="en-US" sz="2400" dirty="0"/>
          </a:p>
          <a:p>
            <a:pPr marL="617208" lvl="2" indent="-342900">
              <a:buFont typeface="Wingdings" panose="05000000000000000000" pitchFamily="2" charset="2"/>
              <a:buChar char="Ø"/>
            </a:pPr>
            <a:r>
              <a:rPr lang="en-US" dirty="0"/>
              <a:t>QBDT product </a:t>
            </a:r>
            <a:r>
              <a:rPr lang="en-US" dirty="0" smtClean="0"/>
              <a:t>data (version year, product SKU, </a:t>
            </a:r>
            <a:r>
              <a:rPr lang="en-US" dirty="0" err="1" smtClean="0"/>
              <a:t>etc</a:t>
            </a:r>
            <a:r>
              <a:rPr lang="en-US" dirty="0" smtClean="0"/>
              <a:t>)</a:t>
            </a:r>
            <a:endParaRPr lang="en-US" dirty="0"/>
          </a:p>
          <a:p>
            <a:pPr marL="617208" lvl="2" indent="-342900">
              <a:buFont typeface="Wingdings" panose="05000000000000000000" pitchFamily="2" charset="2"/>
              <a:buChar char="Ø"/>
            </a:pPr>
            <a:r>
              <a:rPr lang="en-US" dirty="0"/>
              <a:t>Dun &amp; Bradstreet firmographic </a:t>
            </a:r>
            <a:r>
              <a:rPr lang="en-US" dirty="0" smtClean="0"/>
              <a:t>data (company size, employee count, </a:t>
            </a:r>
            <a:r>
              <a:rPr lang="en-US" dirty="0" err="1" smtClean="0"/>
              <a:t>etc</a:t>
            </a:r>
            <a:r>
              <a:rPr lang="en-US" dirty="0" smtClean="0"/>
              <a:t>)</a:t>
            </a:r>
            <a:endParaRPr lang="en-US" dirty="0"/>
          </a:p>
          <a:p>
            <a:pPr marL="617208" lvl="2" indent="-342900">
              <a:buFont typeface="Wingdings" panose="05000000000000000000" pitchFamily="2" charset="2"/>
              <a:buChar char="Ø"/>
            </a:pPr>
            <a:r>
              <a:rPr lang="en-US" dirty="0"/>
              <a:t>QBDT Payments </a:t>
            </a:r>
            <a:r>
              <a:rPr lang="en-US" dirty="0" smtClean="0"/>
              <a:t>data (charge volume in the last 3 months, number of transactions in 1 month, </a:t>
            </a:r>
            <a:r>
              <a:rPr lang="en-US" dirty="0" err="1" smtClean="0"/>
              <a:t>etc</a:t>
            </a:r>
            <a:r>
              <a:rPr lang="en-US" dirty="0" smtClean="0"/>
              <a:t>)</a:t>
            </a:r>
            <a:endParaRPr lang="en-US" dirty="0"/>
          </a:p>
          <a:p>
            <a:pPr marL="617208" lvl="2" indent="-342900">
              <a:buFont typeface="Wingdings" panose="05000000000000000000" pitchFamily="2" charset="2"/>
              <a:buChar char="Ø"/>
            </a:pPr>
            <a:r>
              <a:rPr lang="en-US" dirty="0"/>
              <a:t>Customer 360 degree </a:t>
            </a:r>
            <a:r>
              <a:rPr lang="en-US" dirty="0" smtClean="0"/>
              <a:t>view (customer’s other product relationship with SBG)</a:t>
            </a:r>
            <a:endParaRPr lang="en-US" dirty="0"/>
          </a:p>
          <a:p>
            <a:pPr marL="617208" lvl="2" indent="-342900">
              <a:buFont typeface="Wingdings" panose="05000000000000000000" pitchFamily="2" charset="2"/>
              <a:buChar char="Ø"/>
            </a:pPr>
            <a:r>
              <a:rPr lang="en-US" dirty="0"/>
              <a:t>Supplies </a:t>
            </a:r>
            <a:r>
              <a:rPr lang="en-US" dirty="0" smtClean="0"/>
              <a:t>data (customer’s checks, tax form order transaction history)</a:t>
            </a:r>
            <a:endParaRPr lang="en-US" dirty="0"/>
          </a:p>
          <a:p>
            <a:pPr marL="617208" lvl="2" indent="-342900">
              <a:buFont typeface="Wingdings" panose="05000000000000000000" pitchFamily="2" charset="2"/>
              <a:buChar char="Ø"/>
            </a:pPr>
            <a:r>
              <a:rPr lang="en-US" dirty="0"/>
              <a:t>Email engagement </a:t>
            </a:r>
            <a:r>
              <a:rPr lang="en-US" dirty="0" smtClean="0"/>
              <a:t>data (how recently a customer opened an email, how many times did customer clicked on links, </a:t>
            </a:r>
            <a:r>
              <a:rPr lang="en-US" dirty="0" err="1" smtClean="0"/>
              <a:t>etc</a:t>
            </a:r>
            <a:r>
              <a:rPr lang="en-US" dirty="0" smtClean="0"/>
              <a:t>)</a:t>
            </a:r>
            <a:endParaRPr lang="en-US" dirty="0"/>
          </a:p>
          <a:p>
            <a:pPr marL="617208" lvl="2" indent="-342900">
              <a:buFont typeface="Wingdings" panose="05000000000000000000" pitchFamily="2" charset="2"/>
              <a:buChar char="Ø"/>
            </a:pPr>
            <a:r>
              <a:rPr lang="en-US" dirty="0"/>
              <a:t>NPS score &amp; Sentiments </a:t>
            </a:r>
            <a:r>
              <a:rPr lang="en-US" dirty="0" smtClean="0"/>
              <a:t>(how do customers feel about using QBDT, positive/neutral/negative)</a:t>
            </a:r>
          </a:p>
          <a:p>
            <a:pPr marL="617208" lvl="2" indent="-342900">
              <a:buFont typeface="Wingdings" panose="05000000000000000000" pitchFamily="2" charset="2"/>
              <a:buChar char="Ø"/>
            </a:pPr>
            <a:r>
              <a:rPr lang="en-US" dirty="0" smtClean="0"/>
              <a:t>QBDT </a:t>
            </a:r>
            <a:r>
              <a:rPr lang="en-US" dirty="0"/>
              <a:t>payroll </a:t>
            </a:r>
            <a:r>
              <a:rPr lang="en-US" dirty="0" smtClean="0"/>
              <a:t>data (how much did customer pay their employees in the past)</a:t>
            </a:r>
            <a:endParaRPr lang="en-US" dirty="0"/>
          </a:p>
          <a:p>
            <a:pPr marL="342900" lvl="1" indent="-342900">
              <a:buFont typeface="Arial" charset="0"/>
              <a:buChar char="•"/>
            </a:pPr>
            <a:endParaRPr lang="en-US" sz="2400" dirty="0" smtClean="0"/>
          </a:p>
          <a:p>
            <a:pPr lvl="1"/>
            <a:r>
              <a:rPr lang="en-US" sz="2400" dirty="0" smtClean="0"/>
              <a:t>With the exception of the D&amp;B data, all other data sources are collected internally.</a:t>
            </a:r>
            <a:endParaRPr lang="en-US" sz="2400" dirty="0"/>
          </a:p>
          <a:p>
            <a:pPr lvl="1"/>
            <a:endParaRPr lang="en-US" sz="2400" dirty="0" smtClean="0">
              <a:solidFill>
                <a:schemeClr val="accent3">
                  <a:lumMod val="60000"/>
                  <a:lumOff val="40000"/>
                </a:schemeClr>
              </a:solidFill>
            </a:endParaRPr>
          </a:p>
          <a:p>
            <a:pPr lvl="1"/>
            <a:endParaRPr lang="en-US" dirty="0" smtClean="0">
              <a:solidFill>
                <a:schemeClr val="accent3">
                  <a:lumMod val="60000"/>
                  <a:lumOff val="40000"/>
                </a:schemeClr>
              </a:solidFill>
            </a:endParaRPr>
          </a:p>
          <a:p>
            <a:pPr lvl="1"/>
            <a:endParaRPr lang="en-US" dirty="0"/>
          </a:p>
        </p:txBody>
      </p:sp>
    </p:spTree>
    <p:extLst>
      <p:ext uri="{BB962C8B-B14F-4D97-AF65-F5344CB8AC3E}">
        <p14:creationId xmlns:p14="http://schemas.microsoft.com/office/powerpoint/2010/main" val="408327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6" name="Text Placeholder 2"/>
          <p:cNvSpPr txBox="1">
            <a:spLocks/>
          </p:cNvSpPr>
          <p:nvPr/>
        </p:nvSpPr>
        <p:spPr>
          <a:xfrm>
            <a:off x="519795" y="2127259"/>
            <a:ext cx="10965990" cy="1282916"/>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smtClean="0"/>
              <a:t>Using the data provided on the previous slide, we can more accurately predict customers who are likely to migrate to QBES or QBO in the next 12 months.</a:t>
            </a:r>
            <a:endParaRPr lang="en-US" dirty="0" smtClean="0">
              <a:solidFill>
                <a:schemeClr val="accent3">
                  <a:lumMod val="60000"/>
                  <a:lumOff val="40000"/>
                </a:schemeClr>
              </a:solidFill>
            </a:endParaRPr>
          </a:p>
          <a:p>
            <a:pPr lvl="1"/>
            <a:endParaRPr lang="en-US" dirty="0" smtClean="0">
              <a:solidFill>
                <a:schemeClr val="accent3">
                  <a:lumMod val="60000"/>
                  <a:lumOff val="40000"/>
                </a:schemeClr>
              </a:solidFill>
            </a:endParaRPr>
          </a:p>
          <a:p>
            <a:pPr lvl="1"/>
            <a:endParaRPr lang="en-US" dirty="0"/>
          </a:p>
        </p:txBody>
      </p:sp>
    </p:spTree>
    <p:extLst>
      <p:ext uri="{BB962C8B-B14F-4D97-AF65-F5344CB8AC3E}">
        <p14:creationId xmlns:p14="http://schemas.microsoft.com/office/powerpoint/2010/main" val="97695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Monthly charge volume for payments customers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645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6" name="Text Placeholder 2"/>
          <p:cNvSpPr txBox="1">
            <a:spLocks/>
          </p:cNvSpPr>
          <p:nvPr/>
        </p:nvSpPr>
        <p:spPr>
          <a:xfrm>
            <a:off x="519795" y="2127258"/>
            <a:ext cx="10965990" cy="427037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smtClean="0"/>
              <a:t>The business question – what are we solving for?</a:t>
            </a:r>
            <a:endParaRPr lang="en-US" sz="2400" b="1" dirty="0" smtClean="0"/>
          </a:p>
          <a:p>
            <a:pPr algn="l"/>
            <a:endParaRPr lang="en-US" b="1" dirty="0" smtClean="0"/>
          </a:p>
          <a:p>
            <a:pPr marL="617208" lvl="2" indent="-342900">
              <a:buFont typeface="Wingdings" panose="05000000000000000000" pitchFamily="2" charset="2"/>
              <a:buChar char="Ø"/>
            </a:pPr>
            <a:r>
              <a:rPr lang="en-US" dirty="0" smtClean="0"/>
              <a:t>Predict the monthly charge volume in the next 3 months by Intuit payments customers using previous payments data, product usage data, external D&amp;B data, NPS data, etc.</a:t>
            </a:r>
          </a:p>
          <a:p>
            <a:pPr marL="617208" lvl="2" indent="-342900">
              <a:buFont typeface="Wingdings" panose="05000000000000000000" pitchFamily="2" charset="2"/>
              <a:buChar char="Ø"/>
            </a:pPr>
            <a:r>
              <a:rPr lang="en-US" dirty="0" smtClean="0"/>
              <a:t>Knowing a customer’s future charge volume can help Intuit do the following:</a:t>
            </a:r>
          </a:p>
          <a:p>
            <a:pPr marL="1074408" lvl="3" indent="-342900">
              <a:buFont typeface="Wingdings" panose="05000000000000000000" pitchFamily="2" charset="2"/>
              <a:buChar char="Ø"/>
            </a:pPr>
            <a:r>
              <a:rPr lang="en-US" dirty="0" smtClean="0"/>
              <a:t>If charge volume decreases significantly, Intuit can take preventative actions</a:t>
            </a:r>
          </a:p>
          <a:p>
            <a:pPr marL="1074408" lvl="3" indent="-342900">
              <a:buFont typeface="Wingdings" panose="05000000000000000000" pitchFamily="2" charset="2"/>
              <a:buChar char="Ø"/>
            </a:pPr>
            <a:r>
              <a:rPr lang="en-US" dirty="0" smtClean="0"/>
              <a:t>If charge volume increases significantly, Intuit can proactively offer more competitive rates, especially at the higher tier.</a:t>
            </a:r>
          </a:p>
          <a:p>
            <a:pPr marL="342900" lvl="1" indent="-342900">
              <a:buFont typeface="Arial" charset="0"/>
              <a:buChar char="•"/>
            </a:pPr>
            <a:endParaRPr lang="en-US" sz="2400" dirty="0" smtClean="0"/>
          </a:p>
          <a:p>
            <a:pPr lvl="1"/>
            <a:endParaRPr lang="en-US" dirty="0" smtClean="0">
              <a:solidFill>
                <a:schemeClr val="accent3">
                  <a:lumMod val="60000"/>
                  <a:lumOff val="40000"/>
                </a:schemeClr>
              </a:solidFill>
            </a:endParaRPr>
          </a:p>
          <a:p>
            <a:pPr lvl="1"/>
            <a:endParaRPr lang="en-US" dirty="0" smtClean="0">
              <a:solidFill>
                <a:schemeClr val="accent3">
                  <a:lumMod val="60000"/>
                  <a:lumOff val="40000"/>
                </a:schemeClr>
              </a:solidFill>
            </a:endParaRPr>
          </a:p>
          <a:p>
            <a:pPr lvl="1"/>
            <a:endParaRPr lang="en-US" dirty="0"/>
          </a:p>
        </p:txBody>
      </p:sp>
    </p:spTree>
    <p:extLst>
      <p:ext uri="{BB962C8B-B14F-4D97-AF65-F5344CB8AC3E}">
        <p14:creationId xmlns:p14="http://schemas.microsoft.com/office/powerpoint/2010/main" val="11360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6" name="Text Placeholder 2"/>
          <p:cNvSpPr txBox="1">
            <a:spLocks/>
          </p:cNvSpPr>
          <p:nvPr/>
        </p:nvSpPr>
        <p:spPr>
          <a:xfrm>
            <a:off x="519795" y="2127258"/>
            <a:ext cx="10965990" cy="427037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a:t>Various data sources </a:t>
            </a:r>
            <a:r>
              <a:rPr lang="en-US" sz="2400" dirty="0" smtClean="0"/>
              <a:t>are used:</a:t>
            </a:r>
          </a:p>
          <a:p>
            <a:pPr algn="l"/>
            <a:endParaRPr lang="en-US" sz="2400" dirty="0"/>
          </a:p>
          <a:p>
            <a:pPr marL="617208" lvl="2" indent="-342900">
              <a:buFont typeface="Wingdings" panose="05000000000000000000" pitchFamily="2" charset="2"/>
              <a:buChar char="Ø"/>
            </a:pPr>
            <a:r>
              <a:rPr lang="en-US" dirty="0"/>
              <a:t>QBDT product </a:t>
            </a:r>
            <a:r>
              <a:rPr lang="en-US" dirty="0" smtClean="0"/>
              <a:t>data (version year, product SKU, </a:t>
            </a:r>
            <a:r>
              <a:rPr lang="en-US" dirty="0" err="1" smtClean="0"/>
              <a:t>etc</a:t>
            </a:r>
            <a:r>
              <a:rPr lang="en-US" dirty="0" smtClean="0"/>
              <a:t>)</a:t>
            </a:r>
            <a:endParaRPr lang="en-US" dirty="0"/>
          </a:p>
          <a:p>
            <a:pPr marL="617208" lvl="2" indent="-342900">
              <a:buFont typeface="Wingdings" panose="05000000000000000000" pitchFamily="2" charset="2"/>
              <a:buChar char="Ø"/>
            </a:pPr>
            <a:r>
              <a:rPr lang="en-US" dirty="0"/>
              <a:t>Dun &amp; Bradstreet firmographic </a:t>
            </a:r>
            <a:r>
              <a:rPr lang="en-US" dirty="0" smtClean="0"/>
              <a:t>data (company size, employee count, </a:t>
            </a:r>
            <a:r>
              <a:rPr lang="en-US" dirty="0" err="1" smtClean="0"/>
              <a:t>etc</a:t>
            </a:r>
            <a:r>
              <a:rPr lang="en-US" dirty="0" smtClean="0"/>
              <a:t>)</a:t>
            </a:r>
            <a:endParaRPr lang="en-US" dirty="0"/>
          </a:p>
          <a:p>
            <a:pPr marL="617208" lvl="2" indent="-342900">
              <a:buFont typeface="Wingdings" panose="05000000000000000000" pitchFamily="2" charset="2"/>
              <a:buChar char="Ø"/>
            </a:pPr>
            <a:r>
              <a:rPr lang="en-US" dirty="0"/>
              <a:t>QBDT Payments </a:t>
            </a:r>
            <a:r>
              <a:rPr lang="en-US" dirty="0" smtClean="0"/>
              <a:t>data (charge volume in the last 3 months, number of transactions in 1 month, </a:t>
            </a:r>
            <a:r>
              <a:rPr lang="en-US" dirty="0" err="1" smtClean="0"/>
              <a:t>etc</a:t>
            </a:r>
            <a:r>
              <a:rPr lang="en-US" dirty="0" smtClean="0"/>
              <a:t>)</a:t>
            </a:r>
            <a:endParaRPr lang="en-US" dirty="0"/>
          </a:p>
          <a:p>
            <a:pPr marL="617208" lvl="2" indent="-342900">
              <a:buFont typeface="Wingdings" panose="05000000000000000000" pitchFamily="2" charset="2"/>
              <a:buChar char="Ø"/>
            </a:pPr>
            <a:r>
              <a:rPr lang="en-US" dirty="0"/>
              <a:t>Customer 360 degree </a:t>
            </a:r>
            <a:r>
              <a:rPr lang="en-US" dirty="0" smtClean="0"/>
              <a:t>view (customer’s other product relationship with SBG)</a:t>
            </a:r>
            <a:endParaRPr lang="en-US" dirty="0"/>
          </a:p>
          <a:p>
            <a:pPr marL="617208" lvl="2" indent="-342900">
              <a:buFont typeface="Wingdings" panose="05000000000000000000" pitchFamily="2" charset="2"/>
              <a:buChar char="Ø"/>
            </a:pPr>
            <a:r>
              <a:rPr lang="en-US" dirty="0"/>
              <a:t>Supplies </a:t>
            </a:r>
            <a:r>
              <a:rPr lang="en-US" dirty="0" smtClean="0"/>
              <a:t>data (customer’s checks, tax form order transaction history)</a:t>
            </a:r>
            <a:endParaRPr lang="en-US" dirty="0"/>
          </a:p>
          <a:p>
            <a:pPr marL="617208" lvl="2" indent="-342900">
              <a:buFont typeface="Wingdings" panose="05000000000000000000" pitchFamily="2" charset="2"/>
              <a:buChar char="Ø"/>
            </a:pPr>
            <a:r>
              <a:rPr lang="en-US" dirty="0"/>
              <a:t>Email engagement </a:t>
            </a:r>
            <a:r>
              <a:rPr lang="en-US" dirty="0" smtClean="0"/>
              <a:t>data (how recently a customer opened an email, how many times did customer clicked on links, </a:t>
            </a:r>
            <a:r>
              <a:rPr lang="en-US" dirty="0" err="1" smtClean="0"/>
              <a:t>etc</a:t>
            </a:r>
            <a:r>
              <a:rPr lang="en-US" dirty="0" smtClean="0"/>
              <a:t>)</a:t>
            </a:r>
            <a:endParaRPr lang="en-US" dirty="0"/>
          </a:p>
          <a:p>
            <a:pPr marL="617208" lvl="2" indent="-342900">
              <a:buFont typeface="Wingdings" panose="05000000000000000000" pitchFamily="2" charset="2"/>
              <a:buChar char="Ø"/>
            </a:pPr>
            <a:r>
              <a:rPr lang="en-US" dirty="0"/>
              <a:t>NPS score &amp; Sentiments </a:t>
            </a:r>
            <a:r>
              <a:rPr lang="en-US" dirty="0" smtClean="0"/>
              <a:t>(how do customers feel about using QBDT, positive/neutral/negative)</a:t>
            </a:r>
          </a:p>
          <a:p>
            <a:pPr marL="617208" lvl="2" indent="-342900">
              <a:buFont typeface="Wingdings" panose="05000000000000000000" pitchFamily="2" charset="2"/>
              <a:buChar char="Ø"/>
            </a:pPr>
            <a:r>
              <a:rPr lang="en-US" dirty="0" smtClean="0"/>
              <a:t>QBDT </a:t>
            </a:r>
            <a:r>
              <a:rPr lang="en-US" dirty="0"/>
              <a:t>payroll </a:t>
            </a:r>
            <a:r>
              <a:rPr lang="en-US" dirty="0" smtClean="0"/>
              <a:t>data (how much did customer pay their employees in the past)</a:t>
            </a:r>
            <a:endParaRPr lang="en-US" dirty="0"/>
          </a:p>
          <a:p>
            <a:pPr marL="342900" lvl="1" indent="-342900">
              <a:buFont typeface="Arial" charset="0"/>
              <a:buChar char="•"/>
            </a:pPr>
            <a:endParaRPr lang="en-US" sz="2400" dirty="0" smtClean="0"/>
          </a:p>
          <a:p>
            <a:pPr lvl="1"/>
            <a:r>
              <a:rPr lang="en-US" sz="2400" dirty="0" smtClean="0"/>
              <a:t>With the exception of the D&amp;B data, all other data sources are collected internally.</a:t>
            </a:r>
            <a:endParaRPr lang="en-US" sz="2400" dirty="0"/>
          </a:p>
          <a:p>
            <a:pPr lvl="1"/>
            <a:endParaRPr lang="en-US" sz="2400" dirty="0" smtClean="0">
              <a:solidFill>
                <a:schemeClr val="accent3">
                  <a:lumMod val="60000"/>
                  <a:lumOff val="40000"/>
                </a:schemeClr>
              </a:solidFill>
            </a:endParaRPr>
          </a:p>
          <a:p>
            <a:pPr lvl="1"/>
            <a:endParaRPr lang="en-US" dirty="0" smtClean="0">
              <a:solidFill>
                <a:schemeClr val="accent3">
                  <a:lumMod val="60000"/>
                  <a:lumOff val="40000"/>
                </a:schemeClr>
              </a:solidFill>
            </a:endParaRPr>
          </a:p>
          <a:p>
            <a:pPr lvl="1"/>
            <a:endParaRPr lang="en-US" dirty="0"/>
          </a:p>
        </p:txBody>
      </p:sp>
    </p:spTree>
    <p:extLst>
      <p:ext uri="{BB962C8B-B14F-4D97-AF65-F5344CB8AC3E}">
        <p14:creationId xmlns:p14="http://schemas.microsoft.com/office/powerpoint/2010/main" val="151200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6" name="Text Placeholder 2"/>
          <p:cNvSpPr txBox="1">
            <a:spLocks/>
          </p:cNvSpPr>
          <p:nvPr/>
        </p:nvSpPr>
        <p:spPr>
          <a:xfrm>
            <a:off x="519795" y="2127259"/>
            <a:ext cx="10965990" cy="1282916"/>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400" dirty="0" smtClean="0"/>
              <a:t>Using the data provided on the previous slide, we can more accurately predict payment customers’ monthly charge volume in the next 90 days.</a:t>
            </a:r>
            <a:endParaRPr lang="en-US" dirty="0" smtClean="0">
              <a:solidFill>
                <a:schemeClr val="accent3">
                  <a:lumMod val="60000"/>
                  <a:lumOff val="40000"/>
                </a:schemeClr>
              </a:solidFill>
            </a:endParaRPr>
          </a:p>
          <a:p>
            <a:pPr lvl="1"/>
            <a:endParaRPr lang="en-US" dirty="0"/>
          </a:p>
        </p:txBody>
      </p:sp>
    </p:spTree>
    <p:extLst>
      <p:ext uri="{BB962C8B-B14F-4D97-AF65-F5344CB8AC3E}">
        <p14:creationId xmlns:p14="http://schemas.microsoft.com/office/powerpoint/2010/main" val="42811623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76</TotalTime>
  <Words>848</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Tw Cen MT</vt:lpstr>
      <vt:lpstr>Wingdings</vt:lpstr>
      <vt:lpstr>Droplet</vt:lpstr>
      <vt:lpstr>Final project 1</vt:lpstr>
      <vt:lpstr>QBES/QBO Migrators Model</vt:lpstr>
      <vt:lpstr>The problem</vt:lpstr>
      <vt:lpstr>The data</vt:lpstr>
      <vt:lpstr>Hypothesis</vt:lpstr>
      <vt:lpstr>Monthly charge volume for payments customers</vt:lpstr>
      <vt:lpstr>The problem</vt:lpstr>
      <vt:lpstr>The data</vt:lpstr>
      <vt:lpstr>Hypothesis</vt:lpstr>
      <vt:lpstr>Kaggle Competition: House Prices – Advanced regression techniques</vt:lpstr>
      <vt:lpstr>The problem</vt:lpstr>
      <vt:lpstr>The data</vt:lpstr>
      <vt:lpstr>The data – Cont’d</vt:lpstr>
      <vt:lpstr>Hypothesis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1</dc:title>
  <dc:creator>Miller, Jessica</dc:creator>
  <cp:lastModifiedBy>Miller, Jessica</cp:lastModifiedBy>
  <cp:revision>16</cp:revision>
  <dcterms:created xsi:type="dcterms:W3CDTF">2017-07-26T16:17:57Z</dcterms:created>
  <dcterms:modified xsi:type="dcterms:W3CDTF">2017-07-26T17:34:07Z</dcterms:modified>
</cp:coreProperties>
</file>