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82" r:id="rId6"/>
    <p:sldId id="260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84" r:id="rId15"/>
    <p:sldId id="281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Martignole" initials="N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A432"/>
    <a:srgbClr val="9C87A6"/>
    <a:srgbClr val="FFFFFF"/>
    <a:srgbClr val="EEEEEE"/>
    <a:srgbClr val="B101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40" d="100"/>
          <a:sy n="40" d="100"/>
        </p:scale>
        <p:origin x="-948" y="-264"/>
      </p:cViewPr>
      <p:guideLst>
        <p:guide orient="horz" pos="1925"/>
        <p:guide pos="1147"/>
        <p:guide pos="142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691815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 et sous-titre avec imag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463959" y="3432813"/>
            <a:ext cx="21456081" cy="3869752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Texte du titre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4833937" y="8197453"/>
            <a:ext cx="14716126" cy="28443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1pPr>
            <a:lvl2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2pPr>
            <a:lvl3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3pPr>
            <a:lvl4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4pPr>
            <a:lvl5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7" name="Shape 17"/>
          <p:cNvSpPr/>
          <p:nvPr/>
        </p:nvSpPr>
        <p:spPr>
          <a:xfrm>
            <a:off x="-54551" y="12917435"/>
            <a:ext cx="24475242" cy="848167"/>
          </a:xfrm>
          <a:prstGeom prst="rect">
            <a:avLst/>
          </a:prstGeom>
          <a:solidFill>
            <a:srgbClr val="14022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8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7" y="12975966"/>
            <a:ext cx="5968196" cy="731105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243933" y="13079580"/>
            <a:ext cx="1664088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 copie">
    <p:bg>
      <p:bgPr>
        <a:gradFill flip="none" rotWithShape="1">
          <a:gsLst>
            <a:gs pos="0">
              <a:srgbClr val="140223"/>
            </a:gs>
            <a:gs pos="100000">
              <a:srgbClr val="D837E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"/>
          <p:cNvSpPr/>
          <p:nvPr userDrawn="1"/>
        </p:nvSpPr>
        <p:spPr>
          <a:xfrm>
            <a:off x="-4949" y="12917435"/>
            <a:ext cx="24393896" cy="848167"/>
          </a:xfrm>
          <a:prstGeom prst="rect">
            <a:avLst/>
          </a:prstGeom>
          <a:blipFill rotWithShape="1">
            <a:blip r:embed="rId2"/>
            <a:srcRect/>
            <a:stretch>
              <a:fillRect t="-64594" b="-64594"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208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4956" y="6015562"/>
            <a:ext cx="13754088" cy="168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sous-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solidFill>
            <a:srgbClr val="14022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28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4833937" y="8197453"/>
            <a:ext cx="14716126" cy="28443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6600">
                <a:solidFill>
                  <a:srgbClr val="FBFCFF"/>
                </a:solidFill>
                <a:latin typeface="+mn-lt"/>
                <a:ea typeface="+mn-ea"/>
                <a:cs typeface="+mn-cs"/>
                <a:sym typeface="Montserrat Semi Bold"/>
              </a:defRPr>
            </a:lvl1pPr>
            <a:lvl2pPr>
              <a:spcBef>
                <a:spcPts val="0"/>
              </a:spcBef>
              <a:defRPr sz="6600">
                <a:solidFill>
                  <a:srgbClr val="FBFCFF"/>
                </a:solidFill>
                <a:latin typeface="+mn-lt"/>
                <a:ea typeface="+mn-ea"/>
                <a:cs typeface="+mn-cs"/>
                <a:sym typeface="Montserrat Semi Bold"/>
              </a:defRPr>
            </a:lvl2pPr>
            <a:lvl3pPr>
              <a:spcBef>
                <a:spcPts val="0"/>
              </a:spcBef>
              <a:defRPr sz="5000">
                <a:solidFill>
                  <a:srgbClr val="FBFCFF"/>
                </a:solidFill>
                <a:latin typeface="+mn-lt"/>
                <a:ea typeface="+mn-ea"/>
                <a:cs typeface="+mn-cs"/>
                <a:sym typeface="Montserrat Semi Bold"/>
              </a:defRPr>
            </a:lvl3pPr>
            <a:lvl4pPr>
              <a:spcBef>
                <a:spcPts val="0"/>
              </a:spcBef>
              <a:defRPr>
                <a:solidFill>
                  <a:srgbClr val="FBFCFF"/>
                </a:solidFill>
                <a:latin typeface="+mn-lt"/>
                <a:ea typeface="+mn-ea"/>
                <a:cs typeface="+mn-cs"/>
                <a:sym typeface="Montserrat Semi Bold"/>
              </a:defRPr>
            </a:lvl4pPr>
            <a:lvl5pPr>
              <a:spcBef>
                <a:spcPts val="0"/>
              </a:spcBef>
              <a:defRPr>
                <a:solidFill>
                  <a:srgbClr val="FBFCFF"/>
                </a:solidFill>
                <a:latin typeface="+mn-lt"/>
                <a:ea typeface="+mn-ea"/>
                <a:cs typeface="+mn-cs"/>
                <a:sym typeface="Montserrat Semi Bold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2366919" y="3483933"/>
            <a:ext cx="19632303" cy="1976271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pic" idx="13"/>
          </p:nvPr>
        </p:nvSpPr>
        <p:spPr>
          <a:xfrm>
            <a:off x="4659907" y="2299692"/>
            <a:ext cx="15064011" cy="91166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3125692" y="353133"/>
            <a:ext cx="16626103" cy="1690154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4833937" y="11328367"/>
            <a:ext cx="14716126" cy="200025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1pPr>
            <a:lvl2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2pPr>
            <a:lvl3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3pPr>
            <a:lvl4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4pPr>
            <a:lvl5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Shape 43"/>
          <p:cNvSpPr/>
          <p:nvPr/>
        </p:nvSpPr>
        <p:spPr>
          <a:xfrm>
            <a:off x="11372850" y="6405562"/>
            <a:ext cx="1638301" cy="9048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endParaRPr/>
          </a:p>
        </p:txBody>
      </p:sp>
      <p:pic>
        <p:nvPicPr>
          <p:cNvPr id="44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bg>
      <p:bgPr>
        <a:gradFill flip="none" rotWithShape="1">
          <a:gsLst>
            <a:gs pos="49000">
              <a:srgbClr val="140223"/>
            </a:gs>
            <a:gs pos="100000">
              <a:srgbClr val="380B4C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text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"/>
          <p:cNvSpPr/>
          <p:nvPr userDrawn="1"/>
        </p:nvSpPr>
        <p:spPr>
          <a:xfrm>
            <a:off x="-4949" y="12917435"/>
            <a:ext cx="24393896" cy="848167"/>
          </a:xfrm>
          <a:prstGeom prst="rect">
            <a:avLst/>
          </a:prstGeom>
          <a:blipFill rotWithShape="1">
            <a:blip r:embed="rId2"/>
            <a:srcRect/>
            <a:stretch>
              <a:fillRect t="-64594" b="-64594"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4949" y="2081513"/>
            <a:ext cx="24418542" cy="21082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63" name="logo-texte-devoxx-france-4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2827677" y="202060"/>
            <a:ext cx="18256531" cy="1786067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e">
    <p:bg>
      <p:bgPr>
        <a:gradFill flip="none" rotWithShape="1">
          <a:gsLst>
            <a:gs pos="0">
              <a:srgbClr val="140223"/>
            </a:gs>
            <a:gs pos="100000">
              <a:srgbClr val="380B4C"/>
            </a:gs>
          </a:gsLst>
          <a:lin ang="12903788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"/>
          <p:cNvSpPr/>
          <p:nvPr userDrawn="1"/>
        </p:nvSpPr>
        <p:spPr>
          <a:xfrm>
            <a:off x="-4949" y="12917435"/>
            <a:ext cx="24393896" cy="848167"/>
          </a:xfrm>
          <a:prstGeom prst="rect">
            <a:avLst/>
          </a:prstGeom>
          <a:blipFill rotWithShape="1">
            <a:blip r:embed="rId2"/>
            <a:srcRect/>
            <a:stretch>
              <a:fillRect t="-64594" b="-64594"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pic" sz="half" idx="13"/>
          </p:nvPr>
        </p:nvSpPr>
        <p:spPr>
          <a:xfrm>
            <a:off x="12495608" y="898481"/>
            <a:ext cx="11190881" cy="11555016"/>
          </a:xfrm>
          <a:prstGeom prst="rect">
            <a:avLst/>
          </a:prstGeom>
          <a:ln w="1016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1058292" y="892968"/>
            <a:ext cx="10830099" cy="5607845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1058292" y="6697265"/>
            <a:ext cx="10830099" cy="578643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1pPr>
            <a:lvl2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2pPr>
            <a:lvl3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3pPr>
            <a:lvl4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4pPr>
            <a:lvl5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5pPr>
          </a:lstStyle>
          <a:p>
            <a:r>
              <a:rPr dirty="0"/>
              <a:t>Texte niveau 1</a:t>
            </a:r>
          </a:p>
          <a:p>
            <a:pPr lvl="1"/>
            <a:r>
              <a:rPr dirty="0"/>
              <a:t>Texte niveau 2</a:t>
            </a:r>
          </a:p>
          <a:p>
            <a:pPr lvl="2"/>
            <a:r>
              <a:rPr dirty="0"/>
              <a:t>Texte niveau 3</a:t>
            </a:r>
          </a:p>
          <a:p>
            <a:pPr lvl="3"/>
            <a:r>
              <a:rPr dirty="0"/>
              <a:t>Texte niveau 4</a:t>
            </a:r>
          </a:p>
          <a:p>
            <a:pPr lvl="4"/>
            <a:r>
              <a:rPr dirty="0"/>
              <a:t>Texte niveau 5</a:t>
            </a:r>
          </a:p>
        </p:txBody>
      </p:sp>
      <p:pic>
        <p:nvPicPr>
          <p:cNvPr id="111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 photos">
    <p:bg>
      <p:bgPr>
        <a:gradFill flip="none" rotWithShape="1">
          <a:gsLst>
            <a:gs pos="0">
              <a:srgbClr val="140223"/>
            </a:gs>
            <a:gs pos="100000">
              <a:srgbClr val="380B4C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"/>
          <p:cNvSpPr/>
          <p:nvPr userDrawn="1"/>
        </p:nvSpPr>
        <p:spPr>
          <a:xfrm>
            <a:off x="-4949" y="12917435"/>
            <a:ext cx="24393896" cy="848167"/>
          </a:xfrm>
          <a:prstGeom prst="rect">
            <a:avLst/>
          </a:prstGeom>
          <a:blipFill rotWithShape="1">
            <a:blip r:embed="rId2"/>
            <a:srcRect/>
            <a:stretch>
              <a:fillRect t="-64594" b="-64594"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pic" sz="quarter" idx="13"/>
          </p:nvPr>
        </p:nvSpPr>
        <p:spPr>
          <a:xfrm>
            <a:off x="12513468" y="6983015"/>
            <a:ext cx="11115297" cy="5482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pic" sz="quarter" idx="14"/>
          </p:nvPr>
        </p:nvSpPr>
        <p:spPr>
          <a:xfrm>
            <a:off x="12513468" y="892968"/>
            <a:ext cx="11115297" cy="5482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pic" sz="half" idx="15"/>
          </p:nvPr>
        </p:nvSpPr>
        <p:spPr>
          <a:xfrm>
            <a:off x="634975" y="892968"/>
            <a:ext cx="11253416" cy="11572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pic>
        <p:nvPicPr>
          <p:cNvPr id="171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ion">
    <p:bg>
      <p:bgPr>
        <a:gradFill flip="none" rotWithShape="1">
          <a:gsLst>
            <a:gs pos="0">
              <a:srgbClr val="140223"/>
            </a:gs>
            <a:gs pos="100000">
              <a:srgbClr val="380B4C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"/>
          <p:cNvSpPr/>
          <p:nvPr userDrawn="1"/>
        </p:nvSpPr>
        <p:spPr>
          <a:xfrm>
            <a:off x="-4949" y="12917435"/>
            <a:ext cx="24393896" cy="848167"/>
          </a:xfrm>
          <a:prstGeom prst="rect">
            <a:avLst/>
          </a:prstGeom>
          <a:blipFill rotWithShape="1">
            <a:blip r:embed="rId2"/>
            <a:srcRect/>
            <a:stretch>
              <a:fillRect t="-64594" b="-64594"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3200" i="1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-Gilles Allain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spcBef>
                <a:spcPts val="0"/>
              </a:spcBef>
              <a:defRPr sz="5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« Saisissez une citation ici. » </a:t>
            </a:r>
          </a:p>
        </p:txBody>
      </p:sp>
      <p:pic>
        <p:nvPicPr>
          <p:cNvPr id="183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">
    <p:bg>
      <p:bgPr>
        <a:gradFill flip="none" rotWithShape="1">
          <a:gsLst>
            <a:gs pos="0">
              <a:srgbClr val="140223"/>
            </a:gs>
            <a:gs pos="100000">
              <a:srgbClr val="D837E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40223"/>
            </a:gs>
            <a:gs pos="100000">
              <a:srgbClr val="380B4C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833937" y="136442"/>
            <a:ext cx="14716126" cy="2579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Shape 3"/>
          <p:cNvSpPr/>
          <p:nvPr/>
        </p:nvSpPr>
        <p:spPr>
          <a:xfrm>
            <a:off x="-4949" y="12917435"/>
            <a:ext cx="24393896" cy="848167"/>
          </a:xfrm>
          <a:prstGeom prst="rect">
            <a:avLst/>
          </a:prstGeom>
          <a:blipFill rotWithShape="1">
            <a:blip r:embed="rId12"/>
            <a:srcRect/>
            <a:stretch>
              <a:fillRect t="-64594" b="-64594"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4" name="logo-texte-devoxx-france-400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8445397" y="12975966"/>
            <a:ext cx="5968196" cy="7311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955943" y="13019484"/>
            <a:ext cx="454255" cy="485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Montserra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"/>
          <p:cNvSpPr/>
          <p:nvPr/>
        </p:nvSpPr>
        <p:spPr>
          <a:xfrm>
            <a:off x="200890" y="13079580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3487082" y="2941773"/>
            <a:ext cx="17409836" cy="9606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" name="Shape 8"/>
          <p:cNvSpPr/>
          <p:nvPr/>
        </p:nvSpPr>
        <p:spPr>
          <a:xfrm>
            <a:off x="-7640" y="2483573"/>
            <a:ext cx="24855102" cy="88882"/>
          </a:xfrm>
          <a:prstGeom prst="rect">
            <a:avLst/>
          </a:prstGeom>
          <a:blipFill>
            <a:blip r:embed="rId14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7" r:id="rId6"/>
    <p:sldLayoutId id="2147483662" r:id="rId7"/>
    <p:sldLayoutId id="2147483663" r:id="rId8"/>
    <p:sldLayoutId id="2147483665" r:id="rId9"/>
    <p:sldLayoutId id="2147483666" r:id="rId10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9pPr>
    </p:titleStyle>
    <p:bodyStyle>
      <a:lvl1pPr marL="0" marR="0" indent="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228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457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685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9144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1143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1371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1600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1828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Montserrat-Regular"/>
              </a:defRPr>
            </a:pPr>
            <a:r>
              <a:rPr lang="fr-FR" dirty="0">
                <a:latin typeface="Montserrat"/>
                <a:cs typeface="Montserrat"/>
              </a:rPr>
              <a:t>Comment </a:t>
            </a:r>
            <a:r>
              <a:rPr lang="fr-FR" dirty="0" err="1">
                <a:latin typeface="Montserrat"/>
                <a:cs typeface="Montserrat"/>
              </a:rPr>
              <a:t>Asciidoctor</a:t>
            </a:r>
            <a:r>
              <a:rPr lang="fr-FR" dirty="0">
                <a:latin typeface="Montserrat"/>
                <a:cs typeface="Montserrat"/>
              </a:rPr>
              <a:t> peut vous aider pour votre doc</a:t>
            </a:r>
            <a:endParaRPr dirty="0">
              <a:latin typeface="Montserrat"/>
              <a:cs typeface="Montserrat"/>
            </a:endParaRPr>
          </a:p>
        </p:txBody>
      </p:sp>
      <p:sp>
        <p:nvSpPr>
          <p:cNvPr id="220" name="Shape 2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 err="1" smtClean="0">
                <a:latin typeface="Open Sans"/>
                <a:cs typeface="Open Sans"/>
              </a:rPr>
              <a:t>Jeremie.Bresson</a:t>
            </a:r>
            <a:r>
              <a:rPr dirty="0" smtClean="0">
                <a:latin typeface="Open Sans"/>
                <a:cs typeface="Open Sans"/>
              </a:rPr>
              <a:t>@</a:t>
            </a:r>
            <a:r>
              <a:rPr lang="de-CH" dirty="0" smtClean="0">
                <a:latin typeface="Open Sans"/>
                <a:cs typeface="Open Sans"/>
              </a:rPr>
              <a:t>bsi-software.com</a:t>
            </a:r>
            <a:endParaRPr dirty="0">
              <a:latin typeface="Open Sans"/>
              <a:cs typeface="Open Sans"/>
            </a:endParaRPr>
          </a:p>
        </p:txBody>
      </p:sp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xfrm>
            <a:off x="12052057" y="13019484"/>
            <a:ext cx="262027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47593">
              <a:defRPr sz="10192"/>
            </a:lvl1pPr>
          </a:lstStyle>
          <a:p>
            <a:r>
              <a:rPr lang="de-CH" sz="11200" dirty="0" smtClean="0">
                <a:latin typeface="Montserrat"/>
                <a:cs typeface="Montserrat"/>
              </a:rPr>
              <a:t>Inline </a:t>
            </a:r>
            <a:r>
              <a:rPr lang="de-CH" sz="11200" dirty="0" err="1" smtClean="0">
                <a:latin typeface="Montserrat"/>
                <a:cs typeface="Montserrat"/>
              </a:rPr>
              <a:t>formatting</a:t>
            </a:r>
            <a:endParaRPr sz="11200" dirty="0">
              <a:latin typeface="Montserrat"/>
              <a:cs typeface="Montserrat"/>
            </a:endParaRPr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xfrm>
            <a:off x="1820863" y="3055937"/>
            <a:ext cx="20742275" cy="949217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Getting Started with Java</a:t>
            </a: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 Name </a:t>
            </a:r>
            <a:r>
              <a:rPr lang="en-US" sz="4400" dirty="0" smtClean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&lt;author@example.org&gt;</a:t>
            </a:r>
          </a:p>
          <a:p>
            <a:pPr>
              <a:spcBef>
                <a:spcPts val="0"/>
              </a:spcBef>
            </a:pPr>
            <a:endParaRPr lang="en-US" sz="4400" dirty="0" smtClean="0">
              <a:solidFill>
                <a:srgbClr val="9C87A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 smtClean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 example</a:t>
            </a:r>
          </a:p>
          <a:p>
            <a:pPr>
              <a:spcBef>
                <a:spcPts val="0"/>
              </a:spcBef>
            </a:pPr>
            <a:endParaRPr lang="en-US" sz="4400" dirty="0">
              <a:solidFill>
                <a:srgbClr val="9C87A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</a:t>
            </a:r>
            <a:r>
              <a:rPr lang="en-US" sz="4400" b="1" dirty="0">
                <a:solidFill>
                  <a:srgbClr val="E8A4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HelloWorld.java</a:t>
            </a:r>
            <a:r>
              <a:rPr lang="en-US" sz="4400" b="1" dirty="0">
                <a:solidFill>
                  <a:srgbClr val="E8A4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file.</a:t>
            </a:r>
          </a:p>
          <a:p>
            <a:pPr>
              <a:spcBef>
                <a:spcPts val="0"/>
              </a:spcBef>
            </a:pPr>
            <a:endParaRPr lang="en-US" sz="4400" dirty="0">
              <a:solidFill>
                <a:srgbClr val="9C87A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TIP: The application prints </a:t>
            </a:r>
            <a:r>
              <a:rPr lang="en-US" sz="4400" b="1" dirty="0">
                <a:solidFill>
                  <a:srgbClr val="E8A4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Hello World!</a:t>
            </a:r>
            <a:r>
              <a:rPr lang="en-US" sz="4400" b="1" dirty="0">
                <a:solidFill>
                  <a:srgbClr val="E8A4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console.</a:t>
            </a:r>
          </a:p>
          <a:p>
            <a:pPr>
              <a:spcBef>
                <a:spcPts val="0"/>
              </a:spcBef>
            </a:pPr>
            <a:endParaRPr lang="en-US" sz="4400" dirty="0">
              <a:solidFill>
                <a:srgbClr val="9C87A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Compile this source to a class file using </a:t>
            </a:r>
            <a:r>
              <a:rPr lang="en-US" sz="4400" b="1" dirty="0">
                <a:solidFill>
                  <a:srgbClr val="E8A4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sz="4400" b="1" dirty="0">
                <a:solidFill>
                  <a:srgbClr val="E8A4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Run the compiled class file using </a:t>
            </a:r>
            <a:r>
              <a:rPr lang="en-US" sz="4400" b="1" dirty="0">
                <a:solidFill>
                  <a:srgbClr val="E8A4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en-US" sz="4400" b="1" dirty="0">
                <a:solidFill>
                  <a:srgbClr val="E8A4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spcBef>
                <a:spcPts val="0"/>
              </a:spcBef>
            </a:pPr>
            <a:endParaRPr lang="en-US" sz="4400" dirty="0">
              <a:solidFill>
                <a:srgbClr val="9C87A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you need help with the Java syntax check the </a:t>
            </a:r>
            <a:r>
              <a:rPr lang="en-US" sz="4400" dirty="0" err="1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link:http</a:t>
            </a: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://docs.oracle.com/</a:t>
            </a:r>
            <a:r>
              <a:rPr lang="en-US" sz="4400" dirty="0" err="1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javase</a:t>
            </a: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/8/docs/[Java 8 Javadoc].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33986" y="5185147"/>
            <a:ext cx="2260308" cy="1385485"/>
          </a:xfrm>
          <a:prstGeom prst="roundRect">
            <a:avLst/>
          </a:prstGeom>
          <a:solidFill>
            <a:srgbClr val="EEEEEE"/>
          </a:solidFill>
          <a:ln w="12700" cap="flat">
            <a:solidFill>
              <a:srgbClr val="E8A43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de-CH" sz="4800" b="1" dirty="0" err="1" smtClean="0">
                <a:solidFill>
                  <a:srgbClr val="E8A432"/>
                </a:solidFill>
              </a:rPr>
              <a:t>bold</a:t>
            </a:r>
            <a:endParaRPr kumimoji="0" lang="de-CH" sz="4800" b="1" i="0" u="none" strike="noStrike" cap="none" spc="0" normalizeH="0" baseline="0" dirty="0">
              <a:ln>
                <a:noFill/>
              </a:ln>
              <a:solidFill>
                <a:srgbClr val="E8A432"/>
              </a:solidFill>
              <a:effectLst/>
              <a:uFillTx/>
              <a:sym typeface="Helvetica Ligh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656218" y="6554280"/>
            <a:ext cx="2260308" cy="1385485"/>
          </a:xfrm>
          <a:prstGeom prst="roundRect">
            <a:avLst/>
          </a:prstGeom>
          <a:solidFill>
            <a:srgbClr val="EEEEEE"/>
          </a:solidFill>
          <a:ln w="12700" cap="flat">
            <a:solidFill>
              <a:srgbClr val="E8A43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de-CH" sz="4800" b="1" dirty="0" err="1" smtClean="0">
                <a:solidFill>
                  <a:srgbClr val="E8A432"/>
                </a:solidFill>
              </a:rPr>
              <a:t>italic</a:t>
            </a:r>
            <a:endParaRPr kumimoji="0" lang="de-CH" sz="4800" b="1" i="0" u="none" strike="noStrike" cap="none" spc="0" normalizeH="0" baseline="0" dirty="0">
              <a:ln>
                <a:noFill/>
              </a:ln>
              <a:solidFill>
                <a:srgbClr val="E8A432"/>
              </a:solidFill>
              <a:effectLst/>
              <a:uFillTx/>
              <a:sym typeface="Helvetica Ligh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129332" y="9834889"/>
            <a:ext cx="2260308" cy="1385485"/>
          </a:xfrm>
          <a:prstGeom prst="roundRect">
            <a:avLst/>
          </a:prstGeom>
          <a:solidFill>
            <a:srgbClr val="EEEEEE"/>
          </a:solidFill>
          <a:ln w="12700" cap="flat">
            <a:solidFill>
              <a:srgbClr val="E8A43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de-CH" sz="4800" b="1" dirty="0" err="1" smtClean="0">
                <a:solidFill>
                  <a:srgbClr val="E8A432"/>
                </a:solidFill>
              </a:rPr>
              <a:t>code</a:t>
            </a:r>
            <a:endParaRPr kumimoji="0" lang="de-CH" sz="4800" b="1" i="0" u="none" strike="noStrike" cap="none" spc="0" normalizeH="0" baseline="0" dirty="0">
              <a:ln>
                <a:noFill/>
              </a:ln>
              <a:solidFill>
                <a:srgbClr val="E8A432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45120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47593">
              <a:defRPr sz="10192"/>
            </a:lvl1pPr>
          </a:lstStyle>
          <a:p>
            <a:r>
              <a:rPr lang="de-CH" sz="11200" dirty="0" smtClean="0">
                <a:latin typeface="Montserrat"/>
                <a:cs typeface="Montserrat"/>
              </a:rPr>
              <a:t>Links</a:t>
            </a:r>
            <a:endParaRPr sz="11200" dirty="0">
              <a:latin typeface="Montserrat"/>
              <a:cs typeface="Montserrat"/>
            </a:endParaRPr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xfrm>
            <a:off x="1820863" y="3055937"/>
            <a:ext cx="20742275" cy="949217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Getting Started with Java</a:t>
            </a: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 Name </a:t>
            </a:r>
            <a:r>
              <a:rPr lang="en-US" sz="4400" dirty="0" smtClean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&lt;author@example.org&gt;</a:t>
            </a:r>
          </a:p>
          <a:p>
            <a:pPr>
              <a:spcBef>
                <a:spcPts val="0"/>
              </a:spcBef>
            </a:pPr>
            <a:endParaRPr lang="en-US" sz="4400" dirty="0" smtClean="0">
              <a:solidFill>
                <a:srgbClr val="9C87A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 smtClean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 example</a:t>
            </a:r>
          </a:p>
          <a:p>
            <a:pPr>
              <a:spcBef>
                <a:spcPts val="0"/>
              </a:spcBef>
            </a:pPr>
            <a:endParaRPr lang="en-US" sz="4400" dirty="0">
              <a:solidFill>
                <a:srgbClr val="9C87A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*HelloWorld.java* file.</a:t>
            </a:r>
          </a:p>
          <a:p>
            <a:pPr>
              <a:spcBef>
                <a:spcPts val="0"/>
              </a:spcBef>
            </a:pPr>
            <a:endParaRPr lang="en-US" sz="4400" dirty="0">
              <a:solidFill>
                <a:srgbClr val="9C87A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TIP: The application prints _Hello World!_ to the console.</a:t>
            </a:r>
          </a:p>
          <a:p>
            <a:pPr>
              <a:spcBef>
                <a:spcPts val="0"/>
              </a:spcBef>
            </a:pPr>
            <a:endParaRPr lang="en-US" sz="4400" dirty="0">
              <a:solidFill>
                <a:srgbClr val="9C87A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Compile this source to a class file using `</a:t>
            </a:r>
            <a:r>
              <a:rPr lang="en-US" sz="4400" dirty="0" err="1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`.</a:t>
            </a: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Run the compiled class file using `java`.</a:t>
            </a:r>
          </a:p>
          <a:p>
            <a:pPr>
              <a:spcBef>
                <a:spcPts val="0"/>
              </a:spcBef>
            </a:pPr>
            <a:endParaRPr lang="en-US" sz="4400" dirty="0">
              <a:solidFill>
                <a:srgbClr val="9C87A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you need help with the Java syntax check the </a:t>
            </a:r>
            <a:r>
              <a:rPr lang="en-US" sz="4400" b="1" dirty="0" err="1">
                <a:solidFill>
                  <a:srgbClr val="E8A4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link: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://docs.oracle.com/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javase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/8/docs/</a:t>
            </a:r>
            <a:r>
              <a:rPr lang="en-US" sz="4400" b="1" dirty="0">
                <a:solidFill>
                  <a:srgbClr val="E8A4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Java 8 Javadoc</a:t>
            </a:r>
            <a:r>
              <a:rPr lang="en-US" sz="4400" b="1" dirty="0">
                <a:solidFill>
                  <a:srgbClr val="E8A4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64190" y="10404385"/>
            <a:ext cx="9784056" cy="1385485"/>
          </a:xfrm>
          <a:prstGeom prst="roundRect">
            <a:avLst/>
          </a:prstGeom>
          <a:solidFill>
            <a:srgbClr val="EEEEEE"/>
          </a:solidFill>
          <a:ln w="12700" cap="flat">
            <a:solidFill>
              <a:srgbClr val="E8A43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de-CH" sz="4800" b="1" dirty="0" smtClean="0">
                <a:solidFill>
                  <a:srgbClr val="E8A432"/>
                </a:solidFill>
              </a:rPr>
              <a:t>Link </a:t>
            </a:r>
            <a:r>
              <a:rPr lang="de-CH" sz="4800" b="1" dirty="0" err="1" smtClean="0">
                <a:solidFill>
                  <a:srgbClr val="E8A432"/>
                </a:solidFill>
              </a:rPr>
              <a:t>with</a:t>
            </a:r>
            <a:r>
              <a:rPr lang="de-CH" sz="4800" b="1" dirty="0" smtClean="0">
                <a:solidFill>
                  <a:srgbClr val="E8A432"/>
                </a:solidFill>
              </a:rPr>
              <a:t> title</a:t>
            </a:r>
            <a:endParaRPr kumimoji="0" lang="de-CH" sz="4800" b="1" i="0" u="none" strike="noStrike" cap="none" spc="0" normalizeH="0" baseline="0" dirty="0">
              <a:ln>
                <a:noFill/>
              </a:ln>
              <a:solidFill>
                <a:srgbClr val="E8A432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08331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47593">
              <a:defRPr sz="10192"/>
            </a:lvl1pPr>
          </a:lstStyle>
          <a:p>
            <a:r>
              <a:rPr lang="de-CH" sz="11200" dirty="0"/>
              <a:t>Admonition</a:t>
            </a:r>
            <a:endParaRPr sz="11200" dirty="0">
              <a:latin typeface="Montserrat"/>
              <a:cs typeface="Montserrat"/>
            </a:endParaRPr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xfrm>
            <a:off x="1820863" y="3055937"/>
            <a:ext cx="20742275" cy="949217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Getting Started with Java</a:t>
            </a: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 Name </a:t>
            </a:r>
            <a:r>
              <a:rPr lang="en-US" sz="4400" dirty="0" smtClean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&lt;author@example.org&gt;</a:t>
            </a:r>
          </a:p>
          <a:p>
            <a:pPr>
              <a:spcBef>
                <a:spcPts val="0"/>
              </a:spcBef>
            </a:pPr>
            <a:endParaRPr lang="en-US" sz="4400" dirty="0" smtClean="0">
              <a:solidFill>
                <a:srgbClr val="9C87A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 smtClean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 example</a:t>
            </a:r>
          </a:p>
          <a:p>
            <a:pPr>
              <a:spcBef>
                <a:spcPts val="0"/>
              </a:spcBef>
            </a:pPr>
            <a:endParaRPr lang="en-US" sz="4400" dirty="0">
              <a:solidFill>
                <a:srgbClr val="9C87A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*HelloWorld.java* file.</a:t>
            </a:r>
          </a:p>
          <a:p>
            <a:pPr>
              <a:spcBef>
                <a:spcPts val="0"/>
              </a:spcBef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b="1" dirty="0">
                <a:solidFill>
                  <a:srgbClr val="E8A4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TIP: 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The application prints _Hello World!_ to the console.</a:t>
            </a:r>
          </a:p>
          <a:p>
            <a:pPr>
              <a:spcBef>
                <a:spcPts val="0"/>
              </a:spcBef>
            </a:pPr>
            <a:endParaRPr lang="en-US" sz="4400" dirty="0">
              <a:solidFill>
                <a:srgbClr val="9C87A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Compile this source to a class file using `</a:t>
            </a:r>
            <a:r>
              <a:rPr lang="en-US" sz="4400" dirty="0" err="1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`.</a:t>
            </a: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Run the compiled class file using `java`.</a:t>
            </a:r>
          </a:p>
          <a:p>
            <a:pPr>
              <a:spcBef>
                <a:spcPts val="0"/>
              </a:spcBef>
            </a:pPr>
            <a:endParaRPr lang="en-US" sz="4400" dirty="0">
              <a:solidFill>
                <a:srgbClr val="9C87A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you need help with the Java syntax check the </a:t>
            </a:r>
            <a:r>
              <a:rPr lang="en-US" sz="4400" dirty="0" err="1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link:http</a:t>
            </a: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://docs.oracle.com/</a:t>
            </a:r>
            <a:r>
              <a:rPr lang="en-US" sz="4400" dirty="0" err="1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javase</a:t>
            </a: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/8/docs/[Java 8 Javadoc].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50693" y="5289373"/>
            <a:ext cx="1925053" cy="2588526"/>
            <a:chOff x="2526630" y="5144995"/>
            <a:chExt cx="1925053" cy="2588526"/>
          </a:xfrm>
        </p:grpSpPr>
        <p:sp>
          <p:nvSpPr>
            <p:cNvPr id="2" name="Rounded Rectangle 1"/>
            <p:cNvSpPr/>
            <p:nvPr/>
          </p:nvSpPr>
          <p:spPr>
            <a:xfrm>
              <a:off x="2526630" y="5144995"/>
              <a:ext cx="1925053" cy="2588526"/>
            </a:xfrm>
            <a:prstGeom prst="roundRect">
              <a:avLst/>
            </a:prstGeom>
            <a:solidFill>
              <a:schemeClr val="tx1"/>
            </a:solidFill>
            <a:ln w="12700" cap="flat">
              <a:solidFill>
                <a:srgbClr val="E8A43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endParaRPr lang="de-CH" sz="4800" b="1" dirty="0" smtClean="0">
                <a:solidFill>
                  <a:srgbClr val="E8A432"/>
                </a:solidFill>
              </a:endParaRPr>
            </a:p>
            <a:p>
              <a:pPr>
                <a:lnSpc>
                  <a:spcPct val="150000"/>
                </a:lnSpc>
              </a:pPr>
              <a:endParaRPr lang="de-CH" sz="4800" b="1" dirty="0">
                <a:solidFill>
                  <a:srgbClr val="E8A432"/>
                </a:solidFill>
              </a:endParaRPr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4732" y="5580025"/>
              <a:ext cx="1288849" cy="1718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16145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47593">
              <a:defRPr sz="10192"/>
            </a:lvl1pPr>
          </a:lstStyle>
          <a:p>
            <a:r>
              <a:rPr lang="de-CH" sz="11200" dirty="0" err="1" smtClean="0">
                <a:latin typeface="Montserrat"/>
                <a:cs typeface="Montserrat"/>
              </a:rPr>
              <a:t>AsciiDoc</a:t>
            </a:r>
            <a:r>
              <a:rPr lang="de-CH" sz="11200" dirty="0" smtClean="0">
                <a:latin typeface="Montserrat"/>
                <a:cs typeface="Montserrat"/>
              </a:rPr>
              <a:t> </a:t>
            </a:r>
            <a:r>
              <a:rPr lang="de-CH" sz="11200" dirty="0" err="1" smtClean="0">
                <a:latin typeface="Montserrat"/>
                <a:cs typeface="Montserrat"/>
              </a:rPr>
              <a:t>example</a:t>
            </a:r>
            <a:endParaRPr sz="11200" dirty="0">
              <a:latin typeface="Montserrat"/>
              <a:cs typeface="Montserrat"/>
            </a:endParaRPr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xfrm>
            <a:off x="1820863" y="3055937"/>
            <a:ext cx="20742275" cy="949217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= Getting Started with Java</a:t>
            </a:r>
          </a:p>
          <a:p>
            <a:pPr>
              <a:spcBef>
                <a:spcPts val="0"/>
              </a:spcBef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Author Name </a:t>
            </a:r>
            <a:r>
              <a:rPr lang="en-US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&lt;author@example.org&gt;</a:t>
            </a:r>
          </a:p>
          <a:p>
            <a:pPr>
              <a:spcBef>
                <a:spcPts val="0"/>
              </a:spcBef>
            </a:pPr>
            <a:endParaRPr lang="en-US" sz="4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Hello World example</a:t>
            </a:r>
          </a:p>
          <a:p>
            <a:pPr>
              <a:spcBef>
                <a:spcPts val="0"/>
              </a:spcBef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Copy the *HelloWorld.java* file.</a:t>
            </a:r>
          </a:p>
          <a:p>
            <a:pPr>
              <a:spcBef>
                <a:spcPts val="0"/>
              </a:spcBef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TIP: The application prints _Hello World!_ to the console.</a:t>
            </a:r>
          </a:p>
          <a:p>
            <a:pPr>
              <a:spcBef>
                <a:spcPts val="0"/>
              </a:spcBef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* Compile this source to a class file using `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`.</a:t>
            </a:r>
          </a:p>
          <a:p>
            <a:pPr>
              <a:spcBef>
                <a:spcPts val="0"/>
              </a:spcBef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* Run the compiled class file using `java`.</a:t>
            </a:r>
          </a:p>
          <a:p>
            <a:pPr>
              <a:spcBef>
                <a:spcPts val="0"/>
              </a:spcBef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If you need help with the Java syntax check the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link:http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://docs.oracle.com/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javase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/8/docs/[Java 8 Javadoc].</a:t>
            </a:r>
          </a:p>
        </p:txBody>
      </p:sp>
    </p:spTree>
    <p:extLst>
      <p:ext uri="{BB962C8B-B14F-4D97-AF65-F5344CB8AC3E}">
        <p14:creationId xmlns:p14="http://schemas.microsoft.com/office/powerpoint/2010/main" val="16094516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47593">
              <a:defRPr sz="10192"/>
            </a:lvl1pPr>
          </a:lstStyle>
          <a:p>
            <a:r>
              <a:rPr lang="de-CH" sz="11200" dirty="0" err="1" smtClean="0">
                <a:latin typeface="Montserrat"/>
                <a:cs typeface="Montserrat"/>
              </a:rPr>
              <a:t>Pour</a:t>
            </a:r>
            <a:r>
              <a:rPr lang="de-CH" sz="11200" dirty="0" smtClean="0">
                <a:latin typeface="Montserrat"/>
                <a:cs typeface="Montserrat"/>
              </a:rPr>
              <a:t> se </a:t>
            </a:r>
            <a:r>
              <a:rPr lang="de-CH" sz="11200" dirty="0" err="1" smtClean="0">
                <a:latin typeface="Montserrat"/>
                <a:cs typeface="Montserrat"/>
              </a:rPr>
              <a:t>lancer</a:t>
            </a:r>
            <a:endParaRPr sz="11200" dirty="0">
              <a:latin typeface="Montserrat"/>
              <a:cs typeface="Montserrat"/>
            </a:endParaRPr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7" name="Shape 2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endParaRPr lang="en-US" b="1" dirty="0" smtClean="0">
              <a:solidFill>
                <a:srgbClr val="E8A432"/>
              </a:solidFill>
            </a:endParaRPr>
          </a:p>
          <a:p>
            <a:r>
              <a:rPr lang="en-US" b="1" dirty="0" err="1" smtClean="0">
                <a:solidFill>
                  <a:srgbClr val="E8A432"/>
                </a:solidFill>
              </a:rPr>
              <a:t>Débuter</a:t>
            </a:r>
            <a:r>
              <a:rPr lang="en-US" b="1" dirty="0" smtClean="0">
                <a:solidFill>
                  <a:srgbClr val="E8A432"/>
                </a:solidFill>
              </a:rPr>
              <a:t> </a:t>
            </a:r>
            <a:r>
              <a:rPr lang="en-US" b="1" dirty="0">
                <a:solidFill>
                  <a:srgbClr val="E8A432"/>
                </a:solidFill>
              </a:rPr>
              <a:t>avec </a:t>
            </a:r>
            <a:r>
              <a:rPr lang="en-US" b="1" dirty="0" err="1">
                <a:solidFill>
                  <a:srgbClr val="E8A432"/>
                </a:solidFill>
              </a:rPr>
              <a:t>Asciidoctor</a:t>
            </a:r>
            <a:r>
              <a:rPr lang="en-US" b="1" dirty="0">
                <a:solidFill>
                  <a:srgbClr val="E8A432"/>
                </a:solidFill>
              </a:rPr>
              <a:t> </a:t>
            </a:r>
            <a:r>
              <a:rPr lang="en-US" dirty="0" smtClean="0"/>
              <a:t>(article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français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http</a:t>
            </a:r>
            <a:r>
              <a:rPr lang="en-US" dirty="0"/>
              <a:t>://asciidoctor.org/news/2016/04/05/debuter-avec-asciidoctor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Les </a:t>
            </a:r>
            <a:r>
              <a:rPr lang="en-US" dirty="0" err="1" smtClean="0"/>
              <a:t>CastCodeur</a:t>
            </a:r>
            <a:r>
              <a:rPr lang="en-US" dirty="0" smtClean="0"/>
              <a:t> Podcast – </a:t>
            </a:r>
            <a:r>
              <a:rPr lang="en-US" b="1" dirty="0">
                <a:solidFill>
                  <a:srgbClr val="E8A432"/>
                </a:solidFill>
              </a:rPr>
              <a:t>Episode </a:t>
            </a:r>
            <a:r>
              <a:rPr lang="en-US" b="1" dirty="0" smtClean="0">
                <a:solidFill>
                  <a:srgbClr val="E8A432"/>
                </a:solidFill>
              </a:rPr>
              <a:t>144</a:t>
            </a:r>
            <a:r>
              <a:rPr lang="en-US" b="1" dirty="0">
                <a:solidFill>
                  <a:srgbClr val="E8A432"/>
                </a:solidFill>
              </a:rPr>
              <a:t/>
            </a:r>
            <a:br>
              <a:rPr lang="en-US" b="1" dirty="0">
                <a:solidFill>
                  <a:srgbClr val="E8A432"/>
                </a:solidFill>
              </a:rPr>
            </a:br>
            <a:r>
              <a:rPr lang="en-US" dirty="0"/>
              <a:t>http://lescastcodeurs.com/</a:t>
            </a:r>
          </a:p>
        </p:txBody>
      </p:sp>
    </p:spTree>
    <p:extLst>
      <p:ext uri="{BB962C8B-B14F-4D97-AF65-F5344CB8AC3E}">
        <p14:creationId xmlns:p14="http://schemas.microsoft.com/office/powerpoint/2010/main" val="34554420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Montserrat"/>
                <a:cs typeface="Montserrat"/>
              </a:rPr>
              <a:t>Thanks</a:t>
            </a:r>
          </a:p>
        </p:txBody>
      </p:sp>
      <p:sp>
        <p:nvSpPr>
          <p:cNvPr id="334" name="Shape 334"/>
          <p:cNvSpPr>
            <a:spLocks noGrp="1"/>
          </p:cNvSpPr>
          <p:nvPr>
            <p:ph type="subTitle" sz="quarter" idx="1"/>
          </p:nvPr>
        </p:nvSpPr>
        <p:spPr>
          <a:xfrm>
            <a:off x="4833937" y="7302565"/>
            <a:ext cx="8761747" cy="373927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4" indent="0">
              <a:lnSpc>
                <a:spcPct val="160000"/>
              </a:lnSpc>
              <a:defRPr sz="4800">
                <a:latin typeface="+mj-lt"/>
                <a:ea typeface="+mj-ea"/>
                <a:cs typeface="+mj-cs"/>
                <a:sym typeface="Montserrat-Regular"/>
              </a:defRPr>
            </a:pPr>
            <a:r>
              <a:rPr lang="de-CH" dirty="0" smtClean="0">
                <a:latin typeface="Open Sans"/>
                <a:cs typeface="Open Sans"/>
              </a:rPr>
              <a:t>      @j2r2b</a:t>
            </a:r>
            <a:endParaRPr lang="de-CH" dirty="0">
              <a:latin typeface="Open Sans"/>
              <a:cs typeface="Open Sans"/>
            </a:endParaRPr>
          </a:p>
          <a:p>
            <a:pPr lvl="4" indent="0">
              <a:lnSpc>
                <a:spcPct val="160000"/>
              </a:lnSpc>
              <a:defRPr sz="4800">
                <a:latin typeface="+mj-lt"/>
                <a:ea typeface="+mj-ea"/>
                <a:cs typeface="+mj-cs"/>
                <a:sym typeface="Montserrat-Regular"/>
              </a:defRPr>
            </a:pPr>
            <a:r>
              <a:rPr lang="de-CH" dirty="0">
                <a:latin typeface="Open Sans"/>
                <a:cs typeface="Open Sans"/>
              </a:rPr>
              <a:t> </a:t>
            </a:r>
            <a:r>
              <a:rPr lang="de-CH" dirty="0" smtClean="0">
                <a:latin typeface="Open Sans"/>
                <a:cs typeface="Open Sans"/>
              </a:rPr>
              <a:t>     +</a:t>
            </a:r>
            <a:r>
              <a:rPr lang="de-CH" dirty="0" err="1">
                <a:latin typeface="Open Sans"/>
                <a:cs typeface="Open Sans"/>
              </a:rPr>
              <a:t>JeremieBresson</a:t>
            </a:r>
            <a:endParaRPr lang="de-CH" dirty="0">
              <a:latin typeface="Open Sans"/>
              <a:cs typeface="Open Sans"/>
            </a:endParaRPr>
          </a:p>
          <a:p>
            <a:pPr lvl="4" indent="0">
              <a:lnSpc>
                <a:spcPct val="160000"/>
              </a:lnSpc>
              <a:defRPr sz="4800">
                <a:latin typeface="+mj-lt"/>
                <a:ea typeface="+mj-ea"/>
                <a:cs typeface="+mj-cs"/>
                <a:sym typeface="Montserrat-Regular"/>
              </a:defRPr>
            </a:pPr>
            <a:r>
              <a:rPr lang="de-CH" dirty="0" smtClean="0">
                <a:latin typeface="Open Sans"/>
                <a:cs typeface="Open Sans"/>
              </a:rPr>
              <a:t>      </a:t>
            </a:r>
            <a:r>
              <a:rPr lang="de-CH" dirty="0" err="1" smtClean="0">
                <a:latin typeface="Open Sans"/>
                <a:cs typeface="Open Sans"/>
              </a:rPr>
              <a:t>jmini</a:t>
            </a:r>
            <a:endParaRPr lang="de-CH" dirty="0">
              <a:latin typeface="Open Sans"/>
              <a:cs typeface="Open Sans"/>
            </a:endParaRPr>
          </a:p>
          <a:p>
            <a:pPr lvl="4" indent="0">
              <a:lnSpc>
                <a:spcPct val="160000"/>
              </a:lnSpc>
              <a:defRPr sz="4800">
                <a:latin typeface="+mj-lt"/>
                <a:ea typeface="+mj-ea"/>
                <a:cs typeface="+mj-cs"/>
                <a:sym typeface="Montserrat-Regular"/>
              </a:defRPr>
            </a:pPr>
            <a:r>
              <a:rPr lang="de-CH" dirty="0" smtClean="0">
                <a:latin typeface="Open Sans"/>
                <a:cs typeface="Open Sans"/>
              </a:rPr>
              <a:t>jeremie.bresson@bsi-software.com</a:t>
            </a:r>
            <a:endParaRPr lang="de-CH" dirty="0">
              <a:latin typeface="Open Sans"/>
              <a:cs typeface="Open Sans"/>
            </a:endParaRPr>
          </a:p>
        </p:txBody>
      </p:sp>
      <p:sp>
        <p:nvSpPr>
          <p:cNvPr id="335" name="Shape 335"/>
          <p:cNvSpPr>
            <a:spLocks noGrp="1"/>
          </p:cNvSpPr>
          <p:nvPr>
            <p:ph type="sldNum" sz="quarter" idx="2"/>
          </p:nvPr>
        </p:nvSpPr>
        <p:spPr>
          <a:xfrm>
            <a:off x="11936385" y="13019484"/>
            <a:ext cx="493371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6" name="Picture 2" descr="C:\Users\jbr\Pictures\social_media\lg_icon_kit\lg_icon_kit\Knock Out White Squares\64x64 PNG\twi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89" y="755699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br\Pictures\social_media\lg_icon_kit\lg_icon_kit\Knock Out White Squares\64x64 PNG\githu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89" y="932352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br\Pictures\social_media\lg_icon_kit\lg_icon_kit\Knock Out White Squares\64x64 PNG\googlepl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89" y="844025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xfrm>
            <a:off x="1058292" y="892969"/>
            <a:ext cx="10830099" cy="1681790"/>
          </a:xfrm>
          <a:prstGeom prst="rect">
            <a:avLst/>
          </a:prstGeom>
        </p:spPr>
        <p:txBody>
          <a:bodyPr>
            <a:normAutofit/>
          </a:bodyPr>
          <a:lstStyle>
            <a:lvl1pPr defTabSz="813315">
              <a:defRPr sz="11088"/>
            </a:lvl1pPr>
          </a:lstStyle>
          <a:p>
            <a:r>
              <a:rPr lang="en-US" sz="9600" dirty="0" smtClean="0"/>
              <a:t>Bio</a:t>
            </a:r>
            <a:endParaRPr lang="en-US" sz="9600" dirty="0"/>
          </a:p>
        </p:txBody>
      </p:sp>
      <p:sp>
        <p:nvSpPr>
          <p:cNvPr id="224" name="Shape 224"/>
          <p:cNvSpPr>
            <a:spLocks noGrp="1"/>
          </p:cNvSpPr>
          <p:nvPr>
            <p:ph type="body" sz="quarter" idx="1"/>
          </p:nvPr>
        </p:nvSpPr>
        <p:spPr>
          <a:xfrm>
            <a:off x="1058292" y="2815389"/>
            <a:ext cx="10830099" cy="966831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4800">
                <a:latin typeface="+mj-lt"/>
                <a:ea typeface="+mj-ea"/>
                <a:cs typeface="+mj-cs"/>
                <a:sym typeface="Montserrat-Regular"/>
              </a:defRPr>
            </a:pPr>
            <a:r>
              <a:rPr lang="de-CH" dirty="0" smtClean="0">
                <a:latin typeface="Open Sans"/>
                <a:cs typeface="Open Sans"/>
              </a:rPr>
              <a:t>Software </a:t>
            </a:r>
            <a:r>
              <a:rPr lang="de-CH" dirty="0" err="1" smtClean="0">
                <a:latin typeface="Open Sans"/>
                <a:cs typeface="Open Sans"/>
              </a:rPr>
              <a:t>developer</a:t>
            </a:r>
            <a:endParaRPr lang="de-CH" dirty="0">
              <a:latin typeface="Open Sans"/>
              <a:cs typeface="Open Sans"/>
            </a:endParaRPr>
          </a:p>
          <a:p>
            <a:pPr lvl="4">
              <a:lnSpc>
                <a:spcPct val="160000"/>
              </a:lnSpc>
              <a:defRPr sz="4800">
                <a:latin typeface="+mj-lt"/>
                <a:ea typeface="+mj-ea"/>
                <a:cs typeface="+mj-cs"/>
                <a:sym typeface="Montserrat-Regular"/>
              </a:defRPr>
            </a:pPr>
            <a:r>
              <a:rPr lang="de-CH" dirty="0" smtClean="0">
                <a:latin typeface="Open Sans"/>
                <a:cs typeface="Open Sans"/>
              </a:rPr>
              <a:t>@j2r2b</a:t>
            </a:r>
          </a:p>
          <a:p>
            <a:pPr lvl="3">
              <a:lnSpc>
                <a:spcPct val="160000"/>
              </a:lnSpc>
              <a:defRPr sz="4800">
                <a:latin typeface="+mj-lt"/>
                <a:ea typeface="+mj-ea"/>
                <a:cs typeface="+mj-cs"/>
                <a:sym typeface="Montserrat-Regular"/>
              </a:defRPr>
            </a:pPr>
            <a:r>
              <a:rPr lang="de-CH" dirty="0">
                <a:latin typeface="Open Sans"/>
                <a:cs typeface="Open Sans"/>
              </a:rPr>
              <a:t> </a:t>
            </a:r>
            <a:r>
              <a:rPr lang="de-CH" dirty="0" smtClean="0">
                <a:latin typeface="Open Sans"/>
                <a:cs typeface="Open Sans"/>
              </a:rPr>
              <a:t>+</a:t>
            </a:r>
            <a:r>
              <a:rPr lang="de-CH" dirty="0" err="1" smtClean="0">
                <a:latin typeface="Open Sans"/>
                <a:cs typeface="Open Sans"/>
              </a:rPr>
              <a:t>JeremieBresson</a:t>
            </a:r>
            <a:endParaRPr lang="de-CH" dirty="0" smtClean="0">
              <a:latin typeface="Open Sans"/>
              <a:cs typeface="Open Sans"/>
            </a:endParaRPr>
          </a:p>
          <a:p>
            <a:pPr lvl="3">
              <a:lnSpc>
                <a:spcPct val="160000"/>
              </a:lnSpc>
              <a:defRPr sz="4800">
                <a:latin typeface="+mj-lt"/>
                <a:ea typeface="+mj-ea"/>
                <a:cs typeface="+mj-cs"/>
                <a:sym typeface="Montserrat-Regular"/>
              </a:defRPr>
            </a:pPr>
            <a:r>
              <a:rPr lang="de-CH" dirty="0">
                <a:latin typeface="Open Sans"/>
                <a:cs typeface="Open Sans"/>
              </a:rPr>
              <a:t> </a:t>
            </a:r>
            <a:r>
              <a:rPr lang="de-CH" dirty="0" err="1" smtClean="0">
                <a:latin typeface="Open Sans"/>
                <a:cs typeface="Open Sans"/>
              </a:rPr>
              <a:t>jmini</a:t>
            </a:r>
            <a:endParaRPr lang="de-CH" dirty="0">
              <a:latin typeface="Open Sans"/>
              <a:cs typeface="Open Sans"/>
            </a:endParaRPr>
          </a:p>
          <a:p>
            <a:pPr>
              <a:defRPr sz="4800">
                <a:latin typeface="+mj-lt"/>
                <a:ea typeface="+mj-ea"/>
                <a:cs typeface="+mj-cs"/>
                <a:sym typeface="Montserrat-Regular"/>
              </a:defRPr>
            </a:pPr>
            <a:endParaRPr lang="de-CH" dirty="0">
              <a:latin typeface="Open Sans"/>
              <a:cs typeface="Open Sans"/>
            </a:endParaRPr>
          </a:p>
          <a:p>
            <a:pPr>
              <a:defRPr sz="4800">
                <a:latin typeface="+mj-lt"/>
                <a:ea typeface="+mj-ea"/>
                <a:cs typeface="+mj-cs"/>
                <a:sym typeface="Montserrat-Regular"/>
              </a:defRPr>
            </a:pPr>
            <a:r>
              <a:rPr lang="en-US" dirty="0"/>
              <a:t>Occasional </a:t>
            </a:r>
            <a:r>
              <a:rPr lang="en-US" dirty="0" smtClean="0"/>
              <a:t>open-source contributor: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  <a:defRPr sz="4800">
                <a:latin typeface="+mj-lt"/>
                <a:ea typeface="+mj-ea"/>
                <a:cs typeface="+mj-cs"/>
                <a:sym typeface="Montserrat-Regular"/>
              </a:defRPr>
            </a:pPr>
            <a:r>
              <a:rPr lang="en-US" dirty="0"/>
              <a:t>Eclipse Scout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  <a:defRPr sz="4800">
                <a:latin typeface="+mj-lt"/>
                <a:ea typeface="+mj-ea"/>
                <a:cs typeface="+mj-cs"/>
                <a:sym typeface="Montserrat-Regular"/>
              </a:defRPr>
            </a:pPr>
            <a:r>
              <a:rPr lang="en-US" dirty="0" err="1"/>
              <a:t>Asciidoctor</a:t>
            </a:r>
            <a:endParaRPr lang="en-US" dirty="0"/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  <a:defRPr sz="4800">
                <a:latin typeface="+mj-lt"/>
                <a:ea typeface="+mj-ea"/>
                <a:cs typeface="+mj-cs"/>
                <a:sym typeface="Montserrat-Regular"/>
              </a:defRPr>
            </a:pPr>
            <a:r>
              <a:rPr lang="en-US" dirty="0" err="1"/>
              <a:t>Mylyn</a:t>
            </a:r>
            <a:r>
              <a:rPr lang="en-US" dirty="0"/>
              <a:t> </a:t>
            </a:r>
            <a:r>
              <a:rPr lang="en-US" dirty="0" err="1"/>
              <a:t>Wikitext</a:t>
            </a:r>
            <a:endParaRPr lang="en-US" dirty="0"/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  <a:defRPr sz="4800">
                <a:latin typeface="+mj-lt"/>
                <a:ea typeface="+mj-ea"/>
                <a:cs typeface="+mj-cs"/>
                <a:sym typeface="Montserrat-Regular"/>
              </a:defRPr>
            </a:pPr>
            <a:r>
              <a:rPr lang="en-US" dirty="0"/>
              <a:t>…</a:t>
            </a:r>
          </a:p>
          <a:p>
            <a:pPr marL="685800" indent="-685800">
              <a:buFont typeface="Arial" panose="020B0604020202020204" pitchFamily="34" charset="0"/>
              <a:buChar char="•"/>
              <a:defRPr sz="4800">
                <a:latin typeface="+mj-lt"/>
                <a:ea typeface="+mj-ea"/>
                <a:cs typeface="+mj-cs"/>
                <a:sym typeface="Montserrat-Regular"/>
              </a:defRPr>
            </a:pPr>
            <a:endParaRPr lang="en-US" dirty="0" smtClean="0"/>
          </a:p>
          <a:p>
            <a:pPr>
              <a:defRPr sz="4800">
                <a:latin typeface="+mj-lt"/>
                <a:ea typeface="+mj-ea"/>
                <a:cs typeface="+mj-cs"/>
                <a:sym typeface="Montserrat-Regular"/>
              </a:defRPr>
            </a:pPr>
            <a:endParaRPr dirty="0">
              <a:latin typeface="Open Sans"/>
              <a:cs typeface="Open Sans"/>
            </a:endParaRPr>
          </a:p>
        </p:txBody>
      </p:sp>
      <p:sp>
        <p:nvSpPr>
          <p:cNvPr id="223" name="Shape 2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6" name="Picture 3" descr="C:\Users\jbr\Pictures\photos\javaland\JBR.jpg"/>
          <p:cNvPicPr>
            <a:picLocks noGrp="1" noChangeAspect="1" noChangeArrowheads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4" b="1239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br\Pictures\social_media\lg_icon_kit\lg_icon_kit\Knock Out White Squares\64x64 PNG\twit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58" y="38031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br\Pictures\social_media\lg_icon_kit\lg_icon_kit\Knock Out White Squares\64x64 PNG\githu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58" y="60509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br\Pictures\social_media\lg_icon_kit\lg_icon_kit\Knock Out White Squares\64x64 PNG\googleplu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58" y="492703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31162">
              <a:defRPr sz="9968"/>
            </a:lvl1pPr>
          </a:lstStyle>
          <a:p>
            <a:r>
              <a:rPr lang="de-CH" sz="11200" dirty="0" smtClean="0">
                <a:latin typeface="Montserrat"/>
                <a:cs typeface="Montserrat"/>
              </a:rPr>
              <a:t>BSI AG</a:t>
            </a:r>
            <a:endParaRPr sz="11200" dirty="0">
              <a:latin typeface="Montserrat"/>
              <a:cs typeface="Montserrat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0140" y="3033724"/>
            <a:ext cx="4221715" cy="2814478"/>
          </a:xfrm>
          <a:prstGeom prst="rect">
            <a:avLst/>
          </a:prstGeom>
          <a:ln>
            <a:noFill/>
          </a:ln>
          <a:effectLst/>
          <a:ex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40082" y="3033724"/>
            <a:ext cx="4221715" cy="2814478"/>
          </a:xfrm>
          <a:prstGeom prst="rect">
            <a:avLst/>
          </a:prstGeom>
          <a:ln>
            <a:noFill/>
          </a:ln>
          <a:effectLst/>
          <a:extLst/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0198" y="7531763"/>
            <a:ext cx="4221715" cy="2814478"/>
          </a:xfrm>
          <a:prstGeom prst="rect">
            <a:avLst/>
          </a:prstGeom>
          <a:ln>
            <a:noFill/>
          </a:ln>
          <a:effectLst/>
          <a:extLst/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0140" y="7531763"/>
            <a:ext cx="4221715" cy="2814478"/>
          </a:xfrm>
          <a:prstGeom prst="rect">
            <a:avLst/>
          </a:prstGeom>
          <a:ln>
            <a:noFill/>
          </a:ln>
          <a:effectLst/>
          <a:extLst/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40082" y="7531763"/>
            <a:ext cx="4221715" cy="2814478"/>
          </a:xfrm>
          <a:prstGeom prst="rect">
            <a:avLst/>
          </a:prstGeom>
          <a:ln>
            <a:noFill/>
          </a:ln>
          <a:effectLst/>
          <a:extLst/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0198" y="3033724"/>
            <a:ext cx="4221715" cy="2814478"/>
          </a:xfrm>
          <a:prstGeom prst="rect">
            <a:avLst/>
          </a:prstGeom>
          <a:ln>
            <a:noFill/>
          </a:ln>
          <a:effectLst/>
          <a:extLst/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0025" y="3033724"/>
            <a:ext cx="4221712" cy="2814478"/>
          </a:xfrm>
          <a:prstGeom prst="rect">
            <a:avLst/>
          </a:prstGeom>
          <a:ln>
            <a:noFill/>
          </a:ln>
          <a:effectLst/>
          <a:extLst/>
        </p:spPr>
      </p:pic>
      <p:sp>
        <p:nvSpPr>
          <p:cNvPr id="2" name="Rectangle 1"/>
          <p:cNvSpPr/>
          <p:nvPr/>
        </p:nvSpPr>
        <p:spPr>
          <a:xfrm>
            <a:off x="1860198" y="5910607"/>
            <a:ext cx="16466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4800">
                <a:latin typeface="+mj-lt"/>
                <a:ea typeface="+mj-ea"/>
                <a:cs typeface="+mj-cs"/>
                <a:sym typeface="Montserrat-Regular"/>
              </a:defRPr>
            </a:pPr>
            <a:r>
              <a:rPr lang="en-US" sz="5400" dirty="0" err="1" smtClean="0">
                <a:sym typeface="Montserrat-Regular"/>
              </a:rPr>
              <a:t>Baar</a:t>
            </a:r>
            <a:endParaRPr lang="en-US" sz="5400" dirty="0">
              <a:sym typeface="Montserrat-Regula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50140" y="5910607"/>
            <a:ext cx="21852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4800">
                <a:latin typeface="+mj-lt"/>
                <a:ea typeface="+mj-ea"/>
                <a:cs typeface="+mj-cs"/>
                <a:sym typeface="Montserrat-Regular"/>
              </a:defRPr>
            </a:pPr>
            <a:r>
              <a:rPr lang="en-US" sz="5400" dirty="0" smtClean="0">
                <a:sym typeface="Montserrat-Regular"/>
              </a:rPr>
              <a:t>Baden</a:t>
            </a:r>
            <a:endParaRPr lang="en-US" sz="5400" dirty="0">
              <a:sym typeface="Montserrat-Regula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840082" y="5910607"/>
            <a:ext cx="16466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4800">
                <a:latin typeface="+mj-lt"/>
                <a:ea typeface="+mj-ea"/>
                <a:cs typeface="+mj-cs"/>
                <a:sym typeface="Montserrat-Regular"/>
              </a:defRPr>
            </a:pPr>
            <a:r>
              <a:rPr lang="en-US" sz="5400" dirty="0" smtClean="0">
                <a:sym typeface="Montserrat-Regular"/>
              </a:rPr>
              <a:t>Bern</a:t>
            </a:r>
            <a:endParaRPr lang="en-US" sz="5400" dirty="0">
              <a:sym typeface="Montserrat-Regula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330025" y="5910607"/>
            <a:ext cx="34932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4800">
                <a:latin typeface="+mj-lt"/>
                <a:ea typeface="+mj-ea"/>
                <a:cs typeface="+mj-cs"/>
                <a:sym typeface="Montserrat-Regular"/>
              </a:defRPr>
            </a:pPr>
            <a:r>
              <a:rPr lang="en-US" sz="5400" dirty="0">
                <a:sym typeface="Montserrat-Regular"/>
              </a:rPr>
              <a:t>Düsseldorf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860198" y="10450514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4800">
                <a:latin typeface="+mj-lt"/>
                <a:ea typeface="+mj-ea"/>
                <a:cs typeface="+mj-cs"/>
                <a:sym typeface="Montserrat-Regular"/>
              </a:defRPr>
            </a:pPr>
            <a:r>
              <a:rPr lang="en-US" sz="5400" dirty="0" smtClean="0">
                <a:sym typeface="Montserrat-Regular"/>
              </a:rPr>
              <a:t>Frankfurt</a:t>
            </a:r>
            <a:endParaRPr lang="en-US" sz="5400" dirty="0">
              <a:sym typeface="Montserrat-Regula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50140" y="10450514"/>
            <a:ext cx="24160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4800">
                <a:latin typeface="+mj-lt"/>
                <a:ea typeface="+mj-ea"/>
                <a:cs typeface="+mj-cs"/>
                <a:sym typeface="Montserrat-Regular"/>
              </a:defRPr>
            </a:pPr>
            <a:r>
              <a:rPr lang="en-US" sz="5400" dirty="0" smtClean="0">
                <a:sym typeface="Montserrat-Regular"/>
              </a:rPr>
              <a:t>Munich</a:t>
            </a:r>
            <a:endParaRPr lang="en-US" sz="5400" dirty="0">
              <a:sym typeface="Montserrat-Regula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840082" y="10450514"/>
            <a:ext cx="21082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4800">
                <a:latin typeface="+mj-lt"/>
                <a:ea typeface="+mj-ea"/>
                <a:cs typeface="+mj-cs"/>
                <a:sym typeface="Montserrat-Regular"/>
              </a:defRPr>
            </a:pPr>
            <a:r>
              <a:rPr lang="en-US" sz="5400" dirty="0" smtClean="0">
                <a:sym typeface="Montserrat-Regular"/>
              </a:rPr>
              <a:t>Zurich</a:t>
            </a:r>
            <a:endParaRPr lang="en-US" sz="5400" dirty="0">
              <a:sym typeface="Montserrat-Regular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CH" dirty="0" smtClean="0">
                <a:latin typeface="Montserrat"/>
                <a:cs typeface="Montserrat"/>
              </a:rPr>
              <a:t>BSI CRM</a:t>
            </a:r>
            <a:endParaRPr dirty="0">
              <a:latin typeface="Montserrat"/>
              <a:cs typeface="Montserrat"/>
            </a:endParaRPr>
          </a:p>
        </p:txBody>
      </p:sp>
      <p:pic>
        <p:nvPicPr>
          <p:cNvPr id="9" name="Picture 2" descr="\\fileserver03\Projekte\BSI\A. Verkauf und Marketing\2. Messen und Events\2015\2015_09_15_Swiss CRM Forum 2015\Slides\Multifronted-Indigo.png"/>
          <p:cNvPicPr>
            <a:picLocks noGrp="1" noChangeAspect="1" noChangeArrowheads="1"/>
          </p:cNvPicPr>
          <p:nvPr>
            <p:ph type="pic"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0" r="-3031"/>
          <a:stretch/>
        </p:blipFill>
        <p:spPr bwMode="auto">
          <a:xfrm>
            <a:off x="1769269" y="3046241"/>
            <a:ext cx="20845463" cy="911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CH" dirty="0" err="1" smtClean="0">
                <a:latin typeface="Montserrat"/>
                <a:cs typeface="Montserrat"/>
              </a:rPr>
              <a:t>Eclipse</a:t>
            </a:r>
            <a:r>
              <a:rPr lang="de-CH" dirty="0" smtClean="0">
                <a:latin typeface="Montserrat"/>
                <a:cs typeface="Montserrat"/>
              </a:rPr>
              <a:t> Scout</a:t>
            </a:r>
            <a:endParaRPr dirty="0">
              <a:latin typeface="Montserrat"/>
              <a:cs typeface="Montserra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62" y="3047800"/>
            <a:ext cx="13086688" cy="16204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86362" y="4841401"/>
            <a:ext cx="23284197" cy="6662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EEEEEE"/>
                </a:solidFill>
                <a:latin typeface="Consolas"/>
                <a:ea typeface="Calibri"/>
                <a:cs typeface="Times New Roman"/>
              </a:rPr>
              <a:t>@Order(1000)</a:t>
            </a:r>
            <a:endParaRPr lang="de-CH" sz="1400" dirty="0">
              <a:solidFill>
                <a:srgbClr val="EEEEEE"/>
              </a:solidFill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E8A432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solidFill>
                  <a:srgbClr val="E8A432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1" dirty="0">
                <a:solidFill>
                  <a:srgbClr val="E8A432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dirty="0">
                <a:solidFill>
                  <a:srgbClr val="E8A432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Consolas"/>
                <a:ea typeface="Calibri"/>
                <a:cs typeface="Times New Roman"/>
              </a:rPr>
              <a:t>FirstNameField</a:t>
            </a:r>
            <a:r>
              <a:rPr lang="en-US" dirty="0">
                <a:solidFill>
                  <a:srgbClr val="EEEEE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1" dirty="0">
                <a:solidFill>
                  <a:srgbClr val="E8A432"/>
                </a:solidFill>
                <a:latin typeface="Consolas"/>
                <a:ea typeface="Calibri"/>
                <a:cs typeface="Times New Roman"/>
              </a:rPr>
              <a:t>extends</a:t>
            </a:r>
            <a:r>
              <a:rPr lang="en-US" dirty="0">
                <a:solidFill>
                  <a:srgbClr val="E8A432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Consolas"/>
                <a:ea typeface="Calibri"/>
                <a:cs typeface="Times New Roman"/>
              </a:rPr>
              <a:t>AbstractStringField</a:t>
            </a:r>
            <a:r>
              <a:rPr lang="en-US" dirty="0">
                <a:solidFill>
                  <a:srgbClr val="EEEEEE"/>
                </a:solidFill>
                <a:latin typeface="Consolas"/>
                <a:ea typeface="Calibri"/>
                <a:cs typeface="Times New Roman"/>
              </a:rPr>
              <a:t> {</a:t>
            </a:r>
            <a:endParaRPr lang="de-CH" sz="1400" dirty="0">
              <a:solidFill>
                <a:srgbClr val="EEEEEE"/>
              </a:solidFill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endParaRPr lang="de-CH" sz="1400" dirty="0"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EEEEEE"/>
                </a:solidFill>
                <a:latin typeface="Consolas"/>
                <a:ea typeface="Calibri"/>
                <a:cs typeface="Times New Roman"/>
              </a:rPr>
              <a:t>	@Override</a:t>
            </a:r>
            <a:endParaRPr lang="de-CH" sz="1400" dirty="0">
              <a:solidFill>
                <a:srgbClr val="EEEEEE"/>
              </a:solidFill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b="1" dirty="0">
                <a:solidFill>
                  <a:srgbClr val="E8A432"/>
                </a:solidFill>
                <a:latin typeface="Consolas"/>
                <a:ea typeface="Calibri"/>
                <a:cs typeface="Times New Roman"/>
              </a:rPr>
              <a:t>protected</a:t>
            </a:r>
            <a:r>
              <a:rPr lang="en-US" dirty="0">
                <a:solidFill>
                  <a:srgbClr val="E8A432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EEEEEE"/>
                </a:solidFill>
                <a:latin typeface="Consolas"/>
                <a:ea typeface="Calibri"/>
                <a:cs typeface="Times New Roman"/>
              </a:rPr>
              <a:t>String </a:t>
            </a:r>
            <a:r>
              <a:rPr lang="en-US" dirty="0" err="1">
                <a:solidFill>
                  <a:srgbClr val="EEEEEE"/>
                </a:solidFill>
                <a:latin typeface="Consolas"/>
                <a:ea typeface="Calibri"/>
                <a:cs typeface="Times New Roman"/>
              </a:rPr>
              <a:t>getConfiguredLabel</a:t>
            </a:r>
            <a:r>
              <a:rPr lang="en-US" dirty="0">
                <a:solidFill>
                  <a:srgbClr val="EEEEEE"/>
                </a:solidFill>
                <a:latin typeface="Consolas"/>
                <a:ea typeface="Calibri"/>
                <a:cs typeface="Times New Roman"/>
              </a:rPr>
              <a:t>() {</a:t>
            </a:r>
            <a:endParaRPr lang="de-CH" sz="1400" dirty="0">
              <a:solidFill>
                <a:srgbClr val="EEEEEE"/>
              </a:solidFill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b="1" dirty="0">
                <a:solidFill>
                  <a:srgbClr val="E8A432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solidFill>
                  <a:srgbClr val="E8A432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EEEEEE"/>
                </a:solidFill>
                <a:latin typeface="Consolas"/>
                <a:ea typeface="Calibri"/>
                <a:cs typeface="Times New Roman"/>
              </a:rPr>
              <a:t>TEXTS.</a:t>
            </a:r>
            <a:r>
              <a:rPr lang="en-US" i="1" dirty="0" err="1">
                <a:solidFill>
                  <a:srgbClr val="EEEEEE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dirty="0">
                <a:solidFill>
                  <a:srgbClr val="EEEEEE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B1012A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dirty="0" err="1">
                <a:solidFill>
                  <a:srgbClr val="B1012A"/>
                </a:solidFill>
                <a:latin typeface="Consolas"/>
                <a:ea typeface="Calibri"/>
                <a:cs typeface="Times New Roman"/>
              </a:rPr>
              <a:t>FirstName</a:t>
            </a:r>
            <a:r>
              <a:rPr lang="en-US" dirty="0">
                <a:solidFill>
                  <a:srgbClr val="B1012A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dirty="0">
                <a:solidFill>
                  <a:srgbClr val="EEEEEE"/>
                </a:solidFill>
                <a:latin typeface="Consolas"/>
                <a:ea typeface="Calibri"/>
                <a:cs typeface="Times New Roman"/>
              </a:rPr>
              <a:t>);</a:t>
            </a:r>
            <a:endParaRPr lang="de-CH" sz="1400" dirty="0">
              <a:solidFill>
                <a:srgbClr val="EEEEEE"/>
              </a:solidFill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EEEEEE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CH" dirty="0">
                <a:solidFill>
                  <a:srgbClr val="EEEEEE"/>
                </a:solidFill>
                <a:latin typeface="Consolas"/>
                <a:ea typeface="Calibri"/>
                <a:cs typeface="Times New Roman"/>
              </a:rPr>
              <a:t>}</a:t>
            </a:r>
            <a:endParaRPr lang="de-CH" sz="1400" dirty="0">
              <a:solidFill>
                <a:srgbClr val="EEEEEE"/>
              </a:solidFill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de-CH" dirty="0">
                <a:solidFill>
                  <a:srgbClr val="EEEEEE"/>
                </a:solidFill>
                <a:latin typeface="Consolas"/>
                <a:ea typeface="Calibri"/>
                <a:cs typeface="Times New Roman"/>
              </a:rPr>
              <a:t>}</a:t>
            </a:r>
            <a:endParaRPr lang="de-CH" sz="1400" dirty="0">
              <a:solidFill>
                <a:srgbClr val="EEEEEE"/>
              </a:solidFill>
              <a:ea typeface="Calibri"/>
              <a:cs typeface="Times New Roman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" t="2069" r="3270" b="2069"/>
          <a:stretch/>
        </p:blipFill>
        <p:spPr bwMode="auto">
          <a:xfrm>
            <a:off x="19570318" y="9583180"/>
            <a:ext cx="2988000" cy="30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2"/>
          <p:cNvSpPr txBox="1">
            <a:spLocks/>
          </p:cNvSpPr>
          <p:nvPr/>
        </p:nvSpPr>
        <p:spPr>
          <a:xfrm>
            <a:off x="5767008" y="11237492"/>
            <a:ext cx="13466428" cy="180282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34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6600" b="0" dirty="0" smtClean="0">
                <a:solidFill>
                  <a:schemeClr val="tx1"/>
                </a:solidFill>
              </a:rPr>
              <a:t>www.eclipse.org/scout</a:t>
            </a:r>
            <a:endParaRPr lang="de-CH" sz="6600" b="0" dirty="0" smtClean="0">
              <a:solidFill>
                <a:schemeClr val="tx1"/>
              </a:solidFill>
            </a:endParaRPr>
          </a:p>
          <a:p>
            <a:pPr algn="r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426256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47593">
              <a:defRPr sz="10192"/>
            </a:lvl1pPr>
          </a:lstStyle>
          <a:p>
            <a:r>
              <a:rPr lang="de-CH" sz="11200" dirty="0" err="1" smtClean="0">
                <a:latin typeface="Montserrat"/>
                <a:cs typeface="Montserrat"/>
              </a:rPr>
              <a:t>Asciidoctor</a:t>
            </a:r>
            <a:endParaRPr sz="11200" dirty="0">
              <a:latin typeface="Montserrat"/>
              <a:cs typeface="Montserrat"/>
            </a:endParaRPr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xfrm>
            <a:off x="3487082" y="3055937"/>
            <a:ext cx="17409836" cy="94921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Asciidoctor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E8A432"/>
                </a:solidFill>
              </a:rPr>
              <a:t>publishing toolchain</a:t>
            </a:r>
            <a:r>
              <a:rPr lang="en-US" dirty="0"/>
              <a:t> for the </a:t>
            </a:r>
            <a:r>
              <a:rPr lang="en-US" dirty="0" err="1"/>
              <a:t>AsciiDoc</a:t>
            </a:r>
            <a:r>
              <a:rPr lang="en-US" dirty="0"/>
              <a:t> writing format.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Written </a:t>
            </a:r>
            <a:r>
              <a:rPr lang="en-US" dirty="0"/>
              <a:t>in </a:t>
            </a:r>
            <a:r>
              <a:rPr lang="en-US" b="1" dirty="0">
                <a:solidFill>
                  <a:srgbClr val="E8A432"/>
                </a:solidFill>
              </a:rPr>
              <a:t>Ruby</a:t>
            </a:r>
            <a:r>
              <a:rPr lang="en-US" dirty="0"/>
              <a:t> (and </a:t>
            </a:r>
            <a:r>
              <a:rPr lang="en-US" dirty="0" err="1"/>
              <a:t>transpiled</a:t>
            </a:r>
            <a:r>
              <a:rPr lang="en-US" dirty="0"/>
              <a:t> to </a:t>
            </a:r>
            <a:r>
              <a:rPr lang="en-US" b="1" dirty="0" smtClean="0">
                <a:solidFill>
                  <a:srgbClr val="E8A432"/>
                </a:solidFill>
              </a:rPr>
              <a:t>JavaScript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(can be used with </a:t>
            </a:r>
            <a:r>
              <a:rPr lang="en-US" dirty="0" err="1"/>
              <a:t>JRuby</a:t>
            </a:r>
            <a:r>
              <a:rPr lang="en-US" dirty="0"/>
              <a:t> in the </a:t>
            </a:r>
            <a:r>
              <a:rPr lang="en-US" b="1" dirty="0">
                <a:solidFill>
                  <a:srgbClr val="E8A432"/>
                </a:solidFill>
              </a:rPr>
              <a:t>JVM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>
                <a:solidFill>
                  <a:srgbClr val="E8A432"/>
                </a:solidFill>
              </a:rPr>
              <a:t>Open Source </a:t>
            </a:r>
            <a:r>
              <a:rPr lang="en-US" dirty="0"/>
              <a:t>(MIT </a:t>
            </a:r>
            <a:r>
              <a:rPr lang="en-US" dirty="0" err="1"/>
              <a:t>Licence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 descr="C:\Users\jbr\Pictures\Logos\Asciido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940" y="4463925"/>
            <a:ext cx="2642121" cy="317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47593">
              <a:defRPr sz="10192"/>
            </a:lvl1pPr>
          </a:lstStyle>
          <a:p>
            <a:r>
              <a:rPr lang="de-CH" sz="11200" dirty="0" err="1" smtClean="0">
                <a:latin typeface="Montserrat"/>
                <a:cs typeface="Montserrat"/>
              </a:rPr>
              <a:t>AsciiDoc</a:t>
            </a:r>
            <a:r>
              <a:rPr lang="de-CH" sz="11200" dirty="0" smtClean="0">
                <a:latin typeface="Montserrat"/>
                <a:cs typeface="Montserrat"/>
              </a:rPr>
              <a:t> </a:t>
            </a:r>
            <a:r>
              <a:rPr lang="de-CH" sz="11200" dirty="0" err="1" smtClean="0">
                <a:latin typeface="Montserrat"/>
                <a:cs typeface="Montserrat"/>
              </a:rPr>
              <a:t>example</a:t>
            </a:r>
            <a:endParaRPr sz="11200" dirty="0">
              <a:latin typeface="Montserrat"/>
              <a:cs typeface="Montserrat"/>
            </a:endParaRPr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xfrm>
            <a:off x="1820863" y="3055937"/>
            <a:ext cx="20742275" cy="949217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= Getting Started with Java</a:t>
            </a:r>
          </a:p>
          <a:p>
            <a:pPr>
              <a:spcBef>
                <a:spcPts val="0"/>
              </a:spcBef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Author Name </a:t>
            </a:r>
            <a:r>
              <a:rPr lang="en-US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&lt;author@example.org&gt;</a:t>
            </a:r>
          </a:p>
          <a:p>
            <a:pPr>
              <a:spcBef>
                <a:spcPts val="0"/>
              </a:spcBef>
            </a:pPr>
            <a:endParaRPr lang="en-US" sz="4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Hello World example</a:t>
            </a:r>
          </a:p>
          <a:p>
            <a:pPr>
              <a:spcBef>
                <a:spcPts val="0"/>
              </a:spcBef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Copy the *HelloWorld.java* file.</a:t>
            </a:r>
          </a:p>
          <a:p>
            <a:pPr>
              <a:spcBef>
                <a:spcPts val="0"/>
              </a:spcBef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TIP: The application prints _Hello World!_ to the console.</a:t>
            </a:r>
          </a:p>
          <a:p>
            <a:pPr>
              <a:spcBef>
                <a:spcPts val="0"/>
              </a:spcBef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* Compile this source to a class file using `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`.</a:t>
            </a:r>
          </a:p>
          <a:p>
            <a:pPr>
              <a:spcBef>
                <a:spcPts val="0"/>
              </a:spcBef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* Run the compiled class file using `java`.</a:t>
            </a:r>
          </a:p>
          <a:p>
            <a:pPr>
              <a:spcBef>
                <a:spcPts val="0"/>
              </a:spcBef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If you need help with the Java syntax check the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link:http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://docs.oracle.com/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javase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/8/docs/[Java 8 Javadoc].</a:t>
            </a:r>
          </a:p>
        </p:txBody>
      </p:sp>
    </p:spTree>
    <p:extLst>
      <p:ext uri="{BB962C8B-B14F-4D97-AF65-F5344CB8AC3E}">
        <p14:creationId xmlns:p14="http://schemas.microsoft.com/office/powerpoint/2010/main" val="17452835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47593">
              <a:defRPr sz="10192"/>
            </a:lvl1pPr>
          </a:lstStyle>
          <a:p>
            <a:r>
              <a:rPr lang="de-CH" sz="11200" dirty="0" err="1" smtClean="0">
                <a:latin typeface="Montserrat"/>
                <a:cs typeface="Montserrat"/>
              </a:rPr>
              <a:t>Headings</a:t>
            </a:r>
            <a:endParaRPr sz="11200" dirty="0">
              <a:latin typeface="Montserrat"/>
              <a:cs typeface="Montserrat"/>
            </a:endParaRPr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xfrm>
            <a:off x="1820863" y="3055937"/>
            <a:ext cx="20742275" cy="949217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b="1" dirty="0">
                <a:solidFill>
                  <a:srgbClr val="E8A4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Getting Started with Java</a:t>
            </a: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 Name </a:t>
            </a:r>
            <a:r>
              <a:rPr lang="en-US" sz="4400" dirty="0" smtClean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&lt;author@example.org&gt;</a:t>
            </a:r>
          </a:p>
          <a:p>
            <a:pPr>
              <a:spcBef>
                <a:spcPts val="0"/>
              </a:spcBef>
            </a:pPr>
            <a:endParaRPr lang="en-US" sz="4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b="1" dirty="0" smtClean="0">
                <a:solidFill>
                  <a:srgbClr val="E8A4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Hello World example</a:t>
            </a:r>
          </a:p>
          <a:p>
            <a:pPr>
              <a:spcBef>
                <a:spcPts val="0"/>
              </a:spcBef>
            </a:pPr>
            <a:endParaRPr lang="en-US" sz="4400" dirty="0">
              <a:solidFill>
                <a:srgbClr val="9C87A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*HelloWorld.java* file.</a:t>
            </a:r>
          </a:p>
          <a:p>
            <a:pPr>
              <a:spcBef>
                <a:spcPts val="0"/>
              </a:spcBef>
            </a:pPr>
            <a:endParaRPr lang="en-US" sz="4400" dirty="0">
              <a:solidFill>
                <a:srgbClr val="9C87A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TIP: The application prints _Hello World!_ to the console.</a:t>
            </a:r>
          </a:p>
          <a:p>
            <a:pPr>
              <a:spcBef>
                <a:spcPts val="0"/>
              </a:spcBef>
            </a:pPr>
            <a:endParaRPr lang="en-US" sz="4400" dirty="0">
              <a:solidFill>
                <a:srgbClr val="9C87A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Compile this source to a class file using `</a:t>
            </a:r>
            <a:r>
              <a:rPr lang="en-US" sz="4400" dirty="0" err="1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`.</a:t>
            </a: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Run the compiled class file using `java`.</a:t>
            </a:r>
          </a:p>
          <a:p>
            <a:pPr>
              <a:spcBef>
                <a:spcPts val="0"/>
              </a:spcBef>
            </a:pPr>
            <a:endParaRPr lang="en-US" sz="4400" dirty="0">
              <a:solidFill>
                <a:srgbClr val="9C87A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you need help with the Java syntax check the </a:t>
            </a:r>
            <a:r>
              <a:rPr lang="en-US" sz="4400" dirty="0" err="1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link:http</a:t>
            </a: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://docs.oracle.com/</a:t>
            </a:r>
            <a:r>
              <a:rPr lang="en-US" sz="4400" dirty="0" err="1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javase</a:t>
            </a: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/8/docs/[Java 8 Javadoc].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052009" y="3564892"/>
            <a:ext cx="6785810" cy="1385485"/>
          </a:xfrm>
          <a:prstGeom prst="roundRect">
            <a:avLst/>
          </a:prstGeom>
          <a:solidFill>
            <a:srgbClr val="EEEEEE"/>
          </a:solidFill>
          <a:ln w="12700" cap="flat">
            <a:solidFill>
              <a:srgbClr val="E8A43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de-CH" sz="4800" b="1" dirty="0" err="1">
                <a:solidFill>
                  <a:srgbClr val="E8A432"/>
                </a:solidFill>
              </a:rPr>
              <a:t>Document</a:t>
            </a:r>
            <a:r>
              <a:rPr lang="de-CH" sz="4800" b="1" dirty="0">
                <a:solidFill>
                  <a:srgbClr val="E8A432"/>
                </a:solidFill>
              </a:rPr>
              <a:t> Title</a:t>
            </a:r>
            <a:endParaRPr kumimoji="0" lang="de-CH" sz="4800" b="1" i="0" u="none" strike="noStrike" cap="none" spc="0" normalizeH="0" baseline="0" dirty="0">
              <a:ln>
                <a:noFill/>
              </a:ln>
              <a:solidFill>
                <a:srgbClr val="E8A432"/>
              </a:solidFill>
              <a:effectLst/>
              <a:uFillTx/>
              <a:sym typeface="Helvetica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933384" y="2763550"/>
            <a:ext cx="1733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3200" dirty="0" err="1">
                <a:latin typeface="Courier"/>
                <a:sym typeface="Courier"/>
              </a:rPr>
              <a:t>hackers</a:t>
            </a:r>
            <a:r>
              <a:rPr lang="de-CH" sz="3200" dirty="0">
                <a:latin typeface="Courier"/>
                <a:sym typeface="Courier"/>
              </a:rPr>
              <a:t> </a:t>
            </a:r>
            <a:endParaRPr lang="de-CH" dirty="0"/>
          </a:p>
        </p:txBody>
      </p:sp>
      <p:sp>
        <p:nvSpPr>
          <p:cNvPr id="11" name="Rounded Rectangle 10"/>
          <p:cNvSpPr/>
          <p:nvPr/>
        </p:nvSpPr>
        <p:spPr>
          <a:xfrm>
            <a:off x="8279356" y="5618282"/>
            <a:ext cx="6785810" cy="1385485"/>
          </a:xfrm>
          <a:prstGeom prst="roundRect">
            <a:avLst/>
          </a:prstGeom>
          <a:solidFill>
            <a:srgbClr val="EEEEEE"/>
          </a:solidFill>
          <a:ln w="12700" cap="flat">
            <a:solidFill>
              <a:srgbClr val="E8A43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de-CH" sz="4800" b="1" dirty="0" err="1" smtClean="0">
                <a:solidFill>
                  <a:srgbClr val="E8A432"/>
                </a:solidFill>
              </a:rPr>
              <a:t>Section</a:t>
            </a:r>
            <a:r>
              <a:rPr lang="de-CH" sz="4800" b="1" dirty="0" smtClean="0">
                <a:solidFill>
                  <a:srgbClr val="E8A432"/>
                </a:solidFill>
              </a:rPr>
              <a:t> Level 1</a:t>
            </a:r>
            <a:endParaRPr kumimoji="0" lang="de-CH" sz="4800" b="1" i="0" u="none" strike="noStrike" cap="none" spc="0" normalizeH="0" baseline="0" dirty="0">
              <a:ln>
                <a:noFill/>
              </a:ln>
              <a:solidFill>
                <a:srgbClr val="E8A432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91873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47593">
              <a:defRPr sz="10192"/>
            </a:lvl1pPr>
          </a:lstStyle>
          <a:p>
            <a:r>
              <a:rPr lang="de-CH" sz="11200" dirty="0" smtClean="0">
                <a:latin typeface="Montserrat"/>
                <a:cs typeface="Montserrat"/>
              </a:rPr>
              <a:t>Lists</a:t>
            </a:r>
            <a:endParaRPr sz="11200" dirty="0">
              <a:latin typeface="Montserrat"/>
              <a:cs typeface="Montserrat"/>
            </a:endParaRPr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xfrm>
            <a:off x="1820863" y="3055937"/>
            <a:ext cx="20742275" cy="949217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Getting Started with Java</a:t>
            </a: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 Name </a:t>
            </a:r>
            <a:r>
              <a:rPr lang="en-US" sz="4400" dirty="0" smtClean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&lt;author@example.org&gt;</a:t>
            </a:r>
          </a:p>
          <a:p>
            <a:pPr>
              <a:spcBef>
                <a:spcPts val="0"/>
              </a:spcBef>
            </a:pPr>
            <a:endParaRPr lang="en-US" sz="4400" dirty="0" smtClean="0">
              <a:solidFill>
                <a:srgbClr val="9C87A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 smtClean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 example</a:t>
            </a:r>
          </a:p>
          <a:p>
            <a:pPr>
              <a:spcBef>
                <a:spcPts val="0"/>
              </a:spcBef>
            </a:pPr>
            <a:endParaRPr lang="en-US" sz="4400" dirty="0">
              <a:solidFill>
                <a:srgbClr val="9C87A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*HelloWorld.java* file.</a:t>
            </a:r>
          </a:p>
          <a:p>
            <a:pPr>
              <a:spcBef>
                <a:spcPts val="0"/>
              </a:spcBef>
            </a:pPr>
            <a:endParaRPr lang="en-US" sz="4400" dirty="0">
              <a:solidFill>
                <a:srgbClr val="9C87A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TIP: The application prints _Hello World!_ to the console.</a:t>
            </a:r>
          </a:p>
          <a:p>
            <a:pPr>
              <a:spcBef>
                <a:spcPts val="0"/>
              </a:spcBef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b="1" dirty="0">
                <a:solidFill>
                  <a:srgbClr val="E8A4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Compile this source to a class file using `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`.</a:t>
            </a:r>
          </a:p>
          <a:p>
            <a:pPr>
              <a:spcBef>
                <a:spcPts val="0"/>
              </a:spcBef>
            </a:pPr>
            <a:r>
              <a:rPr lang="en-US" sz="4400" b="1" dirty="0">
                <a:solidFill>
                  <a:srgbClr val="E8A4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Run the compiled class file using `java`.</a:t>
            </a:r>
          </a:p>
          <a:p>
            <a:pPr>
              <a:spcBef>
                <a:spcPts val="0"/>
              </a:spcBef>
            </a:pPr>
            <a:endParaRPr lang="en-US" sz="4400" dirty="0">
              <a:solidFill>
                <a:srgbClr val="9C87A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you need help with the Java syntax check the </a:t>
            </a:r>
            <a:r>
              <a:rPr lang="en-US" sz="4400" dirty="0" err="1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link:http</a:t>
            </a: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://docs.oracle.com/</a:t>
            </a:r>
            <a:r>
              <a:rPr lang="en-US" sz="4400" dirty="0" err="1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javase</a:t>
            </a:r>
            <a:r>
              <a:rPr lang="en-US" sz="4400" dirty="0">
                <a:solidFill>
                  <a:srgbClr val="9C8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/8/docs/[Java 8 Javadoc].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065166" y="9203693"/>
            <a:ext cx="6785810" cy="1385485"/>
          </a:xfrm>
          <a:prstGeom prst="roundRect">
            <a:avLst/>
          </a:prstGeom>
          <a:solidFill>
            <a:srgbClr val="EEEEEE"/>
          </a:solidFill>
          <a:ln w="12700" cap="flat">
            <a:solidFill>
              <a:srgbClr val="E8A43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de-CH" sz="4800" b="1" dirty="0" err="1" smtClean="0">
                <a:solidFill>
                  <a:srgbClr val="E8A432"/>
                </a:solidFill>
              </a:rPr>
              <a:t>Unorder</a:t>
            </a:r>
            <a:r>
              <a:rPr lang="de-CH" sz="4800" b="1" dirty="0" smtClean="0">
                <a:solidFill>
                  <a:srgbClr val="E8A432"/>
                </a:solidFill>
              </a:rPr>
              <a:t> </a:t>
            </a:r>
            <a:r>
              <a:rPr lang="de-CH" sz="4800" b="1" dirty="0" err="1" smtClean="0">
                <a:solidFill>
                  <a:srgbClr val="E8A432"/>
                </a:solidFill>
              </a:rPr>
              <a:t>list</a:t>
            </a:r>
            <a:r>
              <a:rPr lang="de-CH" sz="4800" b="1" dirty="0" smtClean="0">
                <a:solidFill>
                  <a:srgbClr val="E8A432"/>
                </a:solidFill>
              </a:rPr>
              <a:t> </a:t>
            </a:r>
            <a:r>
              <a:rPr lang="de-CH" sz="4800" b="1" dirty="0" err="1" smtClean="0">
                <a:solidFill>
                  <a:srgbClr val="E8A432"/>
                </a:solidFill>
              </a:rPr>
              <a:t>items</a:t>
            </a:r>
            <a:endParaRPr kumimoji="0" lang="de-CH" sz="4800" b="1" i="0" u="none" strike="noStrike" cap="none" spc="0" normalizeH="0" baseline="0" dirty="0">
              <a:ln>
                <a:noFill/>
              </a:ln>
              <a:solidFill>
                <a:srgbClr val="E8A432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91873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-Regular"/>
        <a:ea typeface="Montserrat-Regular"/>
        <a:cs typeface="Montserrat-Regular"/>
      </a:majorFont>
      <a:minorFont>
        <a:latin typeface="Montserrat Semi Bold"/>
        <a:ea typeface="Montserrat Semi Bold"/>
        <a:cs typeface="Montserrat Semi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-Regular"/>
        <a:ea typeface="Montserrat-Regular"/>
        <a:cs typeface="Montserrat-Regular"/>
      </a:majorFont>
      <a:minorFont>
        <a:latin typeface="Montserrat Semi Bold"/>
        <a:ea typeface="Montserrat Semi Bold"/>
        <a:cs typeface="Montserrat Semi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Microsoft Office PowerPoint</Application>
  <PresentationFormat>Custom</PresentationFormat>
  <Paragraphs>169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Black</vt:lpstr>
      <vt:lpstr>Comment Asciidoctor peut vous aider pour votre doc</vt:lpstr>
      <vt:lpstr>Bio</vt:lpstr>
      <vt:lpstr>BSI AG</vt:lpstr>
      <vt:lpstr>BSI CRM</vt:lpstr>
      <vt:lpstr>Eclipse Scout</vt:lpstr>
      <vt:lpstr>Asciidoctor</vt:lpstr>
      <vt:lpstr>AsciiDoc example</vt:lpstr>
      <vt:lpstr>Headings</vt:lpstr>
      <vt:lpstr>Lists</vt:lpstr>
      <vt:lpstr>Inline formatting</vt:lpstr>
      <vt:lpstr>Links</vt:lpstr>
      <vt:lpstr>Admonition</vt:lpstr>
      <vt:lpstr>AsciiDoc example</vt:lpstr>
      <vt:lpstr>Pour se lancer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Devoxx France 2016 sample presentation</dc:title>
  <cp:lastModifiedBy>Jeremie Bresson</cp:lastModifiedBy>
  <cp:revision>15</cp:revision>
  <dcterms:modified xsi:type="dcterms:W3CDTF">2016-04-21T09:31:10Z</dcterms:modified>
</cp:coreProperties>
</file>