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95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3"/>
  </p:normalViewPr>
  <p:slideViewPr>
    <p:cSldViewPr snapToGrid="0">
      <p:cViewPr varScale="1">
        <p:scale>
          <a:sx n="96" d="100"/>
          <a:sy n="96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/>
            <a:t>Counts the number of hospital admissions related to diabetes.</a:t>
          </a:r>
          <a:endParaRPr lang="en-US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/>
            <a:t>This query filters hospital admissions where the diagnosis code starts with 250, the ICD-9 code for diabetes.</a:t>
          </a:r>
          <a:endParaRPr lang="en-US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/>
            <a:t>The output provides the total count of diabetes-related admissions.</a:t>
          </a:r>
          <a:endParaRPr lang="en-US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 u="none" dirty="0"/>
            <a:t>Identifies patients with multiple diabetes-related hospital admissions.</a:t>
          </a:r>
          <a:endParaRPr lang="en-US" dirty="0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 u="none" dirty="0"/>
            <a:t>The query finds diabetes patients who have been hospitalized multiple times.</a:t>
          </a:r>
          <a:endParaRPr lang="en-US" dirty="0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 u="none" dirty="0"/>
            <a:t>It counts how many times each patient was admitted and returns those with more than one admission.</a:t>
          </a:r>
          <a:endParaRPr lang="en-US" dirty="0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4DBCD09E-3240-4B0A-A7DB-1B9BFF16EA6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D3CCCBE-051E-4695-9A58-A4821699F82D}">
      <dgm:prSet/>
      <dgm:spPr>
        <a:solidFill>
          <a:srgbClr val="0070C0">
            <a:alpha val="50000"/>
          </a:srgbClr>
        </a:solidFill>
      </dgm:spPr>
      <dgm:t>
        <a:bodyPr/>
        <a:lstStyle/>
        <a:p>
          <a:r>
            <a:rPr lang="en-US" b="1" i="0" dirty="0"/>
            <a:t>11,742 diabetes-related admissions</a:t>
          </a:r>
          <a:r>
            <a:rPr lang="en-US" b="0" i="0" dirty="0"/>
            <a:t>, with an </a:t>
          </a:r>
          <a:r>
            <a:rPr lang="en-US" b="1" i="0" dirty="0"/>
            <a:t>average hospital stay of 9.25 days</a:t>
          </a:r>
          <a:r>
            <a:rPr lang="en-US" b="0" i="0" dirty="0"/>
            <a:t>.</a:t>
          </a:r>
          <a:endParaRPr lang="en-US" dirty="0"/>
        </a:p>
      </dgm:t>
    </dgm:pt>
    <dgm:pt modelId="{6FB22014-3351-47BA-B60D-B2C7B4F24F46}" type="parTrans" cxnId="{00C348EA-B00B-42EE-B436-03C6D91B99E4}">
      <dgm:prSet/>
      <dgm:spPr/>
      <dgm:t>
        <a:bodyPr/>
        <a:lstStyle/>
        <a:p>
          <a:endParaRPr lang="en-US"/>
        </a:p>
      </dgm:t>
    </dgm:pt>
    <dgm:pt modelId="{CEAF47A9-2F88-43C1-8582-1F52DC81D328}" type="sibTrans" cxnId="{00C348EA-B00B-42EE-B436-03C6D91B99E4}">
      <dgm:prSet/>
      <dgm:spPr/>
      <dgm:t>
        <a:bodyPr/>
        <a:lstStyle/>
        <a:p>
          <a:endParaRPr lang="en-US"/>
        </a:p>
      </dgm:t>
    </dgm:pt>
    <dgm:pt modelId="{75A9DF2F-872C-4138-8965-A40FC275AF5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b="1" i="0" dirty="0"/>
            <a:t>High-risk cases:</a:t>
          </a:r>
          <a:r>
            <a:rPr lang="en-US" b="0" i="0" dirty="0"/>
            <a:t> 12,378 ICU admissions and </a:t>
          </a:r>
          <a:r>
            <a:rPr lang="en-US" b="1" i="0" dirty="0"/>
            <a:t>9.93% mortality rate</a:t>
          </a:r>
          <a:r>
            <a:rPr lang="en-US" b="0" i="0" dirty="0"/>
            <a:t>.</a:t>
          </a:r>
          <a:endParaRPr lang="en-US" dirty="0"/>
        </a:p>
      </dgm:t>
    </dgm:pt>
    <dgm:pt modelId="{79EFFDA8-878C-41A5-AB5C-2B8EDE15253E}" type="parTrans" cxnId="{E186AC4E-8AB3-477D-9308-2FAC0D0F4064}">
      <dgm:prSet/>
      <dgm:spPr/>
      <dgm:t>
        <a:bodyPr/>
        <a:lstStyle/>
        <a:p>
          <a:endParaRPr lang="en-US"/>
        </a:p>
      </dgm:t>
    </dgm:pt>
    <dgm:pt modelId="{FD7597B8-9C3B-4BBF-8D01-D500930A0336}" type="sibTrans" cxnId="{E186AC4E-8AB3-477D-9308-2FAC0D0F4064}">
      <dgm:prSet/>
      <dgm:spPr/>
      <dgm:t>
        <a:bodyPr/>
        <a:lstStyle/>
        <a:p>
          <a:endParaRPr lang="en-US"/>
        </a:p>
      </dgm:t>
    </dgm:pt>
    <dgm:pt modelId="{68F68C46-B6CE-4F50-9C23-C65CD6E89353}">
      <dgm:prSet/>
      <dgm:spPr>
        <a:solidFill>
          <a:srgbClr val="0070C0">
            <a:alpha val="70000"/>
          </a:srgbClr>
        </a:solidFill>
      </dgm:spPr>
      <dgm:t>
        <a:bodyPr/>
        <a:lstStyle/>
        <a:p>
          <a:r>
            <a:rPr lang="en-US" b="1" i="0" dirty="0"/>
            <a:t>Insulin</a:t>
          </a:r>
          <a:r>
            <a:rPr lang="en-US" b="0" i="0" dirty="0"/>
            <a:t> is the most prescribed medication, indicating its central role in diabetes treatment.</a:t>
          </a:r>
          <a:endParaRPr lang="en-US" dirty="0"/>
        </a:p>
      </dgm:t>
    </dgm:pt>
    <dgm:pt modelId="{1CC95316-0983-425A-AEC7-9D8CCB2084BA}" type="parTrans" cxnId="{C0312DC1-9808-414E-B009-A47452A34EB0}">
      <dgm:prSet/>
      <dgm:spPr/>
      <dgm:t>
        <a:bodyPr/>
        <a:lstStyle/>
        <a:p>
          <a:endParaRPr lang="en-US"/>
        </a:p>
      </dgm:t>
    </dgm:pt>
    <dgm:pt modelId="{0BA5925D-CD2B-4D23-BEDB-B5DEF20DA89B}" type="sibTrans" cxnId="{C0312DC1-9808-414E-B009-A47452A34EB0}">
      <dgm:prSet/>
      <dgm:spPr/>
      <dgm:t>
        <a:bodyPr/>
        <a:lstStyle/>
        <a:p>
          <a:endParaRPr lang="en-US"/>
        </a:p>
      </dgm:t>
    </dgm:pt>
    <dgm:pt modelId="{F10B0127-29DE-42EF-B1F3-08486DF26618}">
      <dgm:prSet/>
      <dgm:spPr>
        <a:solidFill>
          <a:srgbClr val="0070C0">
            <a:alpha val="80000"/>
          </a:srgbClr>
        </a:solidFill>
      </dgm:spPr>
      <dgm:t>
        <a:bodyPr/>
        <a:lstStyle/>
        <a:p>
          <a:r>
            <a:rPr lang="en-US" b="1" i="0" dirty="0"/>
            <a:t>Most common procedures</a:t>
          </a:r>
          <a:r>
            <a:rPr lang="en-US" b="0" i="0" dirty="0"/>
            <a:t> involve catheterization, intubation, and blood transfusions.</a:t>
          </a:r>
          <a:endParaRPr lang="en-US" dirty="0"/>
        </a:p>
      </dgm:t>
    </dgm:pt>
    <dgm:pt modelId="{CDCE3A80-58E6-4319-B4D6-024603A6D742}" type="parTrans" cxnId="{00D81B83-3F82-4B84-BD01-951422A3D7BC}">
      <dgm:prSet/>
      <dgm:spPr/>
      <dgm:t>
        <a:bodyPr/>
        <a:lstStyle/>
        <a:p>
          <a:endParaRPr lang="en-US"/>
        </a:p>
      </dgm:t>
    </dgm:pt>
    <dgm:pt modelId="{F3BB6570-5D4E-4FEF-9A55-0A5A83F8BE29}" type="sibTrans" cxnId="{00D81B83-3F82-4B84-BD01-951422A3D7BC}">
      <dgm:prSet/>
      <dgm:spPr/>
      <dgm:t>
        <a:bodyPr/>
        <a:lstStyle/>
        <a:p>
          <a:endParaRPr lang="en-US"/>
        </a:p>
      </dgm:t>
    </dgm:pt>
    <dgm:pt modelId="{6EAD23C0-7510-4145-A5AB-C2B19FA20539}">
      <dgm:prSet/>
      <dgm:spPr>
        <a:solidFill>
          <a:srgbClr val="0070C0">
            <a:alpha val="90000"/>
          </a:srgbClr>
        </a:solidFill>
      </dgm:spPr>
      <dgm:t>
        <a:bodyPr/>
        <a:lstStyle/>
        <a:p>
          <a:r>
            <a:rPr lang="en-US" b="1" i="0" dirty="0"/>
            <a:t>Gender split:</a:t>
          </a:r>
          <a:r>
            <a:rPr lang="en-US" b="0" i="0" dirty="0"/>
            <a:t> More males (9,174) than females (7,280) admitted.</a:t>
          </a:r>
          <a:endParaRPr lang="en-US" dirty="0"/>
        </a:p>
      </dgm:t>
    </dgm:pt>
    <dgm:pt modelId="{DFE58632-9AE9-4245-9FDE-6558F24141ED}" type="parTrans" cxnId="{BD0B1CC5-5C30-4156-945C-24B0B47CA563}">
      <dgm:prSet/>
      <dgm:spPr/>
      <dgm:t>
        <a:bodyPr/>
        <a:lstStyle/>
        <a:p>
          <a:endParaRPr lang="en-US"/>
        </a:p>
      </dgm:t>
    </dgm:pt>
    <dgm:pt modelId="{AE9A18B6-C96A-4F98-A156-2A5EC054F9AA}" type="sibTrans" cxnId="{BD0B1CC5-5C30-4156-945C-24B0B47CA563}">
      <dgm:prSet/>
      <dgm:spPr/>
      <dgm:t>
        <a:bodyPr/>
        <a:lstStyle/>
        <a:p>
          <a:endParaRPr lang="en-US"/>
        </a:p>
      </dgm:t>
    </dgm:pt>
    <dgm:pt modelId="{2EA3DBAE-5E20-42D6-8A7B-5ED3520B7FD1}">
      <dgm:prSet/>
      <dgm:spPr>
        <a:solidFill>
          <a:srgbClr val="0070C0"/>
        </a:solidFill>
      </dgm:spPr>
      <dgm:t>
        <a:bodyPr/>
        <a:lstStyle/>
        <a:p>
          <a:r>
            <a:rPr lang="en-US" b="1" i="0" dirty="0"/>
            <a:t>Frequent readmissions</a:t>
          </a:r>
          <a:r>
            <a:rPr lang="en-US" b="0" i="0" dirty="0"/>
            <a:t>, with some patients hospitalized up to </a:t>
          </a:r>
          <a:r>
            <a:rPr lang="en-US" b="1" i="0" dirty="0"/>
            <a:t>66 times</a:t>
          </a:r>
          <a:endParaRPr lang="en-US" dirty="0"/>
        </a:p>
      </dgm:t>
    </dgm:pt>
    <dgm:pt modelId="{312BF478-E8CF-4218-B4C1-C375D820B867}" type="parTrans" cxnId="{833EF6DB-EF56-48B8-9F00-B47DF040A7FB}">
      <dgm:prSet/>
      <dgm:spPr/>
      <dgm:t>
        <a:bodyPr/>
        <a:lstStyle/>
        <a:p>
          <a:endParaRPr lang="en-US"/>
        </a:p>
      </dgm:t>
    </dgm:pt>
    <dgm:pt modelId="{B7B46002-791B-41B9-A383-A59841CE9A14}" type="sibTrans" cxnId="{833EF6DB-EF56-48B8-9F00-B47DF040A7FB}">
      <dgm:prSet/>
      <dgm:spPr/>
      <dgm:t>
        <a:bodyPr/>
        <a:lstStyle/>
        <a:p>
          <a:endParaRPr lang="en-US"/>
        </a:p>
      </dgm:t>
    </dgm:pt>
    <dgm:pt modelId="{3184CE60-6BA1-2340-862C-6A819CC72E57}" type="pres">
      <dgm:prSet presAssocID="{4DBCD09E-3240-4B0A-A7DB-1B9BFF16EA66}" presName="linear" presStyleCnt="0">
        <dgm:presLayoutVars>
          <dgm:animLvl val="lvl"/>
          <dgm:resizeHandles val="exact"/>
        </dgm:presLayoutVars>
      </dgm:prSet>
      <dgm:spPr/>
    </dgm:pt>
    <dgm:pt modelId="{2D4D7180-6D27-994C-9213-FE1E0AC05818}" type="pres">
      <dgm:prSet presAssocID="{8D3CCCBE-051E-4695-9A58-A4821699F82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252A125-A6D0-DC47-A1A0-74000C280219}" type="pres">
      <dgm:prSet presAssocID="{CEAF47A9-2F88-43C1-8582-1F52DC81D328}" presName="spacer" presStyleCnt="0"/>
      <dgm:spPr/>
    </dgm:pt>
    <dgm:pt modelId="{72B2F229-FDA3-9240-BEFB-2B5636998602}" type="pres">
      <dgm:prSet presAssocID="{75A9DF2F-872C-4138-8965-A40FC275AF5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C519678-288D-7045-96A1-4FED7CB6A74E}" type="pres">
      <dgm:prSet presAssocID="{FD7597B8-9C3B-4BBF-8D01-D500930A0336}" presName="spacer" presStyleCnt="0"/>
      <dgm:spPr/>
    </dgm:pt>
    <dgm:pt modelId="{50B44FB4-D894-7C41-8666-956CE50F0AEF}" type="pres">
      <dgm:prSet presAssocID="{68F68C46-B6CE-4F50-9C23-C65CD6E89353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9847C3B-F63C-8D4A-8DB8-608AE80BE31B}" type="pres">
      <dgm:prSet presAssocID="{0BA5925D-CD2B-4D23-BEDB-B5DEF20DA89B}" presName="spacer" presStyleCnt="0"/>
      <dgm:spPr/>
    </dgm:pt>
    <dgm:pt modelId="{42329AF6-86E2-694B-AC22-998931AF4F42}" type="pres">
      <dgm:prSet presAssocID="{F10B0127-29DE-42EF-B1F3-08486DF2661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7571D48E-1A68-AA4B-ABCD-4E5257503F75}" type="pres">
      <dgm:prSet presAssocID="{F3BB6570-5D4E-4FEF-9A55-0A5A83F8BE29}" presName="spacer" presStyleCnt="0"/>
      <dgm:spPr/>
    </dgm:pt>
    <dgm:pt modelId="{F6DFD190-7C64-2F40-B070-4CD2F555299E}" type="pres">
      <dgm:prSet presAssocID="{6EAD23C0-7510-4145-A5AB-C2B19FA20539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89401C09-B71A-494A-BA98-0A17DA52D92D}" type="pres">
      <dgm:prSet presAssocID="{AE9A18B6-C96A-4F98-A156-2A5EC054F9AA}" presName="spacer" presStyleCnt="0"/>
      <dgm:spPr/>
    </dgm:pt>
    <dgm:pt modelId="{ED7B849E-0069-764D-BD9B-6040AA1F7383}" type="pres">
      <dgm:prSet presAssocID="{2EA3DBAE-5E20-42D6-8A7B-5ED3520B7FD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E6BEA60B-E3B3-AB45-B944-1CA213E0807D}" type="presOf" srcId="{4DBCD09E-3240-4B0A-A7DB-1B9BFF16EA66}" destId="{3184CE60-6BA1-2340-862C-6A819CC72E57}" srcOrd="0" destOrd="0" presId="urn:microsoft.com/office/officeart/2005/8/layout/vList2"/>
    <dgm:cxn modelId="{3498CF0B-E531-6448-BCDB-1CF471B7A4E1}" type="presOf" srcId="{2EA3DBAE-5E20-42D6-8A7B-5ED3520B7FD1}" destId="{ED7B849E-0069-764D-BD9B-6040AA1F7383}" srcOrd="0" destOrd="0" presId="urn:microsoft.com/office/officeart/2005/8/layout/vList2"/>
    <dgm:cxn modelId="{D55FAE1D-D8C5-DF41-9319-4F8E7E487D07}" type="presOf" srcId="{75A9DF2F-872C-4138-8965-A40FC275AF54}" destId="{72B2F229-FDA3-9240-BEFB-2B5636998602}" srcOrd="0" destOrd="0" presId="urn:microsoft.com/office/officeart/2005/8/layout/vList2"/>
    <dgm:cxn modelId="{935B4E34-28E1-5A41-B969-085E67D602EF}" type="presOf" srcId="{F10B0127-29DE-42EF-B1F3-08486DF26618}" destId="{42329AF6-86E2-694B-AC22-998931AF4F42}" srcOrd="0" destOrd="0" presId="urn:microsoft.com/office/officeart/2005/8/layout/vList2"/>
    <dgm:cxn modelId="{E3736546-27D0-A94F-8A07-23F841AD749E}" type="presOf" srcId="{8D3CCCBE-051E-4695-9A58-A4821699F82D}" destId="{2D4D7180-6D27-994C-9213-FE1E0AC05818}" srcOrd="0" destOrd="0" presId="urn:microsoft.com/office/officeart/2005/8/layout/vList2"/>
    <dgm:cxn modelId="{E186AC4E-8AB3-477D-9308-2FAC0D0F4064}" srcId="{4DBCD09E-3240-4B0A-A7DB-1B9BFF16EA66}" destId="{75A9DF2F-872C-4138-8965-A40FC275AF54}" srcOrd="1" destOrd="0" parTransId="{79EFFDA8-878C-41A5-AB5C-2B8EDE15253E}" sibTransId="{FD7597B8-9C3B-4BBF-8D01-D500930A0336}"/>
    <dgm:cxn modelId="{2E301B51-1815-484A-AB21-58E78C7935C1}" type="presOf" srcId="{68F68C46-B6CE-4F50-9C23-C65CD6E89353}" destId="{50B44FB4-D894-7C41-8666-956CE50F0AEF}" srcOrd="0" destOrd="0" presId="urn:microsoft.com/office/officeart/2005/8/layout/vList2"/>
    <dgm:cxn modelId="{00D81B83-3F82-4B84-BD01-951422A3D7BC}" srcId="{4DBCD09E-3240-4B0A-A7DB-1B9BFF16EA66}" destId="{F10B0127-29DE-42EF-B1F3-08486DF26618}" srcOrd="3" destOrd="0" parTransId="{CDCE3A80-58E6-4319-B4D6-024603A6D742}" sibTransId="{F3BB6570-5D4E-4FEF-9A55-0A5A83F8BE29}"/>
    <dgm:cxn modelId="{C0312DC1-9808-414E-B009-A47452A34EB0}" srcId="{4DBCD09E-3240-4B0A-A7DB-1B9BFF16EA66}" destId="{68F68C46-B6CE-4F50-9C23-C65CD6E89353}" srcOrd="2" destOrd="0" parTransId="{1CC95316-0983-425A-AEC7-9D8CCB2084BA}" sibTransId="{0BA5925D-CD2B-4D23-BEDB-B5DEF20DA89B}"/>
    <dgm:cxn modelId="{BD0B1CC5-5C30-4156-945C-24B0B47CA563}" srcId="{4DBCD09E-3240-4B0A-A7DB-1B9BFF16EA66}" destId="{6EAD23C0-7510-4145-A5AB-C2B19FA20539}" srcOrd="4" destOrd="0" parTransId="{DFE58632-9AE9-4245-9FDE-6558F24141ED}" sibTransId="{AE9A18B6-C96A-4F98-A156-2A5EC054F9AA}"/>
    <dgm:cxn modelId="{833EF6DB-EF56-48B8-9F00-B47DF040A7FB}" srcId="{4DBCD09E-3240-4B0A-A7DB-1B9BFF16EA66}" destId="{2EA3DBAE-5E20-42D6-8A7B-5ED3520B7FD1}" srcOrd="5" destOrd="0" parTransId="{312BF478-E8CF-4218-B4C1-C375D820B867}" sibTransId="{B7B46002-791B-41B9-A383-A59841CE9A14}"/>
    <dgm:cxn modelId="{90A79BE4-5F93-4445-8C20-EA48052AEEB9}" type="presOf" srcId="{6EAD23C0-7510-4145-A5AB-C2B19FA20539}" destId="{F6DFD190-7C64-2F40-B070-4CD2F555299E}" srcOrd="0" destOrd="0" presId="urn:microsoft.com/office/officeart/2005/8/layout/vList2"/>
    <dgm:cxn modelId="{00C348EA-B00B-42EE-B436-03C6D91B99E4}" srcId="{4DBCD09E-3240-4B0A-A7DB-1B9BFF16EA66}" destId="{8D3CCCBE-051E-4695-9A58-A4821699F82D}" srcOrd="0" destOrd="0" parTransId="{6FB22014-3351-47BA-B60D-B2C7B4F24F46}" sibTransId="{CEAF47A9-2F88-43C1-8582-1F52DC81D328}"/>
    <dgm:cxn modelId="{31738840-D154-1143-92ED-F48696D73ACB}" type="presParOf" srcId="{3184CE60-6BA1-2340-862C-6A819CC72E57}" destId="{2D4D7180-6D27-994C-9213-FE1E0AC05818}" srcOrd="0" destOrd="0" presId="urn:microsoft.com/office/officeart/2005/8/layout/vList2"/>
    <dgm:cxn modelId="{C082A4C6-4353-784A-8A9E-C37F64F1F4B4}" type="presParOf" srcId="{3184CE60-6BA1-2340-862C-6A819CC72E57}" destId="{9252A125-A6D0-DC47-A1A0-74000C280219}" srcOrd="1" destOrd="0" presId="urn:microsoft.com/office/officeart/2005/8/layout/vList2"/>
    <dgm:cxn modelId="{2DA5ACBE-2ECB-2745-ADB7-D14E1A9C0227}" type="presParOf" srcId="{3184CE60-6BA1-2340-862C-6A819CC72E57}" destId="{72B2F229-FDA3-9240-BEFB-2B5636998602}" srcOrd="2" destOrd="0" presId="urn:microsoft.com/office/officeart/2005/8/layout/vList2"/>
    <dgm:cxn modelId="{6882D659-23BF-1042-9764-A4A5E4B58CC2}" type="presParOf" srcId="{3184CE60-6BA1-2340-862C-6A819CC72E57}" destId="{5C519678-288D-7045-96A1-4FED7CB6A74E}" srcOrd="3" destOrd="0" presId="urn:microsoft.com/office/officeart/2005/8/layout/vList2"/>
    <dgm:cxn modelId="{67A2F27D-5172-B043-9191-82302618473F}" type="presParOf" srcId="{3184CE60-6BA1-2340-862C-6A819CC72E57}" destId="{50B44FB4-D894-7C41-8666-956CE50F0AEF}" srcOrd="4" destOrd="0" presId="urn:microsoft.com/office/officeart/2005/8/layout/vList2"/>
    <dgm:cxn modelId="{1DF0D234-A8D3-AD4F-877F-01A63689B923}" type="presParOf" srcId="{3184CE60-6BA1-2340-862C-6A819CC72E57}" destId="{A9847C3B-F63C-8D4A-8DB8-608AE80BE31B}" srcOrd="5" destOrd="0" presId="urn:microsoft.com/office/officeart/2005/8/layout/vList2"/>
    <dgm:cxn modelId="{DB321B77-CC99-EF44-BE0A-9BD086C80BF3}" type="presParOf" srcId="{3184CE60-6BA1-2340-862C-6A819CC72E57}" destId="{42329AF6-86E2-694B-AC22-998931AF4F42}" srcOrd="6" destOrd="0" presId="urn:microsoft.com/office/officeart/2005/8/layout/vList2"/>
    <dgm:cxn modelId="{5E57C5BF-D504-534E-BF97-23356B834BFE}" type="presParOf" srcId="{3184CE60-6BA1-2340-862C-6A819CC72E57}" destId="{7571D48E-1A68-AA4B-ABCD-4E5257503F75}" srcOrd="7" destOrd="0" presId="urn:microsoft.com/office/officeart/2005/8/layout/vList2"/>
    <dgm:cxn modelId="{3C3C3C1C-269E-E44A-80F5-6543162E8CE7}" type="presParOf" srcId="{3184CE60-6BA1-2340-862C-6A819CC72E57}" destId="{F6DFD190-7C64-2F40-B070-4CD2F555299E}" srcOrd="8" destOrd="0" presId="urn:microsoft.com/office/officeart/2005/8/layout/vList2"/>
    <dgm:cxn modelId="{B08A6356-A5A2-4247-B883-13669BFB9BFB}" type="presParOf" srcId="{3184CE60-6BA1-2340-862C-6A819CC72E57}" destId="{89401C09-B71A-494A-BA98-0A17DA52D92D}" srcOrd="9" destOrd="0" presId="urn:microsoft.com/office/officeart/2005/8/layout/vList2"/>
    <dgm:cxn modelId="{3081724C-F146-B546-91ED-3AD65E03531C}" type="presParOf" srcId="{3184CE60-6BA1-2340-862C-6A819CC72E57}" destId="{ED7B849E-0069-764D-BD9B-6040AA1F7383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 u="none" dirty="0"/>
            <a:t>Identifies the most frequently diagnosed diabetes conditions.</a:t>
          </a:r>
          <a:endParaRPr lang="en-US" dirty="0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 u="none" dirty="0"/>
            <a:t>The query joins diagnosis codes with their descriptions.</a:t>
          </a:r>
          <a:endParaRPr lang="en-US" dirty="0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 u="none" dirty="0"/>
            <a:t>It counts occurrences of each diagnosis and returns the top 5 most common ones.</a:t>
          </a:r>
          <a:endParaRPr lang="en-US" dirty="0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 u="none" dirty="0"/>
            <a:t>Calculates the average length of hospital stays for diabetes patients.</a:t>
          </a:r>
          <a:endParaRPr lang="en-US" dirty="0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 u="none" dirty="0"/>
            <a:t>The time difference between discharge and admission is extracted in days.</a:t>
          </a:r>
          <a:endParaRPr lang="en-US" dirty="0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 u="none" dirty="0"/>
            <a:t>The average length of stay for diabetes patients is computed.</a:t>
          </a:r>
          <a:endParaRPr lang="en-US" dirty="0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 custLinFactNeighborX="256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 u="none" dirty="0"/>
            <a:t>Shows the gender distribution of diabetes patients</a:t>
          </a:r>
          <a:endParaRPr lang="en-US" dirty="0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 u="none" dirty="0"/>
            <a:t>This query groups diabetes patients by gender and counts the occurrences.</a:t>
          </a:r>
          <a:endParaRPr lang="en-US" dirty="0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 u="none" dirty="0"/>
            <a:t>It helps understand if diabetes is more common in a specific gender.</a:t>
          </a:r>
          <a:endParaRPr lang="en-US" dirty="0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 u="none" dirty="0"/>
            <a:t>Identifies the most prescribed medications for diabetes patients.</a:t>
          </a:r>
          <a:endParaRPr lang="en-US" dirty="0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 u="none" dirty="0"/>
            <a:t>The query counts how often each drug is prescribed for diabetes patients.</a:t>
          </a:r>
          <a:endParaRPr lang="en-US" dirty="0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 u="none" dirty="0"/>
            <a:t>The top 3 most commonly prescribed medications are listed.</a:t>
          </a:r>
          <a:endParaRPr lang="en-US" dirty="0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 u="none" dirty="0"/>
            <a:t>Calculates the percentage of diabetes patients who died in the hospital.</a:t>
          </a:r>
          <a:endParaRPr lang="en-US" dirty="0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 u="none" dirty="0"/>
            <a:t>The query checks how many diabetes patients had </a:t>
          </a:r>
          <a:r>
            <a:rPr lang="en-US" b="1" i="0" u="none" dirty="0" err="1"/>
            <a:t>hospital_expire_flag</a:t>
          </a:r>
          <a:r>
            <a:rPr lang="en-US" b="1" i="0" u="none" dirty="0"/>
            <a:t> = 1</a:t>
          </a:r>
          <a:r>
            <a:rPr lang="en-US" b="0" i="0" u="none" dirty="0"/>
            <a:t>.</a:t>
          </a:r>
          <a:endParaRPr lang="en-US" dirty="0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 u="none" dirty="0"/>
            <a:t>The percentage of diabetes patients who passed away during hospitalization is calculated.</a:t>
          </a:r>
          <a:endParaRPr lang="en-US" dirty="0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 u="none" dirty="0"/>
            <a:t>Lists the most common insurance types among diabetes patients.</a:t>
          </a:r>
          <a:endParaRPr lang="en-US" dirty="0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 u="none" dirty="0"/>
            <a:t>The query groups diabetes patients by insurance type and counts occurrences.</a:t>
          </a:r>
          <a:endParaRPr lang="en-US" dirty="0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 u="none" dirty="0"/>
            <a:t>It helps in understanding the coverage patterns for diabetes patients.</a:t>
          </a:r>
          <a:endParaRPr lang="en-US" dirty="0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 u="none" dirty="0"/>
            <a:t>Counts how many diabetes patients were admitted to the ICU.</a:t>
          </a:r>
          <a:endParaRPr lang="en-US" dirty="0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 u="none" dirty="0"/>
            <a:t>The query checks how many diabetes-related hospitalizations led to ICU stays.</a:t>
          </a:r>
          <a:endParaRPr lang="en-US" dirty="0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 u="none" dirty="0"/>
            <a:t>This helps assess the severity of diabetes cases requiring intensive care.</a:t>
          </a:r>
          <a:endParaRPr lang="en-US" dirty="0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764A488-E7AE-46FC-B784-9A6589778E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18AF5F-815B-4383-AC72-27C75C732378}">
      <dgm:prSet/>
      <dgm:spPr>
        <a:solidFill>
          <a:srgbClr val="0070C0">
            <a:alpha val="59634"/>
          </a:srgbClr>
        </a:solidFill>
      </dgm:spPr>
      <dgm:t>
        <a:bodyPr/>
        <a:lstStyle/>
        <a:p>
          <a:r>
            <a:rPr lang="en-US" dirty="0"/>
            <a:t>Meaning</a:t>
          </a:r>
        </a:p>
      </dgm:t>
    </dgm:pt>
    <dgm:pt modelId="{53AB2FCC-DF91-4304-8649-8AA0443F5D28}" type="parTrans" cxnId="{388E5FFD-53EE-4397-8B2B-EFEDF8752CFC}">
      <dgm:prSet/>
      <dgm:spPr/>
      <dgm:t>
        <a:bodyPr/>
        <a:lstStyle/>
        <a:p>
          <a:endParaRPr lang="en-US"/>
        </a:p>
      </dgm:t>
    </dgm:pt>
    <dgm:pt modelId="{28B3A0FC-96B5-46A9-B7E0-DC812D934940}" type="sibTrans" cxnId="{388E5FFD-53EE-4397-8B2B-EFEDF8752CFC}">
      <dgm:prSet/>
      <dgm:spPr/>
      <dgm:t>
        <a:bodyPr/>
        <a:lstStyle/>
        <a:p>
          <a:endParaRPr lang="en-US"/>
        </a:p>
      </dgm:t>
    </dgm:pt>
    <dgm:pt modelId="{FBF9B7B9-C64D-409D-B64B-6A0C8FD48265}">
      <dgm:prSet/>
      <dgm:spPr/>
      <dgm:t>
        <a:bodyPr/>
        <a:lstStyle/>
        <a:p>
          <a:r>
            <a:rPr lang="en-US" b="0" i="0" u="none" dirty="0"/>
            <a:t>Identifies the most common medical procedures performed on diabetes patients.</a:t>
          </a:r>
          <a:endParaRPr lang="en-US" dirty="0"/>
        </a:p>
      </dgm:t>
    </dgm:pt>
    <dgm:pt modelId="{19CBE7E0-4A0A-4EF2-AC64-CC71BD60B8F5}" type="parTrans" cxnId="{3B7AAEEC-C86D-4590-8F80-0D6E53A663D1}">
      <dgm:prSet/>
      <dgm:spPr/>
      <dgm:t>
        <a:bodyPr/>
        <a:lstStyle/>
        <a:p>
          <a:endParaRPr lang="en-US"/>
        </a:p>
      </dgm:t>
    </dgm:pt>
    <dgm:pt modelId="{B61FC658-EA64-424E-8971-8E2E91A33474}" type="sibTrans" cxnId="{3B7AAEEC-C86D-4590-8F80-0D6E53A663D1}">
      <dgm:prSet/>
      <dgm:spPr/>
      <dgm:t>
        <a:bodyPr/>
        <a:lstStyle/>
        <a:p>
          <a:endParaRPr lang="en-US"/>
        </a:p>
      </dgm:t>
    </dgm:pt>
    <dgm:pt modelId="{96025721-0A95-4A6D-9890-5F584BF78034}">
      <dgm:prSet/>
      <dgm:spPr>
        <a:solidFill>
          <a:srgbClr val="0070C0">
            <a:alpha val="60000"/>
          </a:srgbClr>
        </a:solidFill>
      </dgm:spPr>
      <dgm:t>
        <a:bodyPr/>
        <a:lstStyle/>
        <a:p>
          <a:r>
            <a:rPr lang="en-US" dirty="0"/>
            <a:t>Explanation</a:t>
          </a:r>
        </a:p>
      </dgm:t>
    </dgm:pt>
    <dgm:pt modelId="{B7770427-9573-474B-9DC7-08BB84C117D1}" type="parTrans" cxnId="{09F1B5A1-BE1A-428D-B253-43DAA27CA48B}">
      <dgm:prSet/>
      <dgm:spPr/>
      <dgm:t>
        <a:bodyPr/>
        <a:lstStyle/>
        <a:p>
          <a:endParaRPr lang="en-US"/>
        </a:p>
      </dgm:t>
    </dgm:pt>
    <dgm:pt modelId="{11B2DA9D-7BBC-44CA-A565-96724AAA8516}" type="sibTrans" cxnId="{09F1B5A1-BE1A-428D-B253-43DAA27CA48B}">
      <dgm:prSet/>
      <dgm:spPr/>
      <dgm:t>
        <a:bodyPr/>
        <a:lstStyle/>
        <a:p>
          <a:endParaRPr lang="en-US"/>
        </a:p>
      </dgm:t>
    </dgm:pt>
    <dgm:pt modelId="{E6BCD563-69A0-4183-AB70-255DCA9A002F}">
      <dgm:prSet/>
      <dgm:spPr/>
      <dgm:t>
        <a:bodyPr/>
        <a:lstStyle/>
        <a:p>
          <a:r>
            <a:rPr lang="en-US" b="0" i="0" u="none" dirty="0"/>
            <a:t>This query retrieves the most frequently conducted medical procedures for diabetes patients.</a:t>
          </a:r>
          <a:endParaRPr lang="en-US" dirty="0"/>
        </a:p>
      </dgm:t>
    </dgm:pt>
    <dgm:pt modelId="{4B1410BB-B9D7-40CB-BD31-AC6F876292B8}" type="parTrans" cxnId="{91F5DE24-CE81-43D7-A768-771D4A3EF556}">
      <dgm:prSet/>
      <dgm:spPr/>
      <dgm:t>
        <a:bodyPr/>
        <a:lstStyle/>
        <a:p>
          <a:endParaRPr lang="en-US"/>
        </a:p>
      </dgm:t>
    </dgm:pt>
    <dgm:pt modelId="{1F2EB837-80BA-49F8-B685-3B8DE3599D8B}" type="sibTrans" cxnId="{91F5DE24-CE81-43D7-A768-771D4A3EF556}">
      <dgm:prSet/>
      <dgm:spPr/>
      <dgm:t>
        <a:bodyPr/>
        <a:lstStyle/>
        <a:p>
          <a:endParaRPr lang="en-US"/>
        </a:p>
      </dgm:t>
    </dgm:pt>
    <dgm:pt modelId="{EF677BF0-16F4-47C1-8D36-A40A29F2F14C}">
      <dgm:prSet/>
      <dgm:spPr/>
      <dgm:t>
        <a:bodyPr/>
        <a:lstStyle/>
        <a:p>
          <a:r>
            <a:rPr lang="en-US" b="0" i="0" u="none" dirty="0"/>
            <a:t>The output ranks the top 5 procedures performed on hospitalized diabetes patients.</a:t>
          </a:r>
          <a:endParaRPr lang="en-US" dirty="0"/>
        </a:p>
      </dgm:t>
    </dgm:pt>
    <dgm:pt modelId="{DBA3A342-37B0-450C-BFEB-E2328A5E195E}" type="parTrans" cxnId="{A8E7414A-0C2F-41BC-A149-447F90649FDD}">
      <dgm:prSet/>
      <dgm:spPr/>
      <dgm:t>
        <a:bodyPr/>
        <a:lstStyle/>
        <a:p>
          <a:endParaRPr lang="en-US"/>
        </a:p>
      </dgm:t>
    </dgm:pt>
    <dgm:pt modelId="{D21AD2CA-3102-46E2-A3CE-83D7E58074B4}" type="sibTrans" cxnId="{A8E7414A-0C2F-41BC-A149-447F90649FDD}">
      <dgm:prSet/>
      <dgm:spPr/>
      <dgm:t>
        <a:bodyPr/>
        <a:lstStyle/>
        <a:p>
          <a:endParaRPr lang="en-US"/>
        </a:p>
      </dgm:t>
    </dgm:pt>
    <dgm:pt modelId="{EC0290E3-0606-0D47-8F24-47490F1BDB12}" type="pres">
      <dgm:prSet presAssocID="{2764A488-E7AE-46FC-B784-9A6589778EB5}" presName="linear" presStyleCnt="0">
        <dgm:presLayoutVars>
          <dgm:animLvl val="lvl"/>
          <dgm:resizeHandles val="exact"/>
        </dgm:presLayoutVars>
      </dgm:prSet>
      <dgm:spPr/>
    </dgm:pt>
    <dgm:pt modelId="{A410AD02-2F65-3049-91F2-02292A0D91E4}" type="pres">
      <dgm:prSet presAssocID="{0518AF5F-815B-4383-AC72-27C75C732378}" presName="parentText" presStyleLbl="node1" presStyleIdx="0" presStyleCnt="2" custLinFactNeighborX="256">
        <dgm:presLayoutVars>
          <dgm:chMax val="0"/>
          <dgm:bulletEnabled val="1"/>
        </dgm:presLayoutVars>
      </dgm:prSet>
      <dgm:spPr/>
    </dgm:pt>
    <dgm:pt modelId="{4439E911-998F-CF43-A9C8-1576DE46AB28}" type="pres">
      <dgm:prSet presAssocID="{0518AF5F-815B-4383-AC72-27C75C732378}" presName="childText" presStyleLbl="revTx" presStyleIdx="0" presStyleCnt="2">
        <dgm:presLayoutVars>
          <dgm:bulletEnabled val="1"/>
        </dgm:presLayoutVars>
      </dgm:prSet>
      <dgm:spPr/>
    </dgm:pt>
    <dgm:pt modelId="{D0E3D677-F93F-764C-928E-352FB2ABD0A6}" type="pres">
      <dgm:prSet presAssocID="{96025721-0A95-4A6D-9890-5F584BF7803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91FD98-04C8-504D-A9DA-A1F818571460}" type="pres">
      <dgm:prSet presAssocID="{96025721-0A95-4A6D-9890-5F584BF7803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1F5DE24-CE81-43D7-A768-771D4A3EF556}" srcId="{96025721-0A95-4A6D-9890-5F584BF78034}" destId="{E6BCD563-69A0-4183-AB70-255DCA9A002F}" srcOrd="0" destOrd="0" parTransId="{4B1410BB-B9D7-40CB-BD31-AC6F876292B8}" sibTransId="{1F2EB837-80BA-49F8-B685-3B8DE3599D8B}"/>
    <dgm:cxn modelId="{F5BFD927-E0D5-304C-A701-56FE9848F0C3}" type="presOf" srcId="{E6BCD563-69A0-4183-AB70-255DCA9A002F}" destId="{E491FD98-04C8-504D-A9DA-A1F818571460}" srcOrd="0" destOrd="0" presId="urn:microsoft.com/office/officeart/2005/8/layout/vList2"/>
    <dgm:cxn modelId="{1F7EFC3B-16EB-A248-9128-381ACC2017AF}" type="presOf" srcId="{96025721-0A95-4A6D-9890-5F584BF78034}" destId="{D0E3D677-F93F-764C-928E-352FB2ABD0A6}" srcOrd="0" destOrd="0" presId="urn:microsoft.com/office/officeart/2005/8/layout/vList2"/>
    <dgm:cxn modelId="{A8E7414A-0C2F-41BC-A149-447F90649FDD}" srcId="{96025721-0A95-4A6D-9890-5F584BF78034}" destId="{EF677BF0-16F4-47C1-8D36-A40A29F2F14C}" srcOrd="1" destOrd="0" parTransId="{DBA3A342-37B0-450C-BFEB-E2328A5E195E}" sibTransId="{D21AD2CA-3102-46E2-A3CE-83D7E58074B4}"/>
    <dgm:cxn modelId="{2A516D85-8AE7-E84C-AF50-75B2751381B0}" type="presOf" srcId="{2764A488-E7AE-46FC-B784-9A6589778EB5}" destId="{EC0290E3-0606-0D47-8F24-47490F1BDB12}" srcOrd="0" destOrd="0" presId="urn:microsoft.com/office/officeart/2005/8/layout/vList2"/>
    <dgm:cxn modelId="{9131D995-0E03-3146-9378-E4377459838E}" type="presOf" srcId="{FBF9B7B9-C64D-409D-B64B-6A0C8FD48265}" destId="{4439E911-998F-CF43-A9C8-1576DE46AB28}" srcOrd="0" destOrd="0" presId="urn:microsoft.com/office/officeart/2005/8/layout/vList2"/>
    <dgm:cxn modelId="{09F1B5A1-BE1A-428D-B253-43DAA27CA48B}" srcId="{2764A488-E7AE-46FC-B784-9A6589778EB5}" destId="{96025721-0A95-4A6D-9890-5F584BF78034}" srcOrd="1" destOrd="0" parTransId="{B7770427-9573-474B-9DC7-08BB84C117D1}" sibTransId="{11B2DA9D-7BBC-44CA-A565-96724AAA8516}"/>
    <dgm:cxn modelId="{5C688DBF-1284-584F-8E5E-40197B18ECB8}" type="presOf" srcId="{0518AF5F-815B-4383-AC72-27C75C732378}" destId="{A410AD02-2F65-3049-91F2-02292A0D91E4}" srcOrd="0" destOrd="0" presId="urn:microsoft.com/office/officeart/2005/8/layout/vList2"/>
    <dgm:cxn modelId="{3B7AAEEC-C86D-4590-8F80-0D6E53A663D1}" srcId="{0518AF5F-815B-4383-AC72-27C75C732378}" destId="{FBF9B7B9-C64D-409D-B64B-6A0C8FD48265}" srcOrd="0" destOrd="0" parTransId="{19CBE7E0-4A0A-4EF2-AC64-CC71BD60B8F5}" sibTransId="{B61FC658-EA64-424E-8971-8E2E91A33474}"/>
    <dgm:cxn modelId="{2566F6F4-9D0E-424D-8CBA-66C01029A403}" type="presOf" srcId="{EF677BF0-16F4-47C1-8D36-A40A29F2F14C}" destId="{E491FD98-04C8-504D-A9DA-A1F818571460}" srcOrd="0" destOrd="1" presId="urn:microsoft.com/office/officeart/2005/8/layout/vList2"/>
    <dgm:cxn modelId="{388E5FFD-53EE-4397-8B2B-EFEDF8752CFC}" srcId="{2764A488-E7AE-46FC-B784-9A6589778EB5}" destId="{0518AF5F-815B-4383-AC72-27C75C732378}" srcOrd="0" destOrd="0" parTransId="{53AB2FCC-DF91-4304-8649-8AA0443F5D28}" sibTransId="{28B3A0FC-96B5-46A9-B7E0-DC812D934940}"/>
    <dgm:cxn modelId="{C09A2501-AEA9-D748-9797-C6B2D46EA854}" type="presParOf" srcId="{EC0290E3-0606-0D47-8F24-47490F1BDB12}" destId="{A410AD02-2F65-3049-91F2-02292A0D91E4}" srcOrd="0" destOrd="0" presId="urn:microsoft.com/office/officeart/2005/8/layout/vList2"/>
    <dgm:cxn modelId="{C8BDCC70-A11C-D149-A0CB-63525394E9E5}" type="presParOf" srcId="{EC0290E3-0606-0D47-8F24-47490F1BDB12}" destId="{4439E911-998F-CF43-A9C8-1576DE46AB28}" srcOrd="1" destOrd="0" presId="urn:microsoft.com/office/officeart/2005/8/layout/vList2"/>
    <dgm:cxn modelId="{62C1B27B-1807-664A-AAD2-69F9294A1A72}" type="presParOf" srcId="{EC0290E3-0606-0D47-8F24-47490F1BDB12}" destId="{D0E3D677-F93F-764C-928E-352FB2ABD0A6}" srcOrd="2" destOrd="0" presId="urn:microsoft.com/office/officeart/2005/8/layout/vList2"/>
    <dgm:cxn modelId="{4936F426-2CE9-B040-828C-AAE1CC014DBA}" type="presParOf" srcId="{EC0290E3-0606-0D47-8F24-47490F1BDB12}" destId="{E491FD98-04C8-504D-A9DA-A1F8185714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142028"/>
          <a:ext cx="5181600" cy="671580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Meaning</a:t>
          </a:r>
        </a:p>
      </dsp:txBody>
      <dsp:txXfrm>
        <a:off x="32784" y="174812"/>
        <a:ext cx="5116032" cy="606012"/>
      </dsp:txXfrm>
    </dsp:sp>
    <dsp:sp modelId="{4439E911-998F-CF43-A9C8-1576DE46AB28}">
      <dsp:nvSpPr>
        <dsp:cNvPr id="0" name=""/>
        <dsp:cNvSpPr/>
      </dsp:nvSpPr>
      <dsp:spPr>
        <a:xfrm>
          <a:off x="0" y="813608"/>
          <a:ext cx="5181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Counts the number of hospital admissions related to diabetes.</a:t>
          </a:r>
          <a:endParaRPr lang="en-US" sz="2200" kern="1200"/>
        </a:p>
      </dsp:txBody>
      <dsp:txXfrm>
        <a:off x="0" y="813608"/>
        <a:ext cx="5181600" cy="695520"/>
      </dsp:txXfrm>
    </dsp:sp>
    <dsp:sp modelId="{D0E3D677-F93F-764C-928E-352FB2ABD0A6}">
      <dsp:nvSpPr>
        <dsp:cNvPr id="0" name=""/>
        <dsp:cNvSpPr/>
      </dsp:nvSpPr>
      <dsp:spPr>
        <a:xfrm>
          <a:off x="0" y="1509128"/>
          <a:ext cx="5181600" cy="671580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Explanation</a:t>
          </a:r>
        </a:p>
      </dsp:txBody>
      <dsp:txXfrm>
        <a:off x="32784" y="1541912"/>
        <a:ext cx="5116032" cy="606012"/>
      </dsp:txXfrm>
    </dsp:sp>
    <dsp:sp modelId="{E491FD98-04C8-504D-A9DA-A1F818571460}">
      <dsp:nvSpPr>
        <dsp:cNvPr id="0" name=""/>
        <dsp:cNvSpPr/>
      </dsp:nvSpPr>
      <dsp:spPr>
        <a:xfrm>
          <a:off x="0" y="2180709"/>
          <a:ext cx="5181600" cy="202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This query filters hospital admissions where the diagnosis code starts with 250, the ICD-9 code for diabetes.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kern="1200"/>
            <a:t>The output provides the total count of diabetes-related admissions.</a:t>
          </a:r>
          <a:endParaRPr lang="en-US" sz="2200" kern="1200"/>
        </a:p>
      </dsp:txBody>
      <dsp:txXfrm>
        <a:off x="0" y="2180709"/>
        <a:ext cx="5181600" cy="20286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249590"/>
          <a:ext cx="5181600" cy="647595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Meaning</a:t>
          </a:r>
        </a:p>
      </dsp:txBody>
      <dsp:txXfrm>
        <a:off x="31613" y="281203"/>
        <a:ext cx="5118374" cy="584369"/>
      </dsp:txXfrm>
    </dsp:sp>
    <dsp:sp modelId="{4439E911-998F-CF43-A9C8-1576DE46AB28}">
      <dsp:nvSpPr>
        <dsp:cNvPr id="0" name=""/>
        <dsp:cNvSpPr/>
      </dsp:nvSpPr>
      <dsp:spPr>
        <a:xfrm>
          <a:off x="0" y="897185"/>
          <a:ext cx="5181600" cy="6567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Identifies patients with multiple diabetes-related hospital admissions.</a:t>
          </a:r>
          <a:endParaRPr lang="en-US" sz="2100" kern="1200" dirty="0"/>
        </a:p>
      </dsp:txBody>
      <dsp:txXfrm>
        <a:off x="0" y="897185"/>
        <a:ext cx="5181600" cy="656707"/>
      </dsp:txXfrm>
    </dsp:sp>
    <dsp:sp modelId="{D0E3D677-F93F-764C-928E-352FB2ABD0A6}">
      <dsp:nvSpPr>
        <dsp:cNvPr id="0" name=""/>
        <dsp:cNvSpPr/>
      </dsp:nvSpPr>
      <dsp:spPr>
        <a:xfrm>
          <a:off x="0" y="1553892"/>
          <a:ext cx="5181600" cy="647595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Explanation</a:t>
          </a:r>
        </a:p>
      </dsp:txBody>
      <dsp:txXfrm>
        <a:off x="31613" y="1585505"/>
        <a:ext cx="5118374" cy="584369"/>
      </dsp:txXfrm>
    </dsp:sp>
    <dsp:sp modelId="{E491FD98-04C8-504D-A9DA-A1F818571460}">
      <dsp:nvSpPr>
        <dsp:cNvPr id="0" name=""/>
        <dsp:cNvSpPr/>
      </dsp:nvSpPr>
      <dsp:spPr>
        <a:xfrm>
          <a:off x="0" y="2201487"/>
          <a:ext cx="5181600" cy="190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The query finds diabetes patients who have been hospitalized multiple times.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It counts how many times each patient was admitted and returns those with more than one admission.</a:t>
          </a:r>
          <a:endParaRPr lang="en-US" sz="2100" kern="1200" dirty="0"/>
        </a:p>
      </dsp:txBody>
      <dsp:txXfrm>
        <a:off x="0" y="2201487"/>
        <a:ext cx="5181600" cy="190026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4D7180-6D27-994C-9213-FE1E0AC05818}">
      <dsp:nvSpPr>
        <dsp:cNvPr id="0" name=""/>
        <dsp:cNvSpPr/>
      </dsp:nvSpPr>
      <dsp:spPr>
        <a:xfrm>
          <a:off x="0" y="32218"/>
          <a:ext cx="6949440" cy="900900"/>
        </a:xfrm>
        <a:prstGeom prst="roundRect">
          <a:avLst/>
        </a:prstGeom>
        <a:solidFill>
          <a:srgbClr val="0070C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11,742 diabetes-related admissions</a:t>
          </a:r>
          <a:r>
            <a:rPr lang="en-US" sz="2200" b="0" i="0" kern="1200" dirty="0"/>
            <a:t>, with an </a:t>
          </a:r>
          <a:r>
            <a:rPr lang="en-US" sz="2200" b="1" i="0" kern="1200" dirty="0"/>
            <a:t>average hospital stay of 9.25 days</a:t>
          </a:r>
          <a:r>
            <a:rPr lang="en-US" sz="2200" b="0" i="0" kern="1200" dirty="0"/>
            <a:t>.</a:t>
          </a:r>
          <a:endParaRPr lang="en-US" sz="2200" kern="1200" dirty="0"/>
        </a:p>
      </dsp:txBody>
      <dsp:txXfrm>
        <a:off x="43978" y="76196"/>
        <a:ext cx="6861484" cy="812944"/>
      </dsp:txXfrm>
    </dsp:sp>
    <dsp:sp modelId="{72B2F229-FDA3-9240-BEFB-2B5636998602}">
      <dsp:nvSpPr>
        <dsp:cNvPr id="0" name=""/>
        <dsp:cNvSpPr/>
      </dsp:nvSpPr>
      <dsp:spPr>
        <a:xfrm>
          <a:off x="0" y="996478"/>
          <a:ext cx="6949440" cy="900900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High-risk cases:</a:t>
          </a:r>
          <a:r>
            <a:rPr lang="en-US" sz="2200" b="0" i="0" kern="1200" dirty="0"/>
            <a:t> 12,378 ICU admissions and </a:t>
          </a:r>
          <a:r>
            <a:rPr lang="en-US" sz="2200" b="1" i="0" kern="1200" dirty="0"/>
            <a:t>9.93% mortality rate</a:t>
          </a:r>
          <a:r>
            <a:rPr lang="en-US" sz="2200" b="0" i="0" kern="1200" dirty="0"/>
            <a:t>.</a:t>
          </a:r>
          <a:endParaRPr lang="en-US" sz="2200" kern="1200" dirty="0"/>
        </a:p>
      </dsp:txBody>
      <dsp:txXfrm>
        <a:off x="43978" y="1040456"/>
        <a:ext cx="6861484" cy="812944"/>
      </dsp:txXfrm>
    </dsp:sp>
    <dsp:sp modelId="{50B44FB4-D894-7C41-8666-956CE50F0AEF}">
      <dsp:nvSpPr>
        <dsp:cNvPr id="0" name=""/>
        <dsp:cNvSpPr/>
      </dsp:nvSpPr>
      <dsp:spPr>
        <a:xfrm>
          <a:off x="0" y="1960738"/>
          <a:ext cx="6949440" cy="900900"/>
        </a:xfrm>
        <a:prstGeom prst="roundRect">
          <a:avLst/>
        </a:prstGeom>
        <a:solidFill>
          <a:srgbClr val="0070C0">
            <a:alpha val="7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Insulin</a:t>
          </a:r>
          <a:r>
            <a:rPr lang="en-US" sz="2200" b="0" i="0" kern="1200" dirty="0"/>
            <a:t> is the most prescribed medication, indicating its central role in diabetes treatment.</a:t>
          </a:r>
          <a:endParaRPr lang="en-US" sz="2200" kern="1200" dirty="0"/>
        </a:p>
      </dsp:txBody>
      <dsp:txXfrm>
        <a:off x="43978" y="2004716"/>
        <a:ext cx="6861484" cy="812944"/>
      </dsp:txXfrm>
    </dsp:sp>
    <dsp:sp modelId="{42329AF6-86E2-694B-AC22-998931AF4F42}">
      <dsp:nvSpPr>
        <dsp:cNvPr id="0" name=""/>
        <dsp:cNvSpPr/>
      </dsp:nvSpPr>
      <dsp:spPr>
        <a:xfrm>
          <a:off x="0" y="2924998"/>
          <a:ext cx="6949440" cy="900900"/>
        </a:xfrm>
        <a:prstGeom prst="roundRect">
          <a:avLst/>
        </a:prstGeom>
        <a:solidFill>
          <a:srgbClr val="0070C0">
            <a:alpha val="8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Most common procedures</a:t>
          </a:r>
          <a:r>
            <a:rPr lang="en-US" sz="2200" b="0" i="0" kern="1200" dirty="0"/>
            <a:t> involve catheterization, intubation, and blood transfusions.</a:t>
          </a:r>
          <a:endParaRPr lang="en-US" sz="2200" kern="1200" dirty="0"/>
        </a:p>
      </dsp:txBody>
      <dsp:txXfrm>
        <a:off x="43978" y="2968976"/>
        <a:ext cx="6861484" cy="812944"/>
      </dsp:txXfrm>
    </dsp:sp>
    <dsp:sp modelId="{F6DFD190-7C64-2F40-B070-4CD2F555299E}">
      <dsp:nvSpPr>
        <dsp:cNvPr id="0" name=""/>
        <dsp:cNvSpPr/>
      </dsp:nvSpPr>
      <dsp:spPr>
        <a:xfrm>
          <a:off x="0" y="3889258"/>
          <a:ext cx="6949440" cy="900900"/>
        </a:xfrm>
        <a:prstGeom prst="roundRect">
          <a:avLst/>
        </a:prstGeom>
        <a:solidFill>
          <a:srgbClr val="0070C0">
            <a:alpha val="9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Gender split:</a:t>
          </a:r>
          <a:r>
            <a:rPr lang="en-US" sz="2200" b="0" i="0" kern="1200" dirty="0"/>
            <a:t> More males (9,174) than females (7,280) admitted.</a:t>
          </a:r>
          <a:endParaRPr lang="en-US" sz="2200" kern="1200" dirty="0"/>
        </a:p>
      </dsp:txBody>
      <dsp:txXfrm>
        <a:off x="43978" y="3933236"/>
        <a:ext cx="6861484" cy="812944"/>
      </dsp:txXfrm>
    </dsp:sp>
    <dsp:sp modelId="{ED7B849E-0069-764D-BD9B-6040AA1F7383}">
      <dsp:nvSpPr>
        <dsp:cNvPr id="0" name=""/>
        <dsp:cNvSpPr/>
      </dsp:nvSpPr>
      <dsp:spPr>
        <a:xfrm>
          <a:off x="0" y="4853518"/>
          <a:ext cx="6949440" cy="900900"/>
        </a:xfrm>
        <a:prstGeom prst="roundRect">
          <a:avLst/>
        </a:prstGeom>
        <a:solidFill>
          <a:srgbClr val="0070C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dirty="0"/>
            <a:t>Frequent readmissions</a:t>
          </a:r>
          <a:r>
            <a:rPr lang="en-US" sz="2200" b="0" i="0" kern="1200" dirty="0"/>
            <a:t>, with some patients hospitalized up to </a:t>
          </a:r>
          <a:r>
            <a:rPr lang="en-US" sz="2200" b="1" i="0" kern="1200" dirty="0"/>
            <a:t>66 times</a:t>
          </a:r>
          <a:endParaRPr lang="en-US" sz="2200" kern="1200" dirty="0"/>
        </a:p>
      </dsp:txBody>
      <dsp:txXfrm>
        <a:off x="43978" y="4897496"/>
        <a:ext cx="6861484" cy="8129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124670"/>
          <a:ext cx="5181600" cy="743535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Meaning</a:t>
          </a:r>
        </a:p>
      </dsp:txBody>
      <dsp:txXfrm>
        <a:off x="36296" y="160966"/>
        <a:ext cx="5109008" cy="670943"/>
      </dsp:txXfrm>
    </dsp:sp>
    <dsp:sp modelId="{4439E911-998F-CF43-A9C8-1576DE46AB28}">
      <dsp:nvSpPr>
        <dsp:cNvPr id="0" name=""/>
        <dsp:cNvSpPr/>
      </dsp:nvSpPr>
      <dsp:spPr>
        <a:xfrm>
          <a:off x="0" y="868205"/>
          <a:ext cx="5181600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u="none" kern="1200" dirty="0"/>
            <a:t>Identifies the most frequently diagnosed diabetes conditions.</a:t>
          </a:r>
          <a:endParaRPr lang="en-US" sz="2400" kern="1200" dirty="0"/>
        </a:p>
      </dsp:txBody>
      <dsp:txXfrm>
        <a:off x="0" y="868205"/>
        <a:ext cx="5181600" cy="753997"/>
      </dsp:txXfrm>
    </dsp:sp>
    <dsp:sp modelId="{D0E3D677-F93F-764C-928E-352FB2ABD0A6}">
      <dsp:nvSpPr>
        <dsp:cNvPr id="0" name=""/>
        <dsp:cNvSpPr/>
      </dsp:nvSpPr>
      <dsp:spPr>
        <a:xfrm>
          <a:off x="0" y="1622202"/>
          <a:ext cx="5181600" cy="743535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Explanation</a:t>
          </a:r>
        </a:p>
      </dsp:txBody>
      <dsp:txXfrm>
        <a:off x="36296" y="1658498"/>
        <a:ext cx="5109008" cy="670943"/>
      </dsp:txXfrm>
    </dsp:sp>
    <dsp:sp modelId="{E491FD98-04C8-504D-A9DA-A1F818571460}">
      <dsp:nvSpPr>
        <dsp:cNvPr id="0" name=""/>
        <dsp:cNvSpPr/>
      </dsp:nvSpPr>
      <dsp:spPr>
        <a:xfrm>
          <a:off x="0" y="2365737"/>
          <a:ext cx="5181600" cy="1860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9370" rIns="220472" bIns="3937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u="none" kern="1200" dirty="0"/>
            <a:t>The query joins diagnosis codes with their descriptions.</a:t>
          </a:r>
          <a:endParaRPr lang="en-US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i="0" u="none" kern="1200" dirty="0"/>
            <a:t>It counts occurrences of each diagnosis and returns the top 5 most common ones.</a:t>
          </a:r>
          <a:endParaRPr lang="en-US" sz="2400" kern="1200" dirty="0"/>
        </a:p>
      </dsp:txBody>
      <dsp:txXfrm>
        <a:off x="0" y="2365737"/>
        <a:ext cx="5181600" cy="18609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43344"/>
          <a:ext cx="5181600" cy="719549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Meaning</a:t>
          </a:r>
        </a:p>
      </dsp:txBody>
      <dsp:txXfrm>
        <a:off x="35125" y="78469"/>
        <a:ext cx="5111350" cy="649299"/>
      </dsp:txXfrm>
    </dsp:sp>
    <dsp:sp modelId="{4439E911-998F-CF43-A9C8-1576DE46AB28}">
      <dsp:nvSpPr>
        <dsp:cNvPr id="0" name=""/>
        <dsp:cNvSpPr/>
      </dsp:nvSpPr>
      <dsp:spPr>
        <a:xfrm>
          <a:off x="0" y="762893"/>
          <a:ext cx="5181600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Calculates the average length of hospital stays for diabetes patients.</a:t>
          </a:r>
          <a:endParaRPr lang="en-US" sz="2300" kern="1200" dirty="0"/>
        </a:p>
      </dsp:txBody>
      <dsp:txXfrm>
        <a:off x="0" y="762893"/>
        <a:ext cx="5181600" cy="1055700"/>
      </dsp:txXfrm>
    </dsp:sp>
    <dsp:sp modelId="{D0E3D677-F93F-764C-928E-352FB2ABD0A6}">
      <dsp:nvSpPr>
        <dsp:cNvPr id="0" name=""/>
        <dsp:cNvSpPr/>
      </dsp:nvSpPr>
      <dsp:spPr>
        <a:xfrm>
          <a:off x="0" y="1818594"/>
          <a:ext cx="5181600" cy="719549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Explanation</a:t>
          </a:r>
        </a:p>
      </dsp:txBody>
      <dsp:txXfrm>
        <a:off x="35125" y="1853719"/>
        <a:ext cx="5111350" cy="649299"/>
      </dsp:txXfrm>
    </dsp:sp>
    <dsp:sp modelId="{E491FD98-04C8-504D-A9DA-A1F818571460}">
      <dsp:nvSpPr>
        <dsp:cNvPr id="0" name=""/>
        <dsp:cNvSpPr/>
      </dsp:nvSpPr>
      <dsp:spPr>
        <a:xfrm>
          <a:off x="0" y="2538143"/>
          <a:ext cx="5181600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The time difference between discharge and admission is extracted in days.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The average length of stay for diabetes patients is computed.</a:t>
          </a:r>
          <a:endParaRPr lang="en-US" sz="2300" kern="1200" dirty="0"/>
        </a:p>
      </dsp:txBody>
      <dsp:txXfrm>
        <a:off x="0" y="2538143"/>
        <a:ext cx="5181600" cy="17698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35581"/>
          <a:ext cx="5181600" cy="719549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Meaning</a:t>
          </a:r>
        </a:p>
      </dsp:txBody>
      <dsp:txXfrm>
        <a:off x="35125" y="70706"/>
        <a:ext cx="5111350" cy="649299"/>
      </dsp:txXfrm>
    </dsp:sp>
    <dsp:sp modelId="{4439E911-998F-CF43-A9C8-1576DE46AB28}">
      <dsp:nvSpPr>
        <dsp:cNvPr id="0" name=""/>
        <dsp:cNvSpPr/>
      </dsp:nvSpPr>
      <dsp:spPr>
        <a:xfrm>
          <a:off x="0" y="755131"/>
          <a:ext cx="518160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Shows the gender distribution of diabetes patients</a:t>
          </a:r>
          <a:endParaRPr lang="en-US" sz="2300" kern="1200" dirty="0"/>
        </a:p>
      </dsp:txBody>
      <dsp:txXfrm>
        <a:off x="0" y="755131"/>
        <a:ext cx="5181600" cy="729675"/>
      </dsp:txXfrm>
    </dsp:sp>
    <dsp:sp modelId="{D0E3D677-F93F-764C-928E-352FB2ABD0A6}">
      <dsp:nvSpPr>
        <dsp:cNvPr id="0" name=""/>
        <dsp:cNvSpPr/>
      </dsp:nvSpPr>
      <dsp:spPr>
        <a:xfrm>
          <a:off x="0" y="1484806"/>
          <a:ext cx="5181600" cy="719549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Explanation</a:t>
          </a:r>
        </a:p>
      </dsp:txBody>
      <dsp:txXfrm>
        <a:off x="35125" y="1519931"/>
        <a:ext cx="5111350" cy="649299"/>
      </dsp:txXfrm>
    </dsp:sp>
    <dsp:sp modelId="{E491FD98-04C8-504D-A9DA-A1F818571460}">
      <dsp:nvSpPr>
        <dsp:cNvPr id="0" name=""/>
        <dsp:cNvSpPr/>
      </dsp:nvSpPr>
      <dsp:spPr>
        <a:xfrm>
          <a:off x="0" y="2204356"/>
          <a:ext cx="5181600" cy="211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This query groups diabetes patients by gender and counts the occurrences.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It helps understand if diabetes is more common in a specific gender.</a:t>
          </a:r>
          <a:endParaRPr lang="en-US" sz="2300" kern="1200" dirty="0"/>
        </a:p>
      </dsp:txBody>
      <dsp:txXfrm>
        <a:off x="0" y="2204356"/>
        <a:ext cx="5181600" cy="21114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43344"/>
          <a:ext cx="5181600" cy="719549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Meaning</a:t>
          </a:r>
        </a:p>
      </dsp:txBody>
      <dsp:txXfrm>
        <a:off x="35125" y="78469"/>
        <a:ext cx="5111350" cy="649299"/>
      </dsp:txXfrm>
    </dsp:sp>
    <dsp:sp modelId="{4439E911-998F-CF43-A9C8-1576DE46AB28}">
      <dsp:nvSpPr>
        <dsp:cNvPr id="0" name=""/>
        <dsp:cNvSpPr/>
      </dsp:nvSpPr>
      <dsp:spPr>
        <a:xfrm>
          <a:off x="0" y="762893"/>
          <a:ext cx="5181600" cy="1055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Identifies the most prescribed medications for diabetes patients.</a:t>
          </a:r>
          <a:endParaRPr lang="en-US" sz="2300" kern="1200" dirty="0"/>
        </a:p>
      </dsp:txBody>
      <dsp:txXfrm>
        <a:off x="0" y="762893"/>
        <a:ext cx="5181600" cy="1055700"/>
      </dsp:txXfrm>
    </dsp:sp>
    <dsp:sp modelId="{D0E3D677-F93F-764C-928E-352FB2ABD0A6}">
      <dsp:nvSpPr>
        <dsp:cNvPr id="0" name=""/>
        <dsp:cNvSpPr/>
      </dsp:nvSpPr>
      <dsp:spPr>
        <a:xfrm>
          <a:off x="0" y="1818594"/>
          <a:ext cx="5181600" cy="719549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Explanation</a:t>
          </a:r>
        </a:p>
      </dsp:txBody>
      <dsp:txXfrm>
        <a:off x="35125" y="1853719"/>
        <a:ext cx="5111350" cy="649299"/>
      </dsp:txXfrm>
    </dsp:sp>
    <dsp:sp modelId="{E491FD98-04C8-504D-A9DA-A1F818571460}">
      <dsp:nvSpPr>
        <dsp:cNvPr id="0" name=""/>
        <dsp:cNvSpPr/>
      </dsp:nvSpPr>
      <dsp:spPr>
        <a:xfrm>
          <a:off x="0" y="2538143"/>
          <a:ext cx="5181600" cy="17698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The query counts how often each drug is prescribed for diabetes patients.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The top 3 most commonly prescribed medications are listed.</a:t>
          </a:r>
          <a:endParaRPr lang="en-US" sz="2300" kern="1200" dirty="0"/>
        </a:p>
      </dsp:txBody>
      <dsp:txXfrm>
        <a:off x="0" y="2538143"/>
        <a:ext cx="5181600" cy="17698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74934"/>
          <a:ext cx="5181600" cy="647595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Meaning</a:t>
          </a:r>
        </a:p>
      </dsp:txBody>
      <dsp:txXfrm>
        <a:off x="31613" y="106547"/>
        <a:ext cx="5118374" cy="584369"/>
      </dsp:txXfrm>
    </dsp:sp>
    <dsp:sp modelId="{4439E911-998F-CF43-A9C8-1576DE46AB28}">
      <dsp:nvSpPr>
        <dsp:cNvPr id="0" name=""/>
        <dsp:cNvSpPr/>
      </dsp:nvSpPr>
      <dsp:spPr>
        <a:xfrm>
          <a:off x="0" y="722529"/>
          <a:ext cx="51816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Calculates the percentage of diabetes patients who died in the hospital.</a:t>
          </a:r>
          <a:endParaRPr lang="en-US" sz="2100" kern="1200" dirty="0"/>
        </a:p>
      </dsp:txBody>
      <dsp:txXfrm>
        <a:off x="0" y="722529"/>
        <a:ext cx="5181600" cy="950130"/>
      </dsp:txXfrm>
    </dsp:sp>
    <dsp:sp modelId="{D0E3D677-F93F-764C-928E-352FB2ABD0A6}">
      <dsp:nvSpPr>
        <dsp:cNvPr id="0" name=""/>
        <dsp:cNvSpPr/>
      </dsp:nvSpPr>
      <dsp:spPr>
        <a:xfrm>
          <a:off x="0" y="1672659"/>
          <a:ext cx="5181600" cy="647595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Explanation</a:t>
          </a:r>
        </a:p>
      </dsp:txBody>
      <dsp:txXfrm>
        <a:off x="31613" y="1704272"/>
        <a:ext cx="5118374" cy="584369"/>
      </dsp:txXfrm>
    </dsp:sp>
    <dsp:sp modelId="{E491FD98-04C8-504D-A9DA-A1F818571460}">
      <dsp:nvSpPr>
        <dsp:cNvPr id="0" name=""/>
        <dsp:cNvSpPr/>
      </dsp:nvSpPr>
      <dsp:spPr>
        <a:xfrm>
          <a:off x="0" y="2320254"/>
          <a:ext cx="5181600" cy="19561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The query checks how many diabetes patients had </a:t>
          </a:r>
          <a:r>
            <a:rPr lang="en-US" sz="2100" b="1" i="0" u="none" kern="1200" dirty="0" err="1"/>
            <a:t>hospital_expire_flag</a:t>
          </a:r>
          <a:r>
            <a:rPr lang="en-US" sz="2100" b="1" i="0" u="none" kern="1200" dirty="0"/>
            <a:t> = 1</a:t>
          </a:r>
          <a:r>
            <a:rPr lang="en-US" sz="2100" b="0" i="0" u="none" kern="1200" dirty="0"/>
            <a:t>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The percentage of diabetes patients who passed away during hospitalization is calculated.</a:t>
          </a:r>
          <a:endParaRPr lang="en-US" sz="2100" kern="1200" dirty="0"/>
        </a:p>
      </dsp:txBody>
      <dsp:txXfrm>
        <a:off x="0" y="2320254"/>
        <a:ext cx="5181600" cy="195615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35581"/>
          <a:ext cx="5181600" cy="719549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Meaning</a:t>
          </a:r>
        </a:p>
      </dsp:txBody>
      <dsp:txXfrm>
        <a:off x="35125" y="70706"/>
        <a:ext cx="5111350" cy="649299"/>
      </dsp:txXfrm>
    </dsp:sp>
    <dsp:sp modelId="{4439E911-998F-CF43-A9C8-1576DE46AB28}">
      <dsp:nvSpPr>
        <dsp:cNvPr id="0" name=""/>
        <dsp:cNvSpPr/>
      </dsp:nvSpPr>
      <dsp:spPr>
        <a:xfrm>
          <a:off x="0" y="755131"/>
          <a:ext cx="5181600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Lists the most common insurance types among diabetes patients.</a:t>
          </a:r>
          <a:endParaRPr lang="en-US" sz="2300" kern="1200" dirty="0"/>
        </a:p>
      </dsp:txBody>
      <dsp:txXfrm>
        <a:off x="0" y="755131"/>
        <a:ext cx="5181600" cy="729675"/>
      </dsp:txXfrm>
    </dsp:sp>
    <dsp:sp modelId="{D0E3D677-F93F-764C-928E-352FB2ABD0A6}">
      <dsp:nvSpPr>
        <dsp:cNvPr id="0" name=""/>
        <dsp:cNvSpPr/>
      </dsp:nvSpPr>
      <dsp:spPr>
        <a:xfrm>
          <a:off x="0" y="1484806"/>
          <a:ext cx="5181600" cy="719549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Explanation</a:t>
          </a:r>
        </a:p>
      </dsp:txBody>
      <dsp:txXfrm>
        <a:off x="35125" y="1519931"/>
        <a:ext cx="5111350" cy="649299"/>
      </dsp:txXfrm>
    </dsp:sp>
    <dsp:sp modelId="{E491FD98-04C8-504D-A9DA-A1F818571460}">
      <dsp:nvSpPr>
        <dsp:cNvPr id="0" name=""/>
        <dsp:cNvSpPr/>
      </dsp:nvSpPr>
      <dsp:spPr>
        <a:xfrm>
          <a:off x="0" y="2204356"/>
          <a:ext cx="5181600" cy="2111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The query groups diabetes patients by insurance type and counts occurrences.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i="0" u="none" kern="1200" dirty="0"/>
            <a:t>It helps in understanding the coverage patterns for diabetes patients.</a:t>
          </a:r>
          <a:endParaRPr lang="en-US" sz="2300" kern="1200" dirty="0"/>
        </a:p>
      </dsp:txBody>
      <dsp:txXfrm>
        <a:off x="0" y="2204356"/>
        <a:ext cx="5181600" cy="21114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142028"/>
          <a:ext cx="5181600" cy="671580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Meaning</a:t>
          </a:r>
        </a:p>
      </dsp:txBody>
      <dsp:txXfrm>
        <a:off x="32784" y="174812"/>
        <a:ext cx="5116032" cy="606012"/>
      </dsp:txXfrm>
    </dsp:sp>
    <dsp:sp modelId="{4439E911-998F-CF43-A9C8-1576DE46AB28}">
      <dsp:nvSpPr>
        <dsp:cNvPr id="0" name=""/>
        <dsp:cNvSpPr/>
      </dsp:nvSpPr>
      <dsp:spPr>
        <a:xfrm>
          <a:off x="0" y="813608"/>
          <a:ext cx="5181600" cy="695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u="none" kern="1200" dirty="0"/>
            <a:t>Counts how many diabetes patients were admitted to the ICU.</a:t>
          </a:r>
          <a:endParaRPr lang="en-US" sz="2200" kern="1200" dirty="0"/>
        </a:p>
      </dsp:txBody>
      <dsp:txXfrm>
        <a:off x="0" y="813608"/>
        <a:ext cx="5181600" cy="695520"/>
      </dsp:txXfrm>
    </dsp:sp>
    <dsp:sp modelId="{D0E3D677-F93F-764C-928E-352FB2ABD0A6}">
      <dsp:nvSpPr>
        <dsp:cNvPr id="0" name=""/>
        <dsp:cNvSpPr/>
      </dsp:nvSpPr>
      <dsp:spPr>
        <a:xfrm>
          <a:off x="0" y="1509128"/>
          <a:ext cx="5181600" cy="671580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Explanation</a:t>
          </a:r>
        </a:p>
      </dsp:txBody>
      <dsp:txXfrm>
        <a:off x="32784" y="1541912"/>
        <a:ext cx="5116032" cy="606012"/>
      </dsp:txXfrm>
    </dsp:sp>
    <dsp:sp modelId="{E491FD98-04C8-504D-A9DA-A1F818571460}">
      <dsp:nvSpPr>
        <dsp:cNvPr id="0" name=""/>
        <dsp:cNvSpPr/>
      </dsp:nvSpPr>
      <dsp:spPr>
        <a:xfrm>
          <a:off x="0" y="2180709"/>
          <a:ext cx="5181600" cy="2028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5560" rIns="199136" bIns="3556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u="none" kern="1200" dirty="0"/>
            <a:t>The query checks how many diabetes-related hospitalizations led to ICU stays.</a:t>
          </a:r>
          <a:endParaRPr lang="en-US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200" b="0" i="0" u="none" kern="1200" dirty="0"/>
            <a:t>This helps assess the severity of diabetes cases requiring intensive care.</a:t>
          </a:r>
          <a:endParaRPr lang="en-US" sz="2200" kern="1200" dirty="0"/>
        </a:p>
      </dsp:txBody>
      <dsp:txXfrm>
        <a:off x="0" y="2180709"/>
        <a:ext cx="5181600" cy="20286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10AD02-2F65-3049-91F2-02292A0D91E4}">
      <dsp:nvSpPr>
        <dsp:cNvPr id="0" name=""/>
        <dsp:cNvSpPr/>
      </dsp:nvSpPr>
      <dsp:spPr>
        <a:xfrm>
          <a:off x="0" y="102879"/>
          <a:ext cx="5181600" cy="647595"/>
        </a:xfrm>
        <a:prstGeom prst="roundRect">
          <a:avLst/>
        </a:prstGeom>
        <a:solidFill>
          <a:srgbClr val="0070C0">
            <a:alpha val="59634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Meaning</a:t>
          </a:r>
        </a:p>
      </dsp:txBody>
      <dsp:txXfrm>
        <a:off x="31613" y="134492"/>
        <a:ext cx="5118374" cy="584369"/>
      </dsp:txXfrm>
    </dsp:sp>
    <dsp:sp modelId="{4439E911-998F-CF43-A9C8-1576DE46AB28}">
      <dsp:nvSpPr>
        <dsp:cNvPr id="0" name=""/>
        <dsp:cNvSpPr/>
      </dsp:nvSpPr>
      <dsp:spPr>
        <a:xfrm>
          <a:off x="0" y="750474"/>
          <a:ext cx="5181600" cy="9501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Identifies the most common medical procedures performed on diabetes patients.</a:t>
          </a:r>
          <a:endParaRPr lang="en-US" sz="2100" kern="1200" dirty="0"/>
        </a:p>
      </dsp:txBody>
      <dsp:txXfrm>
        <a:off x="0" y="750474"/>
        <a:ext cx="5181600" cy="950130"/>
      </dsp:txXfrm>
    </dsp:sp>
    <dsp:sp modelId="{D0E3D677-F93F-764C-928E-352FB2ABD0A6}">
      <dsp:nvSpPr>
        <dsp:cNvPr id="0" name=""/>
        <dsp:cNvSpPr/>
      </dsp:nvSpPr>
      <dsp:spPr>
        <a:xfrm>
          <a:off x="0" y="1700604"/>
          <a:ext cx="5181600" cy="647595"/>
        </a:xfrm>
        <a:prstGeom prst="roundRect">
          <a:avLst/>
        </a:prstGeom>
        <a:solidFill>
          <a:srgbClr val="0070C0">
            <a:alpha val="6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Explanation</a:t>
          </a:r>
        </a:p>
      </dsp:txBody>
      <dsp:txXfrm>
        <a:off x="31613" y="1732217"/>
        <a:ext cx="5118374" cy="584369"/>
      </dsp:txXfrm>
    </dsp:sp>
    <dsp:sp modelId="{E491FD98-04C8-504D-A9DA-A1F818571460}">
      <dsp:nvSpPr>
        <dsp:cNvPr id="0" name=""/>
        <dsp:cNvSpPr/>
      </dsp:nvSpPr>
      <dsp:spPr>
        <a:xfrm>
          <a:off x="0" y="2348199"/>
          <a:ext cx="5181600" cy="1900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16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This query retrieves the most frequently conducted medical procedures for diabetes patients.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i="0" u="none" kern="1200" dirty="0"/>
            <a:t>The output ranks the top 5 procedures performed on hospitalized diabetes patients.</a:t>
          </a:r>
          <a:endParaRPr lang="en-US" sz="2100" kern="1200" dirty="0"/>
        </a:p>
      </dsp:txBody>
      <dsp:txXfrm>
        <a:off x="0" y="2348199"/>
        <a:ext cx="5181600" cy="1900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4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342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29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69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88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7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0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27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9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91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9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86" r:id="rId3"/>
    <p:sldLayoutId id="2147484087" r:id="rId4"/>
    <p:sldLayoutId id="2147484088" r:id="rId5"/>
    <p:sldLayoutId id="2147484094" r:id="rId6"/>
    <p:sldLayoutId id="2147484089" r:id="rId7"/>
    <p:sldLayoutId id="2147484090" r:id="rId8"/>
    <p:sldLayoutId id="2147484091" r:id="rId9"/>
    <p:sldLayoutId id="2147484093" r:id="rId10"/>
    <p:sldLayoutId id="214748409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file:////Users/jesusminjares/Library/Group%20Containers/UBF8T346G9.ms/WebArchiveCopyPasteTempFiles/com.microsoft.Word/f28bc103-9758-473d-9d08-67cc5ebbecc4" TargetMode="External"/><Relationship Id="rId3" Type="http://schemas.openxmlformats.org/officeDocument/2006/relationships/diagramLayout" Target="../diagrams/layout9.xml"/><Relationship Id="rId7" Type="http://schemas.openxmlformats.org/officeDocument/2006/relationships/image" Target="../media/image18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diagramLayout" Target="../diagrams/layout10.xml"/><Relationship Id="rId7" Type="http://schemas.openxmlformats.org/officeDocument/2006/relationships/image" Target="../media/image20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9" Type="http://schemas.openxmlformats.org/officeDocument/2006/relationships/image" Target="file:////Users/jesusminjares/Library/Group%20Containers/UBF8T346G9.ms/WebArchiveCopyPasteTempFiles/com.microsoft.Word/d574f33b-3890-43ae-a1fa-84879d7df97e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file:////Users/jesusminjares/Library/Group%20Containers/UBF8T346G9.ms/WebArchiveCopyPasteTempFiles/com.microsoft.Word/8761ab18-6651-4512-93cb-dab05b15cd70" TargetMode="External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3.png"/><Relationship Id="rId9" Type="http://schemas.microsoft.com/office/2007/relationships/diagramDrawing" Target="../diagrams/drawin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file:////Users/jesusminjares/Library/Group%20Containers/UBF8T346G9.ms/WebArchiveCopyPasteTempFiles/com.microsoft.Word/785bf6c0-d5ef-44b9-879b-7e73a3bad739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file:////Users/jesusminjares/Library/Group%20Containers/UBF8T346G9.ms/WebArchiveCopyPasteTempFiles/com.microsoft.Word/0b5f52bf-326b-4c79-9997-01f20b288944" TargetMode="External"/><Relationship Id="rId3" Type="http://schemas.openxmlformats.org/officeDocument/2006/relationships/diagramLayout" Target="../diagrams/layout3.xml"/><Relationship Id="rId7" Type="http://schemas.openxmlformats.org/officeDocument/2006/relationships/image" Target="../media/image6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file:////Users/jesusminjares/Library/Group%20Containers/UBF8T346G9.ms/WebArchiveCopyPasteTempFiles/com.microsoft.Word/0eff254f-4516-410e-bf6a-244d06a756be" TargetMode="External"/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file:////Users/jesusminjares/Library/Group%20Containers/UBF8T346G9.ms/WebArchiveCopyPasteTempFiles/com.microsoft.Word/59b2f375-f3f5-455e-af48-46c794244f4e" TargetMode="External"/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file:////Users/jesusminjares/Library/Group%20Containers/UBF8T346G9.ms/WebArchiveCopyPasteTempFiles/com.microsoft.Word/4e919dba-deef-4724-8ff5-b4970de82094" TargetMode="External"/><Relationship Id="rId3" Type="http://schemas.openxmlformats.org/officeDocument/2006/relationships/diagramLayout" Target="../diagrams/layout6.xml"/><Relationship Id="rId7" Type="http://schemas.openxmlformats.org/officeDocument/2006/relationships/image" Target="../media/image1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file:////Users/jesusminjares/Library/Group%20Containers/UBF8T346G9.ms/WebArchiveCopyPasteTempFiles/com.microsoft.Word/ca14a4e1-3252-489a-8953-e1a98cafd81e" TargetMode="External"/><Relationship Id="rId3" Type="http://schemas.openxmlformats.org/officeDocument/2006/relationships/diagramLayout" Target="../diagrams/layout7.xml"/><Relationship Id="rId7" Type="http://schemas.openxmlformats.org/officeDocument/2006/relationships/image" Target="../media/image14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file:////Users/jesusminjares/Library/Group%20Containers/UBF8T346G9.ms/WebArchiveCopyPasteTempFiles/com.microsoft.Word/e6bfc166-191a-433f-bd36-5e47e5558ead" TargetMode="External"/><Relationship Id="rId3" Type="http://schemas.openxmlformats.org/officeDocument/2006/relationships/diagramLayout" Target="../diagrams/layout8.xml"/><Relationship Id="rId7" Type="http://schemas.openxmlformats.org/officeDocument/2006/relationships/image" Target="../media/image1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3D572980-FB84-8C29-1FAC-FAC5ECE29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bstract particle graph background">
            <a:extLst>
              <a:ext uri="{FF2B5EF4-FFF2-40B4-BE49-F238E27FC236}">
                <a16:creationId xmlns:a16="http://schemas.microsoft.com/office/drawing/2014/main" id="{F1123DE1-E1B6-42D2-4857-87D6C7207C5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448C32-8B31-7E72-0EFD-6084A0C12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000" b="0" i="0" u="none" strike="noStrike">
                <a:solidFill>
                  <a:srgbClr val="FFFFFF"/>
                </a:solidFill>
                <a:effectLst/>
                <a:latin typeface="-webkit-standard"/>
              </a:rPr>
              <a:t>SQL Queries for Analyzing Diabetes Using the MIMIC Database</a:t>
            </a:r>
            <a:endParaRPr lang="en-US" sz="5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0FE05-30BE-AD11-A674-8E5F55590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Jesus Minjares</a:t>
            </a:r>
          </a:p>
          <a:p>
            <a:r>
              <a:rPr lang="en-US" sz="2200">
                <a:solidFill>
                  <a:srgbClr val="FFFFFF"/>
                </a:solidFill>
              </a:rPr>
              <a:t>UT AUSTIN: AI in HEALTHCARE</a:t>
            </a:r>
          </a:p>
          <a:p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371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58984-FD12-963E-F5CB-5D89B80B5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0A7C3-3C79-AB90-F062-ED70EC72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33920" cy="1132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9: Most Common Procedures for Diabetes Patients</a:t>
            </a:r>
            <a:br>
              <a:rPr lang="en-US" dirty="0">
                <a:solidFill>
                  <a:srgbClr val="0070C0"/>
                </a:solidFill>
              </a:rPr>
            </a:b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7883CB-20C3-8FBC-CFA4-3B4B5D637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867801BF-E971-A799-12F1-CB25CE61BC1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05298332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67B497C8-88AF-0534-7144-0AF9708A0221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04157C2-3153-E8AE-0458-F31EB5C3C744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A9BB9301-83AE-B3F1-45C2-85474093E67B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DA82FC6-DAB3-2154-C4FB-3A47B117F575}"/>
              </a:ext>
            </a:extLst>
          </p:cNvPr>
          <p:cNvGrpSpPr/>
          <p:nvPr/>
        </p:nvGrpSpPr>
        <p:grpSpPr>
          <a:xfrm>
            <a:off x="612648" y="433463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878BC23-BF19-76C7-71D7-F843CC304818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2D0A526C-84A7-5667-DA39-377CD33E3B52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682CFAE-F4CA-44C1-5A96-0619F3B918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AE4CE8B-34FF-EF03-137F-DC052572F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6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6BE28E7-B905-7B8E-E9D7-5FEC908AA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CD89C890-B337-96E3-1A5E-4E086F263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25B305B-103F-38DB-D900-5CE5DEA79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20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75E7B2CF-C737-C1C5-D555-ED1C263D6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70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6F5F36F-432B-1E48-DD57-2ADF19FC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759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569E800C-3901-FB56-F460-3C99DBD0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7594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5361" name="Picture 10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17B71B54-2742-19F8-0DB3-372D087F2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75940"/>
            <a:ext cx="5943600" cy="242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BC7851F9-C6D9-6467-32EA-E042F936A1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32" y="5079065"/>
            <a:ext cx="4876800" cy="163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154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41FFB-A92E-BC2F-86EB-A5820F42D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99316-95AE-5C9E-F712-B2E428D95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66704" cy="1132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10: </a:t>
            </a:r>
            <a:r>
              <a:rPr lang="en-US" b="1" i="0" u="none" strike="noStrike" dirty="0">
                <a:solidFill>
                  <a:srgbClr val="0070C0"/>
                </a:solidFill>
                <a:effectLst/>
              </a:rPr>
              <a:t>Patients with Multiple Diabetes-Related Hospitalizations</a:t>
            </a: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DF7957-C6BD-2637-72FD-597D3334F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6178A4E0-4B4D-8708-C7F9-5AABD35B787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07368945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A64CFDAF-75A6-A7C0-3ED3-F59E27750EDF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0A00125-7631-B369-A7C4-C6E674E8E1B9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40D57509-9CF0-1B4F-E101-FB496F73DD96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F9DCB31-394D-BF9E-EFB7-1F551F5137E6}"/>
              </a:ext>
            </a:extLst>
          </p:cNvPr>
          <p:cNvGrpSpPr/>
          <p:nvPr/>
        </p:nvGrpSpPr>
        <p:grpSpPr>
          <a:xfrm>
            <a:off x="612648" y="433463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1240026-6CBA-EBDF-8CA0-ADAF312F3144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90847DF1-C559-F6C5-AEC7-457ED60EA2AB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AA2FC64-9900-4B41-0249-0A61C9EBD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454EF0-18CF-62D8-6593-4E4E62589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6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1D2C2D8-E2DD-59F4-B8C2-CCB0A7C003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28CBC5D-B96D-213A-E049-026C5C941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A1E665E-06E6-8342-DAC1-36058E3CD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20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52026C6-04FD-50EA-9C24-25E83858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70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2DFE5784-48B2-684F-5618-BC405418CC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759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8" name="Picture 17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4FF7A8E-ED10-457C-775F-DF2E85732AB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432" y="5220530"/>
            <a:ext cx="3187700" cy="1511300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7D8830A5-3B21-0E89-36D7-22BAB26EF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6385" name="Picture 11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54B51417-C650-78B7-CD10-6D2378645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r:link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03946"/>
            <a:ext cx="5943600" cy="238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659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80D3096-E106-FD85-BFC6-72357402F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F3658-706C-CFCD-7816-5A272058D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69706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rgbClr val="0070C0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BD31ADD-95F4-7D52-DF59-B2CE724D7AD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41506968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8308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2039E-E645-EC36-4395-DBE66B142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74CD-9D9B-3B0D-A8EF-49DC35134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1: </a:t>
            </a:r>
            <a:r>
              <a:rPr lang="en-US" b="1" i="0" u="none" strike="noStrike" dirty="0">
                <a:solidFill>
                  <a:srgbClr val="0070C0"/>
                </a:solidFill>
                <a:effectLst/>
              </a:rPr>
              <a:t>Diabetes-Related Hospital Admissions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D19838-D566-7B02-E9CA-4A37B1597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1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6C85BC0-E98E-A19D-7801-D72FA852DB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" t="18537" r="6259" b="18166"/>
          <a:stretch>
            <a:fillRect/>
          </a:stretch>
        </p:blipFill>
        <p:spPr bwMode="auto">
          <a:xfrm>
            <a:off x="579864" y="2525308"/>
            <a:ext cx="5181600" cy="1406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Content Placeholder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9A13549-09D5-119A-1568-65EA7D205F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4" y="4996070"/>
            <a:ext cx="3060700" cy="762000"/>
          </a:xfrm>
          <a:prstGeom prst="rect">
            <a:avLst/>
          </a:prstGeom>
        </p:spPr>
      </p:pic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E46B2540-BC59-8C9F-16E4-9CDE23AB4AD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3256428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D0769F0-68DE-170F-56D2-D05930149C4E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2BD3BA4-2500-BC77-B7D8-BE3A03302F9F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A4915034-7221-27C3-5321-1081EDA66067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73C6B9-2B01-C291-612A-123837CE287C}"/>
              </a:ext>
            </a:extLst>
          </p:cNvPr>
          <p:cNvGrpSpPr/>
          <p:nvPr/>
        </p:nvGrpSpPr>
        <p:grpSpPr>
          <a:xfrm>
            <a:off x="612648" y="418494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D944FA3-4F71-A881-75EF-C55227E68FE6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8BE09D60-2A2B-F614-D063-0389601F213C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02594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B9894-E88D-CCE5-14CD-BD9177B50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FE76-51BF-F745-308D-E4B5CAE3B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2: Most Common Diabetes Diagnoses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D55F24-B8B5-F667-0D3A-59B33F93D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ACDF1075-8959-2E3E-7693-D754D872657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52115779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27C03E1-C76F-6AE0-A75C-2007920ED759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C4BDD7D-449C-201B-58C5-7837CEAC6702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CAFE67DF-DB90-9582-A592-1E19688FD69F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C1387B6-2C5D-8315-EB52-2CC864DBF47F}"/>
              </a:ext>
            </a:extLst>
          </p:cNvPr>
          <p:cNvGrpSpPr/>
          <p:nvPr/>
        </p:nvGrpSpPr>
        <p:grpSpPr>
          <a:xfrm>
            <a:off x="612648" y="418494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89FC053-29D5-2726-6624-3FF337B54B67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FE5C89C3-8DA0-2737-4D0B-F2507F967191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4E7008F9-F536-C1D5-7E55-4C74F84C2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169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D62701D-A1AB-1B8D-5D24-B5E760730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226" y="2043156"/>
            <a:ext cx="59436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A1BDDB-6617-B676-62A4-8E112B80E7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48" y="5066549"/>
            <a:ext cx="5252083" cy="146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50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7CC14-C297-0C1F-8E44-F517D0A0E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850DD-7B90-AA88-7CC5-A58306184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66704" cy="1132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3: Average Length of Stay for Diabetes Patients</a:t>
            </a: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2294FB-61A8-AA86-D92B-8BE839133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78CD5E73-3AC0-93F4-7616-49ED537057E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2047752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F06A97D2-979B-812C-70C7-30D688AF13B5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29DEACD-BB90-EF90-827D-B3908B4A406E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4AAECFE8-3A9F-216B-06A9-3FD79DB8AE81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53E7D0E-1A5F-0E4B-D28B-0F32ABDB3C67}"/>
              </a:ext>
            </a:extLst>
          </p:cNvPr>
          <p:cNvGrpSpPr/>
          <p:nvPr/>
        </p:nvGrpSpPr>
        <p:grpSpPr>
          <a:xfrm>
            <a:off x="612648" y="418494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01E614B-3D9E-5A76-17B3-5F59C36BA2A9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F0A7026A-4023-0C05-D064-A676E7F0218B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B8EDD21-CF70-A0A3-285A-C0E721AA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B36164-2E59-64B8-39A9-5CE25DF2C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6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217" name="Picture 4" descr="A computer code with white text&#10;&#10;AI-generated content may be incorrect.">
            <a:extLst>
              <a:ext uri="{FF2B5EF4-FFF2-40B4-BE49-F238E27FC236}">
                <a16:creationId xmlns:a16="http://schemas.microsoft.com/office/drawing/2014/main" id="{6F7AA77D-D04B-504D-2B6B-F8082F91E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159317"/>
            <a:ext cx="5943600" cy="195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B9894199-F867-60AA-DDAF-628054B5D7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32" y="5055537"/>
            <a:ext cx="22098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769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5210B-FE66-56E5-7CD2-C6A9FFC76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581A-8922-D46C-B837-C1385B12E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66704" cy="1132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4: </a:t>
            </a:r>
            <a:r>
              <a:rPr lang="en-US" b="1" i="0" u="none" strike="noStrike" dirty="0">
                <a:solidFill>
                  <a:srgbClr val="0070C0"/>
                </a:solidFill>
                <a:effectLst/>
              </a:rPr>
              <a:t>Gender Distribution of Diabetes Patients</a:t>
            </a: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D8D15A-98DD-D0DD-74F7-354B91AFA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DF213098-82A4-8D33-DED5-79B32482795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60478516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AE57045-7693-C3B8-D55B-838C8B16A50D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918E308-CB77-E6BC-8F23-A37905F30E17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D1C1AA88-C27E-D066-8C5E-AF0751039D2A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B02D950-57EA-560D-B725-5E3201571865}"/>
              </a:ext>
            </a:extLst>
          </p:cNvPr>
          <p:cNvGrpSpPr/>
          <p:nvPr/>
        </p:nvGrpSpPr>
        <p:grpSpPr>
          <a:xfrm>
            <a:off x="612648" y="418494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B20293A-A4F2-95D2-94F7-2DD885276C36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3B9979C5-6345-11B0-37F9-3A9DA303E5F0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29A85C3-97DD-13E0-0B7A-E819C1A09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6273DDA-C14F-AA5D-83D9-6165862A3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6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13F46D1-A0D0-AEEB-5A02-F702CEACD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0241" name="Picture 5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121D43B-F781-7546-20D9-ACDB1D8E8A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43156"/>
            <a:ext cx="59436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DED293E-8EC4-C3E2-D150-18A84E56D1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32" y="5117661"/>
            <a:ext cx="17780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7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C9D3D-E493-8BC7-DE1A-BA15D0B5E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C351-E705-E84D-F410-BD981E49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66704" cy="1132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5: </a:t>
            </a:r>
            <a:r>
              <a:rPr lang="en-US" b="1" i="0" u="none" strike="noStrike" dirty="0">
                <a:solidFill>
                  <a:srgbClr val="0070C0"/>
                </a:solidFill>
                <a:effectLst/>
              </a:rPr>
              <a:t>Top 3 Prescribed Medications for Diabetes</a:t>
            </a: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55E147C-1B3B-491E-D7D2-AC841E50D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257832B8-3A5D-9EE0-572F-FB9C0114BB0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98197504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E4172BF-9F8B-E512-DCCC-E5AEBF1E2FB8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AD88E746-2869-50E9-F081-E7B0B5B694AA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29CD3F19-FDBB-662A-8771-A2C83829BB24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964AEDB-6BB9-01A3-65C3-63DB22A94719}"/>
              </a:ext>
            </a:extLst>
          </p:cNvPr>
          <p:cNvGrpSpPr/>
          <p:nvPr/>
        </p:nvGrpSpPr>
        <p:grpSpPr>
          <a:xfrm>
            <a:off x="612648" y="433463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F487B991-9C98-1FE7-E3BA-7B4A0681078A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EC365E51-FCFC-C53F-0557-894632DCAB17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9512116-96B1-347A-51E6-0A924F4CC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82D77AE-6186-5326-F1AC-179FFDDD5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6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FB487D-3081-944C-7FB2-B3C610D65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46C1BAA-9F2F-C826-9432-B6A3DCB44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265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219E2CF-3727-7E23-B229-CFB16A80A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858410"/>
            <a:ext cx="5943600" cy="284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0B4B858-FA9A-2F42-1BCC-9C3E126D9B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648" y="5204390"/>
            <a:ext cx="41783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989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24728-BAC1-0EBE-1DBF-120F9EF9B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4636F-B642-6BAA-DA99-54F170634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66704" cy="1132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6: </a:t>
            </a:r>
            <a:r>
              <a:rPr lang="en-US" b="1" i="0" u="none" strike="noStrike" dirty="0">
                <a:solidFill>
                  <a:srgbClr val="0070C0"/>
                </a:solidFill>
                <a:effectLst/>
              </a:rPr>
              <a:t>Hospital Mortality Rate for Diabetes Patients</a:t>
            </a: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4CB868C-1A24-195D-FE58-EA64B9B7F7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FF6BB034-AFFA-0915-E317-A2BD0E2659A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4006140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4FB61A9F-1130-41ED-512D-0853D2A04CCC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C52B949D-B718-9AD1-006C-A91A0F928C25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F20E4FA7-BCE4-38DB-8BBE-5D4ABA52FF57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DBD798-CA69-61E9-60A3-D696121C7905}"/>
              </a:ext>
            </a:extLst>
          </p:cNvPr>
          <p:cNvGrpSpPr/>
          <p:nvPr/>
        </p:nvGrpSpPr>
        <p:grpSpPr>
          <a:xfrm>
            <a:off x="612648" y="433463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CF3FFB32-F065-6935-DF5F-31055DB77F64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BA30BBD1-C872-6A8F-AF62-D744A761CCB9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1647D4A5-B8A8-BB57-CE07-596BD5CC2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CBF7236-B781-52F5-CFAA-6016B75C1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6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31333F-981B-4BB7-BD76-D9378652E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4537669-2754-2378-D8A8-3299EF9EB9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442B806A-9FDA-BAA1-CCCD-1E26193A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20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289" name="Picture 7" descr="A computer code with text&#10;&#10;AI-generated content may be incorrect.">
            <a:extLst>
              <a:ext uri="{FF2B5EF4-FFF2-40B4-BE49-F238E27FC236}">
                <a16:creationId xmlns:a16="http://schemas.microsoft.com/office/drawing/2014/main" id="{3425936B-8A31-7AB7-CE25-BF9908342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120048"/>
            <a:ext cx="5943600" cy="204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151BBBF-8E9A-CA64-616B-430B46B16A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32" y="5299973"/>
            <a:ext cx="19685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6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7E816-31BA-A450-330A-CDDB59AE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83B47-E420-B8BC-65A1-51FD790A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66704" cy="1132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7: </a:t>
            </a:r>
            <a:r>
              <a:rPr lang="en-US" b="1" i="0" u="none" strike="noStrike" dirty="0">
                <a:solidFill>
                  <a:srgbClr val="0070C0"/>
                </a:solidFill>
                <a:effectLst/>
              </a:rPr>
              <a:t>Most Common Insurance Types for Diabetes Patients</a:t>
            </a: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B757BF-08A0-594E-AE7B-207386067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6124F924-E1F6-FBB1-466B-B22B44116D0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992331931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7EB4307-CBB9-04E1-0448-0F8C60F73F30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7069888-4284-2679-C888-0884F710DFAC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1CFA580A-A4F4-266A-CADF-43659D7E80BB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64142D9-B621-5CCC-53CC-F23EF182B50E}"/>
              </a:ext>
            </a:extLst>
          </p:cNvPr>
          <p:cNvGrpSpPr/>
          <p:nvPr/>
        </p:nvGrpSpPr>
        <p:grpSpPr>
          <a:xfrm>
            <a:off x="612648" y="433463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19AAC66-B51E-7644-3036-7B7DC831AEE5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7A17F3E6-8691-6E67-548A-6622E0172511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FCC2980-3980-4025-5F38-12AF01F66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B92E96E-D6F3-7AA2-8297-C7E057F18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6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9B9833-0F41-603F-5737-903C6649B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354FFAD3-F8EB-2128-983C-A3972810F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9D30ED36-0C58-621C-430E-319B87D37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20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E5504182-DEB5-9E6E-5BD8-29D1F01CF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70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3313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85A55093-FD9D-A6C5-3A1F-E3C84CF6F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70353"/>
            <a:ext cx="5943600" cy="252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5BDD778C-DB6D-6ECF-F17C-64816EF56E6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732" y="5205588"/>
            <a:ext cx="2159000" cy="153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04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7511F-BE04-44BD-B57B-97FB99CB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8AD1-55C0-FD2D-5C7F-EA2CED40C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66704" cy="113225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Query 8: </a:t>
            </a:r>
            <a:r>
              <a:rPr lang="en-US" b="1" i="0" u="none" strike="noStrike" dirty="0">
                <a:solidFill>
                  <a:srgbClr val="0070C0"/>
                </a:solidFill>
                <a:effectLst/>
              </a:rPr>
              <a:t>ICU Admissions for Diabetes Patients</a:t>
            </a: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b="1" i="0" u="none" strike="noStrike" dirty="0">
                <a:solidFill>
                  <a:srgbClr val="0070C0"/>
                </a:solidFill>
                <a:effectLst/>
              </a:rPr>
            </a:br>
            <a:br>
              <a:rPr lang="en-US" dirty="0">
                <a:solidFill>
                  <a:srgbClr val="0070C0"/>
                </a:solidFill>
              </a:rPr>
            </a:b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4E2E23-5AC5-645F-E904-A167B22CC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125" name="Content Placeholder 15">
            <a:extLst>
              <a:ext uri="{FF2B5EF4-FFF2-40B4-BE49-F238E27FC236}">
                <a16:creationId xmlns:a16="http://schemas.microsoft.com/office/drawing/2014/main" id="{D3D54346-B4C2-235E-F994-C58A6AA3725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16726456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9FF3978A-8383-995C-9099-0E83E7D31628}"/>
              </a:ext>
            </a:extLst>
          </p:cNvPr>
          <p:cNvGrpSpPr/>
          <p:nvPr/>
        </p:nvGrpSpPr>
        <p:grpSpPr>
          <a:xfrm>
            <a:off x="612648" y="1604686"/>
            <a:ext cx="5181600" cy="671580"/>
            <a:chOff x="0" y="142028"/>
            <a:chExt cx="5181600" cy="671580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BB7DB7C-CECC-0277-9D89-19C90BAE812C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ounded Rectangle 4">
              <a:extLst>
                <a:ext uri="{FF2B5EF4-FFF2-40B4-BE49-F238E27FC236}">
                  <a16:creationId xmlns:a16="http://schemas.microsoft.com/office/drawing/2014/main" id="{5C878EA8-4F42-6F4D-A3E4-076679878DB7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Query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7BBFBB-234F-938F-5A3C-885E901BA468}"/>
              </a:ext>
            </a:extLst>
          </p:cNvPr>
          <p:cNvGrpSpPr/>
          <p:nvPr/>
        </p:nvGrpSpPr>
        <p:grpSpPr>
          <a:xfrm>
            <a:off x="612648" y="4334635"/>
            <a:ext cx="5181600" cy="671580"/>
            <a:chOff x="0" y="142028"/>
            <a:chExt cx="5181600" cy="671580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4DFB01C-04DB-A4CC-48A6-4BF7763B2993}"/>
                </a:ext>
              </a:extLst>
            </p:cNvPr>
            <p:cNvSpPr/>
            <p:nvPr/>
          </p:nvSpPr>
          <p:spPr>
            <a:xfrm>
              <a:off x="0" y="142028"/>
              <a:ext cx="5181600" cy="671580"/>
            </a:xfrm>
            <a:prstGeom prst="roundRect">
              <a:avLst/>
            </a:prstGeom>
            <a:solidFill>
              <a:srgbClr val="0070C0">
                <a:alpha val="59634"/>
              </a:srgb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EB7181F5-90E9-F802-328F-26662823D22E}"/>
                </a:ext>
              </a:extLst>
            </p:cNvPr>
            <p:cNvSpPr txBox="1"/>
            <p:nvPr/>
          </p:nvSpPr>
          <p:spPr>
            <a:xfrm>
              <a:off x="32784" y="174812"/>
              <a:ext cx="5116032" cy="60601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800" kern="1200" dirty="0"/>
                <a:t>Result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9747F7D-C4ED-31A2-B37C-FF432A3AB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D19F0AC-E376-37CA-5B87-D2C996AA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3615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4575DDB-F99F-ABDF-EC2D-C70BA9F0D8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4315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9C21FC07-CB54-4036-4E91-C51D875DA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8256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1D0A38AD-FC1A-CE45-53BD-0D0B4DD213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12004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15CA82B1-1EB9-4E98-9EDC-409C57BEE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7035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1B7FB84E-3FC8-16E5-A11D-E64454D5B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07594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4337" name="Picture 9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51FCABCF-E435-B65A-4692-0A941341F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r:link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075941"/>
            <a:ext cx="5943600" cy="237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close up of a black background&#10;&#10;AI-generated content may be incorrect.">
            <a:extLst>
              <a:ext uri="{FF2B5EF4-FFF2-40B4-BE49-F238E27FC236}">
                <a16:creationId xmlns:a16="http://schemas.microsoft.com/office/drawing/2014/main" id="{AAE863A7-779E-83CB-64AA-7D4A1C87FF5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432" y="5294138"/>
            <a:ext cx="22733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4561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</TotalTime>
  <Words>595</Words>
  <Application>Microsoft Macintosh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-webkit-standard</vt:lpstr>
      <vt:lpstr>Arial</vt:lpstr>
      <vt:lpstr>Neue Haas Grotesk Text Pro</vt:lpstr>
      <vt:lpstr>VanillaVTI</vt:lpstr>
      <vt:lpstr>SQL Queries for Analyzing Diabetes Using the MIMIC Database</vt:lpstr>
      <vt:lpstr>Query 1: Diabetes-Related Hospital Admissions</vt:lpstr>
      <vt:lpstr>Query 2: Most Common Diabetes Diagnoses</vt:lpstr>
      <vt:lpstr>Query 3: Average Length of Stay for Diabetes Patients </vt:lpstr>
      <vt:lpstr>Query 4: Gender Distribution of Diabetes Patients  </vt:lpstr>
      <vt:lpstr>Query 5: Top 3 Prescribed Medications for Diabetes   </vt:lpstr>
      <vt:lpstr>Query 6: Hospital Mortality Rate for Diabetes Patients    </vt:lpstr>
      <vt:lpstr>Query 7: Most Common Insurance Types for Diabetes Patients  </vt:lpstr>
      <vt:lpstr>Query 8: ICU Admissions for Diabetes Patients   </vt:lpstr>
      <vt:lpstr>Query 9: Most Common Procedures for Diabetes Patients   </vt:lpstr>
      <vt:lpstr>Query 10: Patients with Multiple Diabetes-Related Hospitalizations   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Minjares</dc:creator>
  <cp:lastModifiedBy>Jesus Minjares</cp:lastModifiedBy>
  <cp:revision>9</cp:revision>
  <dcterms:created xsi:type="dcterms:W3CDTF">2025-02-06T22:44:24Z</dcterms:created>
  <dcterms:modified xsi:type="dcterms:W3CDTF">2025-02-07T00:40:27Z</dcterms:modified>
</cp:coreProperties>
</file>