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7" r:id="rId1"/>
  </p:sldMasterIdLst>
  <p:notesMasterIdLst>
    <p:notesMasterId r:id="rId9"/>
  </p:notesMasterIdLst>
  <p:sldIdLst>
    <p:sldId id="256" r:id="rId2"/>
    <p:sldId id="258" r:id="rId3"/>
    <p:sldId id="259" r:id="rId4"/>
    <p:sldId id="260" r:id="rId5"/>
    <p:sldId id="262"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83003"/>
  </p:normalViewPr>
  <p:slideViewPr>
    <p:cSldViewPr snapToGrid="0">
      <p:cViewPr varScale="1">
        <p:scale>
          <a:sx n="101" d="100"/>
          <a:sy n="101" d="100"/>
        </p:scale>
        <p:origin x="12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BEE9C7-4B54-7642-9026-49B2A6748D52}" type="doc">
      <dgm:prSet loTypeId="urn:microsoft.com/office/officeart/2005/8/layout/vList2" loCatId="icon" qsTypeId="urn:microsoft.com/office/officeart/2005/8/quickstyle/simple2" qsCatId="simple" csTypeId="urn:microsoft.com/office/officeart/2005/8/colors/accent1_2" csCatId="accent1" phldr="1"/>
      <dgm:spPr/>
      <dgm:t>
        <a:bodyPr/>
        <a:lstStyle/>
        <a:p>
          <a:endParaRPr lang="en-US"/>
        </a:p>
      </dgm:t>
    </dgm:pt>
    <dgm:pt modelId="{209FE8E0-949F-0841-9AA4-2AAF7BE62470}">
      <dgm:prSet/>
      <dgm:spPr>
        <a:solidFill>
          <a:schemeClr val="tx1"/>
        </a:solidFill>
      </dgm:spPr>
      <dgm:t>
        <a:bodyPr/>
        <a:lstStyle/>
        <a:p>
          <a:pPr>
            <a:lnSpc>
              <a:spcPct val="100000"/>
            </a:lnSpc>
          </a:pPr>
          <a:r>
            <a:rPr lang="en-US" b="0" i="0" dirty="0"/>
            <a:t>Sepsis</a:t>
          </a:r>
          <a:endParaRPr lang="en-US" dirty="0"/>
        </a:p>
      </dgm:t>
    </dgm:pt>
    <dgm:pt modelId="{9DA2CDD6-490D-9343-A1AB-139EB8890502}" type="parTrans" cxnId="{27445ECB-18EC-B84F-920C-630409930119}">
      <dgm:prSet/>
      <dgm:spPr/>
      <dgm:t>
        <a:bodyPr/>
        <a:lstStyle/>
        <a:p>
          <a:endParaRPr lang="en-US"/>
        </a:p>
      </dgm:t>
    </dgm:pt>
    <dgm:pt modelId="{6F8F1089-B8D1-9545-B881-7ACCE39C812C}" type="sibTrans" cxnId="{27445ECB-18EC-B84F-920C-630409930119}">
      <dgm:prSet/>
      <dgm:spPr/>
      <dgm:t>
        <a:bodyPr/>
        <a:lstStyle/>
        <a:p>
          <a:endParaRPr lang="en-US"/>
        </a:p>
      </dgm:t>
    </dgm:pt>
    <dgm:pt modelId="{25C45700-28AF-874D-9B5A-52A9A4A7F83F}">
      <dgm:prSet/>
      <dgm:spPr>
        <a:solidFill>
          <a:schemeClr val="tx1"/>
        </a:solidFill>
      </dgm:spPr>
      <dgm:t>
        <a:bodyPr/>
        <a:lstStyle/>
        <a:p>
          <a:pPr>
            <a:lnSpc>
              <a:spcPct val="100000"/>
            </a:lnSpc>
          </a:pPr>
          <a:r>
            <a:rPr lang="en-US" b="0" i="0" dirty="0"/>
            <a:t>Data</a:t>
          </a:r>
          <a:endParaRPr lang="en-US" dirty="0"/>
        </a:p>
      </dgm:t>
    </dgm:pt>
    <dgm:pt modelId="{344B2F55-013F-214C-B088-E2748D1F3CAA}" type="parTrans" cxnId="{214A48B9-9920-D342-A7FC-364ED442D0FC}">
      <dgm:prSet/>
      <dgm:spPr/>
      <dgm:t>
        <a:bodyPr/>
        <a:lstStyle/>
        <a:p>
          <a:endParaRPr lang="en-US"/>
        </a:p>
      </dgm:t>
    </dgm:pt>
    <dgm:pt modelId="{A63BBFAA-A722-B74E-9377-32C84C6E656A}" type="sibTrans" cxnId="{214A48B9-9920-D342-A7FC-364ED442D0FC}">
      <dgm:prSet/>
      <dgm:spPr/>
      <dgm:t>
        <a:bodyPr/>
        <a:lstStyle/>
        <a:p>
          <a:endParaRPr lang="en-US"/>
        </a:p>
      </dgm:t>
    </dgm:pt>
    <dgm:pt modelId="{F0B86D4C-B07F-954E-B412-5211BC33D7A8}">
      <dgm:prSet/>
      <dgm:spPr>
        <a:solidFill>
          <a:schemeClr val="tx1"/>
        </a:solidFill>
      </dgm:spPr>
      <dgm:t>
        <a:bodyPr/>
        <a:lstStyle/>
        <a:p>
          <a:pPr>
            <a:lnSpc>
              <a:spcPct val="100000"/>
            </a:lnSpc>
          </a:pPr>
          <a:r>
            <a:rPr lang="en-US" b="0" i="0" dirty="0"/>
            <a:t>Graph Result</a:t>
          </a:r>
          <a:endParaRPr lang="en-US" dirty="0"/>
        </a:p>
      </dgm:t>
    </dgm:pt>
    <dgm:pt modelId="{51EA9FB4-C649-CE4D-9D6C-7E717129023D}" type="parTrans" cxnId="{CE2BA17F-2211-224D-BA85-074FB383E1F2}">
      <dgm:prSet/>
      <dgm:spPr/>
      <dgm:t>
        <a:bodyPr/>
        <a:lstStyle/>
        <a:p>
          <a:endParaRPr lang="en-US"/>
        </a:p>
      </dgm:t>
    </dgm:pt>
    <dgm:pt modelId="{ABBAFDE0-7886-4C4D-9149-C72CD39FA4B9}" type="sibTrans" cxnId="{CE2BA17F-2211-224D-BA85-074FB383E1F2}">
      <dgm:prSet/>
      <dgm:spPr/>
      <dgm:t>
        <a:bodyPr/>
        <a:lstStyle/>
        <a:p>
          <a:endParaRPr lang="en-US"/>
        </a:p>
      </dgm:t>
    </dgm:pt>
    <dgm:pt modelId="{3F726C29-0902-3347-8C01-639FC9459D36}">
      <dgm:prSet/>
      <dgm:spPr/>
      <dgm:t>
        <a:bodyPr/>
        <a:lstStyle/>
        <a:p>
          <a:pPr>
            <a:lnSpc>
              <a:spcPct val="100000"/>
            </a:lnSpc>
          </a:pPr>
          <a:r>
            <a:rPr lang="en-US" b="0" i="0" dirty="0"/>
            <a:t>Sepsis patients have higher heart rates (100-120 bpm vs. 80-100 bpm) and lower mean blood pressure (some &lt;80 mmHg vs. 80-100 mmHg</a:t>
          </a:r>
          <a:endParaRPr lang="en-US" dirty="0"/>
        </a:p>
      </dgm:t>
    </dgm:pt>
    <dgm:pt modelId="{44344B44-0751-3A47-8A8F-584433F4FEE8}" type="parTrans" cxnId="{BAF2E1D7-F566-BF43-A9EE-6AD55C04F64E}">
      <dgm:prSet/>
      <dgm:spPr/>
      <dgm:t>
        <a:bodyPr/>
        <a:lstStyle/>
        <a:p>
          <a:endParaRPr lang="en-US"/>
        </a:p>
      </dgm:t>
    </dgm:pt>
    <dgm:pt modelId="{0223E194-BC48-454D-B728-5914BD1FBE76}" type="sibTrans" cxnId="{BAF2E1D7-F566-BF43-A9EE-6AD55C04F64E}">
      <dgm:prSet/>
      <dgm:spPr/>
      <dgm:t>
        <a:bodyPr/>
        <a:lstStyle/>
        <a:p>
          <a:endParaRPr lang="en-US"/>
        </a:p>
      </dgm:t>
    </dgm:pt>
    <dgm:pt modelId="{7F627DE4-EFD8-724C-8D13-D11D99145CD4}">
      <dgm:prSet/>
      <dgm:spPr/>
      <dgm:t>
        <a:bodyPr/>
        <a:lstStyle/>
        <a:p>
          <a:pPr>
            <a:lnSpc>
              <a:spcPct val="100000"/>
            </a:lnSpc>
          </a:pPr>
          <a:r>
            <a:rPr lang="en-US" b="0" i="0" dirty="0"/>
            <a:t>MIMIC-III (vitals + notes)</a:t>
          </a:r>
          <a:endParaRPr lang="en-US" dirty="0"/>
        </a:p>
      </dgm:t>
    </dgm:pt>
    <dgm:pt modelId="{313FE76A-E4E7-314F-8A05-B307AC9BF87C}" type="parTrans" cxnId="{7851C689-FCD2-9246-87AA-CD9CECA023B6}">
      <dgm:prSet/>
      <dgm:spPr/>
      <dgm:t>
        <a:bodyPr/>
        <a:lstStyle/>
        <a:p>
          <a:endParaRPr lang="en-US"/>
        </a:p>
      </dgm:t>
    </dgm:pt>
    <dgm:pt modelId="{F5E189DE-CFDF-9040-8A81-E5B02AE039D5}" type="sibTrans" cxnId="{7851C689-FCD2-9246-87AA-CD9CECA023B6}">
      <dgm:prSet/>
      <dgm:spPr/>
      <dgm:t>
        <a:bodyPr/>
        <a:lstStyle/>
        <a:p>
          <a:endParaRPr lang="en-US"/>
        </a:p>
      </dgm:t>
    </dgm:pt>
    <dgm:pt modelId="{6A6CDFBB-A545-6D4B-A114-1607CC280944}">
      <dgm:prSet/>
      <dgm:spPr/>
      <dgm:t>
        <a:bodyPr/>
        <a:lstStyle/>
        <a:p>
          <a:pPr>
            <a:lnSpc>
              <a:spcPct val="100000"/>
            </a:lnSpc>
          </a:pPr>
          <a:r>
            <a:rPr lang="en-US" b="0" i="0"/>
            <a:t>Mortality </a:t>
          </a:r>
          <a:r>
            <a:rPr lang="en-US" b="0" i="0" dirty="0"/>
            <a:t>&gt;30%, early detection critical. </a:t>
          </a:r>
          <a:endParaRPr lang="en-US" dirty="0"/>
        </a:p>
      </dgm:t>
    </dgm:pt>
    <dgm:pt modelId="{54296A96-8862-BA45-BD6E-E2D97B21A90C}" type="parTrans" cxnId="{F2930D8E-36A0-CC4D-B365-13C49BBDAD9A}">
      <dgm:prSet/>
      <dgm:spPr/>
      <dgm:t>
        <a:bodyPr/>
        <a:lstStyle/>
        <a:p>
          <a:endParaRPr lang="en-US"/>
        </a:p>
      </dgm:t>
    </dgm:pt>
    <dgm:pt modelId="{593E20E4-038D-D147-9C56-CC809E13403D}" type="sibTrans" cxnId="{F2930D8E-36A0-CC4D-B365-13C49BBDAD9A}">
      <dgm:prSet/>
      <dgm:spPr/>
      <dgm:t>
        <a:bodyPr/>
        <a:lstStyle/>
        <a:p>
          <a:endParaRPr lang="en-US"/>
        </a:p>
      </dgm:t>
    </dgm:pt>
    <dgm:pt modelId="{E8310C4E-DB4C-1B48-A61E-B7FD2F449EE0}" type="pres">
      <dgm:prSet presAssocID="{2FBEE9C7-4B54-7642-9026-49B2A6748D52}" presName="linear" presStyleCnt="0">
        <dgm:presLayoutVars>
          <dgm:animLvl val="lvl"/>
          <dgm:resizeHandles val="exact"/>
        </dgm:presLayoutVars>
      </dgm:prSet>
      <dgm:spPr/>
    </dgm:pt>
    <dgm:pt modelId="{A45AF654-C1DC-8545-87E5-42E088CF8468}" type="pres">
      <dgm:prSet presAssocID="{209FE8E0-949F-0841-9AA4-2AAF7BE62470}" presName="parentText" presStyleLbl="node1" presStyleIdx="0" presStyleCnt="3">
        <dgm:presLayoutVars>
          <dgm:chMax val="0"/>
          <dgm:bulletEnabled val="1"/>
        </dgm:presLayoutVars>
      </dgm:prSet>
      <dgm:spPr/>
    </dgm:pt>
    <dgm:pt modelId="{A2AD2397-9536-A848-8E57-FCE7957C1C5D}" type="pres">
      <dgm:prSet presAssocID="{209FE8E0-949F-0841-9AA4-2AAF7BE62470}" presName="childText" presStyleLbl="revTx" presStyleIdx="0" presStyleCnt="3">
        <dgm:presLayoutVars>
          <dgm:bulletEnabled val="1"/>
        </dgm:presLayoutVars>
      </dgm:prSet>
      <dgm:spPr/>
    </dgm:pt>
    <dgm:pt modelId="{569F16B2-B5B4-7445-8F2B-F8BF274EF784}" type="pres">
      <dgm:prSet presAssocID="{25C45700-28AF-874D-9B5A-52A9A4A7F83F}" presName="parentText" presStyleLbl="node1" presStyleIdx="1" presStyleCnt="3">
        <dgm:presLayoutVars>
          <dgm:chMax val="0"/>
          <dgm:bulletEnabled val="1"/>
        </dgm:presLayoutVars>
      </dgm:prSet>
      <dgm:spPr/>
    </dgm:pt>
    <dgm:pt modelId="{1EB7477D-CF9A-C547-825F-2645970B9621}" type="pres">
      <dgm:prSet presAssocID="{25C45700-28AF-874D-9B5A-52A9A4A7F83F}" presName="childText" presStyleLbl="revTx" presStyleIdx="1" presStyleCnt="3">
        <dgm:presLayoutVars>
          <dgm:bulletEnabled val="1"/>
        </dgm:presLayoutVars>
      </dgm:prSet>
      <dgm:spPr/>
    </dgm:pt>
    <dgm:pt modelId="{A6F0F988-FBEA-D64B-80D7-C14AAB95BCDA}" type="pres">
      <dgm:prSet presAssocID="{F0B86D4C-B07F-954E-B412-5211BC33D7A8}" presName="parentText" presStyleLbl="node1" presStyleIdx="2" presStyleCnt="3">
        <dgm:presLayoutVars>
          <dgm:chMax val="0"/>
          <dgm:bulletEnabled val="1"/>
        </dgm:presLayoutVars>
      </dgm:prSet>
      <dgm:spPr/>
    </dgm:pt>
    <dgm:pt modelId="{7CF20356-8CA9-AF44-AB62-B96679AD8BB1}" type="pres">
      <dgm:prSet presAssocID="{F0B86D4C-B07F-954E-B412-5211BC33D7A8}" presName="childText" presStyleLbl="revTx" presStyleIdx="2" presStyleCnt="3">
        <dgm:presLayoutVars>
          <dgm:bulletEnabled val="1"/>
        </dgm:presLayoutVars>
      </dgm:prSet>
      <dgm:spPr/>
    </dgm:pt>
  </dgm:ptLst>
  <dgm:cxnLst>
    <dgm:cxn modelId="{05CBD112-9F3F-8C49-AE78-B8025316B194}" type="presOf" srcId="{2FBEE9C7-4B54-7642-9026-49B2A6748D52}" destId="{E8310C4E-DB4C-1B48-A61E-B7FD2F449EE0}" srcOrd="0" destOrd="0" presId="urn:microsoft.com/office/officeart/2005/8/layout/vList2"/>
    <dgm:cxn modelId="{8C3C002F-619B-E342-9425-A74E3D45B7A9}" type="presOf" srcId="{3F726C29-0902-3347-8C01-639FC9459D36}" destId="{7CF20356-8CA9-AF44-AB62-B96679AD8BB1}" srcOrd="0" destOrd="0" presId="urn:microsoft.com/office/officeart/2005/8/layout/vList2"/>
    <dgm:cxn modelId="{75764A47-49E8-2E4B-B6B2-DCD764344C7F}" type="presOf" srcId="{209FE8E0-949F-0841-9AA4-2AAF7BE62470}" destId="{A45AF654-C1DC-8545-87E5-42E088CF8468}" srcOrd="0" destOrd="0" presId="urn:microsoft.com/office/officeart/2005/8/layout/vList2"/>
    <dgm:cxn modelId="{266AB44E-9DB0-2744-9391-A1C87320BBE8}" type="presOf" srcId="{6A6CDFBB-A545-6D4B-A114-1607CC280944}" destId="{A2AD2397-9536-A848-8E57-FCE7957C1C5D}" srcOrd="0" destOrd="0" presId="urn:microsoft.com/office/officeart/2005/8/layout/vList2"/>
    <dgm:cxn modelId="{35D6B059-22A4-9848-A0F1-EFDB1D3C24D9}" type="presOf" srcId="{F0B86D4C-B07F-954E-B412-5211BC33D7A8}" destId="{A6F0F988-FBEA-D64B-80D7-C14AAB95BCDA}" srcOrd="0" destOrd="0" presId="urn:microsoft.com/office/officeart/2005/8/layout/vList2"/>
    <dgm:cxn modelId="{CE2BA17F-2211-224D-BA85-074FB383E1F2}" srcId="{2FBEE9C7-4B54-7642-9026-49B2A6748D52}" destId="{F0B86D4C-B07F-954E-B412-5211BC33D7A8}" srcOrd="2" destOrd="0" parTransId="{51EA9FB4-C649-CE4D-9D6C-7E717129023D}" sibTransId="{ABBAFDE0-7886-4C4D-9149-C72CD39FA4B9}"/>
    <dgm:cxn modelId="{7851C689-FCD2-9246-87AA-CD9CECA023B6}" srcId="{25C45700-28AF-874D-9B5A-52A9A4A7F83F}" destId="{7F627DE4-EFD8-724C-8D13-D11D99145CD4}" srcOrd="0" destOrd="0" parTransId="{313FE76A-E4E7-314F-8A05-B307AC9BF87C}" sibTransId="{F5E189DE-CFDF-9040-8A81-E5B02AE039D5}"/>
    <dgm:cxn modelId="{F2930D8E-36A0-CC4D-B365-13C49BBDAD9A}" srcId="{209FE8E0-949F-0841-9AA4-2AAF7BE62470}" destId="{6A6CDFBB-A545-6D4B-A114-1607CC280944}" srcOrd="0" destOrd="0" parTransId="{54296A96-8862-BA45-BD6E-E2D97B21A90C}" sibTransId="{593E20E4-038D-D147-9C56-CC809E13403D}"/>
    <dgm:cxn modelId="{214A48B9-9920-D342-A7FC-364ED442D0FC}" srcId="{2FBEE9C7-4B54-7642-9026-49B2A6748D52}" destId="{25C45700-28AF-874D-9B5A-52A9A4A7F83F}" srcOrd="1" destOrd="0" parTransId="{344B2F55-013F-214C-B088-E2748D1F3CAA}" sibTransId="{A63BBFAA-A722-B74E-9377-32C84C6E656A}"/>
    <dgm:cxn modelId="{27445ECB-18EC-B84F-920C-630409930119}" srcId="{2FBEE9C7-4B54-7642-9026-49B2A6748D52}" destId="{209FE8E0-949F-0841-9AA4-2AAF7BE62470}" srcOrd="0" destOrd="0" parTransId="{9DA2CDD6-490D-9343-A1AB-139EB8890502}" sibTransId="{6F8F1089-B8D1-9545-B881-7ACCE39C812C}"/>
    <dgm:cxn modelId="{DCA1BCD5-C730-F34B-8F6E-650C9F7F238B}" type="presOf" srcId="{25C45700-28AF-874D-9B5A-52A9A4A7F83F}" destId="{569F16B2-B5B4-7445-8F2B-F8BF274EF784}" srcOrd="0" destOrd="0" presId="urn:microsoft.com/office/officeart/2005/8/layout/vList2"/>
    <dgm:cxn modelId="{BAF2E1D7-F566-BF43-A9EE-6AD55C04F64E}" srcId="{F0B86D4C-B07F-954E-B412-5211BC33D7A8}" destId="{3F726C29-0902-3347-8C01-639FC9459D36}" srcOrd="0" destOrd="0" parTransId="{44344B44-0751-3A47-8A8F-584433F4FEE8}" sibTransId="{0223E194-BC48-454D-B728-5914BD1FBE76}"/>
    <dgm:cxn modelId="{BAFDD7DD-08D6-FA4A-9FBF-088A4A8C1F13}" type="presOf" srcId="{7F627DE4-EFD8-724C-8D13-D11D99145CD4}" destId="{1EB7477D-CF9A-C547-825F-2645970B9621}" srcOrd="0" destOrd="0" presId="urn:microsoft.com/office/officeart/2005/8/layout/vList2"/>
    <dgm:cxn modelId="{83ADC245-99B8-4A4C-B3FB-8167D5A0B27A}" type="presParOf" srcId="{E8310C4E-DB4C-1B48-A61E-B7FD2F449EE0}" destId="{A45AF654-C1DC-8545-87E5-42E088CF8468}" srcOrd="0" destOrd="0" presId="urn:microsoft.com/office/officeart/2005/8/layout/vList2"/>
    <dgm:cxn modelId="{8D57A2C8-E96D-9E40-A8E7-4B2C54F4B4B7}" type="presParOf" srcId="{E8310C4E-DB4C-1B48-A61E-B7FD2F449EE0}" destId="{A2AD2397-9536-A848-8E57-FCE7957C1C5D}" srcOrd="1" destOrd="0" presId="urn:microsoft.com/office/officeart/2005/8/layout/vList2"/>
    <dgm:cxn modelId="{CD0A6432-0EAB-5548-AE19-DF852BFAA051}" type="presParOf" srcId="{E8310C4E-DB4C-1B48-A61E-B7FD2F449EE0}" destId="{569F16B2-B5B4-7445-8F2B-F8BF274EF784}" srcOrd="2" destOrd="0" presId="urn:microsoft.com/office/officeart/2005/8/layout/vList2"/>
    <dgm:cxn modelId="{E13521FF-1FA1-AE42-B06C-14C102F60561}" type="presParOf" srcId="{E8310C4E-DB4C-1B48-A61E-B7FD2F449EE0}" destId="{1EB7477D-CF9A-C547-825F-2645970B9621}" srcOrd="3" destOrd="0" presId="urn:microsoft.com/office/officeart/2005/8/layout/vList2"/>
    <dgm:cxn modelId="{47A8FB50-2A69-DC44-A509-4708289636F7}" type="presParOf" srcId="{E8310C4E-DB4C-1B48-A61E-B7FD2F449EE0}" destId="{A6F0F988-FBEA-D64B-80D7-C14AAB95BCDA}" srcOrd="4" destOrd="0" presId="urn:microsoft.com/office/officeart/2005/8/layout/vList2"/>
    <dgm:cxn modelId="{FA553D5C-BA7C-7340-8522-011025A5488C}" type="presParOf" srcId="{E8310C4E-DB4C-1B48-A61E-B7FD2F449EE0}" destId="{7CF20356-8CA9-AF44-AB62-B96679AD8BB1}" srcOrd="5"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DF13E4-9BEB-D54A-B03A-461496CB7455}" type="doc">
      <dgm:prSet loTypeId="urn:microsoft.com/office/officeart/2005/8/layout/list1" loCatId="list" qsTypeId="urn:microsoft.com/office/officeart/2005/8/quickstyle/simple2" qsCatId="simple" csTypeId="urn:microsoft.com/office/officeart/2005/8/colors/accent2_2" csCatId="accent2" phldr="1"/>
      <dgm:spPr/>
      <dgm:t>
        <a:bodyPr/>
        <a:lstStyle/>
        <a:p>
          <a:endParaRPr lang="en-US"/>
        </a:p>
      </dgm:t>
    </dgm:pt>
    <dgm:pt modelId="{077BA9C5-E325-264A-B9A8-4E2EF95BF628}">
      <dgm:prSet phldrT="[Text]"/>
      <dgm:spPr>
        <a:solidFill>
          <a:schemeClr val="tx1"/>
        </a:solidFill>
      </dgm:spPr>
      <dgm:t>
        <a:bodyPr/>
        <a:lstStyle/>
        <a:p>
          <a:pPr>
            <a:lnSpc>
              <a:spcPct val="100000"/>
            </a:lnSpc>
            <a:buNone/>
          </a:pPr>
          <a:r>
            <a:rPr lang="en-US" b="0" i="0" u="none" strike="noStrike" dirty="0">
              <a:effectLst/>
              <a:latin typeface="Arial" panose="020B0604020202020204" pitchFamily="34" charset="0"/>
            </a:rPr>
            <a:t>Data</a:t>
          </a:r>
          <a:endParaRPr lang="en-US" dirty="0"/>
        </a:p>
      </dgm:t>
    </dgm:pt>
    <dgm:pt modelId="{5E4C54BB-9F3E-1041-8C4C-1ED9A6B72C05}" type="parTrans" cxnId="{124195A0-31C7-6643-A545-CD1BD81045DD}">
      <dgm:prSet/>
      <dgm:spPr/>
      <dgm:t>
        <a:bodyPr/>
        <a:lstStyle/>
        <a:p>
          <a:endParaRPr lang="en-US"/>
        </a:p>
      </dgm:t>
    </dgm:pt>
    <dgm:pt modelId="{41FDF7DF-8E71-0C4E-B8E9-40006FB418E0}" type="sibTrans" cxnId="{124195A0-31C7-6643-A545-CD1BD81045DD}">
      <dgm:prSet/>
      <dgm:spPr/>
      <dgm:t>
        <a:bodyPr/>
        <a:lstStyle/>
        <a:p>
          <a:endParaRPr lang="en-US"/>
        </a:p>
      </dgm:t>
    </dgm:pt>
    <dgm:pt modelId="{4645C0AC-ABD8-4B4A-9701-88B699B74C19}">
      <dgm:prSet/>
      <dgm:spPr>
        <a:solidFill>
          <a:schemeClr val="tx1"/>
        </a:solidFill>
      </dgm:spPr>
      <dgm:t>
        <a:bodyPr/>
        <a:lstStyle/>
        <a:p>
          <a:pPr>
            <a:lnSpc>
              <a:spcPct val="100000"/>
            </a:lnSpc>
          </a:pPr>
          <a:r>
            <a:rPr lang="en-US" b="0" i="0" u="none" strike="noStrike" dirty="0">
              <a:effectLst/>
              <a:latin typeface="Arial" panose="020B0604020202020204" pitchFamily="34" charset="0"/>
            </a:rPr>
            <a:t>Models</a:t>
          </a:r>
        </a:p>
      </dgm:t>
    </dgm:pt>
    <dgm:pt modelId="{66415C6F-7C14-8A4E-A5DA-9A35CABA58A7}" type="parTrans" cxnId="{020502C1-67B3-684E-9B09-C4378B9F1208}">
      <dgm:prSet/>
      <dgm:spPr/>
      <dgm:t>
        <a:bodyPr/>
        <a:lstStyle/>
        <a:p>
          <a:endParaRPr lang="en-US"/>
        </a:p>
      </dgm:t>
    </dgm:pt>
    <dgm:pt modelId="{7A918603-2032-9A4C-8D1F-FBD5A5181370}" type="sibTrans" cxnId="{020502C1-67B3-684E-9B09-C4378B9F1208}">
      <dgm:prSet/>
      <dgm:spPr/>
      <dgm:t>
        <a:bodyPr/>
        <a:lstStyle/>
        <a:p>
          <a:endParaRPr lang="en-US"/>
        </a:p>
      </dgm:t>
    </dgm:pt>
    <dgm:pt modelId="{1049F8AA-75A3-BF4F-B2C4-8F10AE96A17F}">
      <dgm:prSet/>
      <dgm:spPr>
        <a:solidFill>
          <a:schemeClr val="tx1"/>
        </a:solidFill>
      </dgm:spPr>
      <dgm:t>
        <a:bodyPr/>
        <a:lstStyle/>
        <a:p>
          <a:pPr>
            <a:lnSpc>
              <a:spcPct val="100000"/>
            </a:lnSpc>
          </a:pPr>
          <a:r>
            <a:rPr lang="en-US" b="0" i="0" u="none" strike="noStrike" dirty="0">
              <a:effectLst/>
              <a:latin typeface="Arial" panose="020B0604020202020204" pitchFamily="34" charset="0"/>
            </a:rPr>
            <a:t>Graph Result (Heatmap)</a:t>
          </a:r>
        </a:p>
      </dgm:t>
    </dgm:pt>
    <dgm:pt modelId="{B9BE5D6D-D7E1-5B4D-B066-9C85C815C1E0}" type="parTrans" cxnId="{FFC3804E-5210-2A45-B899-3EAC677831BD}">
      <dgm:prSet/>
      <dgm:spPr/>
      <dgm:t>
        <a:bodyPr/>
        <a:lstStyle/>
        <a:p>
          <a:endParaRPr lang="en-US"/>
        </a:p>
      </dgm:t>
    </dgm:pt>
    <dgm:pt modelId="{C76BB4E8-CB3E-344B-B5B4-F9BDDC20FEFC}" type="sibTrans" cxnId="{FFC3804E-5210-2A45-B899-3EAC677831BD}">
      <dgm:prSet/>
      <dgm:spPr/>
      <dgm:t>
        <a:bodyPr/>
        <a:lstStyle/>
        <a:p>
          <a:endParaRPr lang="en-US"/>
        </a:p>
      </dgm:t>
    </dgm:pt>
    <dgm:pt modelId="{0172B76C-99BD-0346-855D-CB4BB43266BC}">
      <dgm:prSet/>
      <dgm:spPr>
        <a:solidFill>
          <a:schemeClr val="tx1"/>
        </a:solidFill>
      </dgm:spPr>
      <dgm:t>
        <a:bodyPr/>
        <a:lstStyle/>
        <a:p>
          <a:pPr>
            <a:lnSpc>
              <a:spcPct val="100000"/>
            </a:lnSpc>
          </a:pPr>
          <a:r>
            <a:rPr lang="en-US" b="0" i="0" u="none" strike="noStrike" dirty="0">
              <a:effectLst/>
              <a:latin typeface="Arial" panose="020B0604020202020204" pitchFamily="34" charset="0"/>
            </a:rPr>
            <a:t>Graph Result (Loss Curve)</a:t>
          </a:r>
        </a:p>
      </dgm:t>
    </dgm:pt>
    <dgm:pt modelId="{9C3C8EBD-4645-A443-8A35-99013A2D681A}" type="parTrans" cxnId="{FD9A6DB8-92AC-4C46-BFE0-8C6CFB22AE3A}">
      <dgm:prSet/>
      <dgm:spPr/>
      <dgm:t>
        <a:bodyPr/>
        <a:lstStyle/>
        <a:p>
          <a:endParaRPr lang="en-US"/>
        </a:p>
      </dgm:t>
    </dgm:pt>
    <dgm:pt modelId="{8D0E40ED-3302-854C-9D86-D0C85D210347}" type="sibTrans" cxnId="{FD9A6DB8-92AC-4C46-BFE0-8C6CFB22AE3A}">
      <dgm:prSet/>
      <dgm:spPr/>
      <dgm:t>
        <a:bodyPr/>
        <a:lstStyle/>
        <a:p>
          <a:endParaRPr lang="en-US"/>
        </a:p>
      </dgm:t>
    </dgm:pt>
    <dgm:pt modelId="{E74D1BF0-ED44-514D-BE73-7F86D741CC46}">
      <dgm:prSet phldrT="[Text]"/>
      <dgm:spPr>
        <a:ln>
          <a:noFill/>
        </a:ln>
      </dgm:spPr>
      <dgm:t>
        <a:bodyPr/>
        <a:lstStyle/>
        <a:p>
          <a:pPr>
            <a:lnSpc>
              <a:spcPct val="100000"/>
            </a:lnSpc>
            <a:buNone/>
          </a:pPr>
          <a:r>
            <a:rPr lang="en-US" b="0" i="0" u="none" strike="noStrike" dirty="0">
              <a:effectLst/>
              <a:latin typeface="Arial" panose="020B0604020202020204" pitchFamily="34" charset="0"/>
            </a:rPr>
            <a:t>Vitals (12 time steps), notes via </a:t>
          </a:r>
          <a:r>
            <a:rPr lang="en-US" b="0" i="0" u="none" strike="noStrike" dirty="0" err="1">
              <a:effectLst/>
              <a:latin typeface="Arial" panose="020B0604020202020204" pitchFamily="34" charset="0"/>
            </a:rPr>
            <a:t>BioBERT</a:t>
          </a:r>
          <a:endParaRPr lang="en-US" dirty="0"/>
        </a:p>
      </dgm:t>
    </dgm:pt>
    <dgm:pt modelId="{0D5C2CD7-D276-8749-9540-B16DE14D95C8}" type="parTrans" cxnId="{29BCC233-92DE-7C48-A7DF-4B2F2202C3F7}">
      <dgm:prSet/>
      <dgm:spPr/>
      <dgm:t>
        <a:bodyPr/>
        <a:lstStyle/>
        <a:p>
          <a:endParaRPr lang="en-US"/>
        </a:p>
      </dgm:t>
    </dgm:pt>
    <dgm:pt modelId="{246920A7-3080-D045-9707-9A5FA048856A}" type="sibTrans" cxnId="{29BCC233-92DE-7C48-A7DF-4B2F2202C3F7}">
      <dgm:prSet/>
      <dgm:spPr/>
      <dgm:t>
        <a:bodyPr/>
        <a:lstStyle/>
        <a:p>
          <a:endParaRPr lang="en-US"/>
        </a:p>
      </dgm:t>
    </dgm:pt>
    <dgm:pt modelId="{710CA804-E06B-5841-88EC-C83188946EFC}">
      <dgm:prSet/>
      <dgm:spPr>
        <a:ln>
          <a:noFill/>
        </a:ln>
      </dgm:spPr>
      <dgm:t>
        <a:bodyPr/>
        <a:lstStyle/>
        <a:p>
          <a:pPr>
            <a:lnSpc>
              <a:spcPct val="100000"/>
            </a:lnSpc>
          </a:pPr>
          <a:r>
            <a:rPr lang="en-US" b="0" i="0" u="none" strike="noStrike" dirty="0">
              <a:effectLst/>
              <a:latin typeface="Arial" panose="020B0604020202020204" pitchFamily="34" charset="0"/>
            </a:rPr>
            <a:t> Logistic Regression, LSTM (5 epochs). </a:t>
          </a:r>
        </a:p>
      </dgm:t>
    </dgm:pt>
    <dgm:pt modelId="{BB273D7C-0F24-BC4F-BE44-FD41BFB73875}" type="parTrans" cxnId="{CDEA4372-A886-DD40-AB37-124749311AD3}">
      <dgm:prSet/>
      <dgm:spPr/>
      <dgm:t>
        <a:bodyPr/>
        <a:lstStyle/>
        <a:p>
          <a:endParaRPr lang="en-US"/>
        </a:p>
      </dgm:t>
    </dgm:pt>
    <dgm:pt modelId="{DD04E54B-FAEC-3C4B-AE57-29C4B09D3942}" type="sibTrans" cxnId="{CDEA4372-A886-DD40-AB37-124749311AD3}">
      <dgm:prSet/>
      <dgm:spPr/>
      <dgm:t>
        <a:bodyPr/>
        <a:lstStyle/>
        <a:p>
          <a:endParaRPr lang="en-US"/>
        </a:p>
      </dgm:t>
    </dgm:pt>
    <dgm:pt modelId="{34E60677-E9EA-7C48-8778-3B1A7B156405}">
      <dgm:prSet/>
      <dgm:spPr>
        <a:ln>
          <a:noFill/>
        </a:ln>
      </dgm:spPr>
      <dgm:t>
        <a:bodyPr/>
        <a:lstStyle/>
        <a:p>
          <a:pPr>
            <a:lnSpc>
              <a:spcPct val="100000"/>
            </a:lnSpc>
          </a:pPr>
          <a:r>
            <a:rPr lang="en-US" b="0" i="0" u="none" strike="noStrike" dirty="0">
              <a:effectLst/>
              <a:latin typeface="Arial" panose="020B0604020202020204" pitchFamily="34" charset="0"/>
            </a:rPr>
            <a:t> Embeddings for 50 notes, values from -0.4 to 0.3. </a:t>
          </a:r>
        </a:p>
      </dgm:t>
    </dgm:pt>
    <dgm:pt modelId="{442518B6-F4D7-9949-9FB9-02BD989ED415}" type="parTrans" cxnId="{C1CFA70F-B567-4C43-A999-ABEC2F4D1977}">
      <dgm:prSet/>
      <dgm:spPr/>
      <dgm:t>
        <a:bodyPr/>
        <a:lstStyle/>
        <a:p>
          <a:endParaRPr lang="en-US"/>
        </a:p>
      </dgm:t>
    </dgm:pt>
    <dgm:pt modelId="{3ED7932A-D5E6-064E-9CB7-D1DFC353AF2C}" type="sibTrans" cxnId="{C1CFA70F-B567-4C43-A999-ABEC2F4D1977}">
      <dgm:prSet/>
      <dgm:spPr/>
      <dgm:t>
        <a:bodyPr/>
        <a:lstStyle/>
        <a:p>
          <a:endParaRPr lang="en-US"/>
        </a:p>
      </dgm:t>
    </dgm:pt>
    <dgm:pt modelId="{3E313B28-5DE6-6940-89A1-7F1932CA74F0}">
      <dgm:prSet/>
      <dgm:spPr>
        <a:ln>
          <a:noFill/>
        </a:ln>
      </dgm:spPr>
      <dgm:t>
        <a:bodyPr/>
        <a:lstStyle/>
        <a:p>
          <a:pPr>
            <a:lnSpc>
              <a:spcPct val="100000"/>
            </a:lnSpc>
          </a:pPr>
          <a:r>
            <a:rPr lang="en-US" b="0" i="0" u="none" strike="noStrike" dirty="0">
              <a:effectLst/>
              <a:latin typeface="Arial" panose="020B0604020202020204" pitchFamily="34" charset="0"/>
            </a:rPr>
            <a:t> Training loss at 0.500, validation at 0.502, minimal overfitting.</a:t>
          </a:r>
        </a:p>
      </dgm:t>
    </dgm:pt>
    <dgm:pt modelId="{A0DA8392-0BF3-AA40-8171-014602F9CA1E}" type="parTrans" cxnId="{420567A0-0EA7-9644-8376-CB68BB33F896}">
      <dgm:prSet/>
      <dgm:spPr/>
      <dgm:t>
        <a:bodyPr/>
        <a:lstStyle/>
        <a:p>
          <a:endParaRPr lang="en-US"/>
        </a:p>
      </dgm:t>
    </dgm:pt>
    <dgm:pt modelId="{35C5C594-3926-BC48-8A62-726E5A744CB9}" type="sibTrans" cxnId="{420567A0-0EA7-9644-8376-CB68BB33F896}">
      <dgm:prSet/>
      <dgm:spPr/>
      <dgm:t>
        <a:bodyPr/>
        <a:lstStyle/>
        <a:p>
          <a:endParaRPr lang="en-US"/>
        </a:p>
      </dgm:t>
    </dgm:pt>
    <dgm:pt modelId="{651E73C2-FAFB-F442-8495-20EE61F6E970}" type="pres">
      <dgm:prSet presAssocID="{96DF13E4-9BEB-D54A-B03A-461496CB7455}" presName="linear" presStyleCnt="0">
        <dgm:presLayoutVars>
          <dgm:dir/>
          <dgm:animLvl val="lvl"/>
          <dgm:resizeHandles val="exact"/>
        </dgm:presLayoutVars>
      </dgm:prSet>
      <dgm:spPr/>
    </dgm:pt>
    <dgm:pt modelId="{7BBB8818-1253-7044-BDD4-D15DF35BABFB}" type="pres">
      <dgm:prSet presAssocID="{077BA9C5-E325-264A-B9A8-4E2EF95BF628}" presName="parentLin" presStyleCnt="0"/>
      <dgm:spPr/>
    </dgm:pt>
    <dgm:pt modelId="{D90BC4D7-5EB0-B842-8C39-B877B8821BEA}" type="pres">
      <dgm:prSet presAssocID="{077BA9C5-E325-264A-B9A8-4E2EF95BF628}" presName="parentLeftMargin" presStyleLbl="node1" presStyleIdx="0" presStyleCnt="4"/>
      <dgm:spPr/>
    </dgm:pt>
    <dgm:pt modelId="{61084B30-86A6-9142-95A3-1D57F5E91875}" type="pres">
      <dgm:prSet presAssocID="{077BA9C5-E325-264A-B9A8-4E2EF95BF628}" presName="parentText" presStyleLbl="node1" presStyleIdx="0" presStyleCnt="4">
        <dgm:presLayoutVars>
          <dgm:chMax val="0"/>
          <dgm:bulletEnabled val="1"/>
        </dgm:presLayoutVars>
      </dgm:prSet>
      <dgm:spPr/>
    </dgm:pt>
    <dgm:pt modelId="{0409DE6B-796B-0146-8267-AD21A3624BC9}" type="pres">
      <dgm:prSet presAssocID="{077BA9C5-E325-264A-B9A8-4E2EF95BF628}" presName="negativeSpace" presStyleCnt="0"/>
      <dgm:spPr/>
    </dgm:pt>
    <dgm:pt modelId="{3836B38F-BC33-D843-A292-E30F6D0C6055}" type="pres">
      <dgm:prSet presAssocID="{077BA9C5-E325-264A-B9A8-4E2EF95BF628}" presName="childText" presStyleLbl="conFgAcc1" presStyleIdx="0" presStyleCnt="4">
        <dgm:presLayoutVars>
          <dgm:bulletEnabled val="1"/>
        </dgm:presLayoutVars>
      </dgm:prSet>
      <dgm:spPr/>
    </dgm:pt>
    <dgm:pt modelId="{4B66D787-C997-7342-8FFA-33853CC84320}" type="pres">
      <dgm:prSet presAssocID="{41FDF7DF-8E71-0C4E-B8E9-40006FB418E0}" presName="spaceBetweenRectangles" presStyleCnt="0"/>
      <dgm:spPr/>
    </dgm:pt>
    <dgm:pt modelId="{62C705B8-452F-664C-BC65-82759601A595}" type="pres">
      <dgm:prSet presAssocID="{4645C0AC-ABD8-4B4A-9701-88B699B74C19}" presName="parentLin" presStyleCnt="0"/>
      <dgm:spPr/>
    </dgm:pt>
    <dgm:pt modelId="{566ED52B-BF74-104F-8550-94B0C65B7CA4}" type="pres">
      <dgm:prSet presAssocID="{4645C0AC-ABD8-4B4A-9701-88B699B74C19}" presName="parentLeftMargin" presStyleLbl="node1" presStyleIdx="0" presStyleCnt="4"/>
      <dgm:spPr/>
    </dgm:pt>
    <dgm:pt modelId="{8D98A3B0-AB8C-3647-A93A-5BC1B9C8D42C}" type="pres">
      <dgm:prSet presAssocID="{4645C0AC-ABD8-4B4A-9701-88B699B74C19}" presName="parentText" presStyleLbl="node1" presStyleIdx="1" presStyleCnt="4">
        <dgm:presLayoutVars>
          <dgm:chMax val="0"/>
          <dgm:bulletEnabled val="1"/>
        </dgm:presLayoutVars>
      </dgm:prSet>
      <dgm:spPr/>
    </dgm:pt>
    <dgm:pt modelId="{BD123DFF-6F1B-DC46-833B-6E063C7EB751}" type="pres">
      <dgm:prSet presAssocID="{4645C0AC-ABD8-4B4A-9701-88B699B74C19}" presName="negativeSpace" presStyleCnt="0"/>
      <dgm:spPr/>
    </dgm:pt>
    <dgm:pt modelId="{983BB073-3475-054A-82AD-121C5819B6C1}" type="pres">
      <dgm:prSet presAssocID="{4645C0AC-ABD8-4B4A-9701-88B699B74C19}" presName="childText" presStyleLbl="conFgAcc1" presStyleIdx="1" presStyleCnt="4">
        <dgm:presLayoutVars>
          <dgm:bulletEnabled val="1"/>
        </dgm:presLayoutVars>
      </dgm:prSet>
      <dgm:spPr/>
    </dgm:pt>
    <dgm:pt modelId="{90B23328-EF1C-FC4C-BD7F-27359A862D67}" type="pres">
      <dgm:prSet presAssocID="{7A918603-2032-9A4C-8D1F-FBD5A5181370}" presName="spaceBetweenRectangles" presStyleCnt="0"/>
      <dgm:spPr/>
    </dgm:pt>
    <dgm:pt modelId="{928BAD71-0A14-F44F-8607-370A962A0941}" type="pres">
      <dgm:prSet presAssocID="{1049F8AA-75A3-BF4F-B2C4-8F10AE96A17F}" presName="parentLin" presStyleCnt="0"/>
      <dgm:spPr/>
    </dgm:pt>
    <dgm:pt modelId="{290CAFE7-067B-4544-AB80-8B15012F7796}" type="pres">
      <dgm:prSet presAssocID="{1049F8AA-75A3-BF4F-B2C4-8F10AE96A17F}" presName="parentLeftMargin" presStyleLbl="node1" presStyleIdx="1" presStyleCnt="4"/>
      <dgm:spPr/>
    </dgm:pt>
    <dgm:pt modelId="{630C4DF1-312A-6743-9AF4-D995CD600B57}" type="pres">
      <dgm:prSet presAssocID="{1049F8AA-75A3-BF4F-B2C4-8F10AE96A17F}" presName="parentText" presStyleLbl="node1" presStyleIdx="2" presStyleCnt="4">
        <dgm:presLayoutVars>
          <dgm:chMax val="0"/>
          <dgm:bulletEnabled val="1"/>
        </dgm:presLayoutVars>
      </dgm:prSet>
      <dgm:spPr/>
    </dgm:pt>
    <dgm:pt modelId="{D962263F-6A65-664A-8EE0-5BC79A79EC17}" type="pres">
      <dgm:prSet presAssocID="{1049F8AA-75A3-BF4F-B2C4-8F10AE96A17F}" presName="negativeSpace" presStyleCnt="0"/>
      <dgm:spPr/>
    </dgm:pt>
    <dgm:pt modelId="{9A6FE379-86B7-A84E-97C9-54F0B2F27FAD}" type="pres">
      <dgm:prSet presAssocID="{1049F8AA-75A3-BF4F-B2C4-8F10AE96A17F}" presName="childText" presStyleLbl="conFgAcc1" presStyleIdx="2" presStyleCnt="4">
        <dgm:presLayoutVars>
          <dgm:bulletEnabled val="1"/>
        </dgm:presLayoutVars>
      </dgm:prSet>
      <dgm:spPr/>
    </dgm:pt>
    <dgm:pt modelId="{D4A14990-80EB-B847-99D8-3A6F8F413336}" type="pres">
      <dgm:prSet presAssocID="{C76BB4E8-CB3E-344B-B5B4-F9BDDC20FEFC}" presName="spaceBetweenRectangles" presStyleCnt="0"/>
      <dgm:spPr/>
    </dgm:pt>
    <dgm:pt modelId="{7C7A3899-345D-0648-8612-AD7A146F1F72}" type="pres">
      <dgm:prSet presAssocID="{0172B76C-99BD-0346-855D-CB4BB43266BC}" presName="parentLin" presStyleCnt="0"/>
      <dgm:spPr/>
    </dgm:pt>
    <dgm:pt modelId="{675E95F9-7720-DE4D-8F7E-7F0C8CBFB72D}" type="pres">
      <dgm:prSet presAssocID="{0172B76C-99BD-0346-855D-CB4BB43266BC}" presName="parentLeftMargin" presStyleLbl="node1" presStyleIdx="2" presStyleCnt="4"/>
      <dgm:spPr/>
    </dgm:pt>
    <dgm:pt modelId="{6BED1F34-C6F4-9F4E-B8C3-EF640D5D9231}" type="pres">
      <dgm:prSet presAssocID="{0172B76C-99BD-0346-855D-CB4BB43266BC}" presName="parentText" presStyleLbl="node1" presStyleIdx="3" presStyleCnt="4">
        <dgm:presLayoutVars>
          <dgm:chMax val="0"/>
          <dgm:bulletEnabled val="1"/>
        </dgm:presLayoutVars>
      </dgm:prSet>
      <dgm:spPr/>
    </dgm:pt>
    <dgm:pt modelId="{4C300592-F98E-8D45-B097-DD96A2B5EEE2}" type="pres">
      <dgm:prSet presAssocID="{0172B76C-99BD-0346-855D-CB4BB43266BC}" presName="negativeSpace" presStyleCnt="0"/>
      <dgm:spPr/>
    </dgm:pt>
    <dgm:pt modelId="{C6564B4B-BAA8-414C-B935-90D4963DBAD2}" type="pres">
      <dgm:prSet presAssocID="{0172B76C-99BD-0346-855D-CB4BB43266BC}" presName="childText" presStyleLbl="conFgAcc1" presStyleIdx="3" presStyleCnt="4">
        <dgm:presLayoutVars>
          <dgm:bulletEnabled val="1"/>
        </dgm:presLayoutVars>
      </dgm:prSet>
      <dgm:spPr/>
    </dgm:pt>
  </dgm:ptLst>
  <dgm:cxnLst>
    <dgm:cxn modelId="{1052FB03-29EF-A14B-8B92-C6ADA5EF728F}" type="presOf" srcId="{E74D1BF0-ED44-514D-BE73-7F86D741CC46}" destId="{3836B38F-BC33-D843-A292-E30F6D0C6055}" srcOrd="0" destOrd="0" presId="urn:microsoft.com/office/officeart/2005/8/layout/list1"/>
    <dgm:cxn modelId="{BC7D3007-D157-134E-989B-6C5918606A9A}" type="presOf" srcId="{1049F8AA-75A3-BF4F-B2C4-8F10AE96A17F}" destId="{290CAFE7-067B-4544-AB80-8B15012F7796}" srcOrd="0" destOrd="0" presId="urn:microsoft.com/office/officeart/2005/8/layout/list1"/>
    <dgm:cxn modelId="{C1CFA70F-B567-4C43-A999-ABEC2F4D1977}" srcId="{1049F8AA-75A3-BF4F-B2C4-8F10AE96A17F}" destId="{34E60677-E9EA-7C48-8778-3B1A7B156405}" srcOrd="0" destOrd="0" parTransId="{442518B6-F4D7-9949-9FB9-02BD989ED415}" sibTransId="{3ED7932A-D5E6-064E-9CB7-D1DFC353AF2C}"/>
    <dgm:cxn modelId="{B4FD5D1A-AAA3-E340-B5A6-8DDFD572FDC8}" type="presOf" srcId="{077BA9C5-E325-264A-B9A8-4E2EF95BF628}" destId="{61084B30-86A6-9142-95A3-1D57F5E91875}" srcOrd="1" destOrd="0" presId="urn:microsoft.com/office/officeart/2005/8/layout/list1"/>
    <dgm:cxn modelId="{29BCC233-92DE-7C48-A7DF-4B2F2202C3F7}" srcId="{077BA9C5-E325-264A-B9A8-4E2EF95BF628}" destId="{E74D1BF0-ED44-514D-BE73-7F86D741CC46}" srcOrd="0" destOrd="0" parTransId="{0D5C2CD7-D276-8749-9540-B16DE14D95C8}" sibTransId="{246920A7-3080-D045-9707-9A5FA048856A}"/>
    <dgm:cxn modelId="{9D320538-EFF6-6841-8976-CB2CE7F836DB}" type="presOf" srcId="{077BA9C5-E325-264A-B9A8-4E2EF95BF628}" destId="{D90BC4D7-5EB0-B842-8C39-B877B8821BEA}" srcOrd="0" destOrd="0" presId="urn:microsoft.com/office/officeart/2005/8/layout/list1"/>
    <dgm:cxn modelId="{9157FD3D-B8B8-C545-9E83-0A70339B7F3F}" type="presOf" srcId="{96DF13E4-9BEB-D54A-B03A-461496CB7455}" destId="{651E73C2-FAFB-F442-8495-20EE61F6E970}" srcOrd="0" destOrd="0" presId="urn:microsoft.com/office/officeart/2005/8/layout/list1"/>
    <dgm:cxn modelId="{BDBCAA3F-4245-D54B-84C0-79DB2FAFB3AB}" type="presOf" srcId="{1049F8AA-75A3-BF4F-B2C4-8F10AE96A17F}" destId="{630C4DF1-312A-6743-9AF4-D995CD600B57}" srcOrd="1" destOrd="0" presId="urn:microsoft.com/office/officeart/2005/8/layout/list1"/>
    <dgm:cxn modelId="{08402545-4B67-7D4E-AD26-48E8CB5A5F6E}" type="presOf" srcId="{0172B76C-99BD-0346-855D-CB4BB43266BC}" destId="{6BED1F34-C6F4-9F4E-B8C3-EF640D5D9231}" srcOrd="1" destOrd="0" presId="urn:microsoft.com/office/officeart/2005/8/layout/list1"/>
    <dgm:cxn modelId="{916EF748-F008-7C40-AD3B-41B3125B19BB}" type="presOf" srcId="{0172B76C-99BD-0346-855D-CB4BB43266BC}" destId="{675E95F9-7720-DE4D-8F7E-7F0C8CBFB72D}" srcOrd="0" destOrd="0" presId="urn:microsoft.com/office/officeart/2005/8/layout/list1"/>
    <dgm:cxn modelId="{B4F8954A-58E9-6B44-BF95-7EE1ECDD2140}" type="presOf" srcId="{34E60677-E9EA-7C48-8778-3B1A7B156405}" destId="{9A6FE379-86B7-A84E-97C9-54F0B2F27FAD}" srcOrd="0" destOrd="0" presId="urn:microsoft.com/office/officeart/2005/8/layout/list1"/>
    <dgm:cxn modelId="{FFC3804E-5210-2A45-B899-3EAC677831BD}" srcId="{96DF13E4-9BEB-D54A-B03A-461496CB7455}" destId="{1049F8AA-75A3-BF4F-B2C4-8F10AE96A17F}" srcOrd="2" destOrd="0" parTransId="{B9BE5D6D-D7E1-5B4D-B066-9C85C815C1E0}" sibTransId="{C76BB4E8-CB3E-344B-B5B4-F9BDDC20FEFC}"/>
    <dgm:cxn modelId="{E5A52555-8CA7-1F44-8CCC-03BD0045FA16}" type="presOf" srcId="{710CA804-E06B-5841-88EC-C83188946EFC}" destId="{983BB073-3475-054A-82AD-121C5819B6C1}" srcOrd="0" destOrd="0" presId="urn:microsoft.com/office/officeart/2005/8/layout/list1"/>
    <dgm:cxn modelId="{B1EA8A5C-290D-B042-9775-BD71C17A758D}" type="presOf" srcId="{4645C0AC-ABD8-4B4A-9701-88B699B74C19}" destId="{566ED52B-BF74-104F-8550-94B0C65B7CA4}" srcOrd="0" destOrd="0" presId="urn:microsoft.com/office/officeart/2005/8/layout/list1"/>
    <dgm:cxn modelId="{CDEA4372-A886-DD40-AB37-124749311AD3}" srcId="{4645C0AC-ABD8-4B4A-9701-88B699B74C19}" destId="{710CA804-E06B-5841-88EC-C83188946EFC}" srcOrd="0" destOrd="0" parTransId="{BB273D7C-0F24-BC4F-BE44-FD41BFB73875}" sibTransId="{DD04E54B-FAEC-3C4B-AE57-29C4B09D3942}"/>
    <dgm:cxn modelId="{420567A0-0EA7-9644-8376-CB68BB33F896}" srcId="{0172B76C-99BD-0346-855D-CB4BB43266BC}" destId="{3E313B28-5DE6-6940-89A1-7F1932CA74F0}" srcOrd="0" destOrd="0" parTransId="{A0DA8392-0BF3-AA40-8171-014602F9CA1E}" sibTransId="{35C5C594-3926-BC48-8A62-726E5A744CB9}"/>
    <dgm:cxn modelId="{124195A0-31C7-6643-A545-CD1BD81045DD}" srcId="{96DF13E4-9BEB-D54A-B03A-461496CB7455}" destId="{077BA9C5-E325-264A-B9A8-4E2EF95BF628}" srcOrd="0" destOrd="0" parTransId="{5E4C54BB-9F3E-1041-8C4C-1ED9A6B72C05}" sibTransId="{41FDF7DF-8E71-0C4E-B8E9-40006FB418E0}"/>
    <dgm:cxn modelId="{BE3113A2-A9A7-8F4C-9FFD-BB13F871E83F}" type="presOf" srcId="{4645C0AC-ABD8-4B4A-9701-88B699B74C19}" destId="{8D98A3B0-AB8C-3647-A93A-5BC1B9C8D42C}" srcOrd="1" destOrd="0" presId="urn:microsoft.com/office/officeart/2005/8/layout/list1"/>
    <dgm:cxn modelId="{FD9A6DB8-92AC-4C46-BFE0-8C6CFB22AE3A}" srcId="{96DF13E4-9BEB-D54A-B03A-461496CB7455}" destId="{0172B76C-99BD-0346-855D-CB4BB43266BC}" srcOrd="3" destOrd="0" parTransId="{9C3C8EBD-4645-A443-8A35-99013A2D681A}" sibTransId="{8D0E40ED-3302-854C-9D86-D0C85D210347}"/>
    <dgm:cxn modelId="{020502C1-67B3-684E-9B09-C4378B9F1208}" srcId="{96DF13E4-9BEB-D54A-B03A-461496CB7455}" destId="{4645C0AC-ABD8-4B4A-9701-88B699B74C19}" srcOrd="1" destOrd="0" parTransId="{66415C6F-7C14-8A4E-A5DA-9A35CABA58A7}" sibTransId="{7A918603-2032-9A4C-8D1F-FBD5A5181370}"/>
    <dgm:cxn modelId="{DC748BFE-FF95-4641-A87F-BD13F879614A}" type="presOf" srcId="{3E313B28-5DE6-6940-89A1-7F1932CA74F0}" destId="{C6564B4B-BAA8-414C-B935-90D4963DBAD2}" srcOrd="0" destOrd="0" presId="urn:microsoft.com/office/officeart/2005/8/layout/list1"/>
    <dgm:cxn modelId="{43DDBF96-CF03-2440-B2E3-5596D19AA897}" type="presParOf" srcId="{651E73C2-FAFB-F442-8495-20EE61F6E970}" destId="{7BBB8818-1253-7044-BDD4-D15DF35BABFB}" srcOrd="0" destOrd="0" presId="urn:microsoft.com/office/officeart/2005/8/layout/list1"/>
    <dgm:cxn modelId="{228D4B68-5856-944E-97F2-AD6F63B71251}" type="presParOf" srcId="{7BBB8818-1253-7044-BDD4-D15DF35BABFB}" destId="{D90BC4D7-5EB0-B842-8C39-B877B8821BEA}" srcOrd="0" destOrd="0" presId="urn:microsoft.com/office/officeart/2005/8/layout/list1"/>
    <dgm:cxn modelId="{297A79EB-0239-0241-BB65-583AA9E7C71F}" type="presParOf" srcId="{7BBB8818-1253-7044-BDD4-D15DF35BABFB}" destId="{61084B30-86A6-9142-95A3-1D57F5E91875}" srcOrd="1" destOrd="0" presId="urn:microsoft.com/office/officeart/2005/8/layout/list1"/>
    <dgm:cxn modelId="{6004E83F-B8F9-1844-9610-F4C74C67DF03}" type="presParOf" srcId="{651E73C2-FAFB-F442-8495-20EE61F6E970}" destId="{0409DE6B-796B-0146-8267-AD21A3624BC9}" srcOrd="1" destOrd="0" presId="urn:microsoft.com/office/officeart/2005/8/layout/list1"/>
    <dgm:cxn modelId="{CFAF5E64-AF9E-754F-8169-DDC39F3DE453}" type="presParOf" srcId="{651E73C2-FAFB-F442-8495-20EE61F6E970}" destId="{3836B38F-BC33-D843-A292-E30F6D0C6055}" srcOrd="2" destOrd="0" presId="urn:microsoft.com/office/officeart/2005/8/layout/list1"/>
    <dgm:cxn modelId="{8FACC408-BE57-0042-86A4-FD4A647EA07F}" type="presParOf" srcId="{651E73C2-FAFB-F442-8495-20EE61F6E970}" destId="{4B66D787-C997-7342-8FFA-33853CC84320}" srcOrd="3" destOrd="0" presId="urn:microsoft.com/office/officeart/2005/8/layout/list1"/>
    <dgm:cxn modelId="{CA9AC557-2276-A24C-AA27-9841816635AF}" type="presParOf" srcId="{651E73C2-FAFB-F442-8495-20EE61F6E970}" destId="{62C705B8-452F-664C-BC65-82759601A595}" srcOrd="4" destOrd="0" presId="urn:microsoft.com/office/officeart/2005/8/layout/list1"/>
    <dgm:cxn modelId="{E35EE87D-926C-074A-B35D-BCEC1BFE03A2}" type="presParOf" srcId="{62C705B8-452F-664C-BC65-82759601A595}" destId="{566ED52B-BF74-104F-8550-94B0C65B7CA4}" srcOrd="0" destOrd="0" presId="urn:microsoft.com/office/officeart/2005/8/layout/list1"/>
    <dgm:cxn modelId="{B97CA02E-553F-3C41-8412-E9DA2B400DB1}" type="presParOf" srcId="{62C705B8-452F-664C-BC65-82759601A595}" destId="{8D98A3B0-AB8C-3647-A93A-5BC1B9C8D42C}" srcOrd="1" destOrd="0" presId="urn:microsoft.com/office/officeart/2005/8/layout/list1"/>
    <dgm:cxn modelId="{FB834020-522A-F543-8005-8B9A9059AC57}" type="presParOf" srcId="{651E73C2-FAFB-F442-8495-20EE61F6E970}" destId="{BD123DFF-6F1B-DC46-833B-6E063C7EB751}" srcOrd="5" destOrd="0" presId="urn:microsoft.com/office/officeart/2005/8/layout/list1"/>
    <dgm:cxn modelId="{1E52CFF5-F20C-314C-B178-D2ADD3350D94}" type="presParOf" srcId="{651E73C2-FAFB-F442-8495-20EE61F6E970}" destId="{983BB073-3475-054A-82AD-121C5819B6C1}" srcOrd="6" destOrd="0" presId="urn:microsoft.com/office/officeart/2005/8/layout/list1"/>
    <dgm:cxn modelId="{88C5DFE3-4961-BE4E-8CC7-B99D6368A195}" type="presParOf" srcId="{651E73C2-FAFB-F442-8495-20EE61F6E970}" destId="{90B23328-EF1C-FC4C-BD7F-27359A862D67}" srcOrd="7" destOrd="0" presId="urn:microsoft.com/office/officeart/2005/8/layout/list1"/>
    <dgm:cxn modelId="{8228B0F9-FFBA-AC49-AB7D-DE33DA94EEA4}" type="presParOf" srcId="{651E73C2-FAFB-F442-8495-20EE61F6E970}" destId="{928BAD71-0A14-F44F-8607-370A962A0941}" srcOrd="8" destOrd="0" presId="urn:microsoft.com/office/officeart/2005/8/layout/list1"/>
    <dgm:cxn modelId="{524CD734-4639-0745-8DD8-BAB22E772750}" type="presParOf" srcId="{928BAD71-0A14-F44F-8607-370A962A0941}" destId="{290CAFE7-067B-4544-AB80-8B15012F7796}" srcOrd="0" destOrd="0" presId="urn:microsoft.com/office/officeart/2005/8/layout/list1"/>
    <dgm:cxn modelId="{E1320280-5374-5545-87D1-EED06ABB2E43}" type="presParOf" srcId="{928BAD71-0A14-F44F-8607-370A962A0941}" destId="{630C4DF1-312A-6743-9AF4-D995CD600B57}" srcOrd="1" destOrd="0" presId="urn:microsoft.com/office/officeart/2005/8/layout/list1"/>
    <dgm:cxn modelId="{890C0A71-0877-5B44-82BB-356C18BBBC05}" type="presParOf" srcId="{651E73C2-FAFB-F442-8495-20EE61F6E970}" destId="{D962263F-6A65-664A-8EE0-5BC79A79EC17}" srcOrd="9" destOrd="0" presId="urn:microsoft.com/office/officeart/2005/8/layout/list1"/>
    <dgm:cxn modelId="{B899D210-130B-C94D-A696-4E306C1285DB}" type="presParOf" srcId="{651E73C2-FAFB-F442-8495-20EE61F6E970}" destId="{9A6FE379-86B7-A84E-97C9-54F0B2F27FAD}" srcOrd="10" destOrd="0" presId="urn:microsoft.com/office/officeart/2005/8/layout/list1"/>
    <dgm:cxn modelId="{F25D2AA1-5C9A-1648-92A6-229791A71AC5}" type="presParOf" srcId="{651E73C2-FAFB-F442-8495-20EE61F6E970}" destId="{D4A14990-80EB-B847-99D8-3A6F8F413336}" srcOrd="11" destOrd="0" presId="urn:microsoft.com/office/officeart/2005/8/layout/list1"/>
    <dgm:cxn modelId="{4239E5DF-08D7-174E-A091-43961C15E84E}" type="presParOf" srcId="{651E73C2-FAFB-F442-8495-20EE61F6E970}" destId="{7C7A3899-345D-0648-8612-AD7A146F1F72}" srcOrd="12" destOrd="0" presId="urn:microsoft.com/office/officeart/2005/8/layout/list1"/>
    <dgm:cxn modelId="{EEAC290A-CD49-9B44-BA8C-50569DB7693E}" type="presParOf" srcId="{7C7A3899-345D-0648-8612-AD7A146F1F72}" destId="{675E95F9-7720-DE4D-8F7E-7F0C8CBFB72D}" srcOrd="0" destOrd="0" presId="urn:microsoft.com/office/officeart/2005/8/layout/list1"/>
    <dgm:cxn modelId="{C9D78E32-74E1-F74E-B549-DA521FA15E7E}" type="presParOf" srcId="{7C7A3899-345D-0648-8612-AD7A146F1F72}" destId="{6BED1F34-C6F4-9F4E-B8C3-EF640D5D9231}" srcOrd="1" destOrd="0" presId="urn:microsoft.com/office/officeart/2005/8/layout/list1"/>
    <dgm:cxn modelId="{31EF8B08-23BE-1E42-895F-869CDC08F017}" type="presParOf" srcId="{651E73C2-FAFB-F442-8495-20EE61F6E970}" destId="{4C300592-F98E-8D45-B097-DD96A2B5EEE2}" srcOrd="13" destOrd="0" presId="urn:microsoft.com/office/officeart/2005/8/layout/list1"/>
    <dgm:cxn modelId="{9A2A6482-FDA8-E04B-92A5-1CC106CD1380}" type="presParOf" srcId="{651E73C2-FAFB-F442-8495-20EE61F6E970}" destId="{C6564B4B-BAA8-414C-B935-90D4963DBAD2}" srcOrd="14"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C899CA4-B614-4639-B2C6-F4ABEBAEBBE9}" type="doc">
      <dgm:prSet loTypeId="urn:microsoft.com/office/officeart/2005/8/layout/list1" loCatId="list" qsTypeId="urn:microsoft.com/office/officeart/2005/8/quickstyle/simple2" qsCatId="simple" csTypeId="urn:microsoft.com/office/officeart/2005/8/colors/accent6_2" csCatId="accent6" phldr="1"/>
      <dgm:spPr/>
      <dgm:t>
        <a:bodyPr/>
        <a:lstStyle/>
        <a:p>
          <a:endParaRPr lang="en-US"/>
        </a:p>
      </dgm:t>
    </dgm:pt>
    <dgm:pt modelId="{8D36A0E1-ADAC-42A0-979D-764D130F2617}">
      <dgm:prSet/>
      <dgm:spPr>
        <a:solidFill>
          <a:schemeClr val="tx1"/>
        </a:solidFill>
        <a:ln>
          <a:noFill/>
        </a:ln>
      </dgm:spPr>
      <dgm:t>
        <a:bodyPr/>
        <a:lstStyle/>
        <a:p>
          <a:r>
            <a:rPr lang="en-US" b="0" i="0" dirty="0"/>
            <a:t>Performance</a:t>
          </a:r>
          <a:endParaRPr lang="en-US" dirty="0"/>
        </a:p>
      </dgm:t>
    </dgm:pt>
    <dgm:pt modelId="{54A1C473-B72C-43AF-A6E9-12D11E57D3C9}" type="parTrans" cxnId="{483693AD-73DB-4259-9FFB-D7F3A9B131AB}">
      <dgm:prSet/>
      <dgm:spPr/>
      <dgm:t>
        <a:bodyPr/>
        <a:lstStyle/>
        <a:p>
          <a:endParaRPr lang="en-US"/>
        </a:p>
      </dgm:t>
    </dgm:pt>
    <dgm:pt modelId="{03EF9733-382D-4103-9B5D-F3CC1530510B}" type="sibTrans" cxnId="{483693AD-73DB-4259-9FFB-D7F3A9B131AB}">
      <dgm:prSet/>
      <dgm:spPr/>
      <dgm:t>
        <a:bodyPr/>
        <a:lstStyle/>
        <a:p>
          <a:endParaRPr lang="en-US"/>
        </a:p>
      </dgm:t>
    </dgm:pt>
    <dgm:pt modelId="{6287CDC0-832C-473D-B2EC-D23D9EADAD55}">
      <dgm:prSet/>
      <dgm:spPr>
        <a:solidFill>
          <a:schemeClr val="tx1"/>
        </a:solidFill>
        <a:ln>
          <a:noFill/>
        </a:ln>
      </dgm:spPr>
      <dgm:t>
        <a:bodyPr/>
        <a:lstStyle/>
        <a:p>
          <a:r>
            <a:rPr lang="en-US" b="0" i="0" dirty="0"/>
            <a:t>Graph Result (Confusion Matrices)</a:t>
          </a:r>
          <a:endParaRPr lang="en-US" dirty="0"/>
        </a:p>
      </dgm:t>
    </dgm:pt>
    <dgm:pt modelId="{203BB400-C888-47C5-B53E-34DCD997D627}" type="parTrans" cxnId="{9E0C3704-A49C-4701-9FFE-DF0B42E02029}">
      <dgm:prSet/>
      <dgm:spPr/>
      <dgm:t>
        <a:bodyPr/>
        <a:lstStyle/>
        <a:p>
          <a:endParaRPr lang="en-US"/>
        </a:p>
      </dgm:t>
    </dgm:pt>
    <dgm:pt modelId="{08B3FC23-56C3-4D95-B17C-0E511736630F}" type="sibTrans" cxnId="{9E0C3704-A49C-4701-9FFE-DF0B42E02029}">
      <dgm:prSet/>
      <dgm:spPr/>
      <dgm:t>
        <a:bodyPr/>
        <a:lstStyle/>
        <a:p>
          <a:endParaRPr lang="en-US"/>
        </a:p>
      </dgm:t>
    </dgm:pt>
    <dgm:pt modelId="{3231741F-C169-754C-A32B-B6D5F5709D51}">
      <dgm:prSet/>
      <dgm:spPr>
        <a:ln>
          <a:noFill/>
        </a:ln>
      </dgm:spPr>
      <dgm:t>
        <a:bodyPr/>
        <a:lstStyle/>
        <a:p>
          <a:r>
            <a:rPr lang="en-US" b="0" i="0"/>
            <a:t>LSTM AUROC = 0.737, Logistic Regression = 0.722, </a:t>
          </a:r>
          <a:endParaRPr lang="en-US"/>
        </a:p>
      </dgm:t>
    </dgm:pt>
    <dgm:pt modelId="{1DD9B5C8-70C1-D745-B756-3CE0CD92E1C5}" type="parTrans" cxnId="{8ACA8A64-A64A-1442-9142-CEBE837CBF25}">
      <dgm:prSet/>
      <dgm:spPr/>
      <dgm:t>
        <a:bodyPr/>
        <a:lstStyle/>
        <a:p>
          <a:endParaRPr lang="en-US"/>
        </a:p>
      </dgm:t>
    </dgm:pt>
    <dgm:pt modelId="{AB879111-794C-F24C-8F7F-ECB7262093A7}" type="sibTrans" cxnId="{8ACA8A64-A64A-1442-9142-CEBE837CBF25}">
      <dgm:prSet/>
      <dgm:spPr/>
      <dgm:t>
        <a:bodyPr/>
        <a:lstStyle/>
        <a:p>
          <a:endParaRPr lang="en-US"/>
        </a:p>
      </dgm:t>
    </dgm:pt>
    <dgm:pt modelId="{E922E996-6659-E340-A304-6BEB56DF535B}">
      <dgm:prSet/>
      <dgm:spPr>
        <a:solidFill>
          <a:schemeClr val="tx1"/>
        </a:solidFill>
        <a:ln>
          <a:noFill/>
        </a:ln>
      </dgm:spPr>
      <dgm:t>
        <a:bodyPr/>
        <a:lstStyle/>
        <a:p>
          <a:r>
            <a:rPr lang="en-US" b="0" i="0"/>
            <a:t>Graph Result (ROC)</a:t>
          </a:r>
          <a:endParaRPr lang="en-US"/>
        </a:p>
      </dgm:t>
    </dgm:pt>
    <dgm:pt modelId="{712E94CD-927B-AB4E-B65B-D064CA003F3D}" type="parTrans" cxnId="{D0BDF0CB-8F4D-354A-AA37-605C05164852}">
      <dgm:prSet/>
      <dgm:spPr/>
      <dgm:t>
        <a:bodyPr/>
        <a:lstStyle/>
        <a:p>
          <a:endParaRPr lang="en-US"/>
        </a:p>
      </dgm:t>
    </dgm:pt>
    <dgm:pt modelId="{1963B0AD-FDBC-734B-B08A-260A93815366}" type="sibTrans" cxnId="{D0BDF0CB-8F4D-354A-AA37-605C05164852}">
      <dgm:prSet/>
      <dgm:spPr/>
      <dgm:t>
        <a:bodyPr/>
        <a:lstStyle/>
        <a:p>
          <a:endParaRPr lang="en-US"/>
        </a:p>
      </dgm:t>
    </dgm:pt>
    <dgm:pt modelId="{7847000B-BD24-F147-9040-9A327570A652}">
      <dgm:prSet/>
      <dgm:spPr>
        <a:ln>
          <a:noFill/>
        </a:ln>
      </dgm:spPr>
      <dgm:t>
        <a:bodyPr/>
        <a:lstStyle/>
        <a:p>
          <a:r>
            <a:rPr lang="en-US" b="0" i="0"/>
            <a:t>LSTM outperforms Logistic Regression. </a:t>
          </a:r>
          <a:endParaRPr lang="en-US"/>
        </a:p>
      </dgm:t>
    </dgm:pt>
    <dgm:pt modelId="{C71AAE59-3DAE-8E4F-8D3B-A454D251036E}" type="parTrans" cxnId="{FEB1842D-E1CE-2745-B1DE-AD319DA667EA}">
      <dgm:prSet/>
      <dgm:spPr/>
      <dgm:t>
        <a:bodyPr/>
        <a:lstStyle/>
        <a:p>
          <a:endParaRPr lang="en-US"/>
        </a:p>
      </dgm:t>
    </dgm:pt>
    <dgm:pt modelId="{ECE2EBE8-CA0B-8A49-8445-AAC24B1749B5}" type="sibTrans" cxnId="{FEB1842D-E1CE-2745-B1DE-AD319DA667EA}">
      <dgm:prSet/>
      <dgm:spPr/>
      <dgm:t>
        <a:bodyPr/>
        <a:lstStyle/>
        <a:p>
          <a:endParaRPr lang="en-US"/>
        </a:p>
      </dgm:t>
    </dgm:pt>
    <dgm:pt modelId="{7457AE43-CD1D-314F-B49A-95DFB1FE784A}">
      <dgm:prSet/>
      <dgm:spPr>
        <a:ln>
          <a:noFill/>
        </a:ln>
      </dgm:spPr>
      <dgm:t>
        <a:bodyPr/>
        <a:lstStyle/>
        <a:p>
          <a:r>
            <a:rPr lang="en-US" b="0" i="0"/>
            <a:t> LSTM: 24,233 correct non-sepsis, 16,432 missed sepsis; Logistic Regression: 10,981 missed sepsis, 8,335 false positives. </a:t>
          </a:r>
          <a:endParaRPr lang="en-US"/>
        </a:p>
      </dgm:t>
    </dgm:pt>
    <dgm:pt modelId="{AEA6C430-C354-BA4D-9E5A-151F5958308F}" type="parTrans" cxnId="{759B66F9-49A0-7F40-9EF5-C0E57A62C991}">
      <dgm:prSet/>
      <dgm:spPr/>
      <dgm:t>
        <a:bodyPr/>
        <a:lstStyle/>
        <a:p>
          <a:endParaRPr lang="en-US"/>
        </a:p>
      </dgm:t>
    </dgm:pt>
    <dgm:pt modelId="{6E139B31-DD21-4248-B23A-01B82752B1A8}" type="sibTrans" cxnId="{759B66F9-49A0-7F40-9EF5-C0E57A62C991}">
      <dgm:prSet/>
      <dgm:spPr/>
      <dgm:t>
        <a:bodyPr/>
        <a:lstStyle/>
        <a:p>
          <a:endParaRPr lang="en-US"/>
        </a:p>
      </dgm:t>
    </dgm:pt>
    <dgm:pt modelId="{235D672A-C92E-2C41-AD82-867CD232656D}" type="pres">
      <dgm:prSet presAssocID="{2C899CA4-B614-4639-B2C6-F4ABEBAEBBE9}" presName="linear" presStyleCnt="0">
        <dgm:presLayoutVars>
          <dgm:dir/>
          <dgm:animLvl val="lvl"/>
          <dgm:resizeHandles val="exact"/>
        </dgm:presLayoutVars>
      </dgm:prSet>
      <dgm:spPr/>
    </dgm:pt>
    <dgm:pt modelId="{1E95CE23-3C97-E443-A92C-016D24CFE833}" type="pres">
      <dgm:prSet presAssocID="{8D36A0E1-ADAC-42A0-979D-764D130F2617}" presName="parentLin" presStyleCnt="0"/>
      <dgm:spPr/>
    </dgm:pt>
    <dgm:pt modelId="{9281FFAE-89B2-704F-96B4-D9089E09AE7B}" type="pres">
      <dgm:prSet presAssocID="{8D36A0E1-ADAC-42A0-979D-764D130F2617}" presName="parentLeftMargin" presStyleLbl="node1" presStyleIdx="0" presStyleCnt="3"/>
      <dgm:spPr/>
    </dgm:pt>
    <dgm:pt modelId="{FEA7FDB3-5B67-EF48-A7D4-3F897F38AF71}" type="pres">
      <dgm:prSet presAssocID="{8D36A0E1-ADAC-42A0-979D-764D130F2617}" presName="parentText" presStyleLbl="node1" presStyleIdx="0" presStyleCnt="3">
        <dgm:presLayoutVars>
          <dgm:chMax val="0"/>
          <dgm:bulletEnabled val="1"/>
        </dgm:presLayoutVars>
      </dgm:prSet>
      <dgm:spPr/>
    </dgm:pt>
    <dgm:pt modelId="{6E54CD30-93AF-5842-BE4E-F094B15D8B4C}" type="pres">
      <dgm:prSet presAssocID="{8D36A0E1-ADAC-42A0-979D-764D130F2617}" presName="negativeSpace" presStyleCnt="0"/>
      <dgm:spPr/>
    </dgm:pt>
    <dgm:pt modelId="{049CB369-5C03-434D-949E-12B28A9E98A0}" type="pres">
      <dgm:prSet presAssocID="{8D36A0E1-ADAC-42A0-979D-764D130F2617}" presName="childText" presStyleLbl="conFgAcc1" presStyleIdx="0" presStyleCnt="3">
        <dgm:presLayoutVars>
          <dgm:bulletEnabled val="1"/>
        </dgm:presLayoutVars>
      </dgm:prSet>
      <dgm:spPr/>
    </dgm:pt>
    <dgm:pt modelId="{91615EB9-1DFF-AE40-BFBE-D262D7139E57}" type="pres">
      <dgm:prSet presAssocID="{03EF9733-382D-4103-9B5D-F3CC1530510B}" presName="spaceBetweenRectangles" presStyleCnt="0"/>
      <dgm:spPr/>
    </dgm:pt>
    <dgm:pt modelId="{AC533438-CEEC-8E4C-976A-945E859425A2}" type="pres">
      <dgm:prSet presAssocID="{E922E996-6659-E340-A304-6BEB56DF535B}" presName="parentLin" presStyleCnt="0"/>
      <dgm:spPr/>
    </dgm:pt>
    <dgm:pt modelId="{D19DA32E-DC37-7B43-BBBE-F0D00BDD7B65}" type="pres">
      <dgm:prSet presAssocID="{E922E996-6659-E340-A304-6BEB56DF535B}" presName="parentLeftMargin" presStyleLbl="node1" presStyleIdx="0" presStyleCnt="3"/>
      <dgm:spPr/>
    </dgm:pt>
    <dgm:pt modelId="{9421DB7A-550D-6942-A203-620BACB0C438}" type="pres">
      <dgm:prSet presAssocID="{E922E996-6659-E340-A304-6BEB56DF535B}" presName="parentText" presStyleLbl="node1" presStyleIdx="1" presStyleCnt="3">
        <dgm:presLayoutVars>
          <dgm:chMax val="0"/>
          <dgm:bulletEnabled val="1"/>
        </dgm:presLayoutVars>
      </dgm:prSet>
      <dgm:spPr/>
    </dgm:pt>
    <dgm:pt modelId="{B4847219-F322-F94F-AA5A-305D72664FE6}" type="pres">
      <dgm:prSet presAssocID="{E922E996-6659-E340-A304-6BEB56DF535B}" presName="negativeSpace" presStyleCnt="0"/>
      <dgm:spPr/>
    </dgm:pt>
    <dgm:pt modelId="{AA52F5F7-D2EB-9D49-8C04-094A1D7085FE}" type="pres">
      <dgm:prSet presAssocID="{E922E996-6659-E340-A304-6BEB56DF535B}" presName="childText" presStyleLbl="conFgAcc1" presStyleIdx="1" presStyleCnt="3">
        <dgm:presLayoutVars>
          <dgm:bulletEnabled val="1"/>
        </dgm:presLayoutVars>
      </dgm:prSet>
      <dgm:spPr/>
    </dgm:pt>
    <dgm:pt modelId="{A0F4CD95-4A78-684D-B1DE-63A3DCA0B44D}" type="pres">
      <dgm:prSet presAssocID="{1963B0AD-FDBC-734B-B08A-260A93815366}" presName="spaceBetweenRectangles" presStyleCnt="0"/>
      <dgm:spPr/>
    </dgm:pt>
    <dgm:pt modelId="{49E1CC57-F066-4044-B218-B90FB3A12E8E}" type="pres">
      <dgm:prSet presAssocID="{6287CDC0-832C-473D-B2EC-D23D9EADAD55}" presName="parentLin" presStyleCnt="0"/>
      <dgm:spPr/>
    </dgm:pt>
    <dgm:pt modelId="{BD317016-E2B2-984E-8585-90F896BBC19F}" type="pres">
      <dgm:prSet presAssocID="{6287CDC0-832C-473D-B2EC-D23D9EADAD55}" presName="parentLeftMargin" presStyleLbl="node1" presStyleIdx="1" presStyleCnt="3"/>
      <dgm:spPr/>
    </dgm:pt>
    <dgm:pt modelId="{DFF2EDB4-C816-7C47-864A-18849412E6FE}" type="pres">
      <dgm:prSet presAssocID="{6287CDC0-832C-473D-B2EC-D23D9EADAD55}" presName="parentText" presStyleLbl="node1" presStyleIdx="2" presStyleCnt="3">
        <dgm:presLayoutVars>
          <dgm:chMax val="0"/>
          <dgm:bulletEnabled val="1"/>
        </dgm:presLayoutVars>
      </dgm:prSet>
      <dgm:spPr/>
    </dgm:pt>
    <dgm:pt modelId="{180D696F-3AA9-FE41-AF3D-381EB8F21632}" type="pres">
      <dgm:prSet presAssocID="{6287CDC0-832C-473D-B2EC-D23D9EADAD55}" presName="negativeSpace" presStyleCnt="0"/>
      <dgm:spPr/>
    </dgm:pt>
    <dgm:pt modelId="{24A0FB5F-F156-A949-983A-70F60E56890F}" type="pres">
      <dgm:prSet presAssocID="{6287CDC0-832C-473D-B2EC-D23D9EADAD55}" presName="childText" presStyleLbl="conFgAcc1" presStyleIdx="2" presStyleCnt="3">
        <dgm:presLayoutVars>
          <dgm:bulletEnabled val="1"/>
        </dgm:presLayoutVars>
      </dgm:prSet>
      <dgm:spPr/>
    </dgm:pt>
  </dgm:ptLst>
  <dgm:cxnLst>
    <dgm:cxn modelId="{9E0C3704-A49C-4701-9FFE-DF0B42E02029}" srcId="{2C899CA4-B614-4639-B2C6-F4ABEBAEBBE9}" destId="{6287CDC0-832C-473D-B2EC-D23D9EADAD55}" srcOrd="2" destOrd="0" parTransId="{203BB400-C888-47C5-B53E-34DCD997D627}" sibTransId="{08B3FC23-56C3-4D95-B17C-0E511736630F}"/>
    <dgm:cxn modelId="{D4910F21-704F-334F-A954-A180EDE21D10}" type="presOf" srcId="{E922E996-6659-E340-A304-6BEB56DF535B}" destId="{D19DA32E-DC37-7B43-BBBE-F0D00BDD7B65}" srcOrd="0" destOrd="0" presId="urn:microsoft.com/office/officeart/2005/8/layout/list1"/>
    <dgm:cxn modelId="{FEB1842D-E1CE-2745-B1DE-AD319DA667EA}" srcId="{E922E996-6659-E340-A304-6BEB56DF535B}" destId="{7847000B-BD24-F147-9040-9A327570A652}" srcOrd="0" destOrd="0" parTransId="{C71AAE59-3DAE-8E4F-8D3B-A454D251036E}" sibTransId="{ECE2EBE8-CA0B-8A49-8445-AAC24B1749B5}"/>
    <dgm:cxn modelId="{FF6DCC2D-F2E5-3144-9F4E-B5246887B7E0}" type="presOf" srcId="{6287CDC0-832C-473D-B2EC-D23D9EADAD55}" destId="{BD317016-E2B2-984E-8585-90F896BBC19F}" srcOrd="0" destOrd="0" presId="urn:microsoft.com/office/officeart/2005/8/layout/list1"/>
    <dgm:cxn modelId="{E2D92757-3F1F-2242-87C8-CEFF8FC48304}" type="presOf" srcId="{8D36A0E1-ADAC-42A0-979D-764D130F2617}" destId="{FEA7FDB3-5B67-EF48-A7D4-3F897F38AF71}" srcOrd="1" destOrd="0" presId="urn:microsoft.com/office/officeart/2005/8/layout/list1"/>
    <dgm:cxn modelId="{BBEEBD62-604D-EC4B-A8DD-31B2D02BE8B4}" type="presOf" srcId="{2C899CA4-B614-4639-B2C6-F4ABEBAEBBE9}" destId="{235D672A-C92E-2C41-AD82-867CD232656D}" srcOrd="0" destOrd="0" presId="urn:microsoft.com/office/officeart/2005/8/layout/list1"/>
    <dgm:cxn modelId="{8ACA8A64-A64A-1442-9142-CEBE837CBF25}" srcId="{8D36A0E1-ADAC-42A0-979D-764D130F2617}" destId="{3231741F-C169-754C-A32B-B6D5F5709D51}" srcOrd="0" destOrd="0" parTransId="{1DD9B5C8-70C1-D745-B756-3CE0CD92E1C5}" sibTransId="{AB879111-794C-F24C-8F7F-ECB7262093A7}"/>
    <dgm:cxn modelId="{6394916B-2D87-E84F-A2CE-58D9D4D2675A}" type="presOf" srcId="{6287CDC0-832C-473D-B2EC-D23D9EADAD55}" destId="{DFF2EDB4-C816-7C47-864A-18849412E6FE}" srcOrd="1" destOrd="0" presId="urn:microsoft.com/office/officeart/2005/8/layout/list1"/>
    <dgm:cxn modelId="{F4D64F73-BB1F-044F-96EC-934AAAF73727}" type="presOf" srcId="{8D36A0E1-ADAC-42A0-979D-764D130F2617}" destId="{9281FFAE-89B2-704F-96B4-D9089E09AE7B}" srcOrd="0" destOrd="0" presId="urn:microsoft.com/office/officeart/2005/8/layout/list1"/>
    <dgm:cxn modelId="{43B0188A-3676-A145-8350-BC2A20180B87}" type="presOf" srcId="{E922E996-6659-E340-A304-6BEB56DF535B}" destId="{9421DB7A-550D-6942-A203-620BACB0C438}" srcOrd="1" destOrd="0" presId="urn:microsoft.com/office/officeart/2005/8/layout/list1"/>
    <dgm:cxn modelId="{483693AD-73DB-4259-9FFB-D7F3A9B131AB}" srcId="{2C899CA4-B614-4639-B2C6-F4ABEBAEBBE9}" destId="{8D36A0E1-ADAC-42A0-979D-764D130F2617}" srcOrd="0" destOrd="0" parTransId="{54A1C473-B72C-43AF-A6E9-12D11E57D3C9}" sibTransId="{03EF9733-382D-4103-9B5D-F3CC1530510B}"/>
    <dgm:cxn modelId="{D0BDF0CB-8F4D-354A-AA37-605C05164852}" srcId="{2C899CA4-B614-4639-B2C6-F4ABEBAEBBE9}" destId="{E922E996-6659-E340-A304-6BEB56DF535B}" srcOrd="1" destOrd="0" parTransId="{712E94CD-927B-AB4E-B65B-D064CA003F3D}" sibTransId="{1963B0AD-FDBC-734B-B08A-260A93815366}"/>
    <dgm:cxn modelId="{F6EC69D1-11FC-5549-A52C-247EAE1FD956}" type="presOf" srcId="{7847000B-BD24-F147-9040-9A327570A652}" destId="{AA52F5F7-D2EB-9D49-8C04-094A1D7085FE}" srcOrd="0" destOrd="0" presId="urn:microsoft.com/office/officeart/2005/8/layout/list1"/>
    <dgm:cxn modelId="{922385EC-66E3-EA49-8F66-11B46F60838E}" type="presOf" srcId="{7457AE43-CD1D-314F-B49A-95DFB1FE784A}" destId="{24A0FB5F-F156-A949-983A-70F60E56890F}" srcOrd="0" destOrd="0" presId="urn:microsoft.com/office/officeart/2005/8/layout/list1"/>
    <dgm:cxn modelId="{FE2E32F8-9DA8-F14F-B4B1-01326051B4A6}" type="presOf" srcId="{3231741F-C169-754C-A32B-B6D5F5709D51}" destId="{049CB369-5C03-434D-949E-12B28A9E98A0}" srcOrd="0" destOrd="0" presId="urn:microsoft.com/office/officeart/2005/8/layout/list1"/>
    <dgm:cxn modelId="{759B66F9-49A0-7F40-9EF5-C0E57A62C991}" srcId="{6287CDC0-832C-473D-B2EC-D23D9EADAD55}" destId="{7457AE43-CD1D-314F-B49A-95DFB1FE784A}" srcOrd="0" destOrd="0" parTransId="{AEA6C430-C354-BA4D-9E5A-151F5958308F}" sibTransId="{6E139B31-DD21-4248-B23A-01B82752B1A8}"/>
    <dgm:cxn modelId="{8E67FC69-0AAE-7142-9025-1BB2ED55AEE0}" type="presParOf" srcId="{235D672A-C92E-2C41-AD82-867CD232656D}" destId="{1E95CE23-3C97-E443-A92C-016D24CFE833}" srcOrd="0" destOrd="0" presId="urn:microsoft.com/office/officeart/2005/8/layout/list1"/>
    <dgm:cxn modelId="{BBF09F30-64B6-D34B-984C-1607C2655A8E}" type="presParOf" srcId="{1E95CE23-3C97-E443-A92C-016D24CFE833}" destId="{9281FFAE-89B2-704F-96B4-D9089E09AE7B}" srcOrd="0" destOrd="0" presId="urn:microsoft.com/office/officeart/2005/8/layout/list1"/>
    <dgm:cxn modelId="{78984A7D-5757-7844-9718-DCA5174AAEDB}" type="presParOf" srcId="{1E95CE23-3C97-E443-A92C-016D24CFE833}" destId="{FEA7FDB3-5B67-EF48-A7D4-3F897F38AF71}" srcOrd="1" destOrd="0" presId="urn:microsoft.com/office/officeart/2005/8/layout/list1"/>
    <dgm:cxn modelId="{D0B7B1EA-7DE9-A646-8CA4-B07C75CBC41B}" type="presParOf" srcId="{235D672A-C92E-2C41-AD82-867CD232656D}" destId="{6E54CD30-93AF-5842-BE4E-F094B15D8B4C}" srcOrd="1" destOrd="0" presId="urn:microsoft.com/office/officeart/2005/8/layout/list1"/>
    <dgm:cxn modelId="{23C92B6D-376C-8542-BACB-DF5431F69BE6}" type="presParOf" srcId="{235D672A-C92E-2C41-AD82-867CD232656D}" destId="{049CB369-5C03-434D-949E-12B28A9E98A0}" srcOrd="2" destOrd="0" presId="urn:microsoft.com/office/officeart/2005/8/layout/list1"/>
    <dgm:cxn modelId="{901FCA2F-CAEA-8C40-8C2D-97DF0C87DB42}" type="presParOf" srcId="{235D672A-C92E-2C41-AD82-867CD232656D}" destId="{91615EB9-1DFF-AE40-BFBE-D262D7139E57}" srcOrd="3" destOrd="0" presId="urn:microsoft.com/office/officeart/2005/8/layout/list1"/>
    <dgm:cxn modelId="{8D9746E8-DB35-414C-B046-D852AA41D72C}" type="presParOf" srcId="{235D672A-C92E-2C41-AD82-867CD232656D}" destId="{AC533438-CEEC-8E4C-976A-945E859425A2}" srcOrd="4" destOrd="0" presId="urn:microsoft.com/office/officeart/2005/8/layout/list1"/>
    <dgm:cxn modelId="{75457124-60A8-EA4C-A0E8-77579C90CDCE}" type="presParOf" srcId="{AC533438-CEEC-8E4C-976A-945E859425A2}" destId="{D19DA32E-DC37-7B43-BBBE-F0D00BDD7B65}" srcOrd="0" destOrd="0" presId="urn:microsoft.com/office/officeart/2005/8/layout/list1"/>
    <dgm:cxn modelId="{5CD96332-9BEE-0F41-A508-CCD102F9F149}" type="presParOf" srcId="{AC533438-CEEC-8E4C-976A-945E859425A2}" destId="{9421DB7A-550D-6942-A203-620BACB0C438}" srcOrd="1" destOrd="0" presId="urn:microsoft.com/office/officeart/2005/8/layout/list1"/>
    <dgm:cxn modelId="{41D770A3-03A7-E44E-BCF5-00DE9C2BAC71}" type="presParOf" srcId="{235D672A-C92E-2C41-AD82-867CD232656D}" destId="{B4847219-F322-F94F-AA5A-305D72664FE6}" srcOrd="5" destOrd="0" presId="urn:microsoft.com/office/officeart/2005/8/layout/list1"/>
    <dgm:cxn modelId="{1A4EC78A-D3B3-8145-ABAA-81F1533D7723}" type="presParOf" srcId="{235D672A-C92E-2C41-AD82-867CD232656D}" destId="{AA52F5F7-D2EB-9D49-8C04-094A1D7085FE}" srcOrd="6" destOrd="0" presId="urn:microsoft.com/office/officeart/2005/8/layout/list1"/>
    <dgm:cxn modelId="{6D48C84E-86B0-274C-97A6-EEE3557A456A}" type="presParOf" srcId="{235D672A-C92E-2C41-AD82-867CD232656D}" destId="{A0F4CD95-4A78-684D-B1DE-63A3DCA0B44D}" srcOrd="7" destOrd="0" presId="urn:microsoft.com/office/officeart/2005/8/layout/list1"/>
    <dgm:cxn modelId="{51FF7504-CB07-2B47-87A7-5EFD09E68229}" type="presParOf" srcId="{235D672A-C92E-2C41-AD82-867CD232656D}" destId="{49E1CC57-F066-4044-B218-B90FB3A12E8E}" srcOrd="8" destOrd="0" presId="urn:microsoft.com/office/officeart/2005/8/layout/list1"/>
    <dgm:cxn modelId="{D5792967-19C7-FA49-9DF0-F6BE01D09307}" type="presParOf" srcId="{49E1CC57-F066-4044-B218-B90FB3A12E8E}" destId="{BD317016-E2B2-984E-8585-90F896BBC19F}" srcOrd="0" destOrd="0" presId="urn:microsoft.com/office/officeart/2005/8/layout/list1"/>
    <dgm:cxn modelId="{9B0ECE5A-C5B8-FF45-9D34-6D93F2EF748D}" type="presParOf" srcId="{49E1CC57-F066-4044-B218-B90FB3A12E8E}" destId="{DFF2EDB4-C816-7C47-864A-18849412E6FE}" srcOrd="1" destOrd="0" presId="urn:microsoft.com/office/officeart/2005/8/layout/list1"/>
    <dgm:cxn modelId="{0D40BA69-190F-FE46-AC73-F184E85DF49F}" type="presParOf" srcId="{235D672A-C92E-2C41-AD82-867CD232656D}" destId="{180D696F-3AA9-FE41-AF3D-381EB8F21632}" srcOrd="9" destOrd="0" presId="urn:microsoft.com/office/officeart/2005/8/layout/list1"/>
    <dgm:cxn modelId="{F74762C9-2F91-F644-86CF-AAC975A2B46F}" type="presParOf" srcId="{235D672A-C92E-2C41-AD82-867CD232656D}" destId="{24A0FB5F-F156-A949-983A-70F60E56890F}"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C899CA4-B614-4639-B2C6-F4ABEBAEBBE9}" type="doc">
      <dgm:prSet loTypeId="urn:microsoft.com/office/officeart/2005/8/layout/vList2" loCatId="list" qsTypeId="urn:microsoft.com/office/officeart/2005/8/quickstyle/simple2" qsCatId="simple" csTypeId="urn:microsoft.com/office/officeart/2005/8/colors/colorful2" csCatId="colorful" phldr="1"/>
      <dgm:spPr/>
      <dgm:t>
        <a:bodyPr/>
        <a:lstStyle/>
        <a:p>
          <a:endParaRPr lang="en-US"/>
        </a:p>
      </dgm:t>
    </dgm:pt>
    <dgm:pt modelId="{8D36A0E1-ADAC-42A0-979D-764D130F2617}">
      <dgm:prSet/>
      <dgm:spPr>
        <a:solidFill>
          <a:schemeClr val="tx1"/>
        </a:solidFill>
      </dgm:spPr>
      <dgm:t>
        <a:bodyPr/>
        <a:lstStyle/>
        <a:p>
          <a:r>
            <a:rPr lang="en-US" b="0" i="0" dirty="0"/>
            <a:t>Graph Result (Precision-Recall)</a:t>
          </a:r>
          <a:endParaRPr lang="en-US" dirty="0"/>
        </a:p>
      </dgm:t>
    </dgm:pt>
    <dgm:pt modelId="{54A1C473-B72C-43AF-A6E9-12D11E57D3C9}" type="parTrans" cxnId="{483693AD-73DB-4259-9FFB-D7F3A9B131AB}">
      <dgm:prSet/>
      <dgm:spPr/>
      <dgm:t>
        <a:bodyPr/>
        <a:lstStyle/>
        <a:p>
          <a:endParaRPr lang="en-US"/>
        </a:p>
      </dgm:t>
    </dgm:pt>
    <dgm:pt modelId="{03EF9733-382D-4103-9B5D-F3CC1530510B}" type="sibTrans" cxnId="{483693AD-73DB-4259-9FFB-D7F3A9B131AB}">
      <dgm:prSet/>
      <dgm:spPr/>
      <dgm:t>
        <a:bodyPr/>
        <a:lstStyle/>
        <a:p>
          <a:endParaRPr lang="en-US"/>
        </a:p>
      </dgm:t>
    </dgm:pt>
    <dgm:pt modelId="{8862263E-79BD-234F-9522-716521304307}">
      <dgm:prSet/>
      <dgm:spPr/>
      <dgm:t>
        <a:bodyPr/>
        <a:lstStyle/>
        <a:p>
          <a:r>
            <a:rPr lang="en-US" b="0" i="0" dirty="0"/>
            <a:t>Logistic Regression higher precision at low recall, LSTM better at higher recall. </a:t>
          </a:r>
          <a:endParaRPr lang="en-US" dirty="0"/>
        </a:p>
      </dgm:t>
    </dgm:pt>
    <dgm:pt modelId="{06F5FD29-C290-FA43-B48A-449C1DAE7BA8}" type="parTrans" cxnId="{BECAED3A-F37D-3541-BB71-869527F441BC}">
      <dgm:prSet/>
      <dgm:spPr/>
      <dgm:t>
        <a:bodyPr/>
        <a:lstStyle/>
        <a:p>
          <a:endParaRPr lang="en-US"/>
        </a:p>
      </dgm:t>
    </dgm:pt>
    <dgm:pt modelId="{343BEEBA-5A50-FA4B-9DAA-329E36A349E0}" type="sibTrans" cxnId="{BECAED3A-F37D-3541-BB71-869527F441BC}">
      <dgm:prSet/>
      <dgm:spPr/>
      <dgm:t>
        <a:bodyPr/>
        <a:lstStyle/>
        <a:p>
          <a:endParaRPr lang="en-US"/>
        </a:p>
      </dgm:t>
    </dgm:pt>
    <dgm:pt modelId="{643810BD-7E04-6C43-867A-594AB67F1AF5}">
      <dgm:prSet/>
      <dgm:spPr>
        <a:solidFill>
          <a:schemeClr val="tx1"/>
        </a:solidFill>
      </dgm:spPr>
      <dgm:t>
        <a:bodyPr/>
        <a:lstStyle/>
        <a:p>
          <a:r>
            <a:rPr lang="en-US" b="0" i="0" dirty="0"/>
            <a:t>Graph Result (Fairness)</a:t>
          </a:r>
          <a:endParaRPr lang="en-US" dirty="0"/>
        </a:p>
      </dgm:t>
    </dgm:pt>
    <dgm:pt modelId="{D6B5E062-5D7F-AF42-849B-2B80ACDC9902}" type="parTrans" cxnId="{B37D6F60-DF8B-8D4B-95A4-2EB2FBBE8B90}">
      <dgm:prSet/>
      <dgm:spPr/>
      <dgm:t>
        <a:bodyPr/>
        <a:lstStyle/>
        <a:p>
          <a:endParaRPr lang="en-US"/>
        </a:p>
      </dgm:t>
    </dgm:pt>
    <dgm:pt modelId="{C19B6407-2FD1-0B41-92FF-E8418547FB6F}" type="sibTrans" cxnId="{B37D6F60-DF8B-8D4B-95A4-2EB2FBBE8B90}">
      <dgm:prSet/>
      <dgm:spPr/>
      <dgm:t>
        <a:bodyPr/>
        <a:lstStyle/>
        <a:p>
          <a:endParaRPr lang="en-US"/>
        </a:p>
      </dgm:t>
    </dgm:pt>
    <dgm:pt modelId="{AB13BAF7-3FF1-A648-984A-6805DE43F3FB}">
      <dgm:prSet/>
      <dgm:spPr/>
      <dgm:t>
        <a:bodyPr/>
        <a:lstStyle/>
        <a:p>
          <a:r>
            <a:rPr lang="en-US" b="0" i="0" dirty="0"/>
            <a:t> AUROC balanced (F: 0.731, M: 0.743), recall higher for females (0.197 vs. 0.172). </a:t>
          </a:r>
          <a:endParaRPr lang="en-US" dirty="0"/>
        </a:p>
      </dgm:t>
    </dgm:pt>
    <dgm:pt modelId="{20C8621A-C920-4344-A13A-FD20E41582EB}" type="parTrans" cxnId="{B8ED6027-D26F-DA41-AB01-5463E8526D65}">
      <dgm:prSet/>
      <dgm:spPr/>
      <dgm:t>
        <a:bodyPr/>
        <a:lstStyle/>
        <a:p>
          <a:endParaRPr lang="en-US"/>
        </a:p>
      </dgm:t>
    </dgm:pt>
    <dgm:pt modelId="{FB63FE56-8C9A-244D-B24A-32CD4FCE3025}" type="sibTrans" cxnId="{B8ED6027-D26F-DA41-AB01-5463E8526D65}">
      <dgm:prSet/>
      <dgm:spPr/>
      <dgm:t>
        <a:bodyPr/>
        <a:lstStyle/>
        <a:p>
          <a:endParaRPr lang="en-US"/>
        </a:p>
      </dgm:t>
    </dgm:pt>
    <dgm:pt modelId="{890DEEF0-345E-D945-92D0-29410B65A5FA}">
      <dgm:prSet/>
      <dgm:spPr>
        <a:solidFill>
          <a:schemeClr val="tx1"/>
        </a:solidFill>
      </dgm:spPr>
      <dgm:t>
        <a:bodyPr/>
        <a:lstStyle/>
        <a:p>
          <a:r>
            <a:rPr lang="en-US" b="0" i="0" dirty="0"/>
            <a:t>Graph Result (SHAP)</a:t>
          </a:r>
          <a:endParaRPr lang="en-US" dirty="0"/>
        </a:p>
      </dgm:t>
    </dgm:pt>
    <dgm:pt modelId="{73B78299-BF1E-1641-AB31-15924DEB9B89}" type="parTrans" cxnId="{47FBFCBE-BCC9-0946-A6CE-847BA7CB415B}">
      <dgm:prSet/>
      <dgm:spPr/>
      <dgm:t>
        <a:bodyPr/>
        <a:lstStyle/>
        <a:p>
          <a:endParaRPr lang="en-US"/>
        </a:p>
      </dgm:t>
    </dgm:pt>
    <dgm:pt modelId="{B843D9B9-D74F-C14A-8BC7-FC8BC33CD567}" type="sibTrans" cxnId="{47FBFCBE-BCC9-0946-A6CE-847BA7CB415B}">
      <dgm:prSet/>
      <dgm:spPr/>
      <dgm:t>
        <a:bodyPr/>
        <a:lstStyle/>
        <a:p>
          <a:endParaRPr lang="en-US"/>
        </a:p>
      </dgm:t>
    </dgm:pt>
    <dgm:pt modelId="{449739B4-A683-5742-8C30-39BAB438AE92}">
      <dgm:prSet/>
      <dgm:spPr/>
      <dgm:t>
        <a:bodyPr/>
        <a:lstStyle/>
        <a:p>
          <a:r>
            <a:rPr lang="en-US" b="0" i="0" dirty="0"/>
            <a:t>Higher heart rates increase sepsis prediction (SHAP values up to 0.2).</a:t>
          </a:r>
          <a:endParaRPr lang="en-US" dirty="0"/>
        </a:p>
      </dgm:t>
    </dgm:pt>
    <dgm:pt modelId="{71537C58-DCC5-D04D-9B8A-C6F84B249E25}" type="parTrans" cxnId="{50252F34-A872-A24D-9EF8-E6A88694B039}">
      <dgm:prSet/>
      <dgm:spPr/>
      <dgm:t>
        <a:bodyPr/>
        <a:lstStyle/>
        <a:p>
          <a:endParaRPr lang="en-US"/>
        </a:p>
      </dgm:t>
    </dgm:pt>
    <dgm:pt modelId="{1A64A3BF-876C-6541-991E-02D3D549AECA}" type="sibTrans" cxnId="{50252F34-A872-A24D-9EF8-E6A88694B039}">
      <dgm:prSet/>
      <dgm:spPr/>
      <dgm:t>
        <a:bodyPr/>
        <a:lstStyle/>
        <a:p>
          <a:endParaRPr lang="en-US"/>
        </a:p>
      </dgm:t>
    </dgm:pt>
    <dgm:pt modelId="{865D4B35-53C8-024F-81E8-91E2DB6F1EE3}" type="pres">
      <dgm:prSet presAssocID="{2C899CA4-B614-4639-B2C6-F4ABEBAEBBE9}" presName="linear" presStyleCnt="0">
        <dgm:presLayoutVars>
          <dgm:animLvl val="lvl"/>
          <dgm:resizeHandles val="exact"/>
        </dgm:presLayoutVars>
      </dgm:prSet>
      <dgm:spPr/>
    </dgm:pt>
    <dgm:pt modelId="{F4A2D03D-3E4A-804B-915A-1E79B9156AD7}" type="pres">
      <dgm:prSet presAssocID="{8D36A0E1-ADAC-42A0-979D-764D130F2617}" presName="parentText" presStyleLbl="node1" presStyleIdx="0" presStyleCnt="3">
        <dgm:presLayoutVars>
          <dgm:chMax val="0"/>
          <dgm:bulletEnabled val="1"/>
        </dgm:presLayoutVars>
      </dgm:prSet>
      <dgm:spPr/>
    </dgm:pt>
    <dgm:pt modelId="{3450136C-6F4B-B14C-B852-70B6A9A87F90}" type="pres">
      <dgm:prSet presAssocID="{8D36A0E1-ADAC-42A0-979D-764D130F2617}" presName="childText" presStyleLbl="revTx" presStyleIdx="0" presStyleCnt="3">
        <dgm:presLayoutVars>
          <dgm:bulletEnabled val="1"/>
        </dgm:presLayoutVars>
      </dgm:prSet>
      <dgm:spPr/>
    </dgm:pt>
    <dgm:pt modelId="{E40C3DA0-C6DA-4248-80E7-3B7A80FB10F6}" type="pres">
      <dgm:prSet presAssocID="{643810BD-7E04-6C43-867A-594AB67F1AF5}" presName="parentText" presStyleLbl="node1" presStyleIdx="1" presStyleCnt="3">
        <dgm:presLayoutVars>
          <dgm:chMax val="0"/>
          <dgm:bulletEnabled val="1"/>
        </dgm:presLayoutVars>
      </dgm:prSet>
      <dgm:spPr/>
    </dgm:pt>
    <dgm:pt modelId="{18E97D74-BCE0-F242-BBB8-9ED3426E443A}" type="pres">
      <dgm:prSet presAssocID="{643810BD-7E04-6C43-867A-594AB67F1AF5}" presName="childText" presStyleLbl="revTx" presStyleIdx="1" presStyleCnt="3">
        <dgm:presLayoutVars>
          <dgm:bulletEnabled val="1"/>
        </dgm:presLayoutVars>
      </dgm:prSet>
      <dgm:spPr/>
    </dgm:pt>
    <dgm:pt modelId="{410D06A2-60B4-FF49-B292-3BB0908DA09E}" type="pres">
      <dgm:prSet presAssocID="{890DEEF0-345E-D945-92D0-29410B65A5FA}" presName="parentText" presStyleLbl="node1" presStyleIdx="2" presStyleCnt="3">
        <dgm:presLayoutVars>
          <dgm:chMax val="0"/>
          <dgm:bulletEnabled val="1"/>
        </dgm:presLayoutVars>
      </dgm:prSet>
      <dgm:spPr/>
    </dgm:pt>
    <dgm:pt modelId="{C6E1D885-C1F6-504D-9A01-C320A3093344}" type="pres">
      <dgm:prSet presAssocID="{890DEEF0-345E-D945-92D0-29410B65A5FA}" presName="childText" presStyleLbl="revTx" presStyleIdx="2" presStyleCnt="3">
        <dgm:presLayoutVars>
          <dgm:bulletEnabled val="1"/>
        </dgm:presLayoutVars>
      </dgm:prSet>
      <dgm:spPr/>
    </dgm:pt>
  </dgm:ptLst>
  <dgm:cxnLst>
    <dgm:cxn modelId="{B8ED6027-D26F-DA41-AB01-5463E8526D65}" srcId="{643810BD-7E04-6C43-867A-594AB67F1AF5}" destId="{AB13BAF7-3FF1-A648-984A-6805DE43F3FB}" srcOrd="0" destOrd="0" parTransId="{20C8621A-C920-4344-A13A-FD20E41582EB}" sibTransId="{FB63FE56-8C9A-244D-B24A-32CD4FCE3025}"/>
    <dgm:cxn modelId="{50252F34-A872-A24D-9EF8-E6A88694B039}" srcId="{890DEEF0-345E-D945-92D0-29410B65A5FA}" destId="{449739B4-A683-5742-8C30-39BAB438AE92}" srcOrd="0" destOrd="0" parTransId="{71537C58-DCC5-D04D-9B8A-C6F84B249E25}" sibTransId="{1A64A3BF-876C-6541-991E-02D3D549AECA}"/>
    <dgm:cxn modelId="{BECAED3A-F37D-3541-BB71-869527F441BC}" srcId="{8D36A0E1-ADAC-42A0-979D-764D130F2617}" destId="{8862263E-79BD-234F-9522-716521304307}" srcOrd="0" destOrd="0" parTransId="{06F5FD29-C290-FA43-B48A-449C1DAE7BA8}" sibTransId="{343BEEBA-5A50-FA4B-9DAA-329E36A349E0}"/>
    <dgm:cxn modelId="{6BBCBB4C-0AC9-BE41-8839-FF79706BC6A6}" type="presOf" srcId="{449739B4-A683-5742-8C30-39BAB438AE92}" destId="{C6E1D885-C1F6-504D-9A01-C320A3093344}" srcOrd="0" destOrd="0" presId="urn:microsoft.com/office/officeart/2005/8/layout/vList2"/>
    <dgm:cxn modelId="{B885755C-163D-D34E-9025-91D6C26B5CE9}" type="presOf" srcId="{8D36A0E1-ADAC-42A0-979D-764D130F2617}" destId="{F4A2D03D-3E4A-804B-915A-1E79B9156AD7}" srcOrd="0" destOrd="0" presId="urn:microsoft.com/office/officeart/2005/8/layout/vList2"/>
    <dgm:cxn modelId="{B37D6F60-DF8B-8D4B-95A4-2EB2FBBE8B90}" srcId="{2C899CA4-B614-4639-B2C6-F4ABEBAEBBE9}" destId="{643810BD-7E04-6C43-867A-594AB67F1AF5}" srcOrd="1" destOrd="0" parTransId="{D6B5E062-5D7F-AF42-849B-2B80ACDC9902}" sibTransId="{C19B6407-2FD1-0B41-92FF-E8418547FB6F}"/>
    <dgm:cxn modelId="{0EA2DC95-3433-AF41-99A8-281D463113E2}" type="presOf" srcId="{643810BD-7E04-6C43-867A-594AB67F1AF5}" destId="{E40C3DA0-C6DA-4248-80E7-3B7A80FB10F6}" srcOrd="0" destOrd="0" presId="urn:microsoft.com/office/officeart/2005/8/layout/vList2"/>
    <dgm:cxn modelId="{483693AD-73DB-4259-9FFB-D7F3A9B131AB}" srcId="{2C899CA4-B614-4639-B2C6-F4ABEBAEBBE9}" destId="{8D36A0E1-ADAC-42A0-979D-764D130F2617}" srcOrd="0" destOrd="0" parTransId="{54A1C473-B72C-43AF-A6E9-12D11E57D3C9}" sibTransId="{03EF9733-382D-4103-9B5D-F3CC1530510B}"/>
    <dgm:cxn modelId="{47FBFCBE-BCC9-0946-A6CE-847BA7CB415B}" srcId="{2C899CA4-B614-4639-B2C6-F4ABEBAEBBE9}" destId="{890DEEF0-345E-D945-92D0-29410B65A5FA}" srcOrd="2" destOrd="0" parTransId="{73B78299-BF1E-1641-AB31-15924DEB9B89}" sibTransId="{B843D9B9-D74F-C14A-8BC7-FC8BC33CD567}"/>
    <dgm:cxn modelId="{ED2914DE-9B64-AF40-8188-561B65E36F5E}" type="presOf" srcId="{8862263E-79BD-234F-9522-716521304307}" destId="{3450136C-6F4B-B14C-B852-70B6A9A87F90}" srcOrd="0" destOrd="0" presId="urn:microsoft.com/office/officeart/2005/8/layout/vList2"/>
    <dgm:cxn modelId="{FBC780E1-8F51-4A42-B942-66E3A4B6B2A0}" type="presOf" srcId="{890DEEF0-345E-D945-92D0-29410B65A5FA}" destId="{410D06A2-60B4-FF49-B292-3BB0908DA09E}" srcOrd="0" destOrd="0" presId="urn:microsoft.com/office/officeart/2005/8/layout/vList2"/>
    <dgm:cxn modelId="{537D55F5-2344-F54C-ABCE-F78776D32ED1}" type="presOf" srcId="{AB13BAF7-3FF1-A648-984A-6805DE43F3FB}" destId="{18E97D74-BCE0-F242-BBB8-9ED3426E443A}" srcOrd="0" destOrd="0" presId="urn:microsoft.com/office/officeart/2005/8/layout/vList2"/>
    <dgm:cxn modelId="{80BA51FF-DFB2-7342-BA6A-57606E7A2FB3}" type="presOf" srcId="{2C899CA4-B614-4639-B2C6-F4ABEBAEBBE9}" destId="{865D4B35-53C8-024F-81E8-91E2DB6F1EE3}" srcOrd="0" destOrd="0" presId="urn:microsoft.com/office/officeart/2005/8/layout/vList2"/>
    <dgm:cxn modelId="{24E0D873-C896-1A4F-A35E-3EF97599F4B7}" type="presParOf" srcId="{865D4B35-53C8-024F-81E8-91E2DB6F1EE3}" destId="{F4A2D03D-3E4A-804B-915A-1E79B9156AD7}" srcOrd="0" destOrd="0" presId="urn:microsoft.com/office/officeart/2005/8/layout/vList2"/>
    <dgm:cxn modelId="{D1422A66-B531-FF49-8BA0-8C48E67521BF}" type="presParOf" srcId="{865D4B35-53C8-024F-81E8-91E2DB6F1EE3}" destId="{3450136C-6F4B-B14C-B852-70B6A9A87F90}" srcOrd="1" destOrd="0" presId="urn:microsoft.com/office/officeart/2005/8/layout/vList2"/>
    <dgm:cxn modelId="{4702A3BF-62F6-5F4F-BE9D-537AF98D517B}" type="presParOf" srcId="{865D4B35-53C8-024F-81E8-91E2DB6F1EE3}" destId="{E40C3DA0-C6DA-4248-80E7-3B7A80FB10F6}" srcOrd="2" destOrd="0" presId="urn:microsoft.com/office/officeart/2005/8/layout/vList2"/>
    <dgm:cxn modelId="{C7BA256A-50ED-BA4D-9E99-3A35BC69F3B7}" type="presParOf" srcId="{865D4B35-53C8-024F-81E8-91E2DB6F1EE3}" destId="{18E97D74-BCE0-F242-BBB8-9ED3426E443A}" srcOrd="3" destOrd="0" presId="urn:microsoft.com/office/officeart/2005/8/layout/vList2"/>
    <dgm:cxn modelId="{2A52353E-02B8-684A-AEEA-22814F1751C1}" type="presParOf" srcId="{865D4B35-53C8-024F-81E8-91E2DB6F1EE3}" destId="{410D06A2-60B4-FF49-B292-3BB0908DA09E}" srcOrd="4" destOrd="0" presId="urn:microsoft.com/office/officeart/2005/8/layout/vList2"/>
    <dgm:cxn modelId="{3132E9C8-3AD6-7C42-BDE4-72BC909BEE9E}" type="presParOf" srcId="{865D4B35-53C8-024F-81E8-91E2DB6F1EE3}" destId="{C6E1D885-C1F6-504D-9A01-C320A3093344}" srcOrd="5"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C22B9A-0728-4D4C-94F3-3A565D1A8C8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6DEBA9A-CA0C-45D3-B21E-4A9C3E8480A4}">
      <dgm:prSet/>
      <dgm:spPr>
        <a:solidFill>
          <a:schemeClr val="tx1"/>
        </a:solidFill>
      </dgm:spPr>
      <dgm:t>
        <a:bodyPr/>
        <a:lstStyle/>
        <a:p>
          <a:r>
            <a:rPr lang="en-US" b="0" i="0" dirty="0"/>
            <a:t>Improve text processing with larger samples or GPT-4, as t-SNE shows clustering (Notes 2, 23) but room for better pattern capture. </a:t>
          </a:r>
          <a:endParaRPr lang="en-US" dirty="0"/>
        </a:p>
      </dgm:t>
    </dgm:pt>
    <dgm:pt modelId="{FA23C3CE-88BC-4981-A36C-21FF3A192FBD}" type="parTrans" cxnId="{3D8FFBA6-F238-4890-BF18-6DB092DE774B}">
      <dgm:prSet/>
      <dgm:spPr/>
      <dgm:t>
        <a:bodyPr/>
        <a:lstStyle/>
        <a:p>
          <a:endParaRPr lang="en-US"/>
        </a:p>
      </dgm:t>
    </dgm:pt>
    <dgm:pt modelId="{7CDAC2D5-E723-4884-BEEF-3C90E7F5AD51}" type="sibTrans" cxnId="{3D8FFBA6-F238-4890-BF18-6DB092DE774B}">
      <dgm:prSet/>
      <dgm:spPr/>
      <dgm:t>
        <a:bodyPr/>
        <a:lstStyle/>
        <a:p>
          <a:endParaRPr lang="en-US"/>
        </a:p>
      </dgm:t>
    </dgm:pt>
    <dgm:pt modelId="{E70D561F-3091-4E25-A62A-5569BF59E914}">
      <dgm:prSet/>
      <dgm:spPr>
        <a:solidFill>
          <a:schemeClr val="tx1"/>
        </a:solidFill>
      </dgm:spPr>
      <dgm:t>
        <a:bodyPr/>
        <a:lstStyle/>
        <a:p>
          <a:r>
            <a:rPr lang="en-US" b="0" i="0" dirty="0"/>
            <a:t>Enhance text feature extraction, as SHAP plots show infection (SHAP values up to 0.8) and fever (SHAP values up to 0.1) are key predictors. </a:t>
          </a:r>
          <a:endParaRPr lang="en-US" dirty="0"/>
        </a:p>
      </dgm:t>
    </dgm:pt>
    <dgm:pt modelId="{C2DFDC8E-DB48-4451-B3F6-1826DAD44686}" type="parTrans" cxnId="{761486CA-B186-4C44-8652-75556F40C13F}">
      <dgm:prSet/>
      <dgm:spPr/>
      <dgm:t>
        <a:bodyPr/>
        <a:lstStyle/>
        <a:p>
          <a:endParaRPr lang="en-US"/>
        </a:p>
      </dgm:t>
    </dgm:pt>
    <dgm:pt modelId="{18529A4D-84C3-4CD3-A7C6-526790C339DB}" type="sibTrans" cxnId="{761486CA-B186-4C44-8652-75556F40C13F}">
      <dgm:prSet/>
      <dgm:spPr/>
      <dgm:t>
        <a:bodyPr/>
        <a:lstStyle/>
        <a:p>
          <a:endParaRPr lang="en-US"/>
        </a:p>
      </dgm:t>
    </dgm:pt>
    <dgm:pt modelId="{EBDDA7FB-7D9A-45EC-8739-9966A1B5980B}">
      <dgm:prSet/>
      <dgm:spPr>
        <a:solidFill>
          <a:schemeClr val="tx1"/>
        </a:solidFill>
      </dgm:spPr>
      <dgm:t>
        <a:bodyPr/>
        <a:lstStyle/>
        <a:p>
          <a:r>
            <a:rPr lang="en-US" b="0" i="0" dirty="0"/>
            <a:t>Address fairness (recall: F 0.197, M 0.172) by analyzing age and ethnicity, plus use SMOTE for class imbalance. </a:t>
          </a:r>
          <a:endParaRPr lang="en-US" dirty="0"/>
        </a:p>
      </dgm:t>
    </dgm:pt>
    <dgm:pt modelId="{F4D58C9A-DDBF-40B4-BB5F-6BED6336B138}" type="parTrans" cxnId="{3D228F58-8847-45C6-AF92-A4770BCABDEF}">
      <dgm:prSet/>
      <dgm:spPr/>
      <dgm:t>
        <a:bodyPr/>
        <a:lstStyle/>
        <a:p>
          <a:endParaRPr lang="en-US"/>
        </a:p>
      </dgm:t>
    </dgm:pt>
    <dgm:pt modelId="{E8AF056E-8C64-4C28-98D9-D110FCB74882}" type="sibTrans" cxnId="{3D228F58-8847-45C6-AF92-A4770BCABDEF}">
      <dgm:prSet/>
      <dgm:spPr/>
      <dgm:t>
        <a:bodyPr/>
        <a:lstStyle/>
        <a:p>
          <a:endParaRPr lang="en-US"/>
        </a:p>
      </dgm:t>
    </dgm:pt>
    <dgm:pt modelId="{FC794EDF-5B4B-4913-B2FE-5ADE82D9A2CC}">
      <dgm:prSet/>
      <dgm:spPr>
        <a:solidFill>
          <a:schemeClr val="tx1"/>
        </a:solidFill>
      </dgm:spPr>
      <dgm:t>
        <a:bodyPr/>
        <a:lstStyle/>
        <a:p>
          <a:r>
            <a:rPr lang="en-US" b="0" i="0"/>
            <a:t>Real-time ICU monitoring to save lives.</a:t>
          </a:r>
          <a:endParaRPr lang="en-US"/>
        </a:p>
      </dgm:t>
    </dgm:pt>
    <dgm:pt modelId="{65B6D732-1BD9-458A-B66E-928C851C470C}" type="parTrans" cxnId="{75B10B5D-844B-44A2-AEB3-FED8279016EB}">
      <dgm:prSet/>
      <dgm:spPr/>
      <dgm:t>
        <a:bodyPr/>
        <a:lstStyle/>
        <a:p>
          <a:endParaRPr lang="en-US"/>
        </a:p>
      </dgm:t>
    </dgm:pt>
    <dgm:pt modelId="{B398E407-0695-489A-8271-80125F8B500B}" type="sibTrans" cxnId="{75B10B5D-844B-44A2-AEB3-FED8279016EB}">
      <dgm:prSet/>
      <dgm:spPr/>
      <dgm:t>
        <a:bodyPr/>
        <a:lstStyle/>
        <a:p>
          <a:endParaRPr lang="en-US"/>
        </a:p>
      </dgm:t>
    </dgm:pt>
    <dgm:pt modelId="{1F181469-6131-0A40-96C7-3335E66148CF}" type="pres">
      <dgm:prSet presAssocID="{F8C22B9A-0728-4D4C-94F3-3A565D1A8C8E}" presName="linear" presStyleCnt="0">
        <dgm:presLayoutVars>
          <dgm:animLvl val="lvl"/>
          <dgm:resizeHandles val="exact"/>
        </dgm:presLayoutVars>
      </dgm:prSet>
      <dgm:spPr/>
    </dgm:pt>
    <dgm:pt modelId="{18B83DBD-113A-1949-B08D-0707913ED74C}" type="pres">
      <dgm:prSet presAssocID="{76DEBA9A-CA0C-45D3-B21E-4A9C3E8480A4}" presName="parentText" presStyleLbl="node1" presStyleIdx="0" presStyleCnt="4">
        <dgm:presLayoutVars>
          <dgm:chMax val="0"/>
          <dgm:bulletEnabled val="1"/>
        </dgm:presLayoutVars>
      </dgm:prSet>
      <dgm:spPr/>
    </dgm:pt>
    <dgm:pt modelId="{6F25B058-E662-4B49-B64B-1A234676FAEA}" type="pres">
      <dgm:prSet presAssocID="{7CDAC2D5-E723-4884-BEEF-3C90E7F5AD51}" presName="spacer" presStyleCnt="0"/>
      <dgm:spPr/>
    </dgm:pt>
    <dgm:pt modelId="{244F434D-C4AE-1540-9C32-F01E9C555ACA}" type="pres">
      <dgm:prSet presAssocID="{E70D561F-3091-4E25-A62A-5569BF59E914}" presName="parentText" presStyleLbl="node1" presStyleIdx="1" presStyleCnt="4">
        <dgm:presLayoutVars>
          <dgm:chMax val="0"/>
          <dgm:bulletEnabled val="1"/>
        </dgm:presLayoutVars>
      </dgm:prSet>
      <dgm:spPr/>
    </dgm:pt>
    <dgm:pt modelId="{3F10C72B-99B9-3741-8F7A-6F5397D760CB}" type="pres">
      <dgm:prSet presAssocID="{18529A4D-84C3-4CD3-A7C6-526790C339DB}" presName="spacer" presStyleCnt="0"/>
      <dgm:spPr/>
    </dgm:pt>
    <dgm:pt modelId="{DCEE72C8-0AFB-CE4D-94B7-C7161D7B8968}" type="pres">
      <dgm:prSet presAssocID="{EBDDA7FB-7D9A-45EC-8739-9966A1B5980B}" presName="parentText" presStyleLbl="node1" presStyleIdx="2" presStyleCnt="4">
        <dgm:presLayoutVars>
          <dgm:chMax val="0"/>
          <dgm:bulletEnabled val="1"/>
        </dgm:presLayoutVars>
      </dgm:prSet>
      <dgm:spPr/>
    </dgm:pt>
    <dgm:pt modelId="{5672D370-A51A-3140-BF1A-420C5DEEABF1}" type="pres">
      <dgm:prSet presAssocID="{E8AF056E-8C64-4C28-98D9-D110FCB74882}" presName="spacer" presStyleCnt="0"/>
      <dgm:spPr/>
    </dgm:pt>
    <dgm:pt modelId="{22FDC1B8-AB9F-5F4D-8133-DEB2EA5CFE93}" type="pres">
      <dgm:prSet presAssocID="{FC794EDF-5B4B-4913-B2FE-5ADE82D9A2CC}" presName="parentText" presStyleLbl="node1" presStyleIdx="3" presStyleCnt="4">
        <dgm:presLayoutVars>
          <dgm:chMax val="0"/>
          <dgm:bulletEnabled val="1"/>
        </dgm:presLayoutVars>
      </dgm:prSet>
      <dgm:spPr/>
    </dgm:pt>
  </dgm:ptLst>
  <dgm:cxnLst>
    <dgm:cxn modelId="{4FD2352A-F66F-864B-B462-F159CD0CC708}" type="presOf" srcId="{FC794EDF-5B4B-4913-B2FE-5ADE82D9A2CC}" destId="{22FDC1B8-AB9F-5F4D-8133-DEB2EA5CFE93}" srcOrd="0" destOrd="0" presId="urn:microsoft.com/office/officeart/2005/8/layout/vList2"/>
    <dgm:cxn modelId="{3D228F58-8847-45C6-AF92-A4770BCABDEF}" srcId="{F8C22B9A-0728-4D4C-94F3-3A565D1A8C8E}" destId="{EBDDA7FB-7D9A-45EC-8739-9966A1B5980B}" srcOrd="2" destOrd="0" parTransId="{F4D58C9A-DDBF-40B4-BB5F-6BED6336B138}" sibTransId="{E8AF056E-8C64-4C28-98D9-D110FCB74882}"/>
    <dgm:cxn modelId="{75B10B5D-844B-44A2-AEB3-FED8279016EB}" srcId="{F8C22B9A-0728-4D4C-94F3-3A565D1A8C8E}" destId="{FC794EDF-5B4B-4913-B2FE-5ADE82D9A2CC}" srcOrd="3" destOrd="0" parTransId="{65B6D732-1BD9-458A-B66E-928C851C470C}" sibTransId="{B398E407-0695-489A-8271-80125F8B500B}"/>
    <dgm:cxn modelId="{39D0F95E-4BED-3347-BDC9-9CE88671560C}" type="presOf" srcId="{F8C22B9A-0728-4D4C-94F3-3A565D1A8C8E}" destId="{1F181469-6131-0A40-96C7-3335E66148CF}" srcOrd="0" destOrd="0" presId="urn:microsoft.com/office/officeart/2005/8/layout/vList2"/>
    <dgm:cxn modelId="{653D5277-2FAD-0E4A-A202-F7DA8BC78D78}" type="presOf" srcId="{E70D561F-3091-4E25-A62A-5569BF59E914}" destId="{244F434D-C4AE-1540-9C32-F01E9C555ACA}" srcOrd="0" destOrd="0" presId="urn:microsoft.com/office/officeart/2005/8/layout/vList2"/>
    <dgm:cxn modelId="{1408DBA2-822B-344D-BFF2-288D1EF4D64F}" type="presOf" srcId="{76DEBA9A-CA0C-45D3-B21E-4A9C3E8480A4}" destId="{18B83DBD-113A-1949-B08D-0707913ED74C}" srcOrd="0" destOrd="0" presId="urn:microsoft.com/office/officeart/2005/8/layout/vList2"/>
    <dgm:cxn modelId="{3D8FFBA6-F238-4890-BF18-6DB092DE774B}" srcId="{F8C22B9A-0728-4D4C-94F3-3A565D1A8C8E}" destId="{76DEBA9A-CA0C-45D3-B21E-4A9C3E8480A4}" srcOrd="0" destOrd="0" parTransId="{FA23C3CE-88BC-4981-A36C-21FF3A192FBD}" sibTransId="{7CDAC2D5-E723-4884-BEEF-3C90E7F5AD51}"/>
    <dgm:cxn modelId="{BE14F9B6-74C5-7C45-B6FC-D73E9C4EE2CF}" type="presOf" srcId="{EBDDA7FB-7D9A-45EC-8739-9966A1B5980B}" destId="{DCEE72C8-0AFB-CE4D-94B7-C7161D7B8968}" srcOrd="0" destOrd="0" presId="urn:microsoft.com/office/officeart/2005/8/layout/vList2"/>
    <dgm:cxn modelId="{761486CA-B186-4C44-8652-75556F40C13F}" srcId="{F8C22B9A-0728-4D4C-94F3-3A565D1A8C8E}" destId="{E70D561F-3091-4E25-A62A-5569BF59E914}" srcOrd="1" destOrd="0" parTransId="{C2DFDC8E-DB48-4451-B3F6-1826DAD44686}" sibTransId="{18529A4D-84C3-4CD3-A7C6-526790C339DB}"/>
    <dgm:cxn modelId="{FC126AB8-3E48-B048-895C-6FD006DDB7DF}" type="presParOf" srcId="{1F181469-6131-0A40-96C7-3335E66148CF}" destId="{18B83DBD-113A-1949-B08D-0707913ED74C}" srcOrd="0" destOrd="0" presId="urn:microsoft.com/office/officeart/2005/8/layout/vList2"/>
    <dgm:cxn modelId="{4DDCF937-3260-E44D-8B9E-BAABA852EEF8}" type="presParOf" srcId="{1F181469-6131-0A40-96C7-3335E66148CF}" destId="{6F25B058-E662-4B49-B64B-1A234676FAEA}" srcOrd="1" destOrd="0" presId="urn:microsoft.com/office/officeart/2005/8/layout/vList2"/>
    <dgm:cxn modelId="{A2EF3949-52D6-0E47-A659-615AFC509F67}" type="presParOf" srcId="{1F181469-6131-0A40-96C7-3335E66148CF}" destId="{244F434D-C4AE-1540-9C32-F01E9C555ACA}" srcOrd="2" destOrd="0" presId="urn:microsoft.com/office/officeart/2005/8/layout/vList2"/>
    <dgm:cxn modelId="{0B1A7AA0-9E14-9246-9C29-615E73E23DA8}" type="presParOf" srcId="{1F181469-6131-0A40-96C7-3335E66148CF}" destId="{3F10C72B-99B9-3741-8F7A-6F5397D760CB}" srcOrd="3" destOrd="0" presId="urn:microsoft.com/office/officeart/2005/8/layout/vList2"/>
    <dgm:cxn modelId="{472CBE0F-54B6-414A-B5BA-63D4EC67DEE7}" type="presParOf" srcId="{1F181469-6131-0A40-96C7-3335E66148CF}" destId="{DCEE72C8-0AFB-CE4D-94B7-C7161D7B8968}" srcOrd="4" destOrd="0" presId="urn:microsoft.com/office/officeart/2005/8/layout/vList2"/>
    <dgm:cxn modelId="{BD5E6861-0164-704D-8B3B-A168A0567324}" type="presParOf" srcId="{1F181469-6131-0A40-96C7-3335E66148CF}" destId="{5672D370-A51A-3140-BF1A-420C5DEEABF1}" srcOrd="5" destOrd="0" presId="urn:microsoft.com/office/officeart/2005/8/layout/vList2"/>
    <dgm:cxn modelId="{37D978C5-225B-9740-88B3-62A06810CD7C}" type="presParOf" srcId="{1F181469-6131-0A40-96C7-3335E66148CF}" destId="{22FDC1B8-AB9F-5F4D-8133-DEB2EA5CFE93}" srcOrd="6"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E35624-3176-47AC-9B27-5B9EEF201E62}"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D7DE1BA0-983F-4CA7-9B7B-F36676ED0239}">
      <dgm:prSet/>
      <dgm:spPr>
        <a:solidFill>
          <a:schemeClr val="tx1"/>
        </a:solidFill>
        <a:ln>
          <a:noFill/>
        </a:ln>
      </dgm:spPr>
      <dgm:t>
        <a:bodyPr/>
        <a:lstStyle/>
        <a:p>
          <a:r>
            <a:rPr lang="en-US" b="0" i="0" dirty="0"/>
            <a:t>Summary</a:t>
          </a:r>
          <a:endParaRPr lang="en-US" dirty="0"/>
        </a:p>
      </dgm:t>
    </dgm:pt>
    <dgm:pt modelId="{75269871-5A13-46BD-B98B-432F552C1250}" type="parTrans" cxnId="{A5F980E7-D9B0-49E4-800F-BA46B4A0BB2A}">
      <dgm:prSet/>
      <dgm:spPr/>
      <dgm:t>
        <a:bodyPr/>
        <a:lstStyle/>
        <a:p>
          <a:endParaRPr lang="en-US"/>
        </a:p>
      </dgm:t>
    </dgm:pt>
    <dgm:pt modelId="{48BBB4C8-5DB1-4AB5-B918-701F0B1CAA21}" type="sibTrans" cxnId="{A5F980E7-D9B0-49E4-800F-BA46B4A0BB2A}">
      <dgm:prSet/>
      <dgm:spPr/>
      <dgm:t>
        <a:bodyPr/>
        <a:lstStyle/>
        <a:p>
          <a:endParaRPr lang="en-US"/>
        </a:p>
      </dgm:t>
    </dgm:pt>
    <dgm:pt modelId="{BCB7D26E-286D-41D7-A98A-4D1941237D76}">
      <dgm:prSet/>
      <dgm:spPr>
        <a:solidFill>
          <a:schemeClr val="tx1"/>
        </a:solidFill>
      </dgm:spPr>
      <dgm:t>
        <a:bodyPr/>
        <a:lstStyle/>
        <a:p>
          <a:r>
            <a:rPr lang="en-US" b="0" i="0" dirty="0"/>
            <a:t>Future</a:t>
          </a:r>
          <a:endParaRPr lang="en-US" dirty="0"/>
        </a:p>
      </dgm:t>
    </dgm:pt>
    <dgm:pt modelId="{47F954B3-8D5A-4986-87C7-A60CCAA2FF75}" type="parTrans" cxnId="{77A37FC1-1C1C-4FB6-AD1D-C597DFCCBAF9}">
      <dgm:prSet/>
      <dgm:spPr/>
      <dgm:t>
        <a:bodyPr/>
        <a:lstStyle/>
        <a:p>
          <a:endParaRPr lang="en-US"/>
        </a:p>
      </dgm:t>
    </dgm:pt>
    <dgm:pt modelId="{B96D329B-7DE4-42E0-BDCF-D720F5E7C960}" type="sibTrans" cxnId="{77A37FC1-1C1C-4FB6-AD1D-C597DFCCBAF9}">
      <dgm:prSet/>
      <dgm:spPr/>
      <dgm:t>
        <a:bodyPr/>
        <a:lstStyle/>
        <a:p>
          <a:endParaRPr lang="en-US"/>
        </a:p>
      </dgm:t>
    </dgm:pt>
    <dgm:pt modelId="{99825C02-5590-424F-ABF6-91B49C651282}">
      <dgm:prSet/>
      <dgm:spPr>
        <a:noFill/>
        <a:ln>
          <a:noFill/>
        </a:ln>
      </dgm:spPr>
      <dgm:t>
        <a:bodyPr/>
        <a:lstStyle/>
        <a:p>
          <a:r>
            <a:rPr lang="en-US" b="0" i="0" dirty="0"/>
            <a:t>AUROC 0.737, key predictors identified</a:t>
          </a:r>
          <a:endParaRPr lang="en-US" dirty="0"/>
        </a:p>
      </dgm:t>
    </dgm:pt>
    <dgm:pt modelId="{62027B31-951A-9346-82DD-EFDAD66E65E1}" type="parTrans" cxnId="{0370610C-7D96-7D4A-A71D-DCB74A9BA3E0}">
      <dgm:prSet/>
      <dgm:spPr/>
      <dgm:t>
        <a:bodyPr/>
        <a:lstStyle/>
        <a:p>
          <a:endParaRPr lang="en-US"/>
        </a:p>
      </dgm:t>
    </dgm:pt>
    <dgm:pt modelId="{760035B4-1092-5943-89AD-34D84416FCFC}" type="sibTrans" cxnId="{0370610C-7D96-7D4A-A71D-DCB74A9BA3E0}">
      <dgm:prSet/>
      <dgm:spPr/>
      <dgm:t>
        <a:bodyPr/>
        <a:lstStyle/>
        <a:p>
          <a:endParaRPr lang="en-US"/>
        </a:p>
      </dgm:t>
    </dgm:pt>
    <dgm:pt modelId="{D6D4FC7B-9ABE-1045-A4DA-D9E9E906ED6D}">
      <dgm:prSet/>
      <dgm:spPr>
        <a:noFill/>
        <a:ln>
          <a:noFill/>
        </a:ln>
      </dgm:spPr>
      <dgm:t>
        <a:bodyPr/>
        <a:lstStyle/>
        <a:p>
          <a:r>
            <a:rPr lang="en-US" b="0" i="0" dirty="0"/>
            <a:t> Real-time, equitable detection</a:t>
          </a:r>
          <a:endParaRPr lang="en-US" dirty="0"/>
        </a:p>
      </dgm:t>
    </dgm:pt>
    <dgm:pt modelId="{969C5D97-6E59-8641-B980-ED7AE5DA52BD}" type="parTrans" cxnId="{74296203-2954-654B-A51C-7588CD7F3C88}">
      <dgm:prSet/>
      <dgm:spPr/>
      <dgm:t>
        <a:bodyPr/>
        <a:lstStyle/>
        <a:p>
          <a:endParaRPr lang="en-US"/>
        </a:p>
      </dgm:t>
    </dgm:pt>
    <dgm:pt modelId="{83E5B188-52DA-E141-A666-540714DCBCF7}" type="sibTrans" cxnId="{74296203-2954-654B-A51C-7588CD7F3C88}">
      <dgm:prSet/>
      <dgm:spPr/>
      <dgm:t>
        <a:bodyPr/>
        <a:lstStyle/>
        <a:p>
          <a:endParaRPr lang="en-US"/>
        </a:p>
      </dgm:t>
    </dgm:pt>
    <dgm:pt modelId="{A43CBBB6-E05D-044C-8A68-EA7198B008D4}" type="pres">
      <dgm:prSet presAssocID="{F0E35624-3176-47AC-9B27-5B9EEF201E62}" presName="Name0" presStyleCnt="0">
        <dgm:presLayoutVars>
          <dgm:dir/>
          <dgm:animLvl val="lvl"/>
          <dgm:resizeHandles val="exact"/>
        </dgm:presLayoutVars>
      </dgm:prSet>
      <dgm:spPr/>
    </dgm:pt>
    <dgm:pt modelId="{56F69F2F-75AD-244C-AC96-62EC6641F2F2}" type="pres">
      <dgm:prSet presAssocID="{D7DE1BA0-983F-4CA7-9B7B-F36676ED0239}" presName="linNode" presStyleCnt="0"/>
      <dgm:spPr/>
    </dgm:pt>
    <dgm:pt modelId="{E9821002-EC1E-4349-A878-D24B17EDE1FC}" type="pres">
      <dgm:prSet presAssocID="{D7DE1BA0-983F-4CA7-9B7B-F36676ED0239}" presName="parentText" presStyleLbl="node1" presStyleIdx="0" presStyleCnt="2">
        <dgm:presLayoutVars>
          <dgm:chMax val="1"/>
          <dgm:bulletEnabled val="1"/>
        </dgm:presLayoutVars>
      </dgm:prSet>
      <dgm:spPr/>
    </dgm:pt>
    <dgm:pt modelId="{B6891A19-9776-7B47-9F18-36B5FA113801}" type="pres">
      <dgm:prSet presAssocID="{D7DE1BA0-983F-4CA7-9B7B-F36676ED0239}" presName="descendantText" presStyleLbl="alignAccFollowNode1" presStyleIdx="0" presStyleCnt="2">
        <dgm:presLayoutVars>
          <dgm:bulletEnabled val="1"/>
        </dgm:presLayoutVars>
      </dgm:prSet>
      <dgm:spPr/>
    </dgm:pt>
    <dgm:pt modelId="{DB30CA33-5745-AD43-A5BF-4BCDC681217B}" type="pres">
      <dgm:prSet presAssocID="{48BBB4C8-5DB1-4AB5-B918-701F0B1CAA21}" presName="sp" presStyleCnt="0"/>
      <dgm:spPr/>
    </dgm:pt>
    <dgm:pt modelId="{64E3E098-B141-0745-A3A6-AD4D27C05AA8}" type="pres">
      <dgm:prSet presAssocID="{BCB7D26E-286D-41D7-A98A-4D1941237D76}" presName="linNode" presStyleCnt="0"/>
      <dgm:spPr/>
    </dgm:pt>
    <dgm:pt modelId="{3AC270D7-9417-5249-9036-C0A9E6621AF4}" type="pres">
      <dgm:prSet presAssocID="{BCB7D26E-286D-41D7-A98A-4D1941237D76}" presName="parentText" presStyleLbl="node1" presStyleIdx="1" presStyleCnt="2">
        <dgm:presLayoutVars>
          <dgm:chMax val="1"/>
          <dgm:bulletEnabled val="1"/>
        </dgm:presLayoutVars>
      </dgm:prSet>
      <dgm:spPr/>
    </dgm:pt>
    <dgm:pt modelId="{F37AB0C9-A34B-1F4B-BD2B-FA7FEC4F42FE}" type="pres">
      <dgm:prSet presAssocID="{BCB7D26E-286D-41D7-A98A-4D1941237D76}" presName="descendantText" presStyleLbl="alignAccFollowNode1" presStyleIdx="1" presStyleCnt="2">
        <dgm:presLayoutVars>
          <dgm:bulletEnabled val="1"/>
        </dgm:presLayoutVars>
      </dgm:prSet>
      <dgm:spPr/>
    </dgm:pt>
  </dgm:ptLst>
  <dgm:cxnLst>
    <dgm:cxn modelId="{6B87B900-B081-6840-817C-EE664ACC674B}" type="presOf" srcId="{99825C02-5590-424F-ABF6-91B49C651282}" destId="{B6891A19-9776-7B47-9F18-36B5FA113801}" srcOrd="0" destOrd="0" presId="urn:microsoft.com/office/officeart/2005/8/layout/vList5"/>
    <dgm:cxn modelId="{74296203-2954-654B-A51C-7588CD7F3C88}" srcId="{BCB7D26E-286D-41D7-A98A-4D1941237D76}" destId="{D6D4FC7B-9ABE-1045-A4DA-D9E9E906ED6D}" srcOrd="0" destOrd="0" parTransId="{969C5D97-6E59-8641-B980-ED7AE5DA52BD}" sibTransId="{83E5B188-52DA-E141-A666-540714DCBCF7}"/>
    <dgm:cxn modelId="{0370610C-7D96-7D4A-A71D-DCB74A9BA3E0}" srcId="{D7DE1BA0-983F-4CA7-9B7B-F36676ED0239}" destId="{99825C02-5590-424F-ABF6-91B49C651282}" srcOrd="0" destOrd="0" parTransId="{62027B31-951A-9346-82DD-EFDAD66E65E1}" sibTransId="{760035B4-1092-5943-89AD-34D84416FCFC}"/>
    <dgm:cxn modelId="{7A1ECF2D-4526-CD4C-BF5B-47B032F275C3}" type="presOf" srcId="{F0E35624-3176-47AC-9B27-5B9EEF201E62}" destId="{A43CBBB6-E05D-044C-8A68-EA7198B008D4}" srcOrd="0" destOrd="0" presId="urn:microsoft.com/office/officeart/2005/8/layout/vList5"/>
    <dgm:cxn modelId="{1DB03586-7A84-A24B-BBDE-476E76FD81DE}" type="presOf" srcId="{D6D4FC7B-9ABE-1045-A4DA-D9E9E906ED6D}" destId="{F37AB0C9-A34B-1F4B-BD2B-FA7FEC4F42FE}" srcOrd="0" destOrd="0" presId="urn:microsoft.com/office/officeart/2005/8/layout/vList5"/>
    <dgm:cxn modelId="{628BE9AC-F6B4-C947-9EA0-E27782163CB7}" type="presOf" srcId="{D7DE1BA0-983F-4CA7-9B7B-F36676ED0239}" destId="{E9821002-EC1E-4349-A878-D24B17EDE1FC}" srcOrd="0" destOrd="0" presId="urn:microsoft.com/office/officeart/2005/8/layout/vList5"/>
    <dgm:cxn modelId="{E2E0C3BD-F3B9-F844-9A93-BE37FA5259D1}" type="presOf" srcId="{BCB7D26E-286D-41D7-A98A-4D1941237D76}" destId="{3AC270D7-9417-5249-9036-C0A9E6621AF4}" srcOrd="0" destOrd="0" presId="urn:microsoft.com/office/officeart/2005/8/layout/vList5"/>
    <dgm:cxn modelId="{77A37FC1-1C1C-4FB6-AD1D-C597DFCCBAF9}" srcId="{F0E35624-3176-47AC-9B27-5B9EEF201E62}" destId="{BCB7D26E-286D-41D7-A98A-4D1941237D76}" srcOrd="1" destOrd="0" parTransId="{47F954B3-8D5A-4986-87C7-A60CCAA2FF75}" sibTransId="{B96D329B-7DE4-42E0-BDCF-D720F5E7C960}"/>
    <dgm:cxn modelId="{A5F980E7-D9B0-49E4-800F-BA46B4A0BB2A}" srcId="{F0E35624-3176-47AC-9B27-5B9EEF201E62}" destId="{D7DE1BA0-983F-4CA7-9B7B-F36676ED0239}" srcOrd="0" destOrd="0" parTransId="{75269871-5A13-46BD-B98B-432F552C1250}" sibTransId="{48BBB4C8-5DB1-4AB5-B918-701F0B1CAA21}"/>
    <dgm:cxn modelId="{E0B6E134-1535-DC4D-A1F4-D50EAD045A7E}" type="presParOf" srcId="{A43CBBB6-E05D-044C-8A68-EA7198B008D4}" destId="{56F69F2F-75AD-244C-AC96-62EC6641F2F2}" srcOrd="0" destOrd="0" presId="urn:microsoft.com/office/officeart/2005/8/layout/vList5"/>
    <dgm:cxn modelId="{73D9A675-D9A9-634D-BAE0-DA50176411E8}" type="presParOf" srcId="{56F69F2F-75AD-244C-AC96-62EC6641F2F2}" destId="{E9821002-EC1E-4349-A878-D24B17EDE1FC}" srcOrd="0" destOrd="0" presId="urn:microsoft.com/office/officeart/2005/8/layout/vList5"/>
    <dgm:cxn modelId="{57FE0DB1-B36E-2949-A9C8-1D4A12F818E7}" type="presParOf" srcId="{56F69F2F-75AD-244C-AC96-62EC6641F2F2}" destId="{B6891A19-9776-7B47-9F18-36B5FA113801}" srcOrd="1" destOrd="0" presId="urn:microsoft.com/office/officeart/2005/8/layout/vList5"/>
    <dgm:cxn modelId="{9E70953F-24DD-1343-8F31-77B753A9EF85}" type="presParOf" srcId="{A43CBBB6-E05D-044C-8A68-EA7198B008D4}" destId="{DB30CA33-5745-AD43-A5BF-4BCDC681217B}" srcOrd="1" destOrd="0" presId="urn:microsoft.com/office/officeart/2005/8/layout/vList5"/>
    <dgm:cxn modelId="{BF5FA41F-5DAE-E24E-814D-9F1AA317E021}" type="presParOf" srcId="{A43CBBB6-E05D-044C-8A68-EA7198B008D4}" destId="{64E3E098-B141-0745-A3A6-AD4D27C05AA8}" srcOrd="2" destOrd="0" presId="urn:microsoft.com/office/officeart/2005/8/layout/vList5"/>
    <dgm:cxn modelId="{16DC56E0-2B32-1D49-A649-8DB0AF179E98}" type="presParOf" srcId="{64E3E098-B141-0745-A3A6-AD4D27C05AA8}" destId="{3AC270D7-9417-5249-9036-C0A9E6621AF4}" srcOrd="0" destOrd="0" presId="urn:microsoft.com/office/officeart/2005/8/layout/vList5"/>
    <dgm:cxn modelId="{C5FB1B13-CD8E-284F-BA25-B9773CA7E1FA}" type="presParOf" srcId="{64E3E098-B141-0745-A3A6-AD4D27C05AA8}" destId="{F37AB0C9-A34B-1F4B-BD2B-FA7FEC4F42FE}" srcOrd="1" destOrd="0" presId="urn:microsoft.com/office/officeart/2005/8/layout/vList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5AF654-C1DC-8545-87E5-42E088CF8468}">
      <dsp:nvSpPr>
        <dsp:cNvPr id="0" name=""/>
        <dsp:cNvSpPr/>
      </dsp:nvSpPr>
      <dsp:spPr>
        <a:xfrm>
          <a:off x="0" y="29355"/>
          <a:ext cx="5935022" cy="72072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100000"/>
            </a:lnSpc>
            <a:spcBef>
              <a:spcPct val="0"/>
            </a:spcBef>
            <a:spcAft>
              <a:spcPct val="35000"/>
            </a:spcAft>
            <a:buNone/>
          </a:pPr>
          <a:r>
            <a:rPr lang="en-US" sz="2800" b="0" i="0" kern="1200" dirty="0"/>
            <a:t>Sepsis</a:t>
          </a:r>
          <a:endParaRPr lang="en-US" sz="2800" kern="1200" dirty="0"/>
        </a:p>
      </dsp:txBody>
      <dsp:txXfrm>
        <a:off x="35183" y="64538"/>
        <a:ext cx="5864656" cy="650354"/>
      </dsp:txXfrm>
    </dsp:sp>
    <dsp:sp modelId="{A2AD2397-9536-A848-8E57-FCE7957C1C5D}">
      <dsp:nvSpPr>
        <dsp:cNvPr id="0" name=""/>
        <dsp:cNvSpPr/>
      </dsp:nvSpPr>
      <dsp:spPr>
        <a:xfrm>
          <a:off x="0" y="750075"/>
          <a:ext cx="5935022"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437" tIns="35560" rIns="199136" bIns="35560" numCol="1" spcCol="1270" anchor="t" anchorCtr="0">
          <a:noAutofit/>
        </a:bodyPr>
        <a:lstStyle/>
        <a:p>
          <a:pPr marL="228600" lvl="1" indent="-228600" algn="l" defTabSz="977900">
            <a:lnSpc>
              <a:spcPct val="100000"/>
            </a:lnSpc>
            <a:spcBef>
              <a:spcPct val="0"/>
            </a:spcBef>
            <a:spcAft>
              <a:spcPct val="20000"/>
            </a:spcAft>
            <a:buChar char="•"/>
          </a:pPr>
          <a:r>
            <a:rPr lang="en-US" sz="2200" b="0" i="0" kern="1200"/>
            <a:t>Mortality </a:t>
          </a:r>
          <a:r>
            <a:rPr lang="en-US" sz="2200" b="0" i="0" kern="1200" dirty="0"/>
            <a:t>&gt;30%, early detection critical. </a:t>
          </a:r>
          <a:endParaRPr lang="en-US" sz="2200" kern="1200" dirty="0"/>
        </a:p>
      </dsp:txBody>
      <dsp:txXfrm>
        <a:off x="0" y="750075"/>
        <a:ext cx="5935022" cy="463680"/>
      </dsp:txXfrm>
    </dsp:sp>
    <dsp:sp modelId="{569F16B2-B5B4-7445-8F2B-F8BF274EF784}">
      <dsp:nvSpPr>
        <dsp:cNvPr id="0" name=""/>
        <dsp:cNvSpPr/>
      </dsp:nvSpPr>
      <dsp:spPr>
        <a:xfrm>
          <a:off x="0" y="1213755"/>
          <a:ext cx="5935022" cy="72072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100000"/>
            </a:lnSpc>
            <a:spcBef>
              <a:spcPct val="0"/>
            </a:spcBef>
            <a:spcAft>
              <a:spcPct val="35000"/>
            </a:spcAft>
            <a:buNone/>
          </a:pPr>
          <a:r>
            <a:rPr lang="en-US" sz="2800" b="0" i="0" kern="1200" dirty="0"/>
            <a:t>Data</a:t>
          </a:r>
          <a:endParaRPr lang="en-US" sz="2800" kern="1200" dirty="0"/>
        </a:p>
      </dsp:txBody>
      <dsp:txXfrm>
        <a:off x="35183" y="1248938"/>
        <a:ext cx="5864656" cy="650354"/>
      </dsp:txXfrm>
    </dsp:sp>
    <dsp:sp modelId="{1EB7477D-CF9A-C547-825F-2645970B9621}">
      <dsp:nvSpPr>
        <dsp:cNvPr id="0" name=""/>
        <dsp:cNvSpPr/>
      </dsp:nvSpPr>
      <dsp:spPr>
        <a:xfrm>
          <a:off x="0" y="1934475"/>
          <a:ext cx="5935022"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437" tIns="35560" rIns="199136" bIns="35560" numCol="1" spcCol="1270" anchor="t" anchorCtr="0">
          <a:noAutofit/>
        </a:bodyPr>
        <a:lstStyle/>
        <a:p>
          <a:pPr marL="228600" lvl="1" indent="-228600" algn="l" defTabSz="977900">
            <a:lnSpc>
              <a:spcPct val="100000"/>
            </a:lnSpc>
            <a:spcBef>
              <a:spcPct val="0"/>
            </a:spcBef>
            <a:spcAft>
              <a:spcPct val="20000"/>
            </a:spcAft>
            <a:buChar char="•"/>
          </a:pPr>
          <a:r>
            <a:rPr lang="en-US" sz="2200" b="0" i="0" kern="1200" dirty="0"/>
            <a:t>MIMIC-III (vitals + notes)</a:t>
          </a:r>
          <a:endParaRPr lang="en-US" sz="2200" kern="1200" dirty="0"/>
        </a:p>
      </dsp:txBody>
      <dsp:txXfrm>
        <a:off x="0" y="1934475"/>
        <a:ext cx="5935022" cy="463680"/>
      </dsp:txXfrm>
    </dsp:sp>
    <dsp:sp modelId="{A6F0F988-FBEA-D64B-80D7-C14AAB95BCDA}">
      <dsp:nvSpPr>
        <dsp:cNvPr id="0" name=""/>
        <dsp:cNvSpPr/>
      </dsp:nvSpPr>
      <dsp:spPr>
        <a:xfrm>
          <a:off x="0" y="2398155"/>
          <a:ext cx="5935022" cy="72072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100000"/>
            </a:lnSpc>
            <a:spcBef>
              <a:spcPct val="0"/>
            </a:spcBef>
            <a:spcAft>
              <a:spcPct val="35000"/>
            </a:spcAft>
            <a:buNone/>
          </a:pPr>
          <a:r>
            <a:rPr lang="en-US" sz="2800" b="0" i="0" kern="1200" dirty="0"/>
            <a:t>Graph Result</a:t>
          </a:r>
          <a:endParaRPr lang="en-US" sz="2800" kern="1200" dirty="0"/>
        </a:p>
      </dsp:txBody>
      <dsp:txXfrm>
        <a:off x="35183" y="2433338"/>
        <a:ext cx="5864656" cy="650354"/>
      </dsp:txXfrm>
    </dsp:sp>
    <dsp:sp modelId="{7CF20356-8CA9-AF44-AB62-B96679AD8BB1}">
      <dsp:nvSpPr>
        <dsp:cNvPr id="0" name=""/>
        <dsp:cNvSpPr/>
      </dsp:nvSpPr>
      <dsp:spPr>
        <a:xfrm>
          <a:off x="0" y="3118874"/>
          <a:ext cx="5935022" cy="144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8437" tIns="35560" rIns="199136" bIns="35560" numCol="1" spcCol="1270" anchor="t" anchorCtr="0">
          <a:noAutofit/>
        </a:bodyPr>
        <a:lstStyle/>
        <a:p>
          <a:pPr marL="228600" lvl="1" indent="-228600" algn="l" defTabSz="977900">
            <a:lnSpc>
              <a:spcPct val="100000"/>
            </a:lnSpc>
            <a:spcBef>
              <a:spcPct val="0"/>
            </a:spcBef>
            <a:spcAft>
              <a:spcPct val="20000"/>
            </a:spcAft>
            <a:buChar char="•"/>
          </a:pPr>
          <a:r>
            <a:rPr lang="en-US" sz="2200" b="0" i="0" kern="1200" dirty="0"/>
            <a:t>Sepsis patients have higher heart rates (100-120 bpm vs. 80-100 bpm) and lower mean blood pressure (some &lt;80 mmHg vs. 80-100 mmHg</a:t>
          </a:r>
          <a:endParaRPr lang="en-US" sz="2200" kern="1200" dirty="0"/>
        </a:p>
      </dsp:txBody>
      <dsp:txXfrm>
        <a:off x="0" y="3118874"/>
        <a:ext cx="5935022" cy="1449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6B38F-BC33-D843-A292-E30F6D0C6055}">
      <dsp:nvSpPr>
        <dsp:cNvPr id="0" name=""/>
        <dsp:cNvSpPr/>
      </dsp:nvSpPr>
      <dsp:spPr>
        <a:xfrm>
          <a:off x="0" y="287856"/>
          <a:ext cx="5237577" cy="6615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94" tIns="312420" rIns="406494" bIns="106680" numCol="1" spcCol="1270" anchor="t" anchorCtr="0">
          <a:noAutofit/>
        </a:bodyPr>
        <a:lstStyle/>
        <a:p>
          <a:pPr marL="114300" lvl="1" indent="-114300" algn="l" defTabSz="666750">
            <a:lnSpc>
              <a:spcPct val="100000"/>
            </a:lnSpc>
            <a:spcBef>
              <a:spcPct val="0"/>
            </a:spcBef>
            <a:spcAft>
              <a:spcPct val="15000"/>
            </a:spcAft>
            <a:buNone/>
          </a:pPr>
          <a:r>
            <a:rPr lang="en-US" sz="1500" b="0" i="0" u="none" strike="noStrike" kern="1200" dirty="0">
              <a:effectLst/>
              <a:latin typeface="Arial" panose="020B0604020202020204" pitchFamily="34" charset="0"/>
            </a:rPr>
            <a:t>Vitals (12 time steps), notes via </a:t>
          </a:r>
          <a:r>
            <a:rPr lang="en-US" sz="1500" b="0" i="0" u="none" strike="noStrike" kern="1200" dirty="0" err="1">
              <a:effectLst/>
              <a:latin typeface="Arial" panose="020B0604020202020204" pitchFamily="34" charset="0"/>
            </a:rPr>
            <a:t>BioBERT</a:t>
          </a:r>
          <a:endParaRPr lang="en-US" sz="1500" kern="1200" dirty="0"/>
        </a:p>
      </dsp:txBody>
      <dsp:txXfrm>
        <a:off x="0" y="287856"/>
        <a:ext cx="5237577" cy="661500"/>
      </dsp:txXfrm>
    </dsp:sp>
    <dsp:sp modelId="{61084B30-86A6-9142-95A3-1D57F5E91875}">
      <dsp:nvSpPr>
        <dsp:cNvPr id="0" name=""/>
        <dsp:cNvSpPr/>
      </dsp:nvSpPr>
      <dsp:spPr>
        <a:xfrm>
          <a:off x="261878" y="66456"/>
          <a:ext cx="3666303" cy="44280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8578" tIns="0" rIns="138578" bIns="0" numCol="1" spcCol="1270" anchor="ctr" anchorCtr="0">
          <a:noAutofit/>
        </a:bodyPr>
        <a:lstStyle/>
        <a:p>
          <a:pPr marL="0" lvl="0" indent="0" algn="l" defTabSz="666750">
            <a:lnSpc>
              <a:spcPct val="100000"/>
            </a:lnSpc>
            <a:spcBef>
              <a:spcPct val="0"/>
            </a:spcBef>
            <a:spcAft>
              <a:spcPct val="35000"/>
            </a:spcAft>
            <a:buNone/>
          </a:pPr>
          <a:r>
            <a:rPr lang="en-US" sz="1500" b="0" i="0" u="none" strike="noStrike" kern="1200" dirty="0">
              <a:effectLst/>
              <a:latin typeface="Arial" panose="020B0604020202020204" pitchFamily="34" charset="0"/>
            </a:rPr>
            <a:t>Data</a:t>
          </a:r>
          <a:endParaRPr lang="en-US" sz="1500" kern="1200" dirty="0"/>
        </a:p>
      </dsp:txBody>
      <dsp:txXfrm>
        <a:off x="283494" y="88072"/>
        <a:ext cx="3623071" cy="399568"/>
      </dsp:txXfrm>
    </dsp:sp>
    <dsp:sp modelId="{983BB073-3475-054A-82AD-121C5819B6C1}">
      <dsp:nvSpPr>
        <dsp:cNvPr id="0" name=""/>
        <dsp:cNvSpPr/>
      </dsp:nvSpPr>
      <dsp:spPr>
        <a:xfrm>
          <a:off x="0" y="1251756"/>
          <a:ext cx="5237577" cy="649687"/>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94" tIns="312420" rIns="406494" bIns="106680" numCol="1" spcCol="1270" anchor="t" anchorCtr="0">
          <a:noAutofit/>
        </a:bodyPr>
        <a:lstStyle/>
        <a:p>
          <a:pPr marL="114300" lvl="1" indent="-114300" algn="l" defTabSz="666750">
            <a:lnSpc>
              <a:spcPct val="100000"/>
            </a:lnSpc>
            <a:spcBef>
              <a:spcPct val="0"/>
            </a:spcBef>
            <a:spcAft>
              <a:spcPct val="15000"/>
            </a:spcAft>
            <a:buChar char="•"/>
          </a:pPr>
          <a:r>
            <a:rPr lang="en-US" sz="1500" b="0" i="0" u="none" strike="noStrike" kern="1200" dirty="0">
              <a:effectLst/>
              <a:latin typeface="Arial" panose="020B0604020202020204" pitchFamily="34" charset="0"/>
            </a:rPr>
            <a:t> Logistic Regression, LSTM (5 epochs). </a:t>
          </a:r>
        </a:p>
      </dsp:txBody>
      <dsp:txXfrm>
        <a:off x="0" y="1251756"/>
        <a:ext cx="5237577" cy="649687"/>
      </dsp:txXfrm>
    </dsp:sp>
    <dsp:sp modelId="{8D98A3B0-AB8C-3647-A93A-5BC1B9C8D42C}">
      <dsp:nvSpPr>
        <dsp:cNvPr id="0" name=""/>
        <dsp:cNvSpPr/>
      </dsp:nvSpPr>
      <dsp:spPr>
        <a:xfrm>
          <a:off x="261878" y="1030356"/>
          <a:ext cx="3666303" cy="44280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8578" tIns="0" rIns="138578" bIns="0" numCol="1" spcCol="1270" anchor="ctr" anchorCtr="0">
          <a:noAutofit/>
        </a:bodyPr>
        <a:lstStyle/>
        <a:p>
          <a:pPr marL="0" lvl="0" indent="0" algn="l" defTabSz="666750">
            <a:lnSpc>
              <a:spcPct val="100000"/>
            </a:lnSpc>
            <a:spcBef>
              <a:spcPct val="0"/>
            </a:spcBef>
            <a:spcAft>
              <a:spcPct val="35000"/>
            </a:spcAft>
            <a:buNone/>
          </a:pPr>
          <a:r>
            <a:rPr lang="en-US" sz="1500" b="0" i="0" u="none" strike="noStrike" kern="1200" dirty="0">
              <a:effectLst/>
              <a:latin typeface="Arial" panose="020B0604020202020204" pitchFamily="34" charset="0"/>
            </a:rPr>
            <a:t>Models</a:t>
          </a:r>
        </a:p>
      </dsp:txBody>
      <dsp:txXfrm>
        <a:off x="283494" y="1051972"/>
        <a:ext cx="3623071" cy="399568"/>
      </dsp:txXfrm>
    </dsp:sp>
    <dsp:sp modelId="{9A6FE379-86B7-A84E-97C9-54F0B2F27FAD}">
      <dsp:nvSpPr>
        <dsp:cNvPr id="0" name=""/>
        <dsp:cNvSpPr/>
      </dsp:nvSpPr>
      <dsp:spPr>
        <a:xfrm>
          <a:off x="0" y="2203843"/>
          <a:ext cx="5237577" cy="649687"/>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94" tIns="312420" rIns="406494" bIns="106680" numCol="1" spcCol="1270" anchor="t" anchorCtr="0">
          <a:noAutofit/>
        </a:bodyPr>
        <a:lstStyle/>
        <a:p>
          <a:pPr marL="114300" lvl="1" indent="-114300" algn="l" defTabSz="666750">
            <a:lnSpc>
              <a:spcPct val="100000"/>
            </a:lnSpc>
            <a:spcBef>
              <a:spcPct val="0"/>
            </a:spcBef>
            <a:spcAft>
              <a:spcPct val="15000"/>
            </a:spcAft>
            <a:buChar char="•"/>
          </a:pPr>
          <a:r>
            <a:rPr lang="en-US" sz="1500" b="0" i="0" u="none" strike="noStrike" kern="1200" dirty="0">
              <a:effectLst/>
              <a:latin typeface="Arial" panose="020B0604020202020204" pitchFamily="34" charset="0"/>
            </a:rPr>
            <a:t> Embeddings for 50 notes, values from -0.4 to 0.3. </a:t>
          </a:r>
        </a:p>
      </dsp:txBody>
      <dsp:txXfrm>
        <a:off x="0" y="2203843"/>
        <a:ext cx="5237577" cy="649687"/>
      </dsp:txXfrm>
    </dsp:sp>
    <dsp:sp modelId="{630C4DF1-312A-6743-9AF4-D995CD600B57}">
      <dsp:nvSpPr>
        <dsp:cNvPr id="0" name=""/>
        <dsp:cNvSpPr/>
      </dsp:nvSpPr>
      <dsp:spPr>
        <a:xfrm>
          <a:off x="261878" y="1982443"/>
          <a:ext cx="3666303" cy="44280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8578" tIns="0" rIns="138578" bIns="0" numCol="1" spcCol="1270" anchor="ctr" anchorCtr="0">
          <a:noAutofit/>
        </a:bodyPr>
        <a:lstStyle/>
        <a:p>
          <a:pPr marL="0" lvl="0" indent="0" algn="l" defTabSz="666750">
            <a:lnSpc>
              <a:spcPct val="100000"/>
            </a:lnSpc>
            <a:spcBef>
              <a:spcPct val="0"/>
            </a:spcBef>
            <a:spcAft>
              <a:spcPct val="35000"/>
            </a:spcAft>
            <a:buNone/>
          </a:pPr>
          <a:r>
            <a:rPr lang="en-US" sz="1500" b="0" i="0" u="none" strike="noStrike" kern="1200" dirty="0">
              <a:effectLst/>
              <a:latin typeface="Arial" panose="020B0604020202020204" pitchFamily="34" charset="0"/>
            </a:rPr>
            <a:t>Graph Result (Heatmap)</a:t>
          </a:r>
        </a:p>
      </dsp:txBody>
      <dsp:txXfrm>
        <a:off x="283494" y="2004059"/>
        <a:ext cx="3623071" cy="399568"/>
      </dsp:txXfrm>
    </dsp:sp>
    <dsp:sp modelId="{C6564B4B-BAA8-414C-B935-90D4963DBAD2}">
      <dsp:nvSpPr>
        <dsp:cNvPr id="0" name=""/>
        <dsp:cNvSpPr/>
      </dsp:nvSpPr>
      <dsp:spPr>
        <a:xfrm>
          <a:off x="0" y="3155931"/>
          <a:ext cx="5237577" cy="874125"/>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94" tIns="312420" rIns="406494" bIns="106680" numCol="1" spcCol="1270" anchor="t" anchorCtr="0">
          <a:noAutofit/>
        </a:bodyPr>
        <a:lstStyle/>
        <a:p>
          <a:pPr marL="114300" lvl="1" indent="-114300" algn="l" defTabSz="666750">
            <a:lnSpc>
              <a:spcPct val="100000"/>
            </a:lnSpc>
            <a:spcBef>
              <a:spcPct val="0"/>
            </a:spcBef>
            <a:spcAft>
              <a:spcPct val="15000"/>
            </a:spcAft>
            <a:buChar char="•"/>
          </a:pPr>
          <a:r>
            <a:rPr lang="en-US" sz="1500" b="0" i="0" u="none" strike="noStrike" kern="1200" dirty="0">
              <a:effectLst/>
              <a:latin typeface="Arial" panose="020B0604020202020204" pitchFamily="34" charset="0"/>
            </a:rPr>
            <a:t> Training loss at 0.500, validation at 0.502, minimal overfitting.</a:t>
          </a:r>
        </a:p>
      </dsp:txBody>
      <dsp:txXfrm>
        <a:off x="0" y="3155931"/>
        <a:ext cx="5237577" cy="874125"/>
      </dsp:txXfrm>
    </dsp:sp>
    <dsp:sp modelId="{6BED1F34-C6F4-9F4E-B8C3-EF640D5D9231}">
      <dsp:nvSpPr>
        <dsp:cNvPr id="0" name=""/>
        <dsp:cNvSpPr/>
      </dsp:nvSpPr>
      <dsp:spPr>
        <a:xfrm>
          <a:off x="261878" y="2934530"/>
          <a:ext cx="3666303" cy="442800"/>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8578" tIns="0" rIns="138578" bIns="0" numCol="1" spcCol="1270" anchor="ctr" anchorCtr="0">
          <a:noAutofit/>
        </a:bodyPr>
        <a:lstStyle/>
        <a:p>
          <a:pPr marL="0" lvl="0" indent="0" algn="l" defTabSz="666750">
            <a:lnSpc>
              <a:spcPct val="100000"/>
            </a:lnSpc>
            <a:spcBef>
              <a:spcPct val="0"/>
            </a:spcBef>
            <a:spcAft>
              <a:spcPct val="35000"/>
            </a:spcAft>
            <a:buNone/>
          </a:pPr>
          <a:r>
            <a:rPr lang="en-US" sz="1500" b="0" i="0" u="none" strike="noStrike" kern="1200" dirty="0">
              <a:effectLst/>
              <a:latin typeface="Arial" panose="020B0604020202020204" pitchFamily="34" charset="0"/>
            </a:rPr>
            <a:t>Graph Result (Loss Curve)</a:t>
          </a:r>
        </a:p>
      </dsp:txBody>
      <dsp:txXfrm>
        <a:off x="283494" y="2956146"/>
        <a:ext cx="3623071" cy="3995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9CB369-5C03-434D-949E-12B28A9E98A0}">
      <dsp:nvSpPr>
        <dsp:cNvPr id="0" name=""/>
        <dsp:cNvSpPr/>
      </dsp:nvSpPr>
      <dsp:spPr>
        <a:xfrm>
          <a:off x="0" y="385146"/>
          <a:ext cx="5490436" cy="963900"/>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119" tIns="354076" rIns="426119"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a:t>LSTM AUROC = 0.737, Logistic Regression = 0.722, </a:t>
          </a:r>
          <a:endParaRPr lang="en-US" sz="1700" kern="1200"/>
        </a:p>
      </dsp:txBody>
      <dsp:txXfrm>
        <a:off x="0" y="385146"/>
        <a:ext cx="5490436" cy="963900"/>
      </dsp:txXfrm>
    </dsp:sp>
    <dsp:sp modelId="{FEA7FDB3-5B67-EF48-A7D4-3F897F38AF71}">
      <dsp:nvSpPr>
        <dsp:cNvPr id="0" name=""/>
        <dsp:cNvSpPr/>
      </dsp:nvSpPr>
      <dsp:spPr>
        <a:xfrm>
          <a:off x="274521" y="134226"/>
          <a:ext cx="3843305" cy="501840"/>
        </a:xfrm>
        <a:prstGeom prst="roundRect">
          <a:avLst/>
        </a:prstGeom>
        <a:solidFill>
          <a:schemeClr val="tx1"/>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5268" tIns="0" rIns="145268" bIns="0" numCol="1" spcCol="1270" anchor="ctr" anchorCtr="0">
          <a:noAutofit/>
        </a:bodyPr>
        <a:lstStyle/>
        <a:p>
          <a:pPr marL="0" lvl="0" indent="0" algn="l" defTabSz="755650">
            <a:lnSpc>
              <a:spcPct val="90000"/>
            </a:lnSpc>
            <a:spcBef>
              <a:spcPct val="0"/>
            </a:spcBef>
            <a:spcAft>
              <a:spcPct val="35000"/>
            </a:spcAft>
            <a:buNone/>
          </a:pPr>
          <a:r>
            <a:rPr lang="en-US" sz="1700" b="0" i="0" kern="1200" dirty="0"/>
            <a:t>Performance</a:t>
          </a:r>
          <a:endParaRPr lang="en-US" sz="1700" kern="1200" dirty="0"/>
        </a:p>
      </dsp:txBody>
      <dsp:txXfrm>
        <a:off x="299019" y="158724"/>
        <a:ext cx="3794309" cy="452844"/>
      </dsp:txXfrm>
    </dsp:sp>
    <dsp:sp modelId="{AA52F5F7-D2EB-9D49-8C04-094A1D7085FE}">
      <dsp:nvSpPr>
        <dsp:cNvPr id="0" name=""/>
        <dsp:cNvSpPr/>
      </dsp:nvSpPr>
      <dsp:spPr>
        <a:xfrm>
          <a:off x="0" y="1691766"/>
          <a:ext cx="5490436" cy="722924"/>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119" tIns="354076" rIns="426119"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a:t>LSTM outperforms Logistic Regression. </a:t>
          </a:r>
          <a:endParaRPr lang="en-US" sz="1700" kern="1200"/>
        </a:p>
      </dsp:txBody>
      <dsp:txXfrm>
        <a:off x="0" y="1691766"/>
        <a:ext cx="5490436" cy="722924"/>
      </dsp:txXfrm>
    </dsp:sp>
    <dsp:sp modelId="{9421DB7A-550D-6942-A203-620BACB0C438}">
      <dsp:nvSpPr>
        <dsp:cNvPr id="0" name=""/>
        <dsp:cNvSpPr/>
      </dsp:nvSpPr>
      <dsp:spPr>
        <a:xfrm>
          <a:off x="274521" y="1440846"/>
          <a:ext cx="3843305" cy="501840"/>
        </a:xfrm>
        <a:prstGeom prst="roundRect">
          <a:avLst/>
        </a:prstGeom>
        <a:solidFill>
          <a:schemeClr val="tx1"/>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5268" tIns="0" rIns="145268" bIns="0" numCol="1" spcCol="1270" anchor="ctr" anchorCtr="0">
          <a:noAutofit/>
        </a:bodyPr>
        <a:lstStyle/>
        <a:p>
          <a:pPr marL="0" lvl="0" indent="0" algn="l" defTabSz="755650">
            <a:lnSpc>
              <a:spcPct val="90000"/>
            </a:lnSpc>
            <a:spcBef>
              <a:spcPct val="0"/>
            </a:spcBef>
            <a:spcAft>
              <a:spcPct val="35000"/>
            </a:spcAft>
            <a:buNone/>
          </a:pPr>
          <a:r>
            <a:rPr lang="en-US" sz="1700" b="0" i="0" kern="1200"/>
            <a:t>Graph Result (ROC)</a:t>
          </a:r>
          <a:endParaRPr lang="en-US" sz="1700" kern="1200"/>
        </a:p>
      </dsp:txBody>
      <dsp:txXfrm>
        <a:off x="299019" y="1465344"/>
        <a:ext cx="3794309" cy="452844"/>
      </dsp:txXfrm>
    </dsp:sp>
    <dsp:sp modelId="{24A0FB5F-F156-A949-983A-70F60E56890F}">
      <dsp:nvSpPr>
        <dsp:cNvPr id="0" name=""/>
        <dsp:cNvSpPr/>
      </dsp:nvSpPr>
      <dsp:spPr>
        <a:xfrm>
          <a:off x="0" y="2757410"/>
          <a:ext cx="5490436" cy="1204874"/>
        </a:xfrm>
        <a:prstGeom prst="rect">
          <a:avLst/>
        </a:prstGeom>
        <a:solidFill>
          <a:schemeClr val="lt1">
            <a:alpha val="9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6119" tIns="354076" rIns="426119" bIns="120904" numCol="1" spcCol="1270" anchor="t" anchorCtr="0">
          <a:noAutofit/>
        </a:bodyPr>
        <a:lstStyle/>
        <a:p>
          <a:pPr marL="171450" lvl="1" indent="-171450" algn="l" defTabSz="755650">
            <a:lnSpc>
              <a:spcPct val="90000"/>
            </a:lnSpc>
            <a:spcBef>
              <a:spcPct val="0"/>
            </a:spcBef>
            <a:spcAft>
              <a:spcPct val="15000"/>
            </a:spcAft>
            <a:buChar char="•"/>
          </a:pPr>
          <a:r>
            <a:rPr lang="en-US" sz="1700" b="0" i="0" kern="1200"/>
            <a:t> LSTM: 24,233 correct non-sepsis, 16,432 missed sepsis; Logistic Regression: 10,981 missed sepsis, 8,335 false positives. </a:t>
          </a:r>
          <a:endParaRPr lang="en-US" sz="1700" kern="1200"/>
        </a:p>
      </dsp:txBody>
      <dsp:txXfrm>
        <a:off x="0" y="2757410"/>
        <a:ext cx="5490436" cy="1204874"/>
      </dsp:txXfrm>
    </dsp:sp>
    <dsp:sp modelId="{DFF2EDB4-C816-7C47-864A-18849412E6FE}">
      <dsp:nvSpPr>
        <dsp:cNvPr id="0" name=""/>
        <dsp:cNvSpPr/>
      </dsp:nvSpPr>
      <dsp:spPr>
        <a:xfrm>
          <a:off x="274521" y="2506490"/>
          <a:ext cx="3843305" cy="501840"/>
        </a:xfrm>
        <a:prstGeom prst="roundRect">
          <a:avLst/>
        </a:prstGeom>
        <a:solidFill>
          <a:schemeClr val="tx1"/>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45268" tIns="0" rIns="145268" bIns="0" numCol="1" spcCol="1270" anchor="ctr" anchorCtr="0">
          <a:noAutofit/>
        </a:bodyPr>
        <a:lstStyle/>
        <a:p>
          <a:pPr marL="0" lvl="0" indent="0" algn="l" defTabSz="755650">
            <a:lnSpc>
              <a:spcPct val="90000"/>
            </a:lnSpc>
            <a:spcBef>
              <a:spcPct val="0"/>
            </a:spcBef>
            <a:spcAft>
              <a:spcPct val="35000"/>
            </a:spcAft>
            <a:buNone/>
          </a:pPr>
          <a:r>
            <a:rPr lang="en-US" sz="1700" b="0" i="0" kern="1200" dirty="0"/>
            <a:t>Graph Result (Confusion Matrices)</a:t>
          </a:r>
          <a:endParaRPr lang="en-US" sz="1700" kern="1200" dirty="0"/>
        </a:p>
      </dsp:txBody>
      <dsp:txXfrm>
        <a:off x="299019" y="2530988"/>
        <a:ext cx="3794309" cy="45284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A2D03D-3E4A-804B-915A-1E79B9156AD7}">
      <dsp:nvSpPr>
        <dsp:cNvPr id="0" name=""/>
        <dsp:cNvSpPr/>
      </dsp:nvSpPr>
      <dsp:spPr>
        <a:xfrm>
          <a:off x="0" y="101938"/>
          <a:ext cx="4586882" cy="551655"/>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Graph Result (Precision-Recall)</a:t>
          </a:r>
          <a:endParaRPr lang="en-US" sz="2300" kern="1200" dirty="0"/>
        </a:p>
      </dsp:txBody>
      <dsp:txXfrm>
        <a:off x="26930" y="128868"/>
        <a:ext cx="4533022" cy="497795"/>
      </dsp:txXfrm>
    </dsp:sp>
    <dsp:sp modelId="{3450136C-6F4B-B14C-B852-70B6A9A87F90}">
      <dsp:nvSpPr>
        <dsp:cNvPr id="0" name=""/>
        <dsp:cNvSpPr/>
      </dsp:nvSpPr>
      <dsp:spPr>
        <a:xfrm>
          <a:off x="0" y="653593"/>
          <a:ext cx="4586882"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63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dirty="0"/>
            <a:t>Logistic Regression higher precision at low recall, LSTM better at higher recall. </a:t>
          </a:r>
          <a:endParaRPr lang="en-US" sz="1800" kern="1200" dirty="0"/>
        </a:p>
      </dsp:txBody>
      <dsp:txXfrm>
        <a:off x="0" y="653593"/>
        <a:ext cx="4586882" cy="833175"/>
      </dsp:txXfrm>
    </dsp:sp>
    <dsp:sp modelId="{E40C3DA0-C6DA-4248-80E7-3B7A80FB10F6}">
      <dsp:nvSpPr>
        <dsp:cNvPr id="0" name=""/>
        <dsp:cNvSpPr/>
      </dsp:nvSpPr>
      <dsp:spPr>
        <a:xfrm>
          <a:off x="0" y="1486768"/>
          <a:ext cx="4586882" cy="551655"/>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Graph Result (Fairness)</a:t>
          </a:r>
          <a:endParaRPr lang="en-US" sz="2300" kern="1200" dirty="0"/>
        </a:p>
      </dsp:txBody>
      <dsp:txXfrm>
        <a:off x="26930" y="1513698"/>
        <a:ext cx="4533022" cy="497795"/>
      </dsp:txXfrm>
    </dsp:sp>
    <dsp:sp modelId="{18E97D74-BCE0-F242-BBB8-9ED3426E443A}">
      <dsp:nvSpPr>
        <dsp:cNvPr id="0" name=""/>
        <dsp:cNvSpPr/>
      </dsp:nvSpPr>
      <dsp:spPr>
        <a:xfrm>
          <a:off x="0" y="2038423"/>
          <a:ext cx="4586882"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63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dirty="0"/>
            <a:t> AUROC balanced (F: 0.731, M: 0.743), recall higher for females (0.197 vs. 0.172). </a:t>
          </a:r>
          <a:endParaRPr lang="en-US" sz="1800" kern="1200" dirty="0"/>
        </a:p>
      </dsp:txBody>
      <dsp:txXfrm>
        <a:off x="0" y="2038423"/>
        <a:ext cx="4586882" cy="833175"/>
      </dsp:txXfrm>
    </dsp:sp>
    <dsp:sp modelId="{410D06A2-60B4-FF49-B292-3BB0908DA09E}">
      <dsp:nvSpPr>
        <dsp:cNvPr id="0" name=""/>
        <dsp:cNvSpPr/>
      </dsp:nvSpPr>
      <dsp:spPr>
        <a:xfrm>
          <a:off x="0" y="2871598"/>
          <a:ext cx="4586882" cy="551655"/>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Graph Result (SHAP)</a:t>
          </a:r>
          <a:endParaRPr lang="en-US" sz="2300" kern="1200" dirty="0"/>
        </a:p>
      </dsp:txBody>
      <dsp:txXfrm>
        <a:off x="26930" y="2898528"/>
        <a:ext cx="4533022" cy="497795"/>
      </dsp:txXfrm>
    </dsp:sp>
    <dsp:sp modelId="{C6E1D885-C1F6-504D-9A01-C320A3093344}">
      <dsp:nvSpPr>
        <dsp:cNvPr id="0" name=""/>
        <dsp:cNvSpPr/>
      </dsp:nvSpPr>
      <dsp:spPr>
        <a:xfrm>
          <a:off x="0" y="3423253"/>
          <a:ext cx="4586882" cy="571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63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dirty="0"/>
            <a:t>Higher heart rates increase sepsis prediction (SHAP values up to 0.2).</a:t>
          </a:r>
          <a:endParaRPr lang="en-US" sz="1800" kern="1200" dirty="0"/>
        </a:p>
      </dsp:txBody>
      <dsp:txXfrm>
        <a:off x="0" y="3423253"/>
        <a:ext cx="4586882" cy="5713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83DBD-113A-1949-B08D-0707913ED74C}">
      <dsp:nvSpPr>
        <dsp:cNvPr id="0" name=""/>
        <dsp:cNvSpPr/>
      </dsp:nvSpPr>
      <dsp:spPr>
        <a:xfrm>
          <a:off x="0" y="360759"/>
          <a:ext cx="3850590" cy="71487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t>Improve text processing with larger samples or GPT-4, as t-SNE shows clustering (Notes 2, 23) but room for better pattern capture. </a:t>
          </a:r>
          <a:endParaRPr lang="en-US" sz="1300" kern="1200" dirty="0"/>
        </a:p>
      </dsp:txBody>
      <dsp:txXfrm>
        <a:off x="34897" y="395656"/>
        <a:ext cx="3780796" cy="645076"/>
      </dsp:txXfrm>
    </dsp:sp>
    <dsp:sp modelId="{244F434D-C4AE-1540-9C32-F01E9C555ACA}">
      <dsp:nvSpPr>
        <dsp:cNvPr id="0" name=""/>
        <dsp:cNvSpPr/>
      </dsp:nvSpPr>
      <dsp:spPr>
        <a:xfrm>
          <a:off x="0" y="1113069"/>
          <a:ext cx="3850590" cy="71487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t>Enhance text feature extraction, as SHAP plots show infection (SHAP values up to 0.8) and fever (SHAP values up to 0.1) are key predictors. </a:t>
          </a:r>
          <a:endParaRPr lang="en-US" sz="1300" kern="1200" dirty="0"/>
        </a:p>
      </dsp:txBody>
      <dsp:txXfrm>
        <a:off x="34897" y="1147966"/>
        <a:ext cx="3780796" cy="645076"/>
      </dsp:txXfrm>
    </dsp:sp>
    <dsp:sp modelId="{DCEE72C8-0AFB-CE4D-94B7-C7161D7B8968}">
      <dsp:nvSpPr>
        <dsp:cNvPr id="0" name=""/>
        <dsp:cNvSpPr/>
      </dsp:nvSpPr>
      <dsp:spPr>
        <a:xfrm>
          <a:off x="0" y="1865379"/>
          <a:ext cx="3850590" cy="71487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dirty="0"/>
            <a:t>Address fairness (recall: F 0.197, M 0.172) by analyzing age and ethnicity, plus use SMOTE for class imbalance. </a:t>
          </a:r>
          <a:endParaRPr lang="en-US" sz="1300" kern="1200" dirty="0"/>
        </a:p>
      </dsp:txBody>
      <dsp:txXfrm>
        <a:off x="34897" y="1900276"/>
        <a:ext cx="3780796" cy="645076"/>
      </dsp:txXfrm>
    </dsp:sp>
    <dsp:sp modelId="{22FDC1B8-AB9F-5F4D-8133-DEB2EA5CFE93}">
      <dsp:nvSpPr>
        <dsp:cNvPr id="0" name=""/>
        <dsp:cNvSpPr/>
      </dsp:nvSpPr>
      <dsp:spPr>
        <a:xfrm>
          <a:off x="0" y="2617689"/>
          <a:ext cx="3850590" cy="71487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b="0" i="0" kern="1200"/>
            <a:t>Real-time ICU monitoring to save lives.</a:t>
          </a:r>
          <a:endParaRPr lang="en-US" sz="1300" kern="1200"/>
        </a:p>
      </dsp:txBody>
      <dsp:txXfrm>
        <a:off x="34897" y="2652586"/>
        <a:ext cx="3780796" cy="64507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891A19-9776-7B47-9F18-36B5FA113801}">
      <dsp:nvSpPr>
        <dsp:cNvPr id="0" name=""/>
        <dsp:cNvSpPr/>
      </dsp:nvSpPr>
      <dsp:spPr>
        <a:xfrm rot="5400000">
          <a:off x="3187129" y="-876791"/>
          <a:ext cx="1598599" cy="3751933"/>
        </a:xfrm>
        <a:prstGeom prst="round2Same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US" sz="3100" b="0" i="0" kern="1200" dirty="0"/>
            <a:t>AUROC 0.737, key predictors identified</a:t>
          </a:r>
          <a:endParaRPr lang="en-US" sz="3100" kern="1200" dirty="0"/>
        </a:p>
      </dsp:txBody>
      <dsp:txXfrm rot="-5400000">
        <a:off x="2110463" y="277912"/>
        <a:ext cx="3673896" cy="1442525"/>
      </dsp:txXfrm>
    </dsp:sp>
    <dsp:sp modelId="{E9821002-EC1E-4349-A878-D24B17EDE1FC}">
      <dsp:nvSpPr>
        <dsp:cNvPr id="0" name=""/>
        <dsp:cNvSpPr/>
      </dsp:nvSpPr>
      <dsp:spPr>
        <a:xfrm>
          <a:off x="0" y="50"/>
          <a:ext cx="2110462" cy="1998249"/>
        </a:xfrm>
        <a:prstGeom prst="roundRect">
          <a:avLst/>
        </a:prstGeom>
        <a:solidFill>
          <a:schemeClr val="tx1"/>
        </a:solidFill>
        <a:ln w="19050" cap="flat" cmpd="sng" algn="ctr">
          <a:no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b="0" i="0" kern="1200" dirty="0"/>
            <a:t>Summary</a:t>
          </a:r>
          <a:endParaRPr lang="en-US" sz="2900" kern="1200" dirty="0"/>
        </a:p>
      </dsp:txBody>
      <dsp:txXfrm>
        <a:off x="97546" y="97596"/>
        <a:ext cx="1915370" cy="1803157"/>
      </dsp:txXfrm>
    </dsp:sp>
    <dsp:sp modelId="{F37AB0C9-A34B-1F4B-BD2B-FA7FEC4F42FE}">
      <dsp:nvSpPr>
        <dsp:cNvPr id="0" name=""/>
        <dsp:cNvSpPr/>
      </dsp:nvSpPr>
      <dsp:spPr>
        <a:xfrm rot="5400000">
          <a:off x="3187129" y="1221370"/>
          <a:ext cx="1598599" cy="3751933"/>
        </a:xfrm>
        <a:prstGeom prst="round2Same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US" sz="3100" b="0" i="0" kern="1200" dirty="0"/>
            <a:t> Real-time, equitable detection</a:t>
          </a:r>
          <a:endParaRPr lang="en-US" sz="3100" kern="1200" dirty="0"/>
        </a:p>
      </dsp:txBody>
      <dsp:txXfrm rot="-5400000">
        <a:off x="2110463" y="2376074"/>
        <a:ext cx="3673896" cy="1442525"/>
      </dsp:txXfrm>
    </dsp:sp>
    <dsp:sp modelId="{3AC270D7-9417-5249-9036-C0A9E6621AF4}">
      <dsp:nvSpPr>
        <dsp:cNvPr id="0" name=""/>
        <dsp:cNvSpPr/>
      </dsp:nvSpPr>
      <dsp:spPr>
        <a:xfrm>
          <a:off x="0" y="2098212"/>
          <a:ext cx="2110462" cy="1998249"/>
        </a:xfrm>
        <a:prstGeom prst="roundRect">
          <a:avLst/>
        </a:prstGeom>
        <a:solidFill>
          <a:schemeClr val="tx1"/>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0490" tIns="55245" rIns="110490" bIns="55245" numCol="1" spcCol="1270" anchor="ctr" anchorCtr="0">
          <a:noAutofit/>
        </a:bodyPr>
        <a:lstStyle/>
        <a:p>
          <a:pPr marL="0" lvl="0" indent="0" algn="ctr" defTabSz="1289050">
            <a:lnSpc>
              <a:spcPct val="90000"/>
            </a:lnSpc>
            <a:spcBef>
              <a:spcPct val="0"/>
            </a:spcBef>
            <a:spcAft>
              <a:spcPct val="35000"/>
            </a:spcAft>
            <a:buNone/>
          </a:pPr>
          <a:r>
            <a:rPr lang="en-US" sz="2900" b="0" i="0" kern="1200" dirty="0"/>
            <a:t>Future</a:t>
          </a:r>
          <a:endParaRPr lang="en-US" sz="2900" kern="1200" dirty="0"/>
        </a:p>
      </dsp:txBody>
      <dsp:txXfrm>
        <a:off x="97546" y="2195758"/>
        <a:ext cx="1915370" cy="18031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793916-1FCB-3348-835F-DDDE9C8CF44B}" type="datetimeFigureOut">
              <a:rPr lang="en-US" smtClean="0"/>
              <a:t>4/22/25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F8732-F217-7F47-B928-A89F585463E5}" type="slidenum">
              <a:rPr lang="en-US" smtClean="0"/>
              <a:t>‹#›</a:t>
            </a:fld>
            <a:endParaRPr lang="en-US"/>
          </a:p>
        </p:txBody>
      </p:sp>
    </p:spTree>
    <p:extLst>
      <p:ext uri="{BB962C8B-B14F-4D97-AF65-F5344CB8AC3E}">
        <p14:creationId xmlns:p14="http://schemas.microsoft.com/office/powerpoint/2010/main" val="2228513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rPr>
              <a:t>Hello, I’m Jesus Minjares and I’m excited to share my project on </a:t>
            </a:r>
            <a:r>
              <a:rPr lang="en-US" sz="1200" b="0" i="0" u="none" strike="noStrike" dirty="0">
                <a:solidFill>
                  <a:srgbClr val="000000"/>
                </a:solidFill>
                <a:effectLst/>
              </a:rPr>
              <a:t>Early Sepsis Detection with Machine Learning</a:t>
            </a:r>
            <a:r>
              <a:rPr lang="en-US" b="0" i="0" u="none" strike="noStrike" dirty="0">
                <a:solidFill>
                  <a:srgbClr val="000000"/>
                </a:solidFill>
                <a:effectLst/>
                <a:latin typeface="Arial" panose="020B0604020202020204" pitchFamily="34" charset="0"/>
              </a:rPr>
              <a:t>. I developed a machine learning model to detect sepsis early, and I’ll cover my goals, methods, results</a:t>
            </a:r>
          </a:p>
          <a:p>
            <a:endParaRPr lang="en-US" dirty="0"/>
          </a:p>
        </p:txBody>
      </p:sp>
      <p:sp>
        <p:nvSpPr>
          <p:cNvPr id="4" name="Slide Number Placeholder 3"/>
          <p:cNvSpPr>
            <a:spLocks noGrp="1"/>
          </p:cNvSpPr>
          <p:nvPr>
            <p:ph type="sldNum" sz="quarter" idx="5"/>
          </p:nvPr>
        </p:nvSpPr>
        <p:spPr/>
        <p:txBody>
          <a:bodyPr/>
          <a:lstStyle/>
          <a:p>
            <a:fld id="{F96F8732-F217-7F47-B928-A89F585463E5}" type="slidenum">
              <a:rPr lang="en-US" smtClean="0"/>
              <a:t>1</a:t>
            </a:fld>
            <a:endParaRPr lang="en-US"/>
          </a:p>
        </p:txBody>
      </p:sp>
    </p:spTree>
    <p:extLst>
      <p:ext uri="{BB962C8B-B14F-4D97-AF65-F5344CB8AC3E}">
        <p14:creationId xmlns:p14="http://schemas.microsoft.com/office/powerpoint/2010/main" val="4096479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rPr>
              <a:t>Sepsis is a life-threatening condition with a mortality rate over 30%, and early detection is critical to saving lives. I used the MIMIC-III dataset, which includes vital signs and clinical notes, to predict sepsis. These graphs show heart rate and mean blood pressure distributions. Sepsis patients (orange) have higher heart rates, peaking at 100-120 bpm, compared to non-sepsis (green) at 80-100 bpm. For mean blood pressure, sepsis patients show a wider spread, with some values dropping below 80 mmHg, while non-sepsis patients cluster around 80-100 mmHg, highlighting these as key predictors.</a:t>
            </a:r>
          </a:p>
          <a:p>
            <a:endParaRPr lang="en-US" dirty="0"/>
          </a:p>
          <a:p>
            <a:endParaRPr lang="en-US" dirty="0"/>
          </a:p>
        </p:txBody>
      </p:sp>
      <p:sp>
        <p:nvSpPr>
          <p:cNvPr id="4" name="Slide Number Placeholder 3"/>
          <p:cNvSpPr>
            <a:spLocks noGrp="1"/>
          </p:cNvSpPr>
          <p:nvPr>
            <p:ph type="sldNum" sz="quarter" idx="5"/>
          </p:nvPr>
        </p:nvSpPr>
        <p:spPr/>
        <p:txBody>
          <a:bodyPr/>
          <a:lstStyle/>
          <a:p>
            <a:fld id="{F96F8732-F217-7F47-B928-A89F585463E5}" type="slidenum">
              <a:rPr lang="en-US" smtClean="0"/>
              <a:t>2</a:t>
            </a:fld>
            <a:endParaRPr lang="en-US"/>
          </a:p>
        </p:txBody>
      </p:sp>
    </p:spTree>
    <p:extLst>
      <p:ext uri="{BB962C8B-B14F-4D97-AF65-F5344CB8AC3E}">
        <p14:creationId xmlns:p14="http://schemas.microsoft.com/office/powerpoint/2010/main" val="3907074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rPr>
              <a:t>Next, I used MIMIC-III data: vital signs like heart rate, mean blood pressure, and respiratory rate over 12 time steps, and clinical notes processed with </a:t>
            </a:r>
            <a:r>
              <a:rPr lang="en-US" b="0" i="0" u="none" strike="noStrike" dirty="0" err="1">
                <a:solidFill>
                  <a:srgbClr val="000000"/>
                </a:solidFill>
                <a:effectLst/>
                <a:latin typeface="Arial" panose="020B0604020202020204" pitchFamily="34" charset="0"/>
              </a:rPr>
              <a:t>BioBERT</a:t>
            </a:r>
            <a:r>
              <a:rPr lang="en-US" b="0" i="0" u="none" strike="noStrike" dirty="0">
                <a:solidFill>
                  <a:srgbClr val="000000"/>
                </a:solidFill>
                <a:effectLst/>
                <a:latin typeface="Arial" panose="020B0604020202020204" pitchFamily="34" charset="0"/>
              </a:rPr>
              <a:t>. This heatmap shows </a:t>
            </a:r>
            <a:r>
              <a:rPr lang="en-US" b="0" i="0" u="none" strike="noStrike" dirty="0" err="1">
                <a:solidFill>
                  <a:srgbClr val="000000"/>
                </a:solidFill>
                <a:effectLst/>
                <a:latin typeface="Arial" panose="020B0604020202020204" pitchFamily="34" charset="0"/>
              </a:rPr>
              <a:t>BioBERT</a:t>
            </a:r>
            <a:r>
              <a:rPr lang="en-US" b="0" i="0" u="none" strike="noStrike" dirty="0">
                <a:solidFill>
                  <a:srgbClr val="000000"/>
                </a:solidFill>
                <a:effectLst/>
                <a:latin typeface="Arial" panose="020B0604020202020204" pitchFamily="34" charset="0"/>
              </a:rPr>
              <a:t> embeddings for 50 notes across 20 dimensions, with colors from yellow (0.3) to purple (-0.4) capturing semantic patterns like "infection." I trained two models: Logistic Regression and an LSTM, over 5 epochs. The loss curve shows my training loss (blue) dropping to 0.500 and validation loss (orange) to 0.502 by epoch 5, indicating effective learning with minimal overfitting. I also included demographics for fairness analysis.</a:t>
            </a:r>
            <a:endParaRPr lang="en-US" dirty="0"/>
          </a:p>
        </p:txBody>
      </p:sp>
      <p:sp>
        <p:nvSpPr>
          <p:cNvPr id="4" name="Slide Number Placeholder 3"/>
          <p:cNvSpPr>
            <a:spLocks noGrp="1"/>
          </p:cNvSpPr>
          <p:nvPr>
            <p:ph type="sldNum" sz="quarter" idx="5"/>
          </p:nvPr>
        </p:nvSpPr>
        <p:spPr/>
        <p:txBody>
          <a:bodyPr/>
          <a:lstStyle/>
          <a:p>
            <a:fld id="{F96F8732-F217-7F47-B928-A89F585463E5}" type="slidenum">
              <a:rPr lang="en-US" smtClean="0"/>
              <a:t>3</a:t>
            </a:fld>
            <a:endParaRPr lang="en-US"/>
          </a:p>
        </p:txBody>
      </p:sp>
    </p:spTree>
    <p:extLst>
      <p:ext uri="{BB962C8B-B14F-4D97-AF65-F5344CB8AC3E}">
        <p14:creationId xmlns:p14="http://schemas.microsoft.com/office/powerpoint/2010/main" val="246821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00000"/>
                </a:solidFill>
                <a:effectLst/>
                <a:latin typeface="Arial" panose="020B0604020202020204" pitchFamily="34" charset="0"/>
              </a:rPr>
              <a:t>LSTM achieved an AUROC of 0.737, outperforming Logistic Regression at 0.722. The ROC curve shows the LSTM (orange) above the blue Logistic Regression line. The LSTM confusion matrix reports 24,233 correct non-sepsis predictions but 16,432 missed sepsis cases, while Logistic Regression’s matrix shows fewer false negatives (10,981) but more false positives (8,335). </a:t>
            </a:r>
          </a:p>
          <a:p>
            <a:endParaRPr lang="en-US" dirty="0"/>
          </a:p>
        </p:txBody>
      </p:sp>
      <p:sp>
        <p:nvSpPr>
          <p:cNvPr id="4" name="Slide Number Placeholder 3"/>
          <p:cNvSpPr>
            <a:spLocks noGrp="1"/>
          </p:cNvSpPr>
          <p:nvPr>
            <p:ph type="sldNum" sz="quarter" idx="5"/>
          </p:nvPr>
        </p:nvSpPr>
        <p:spPr/>
        <p:txBody>
          <a:bodyPr/>
          <a:lstStyle/>
          <a:p>
            <a:fld id="{F96F8732-F217-7F47-B928-A89F585463E5}" type="slidenum">
              <a:rPr lang="en-US" smtClean="0"/>
              <a:t>4</a:t>
            </a:fld>
            <a:endParaRPr lang="en-US"/>
          </a:p>
        </p:txBody>
      </p:sp>
    </p:spTree>
    <p:extLst>
      <p:ext uri="{BB962C8B-B14F-4D97-AF65-F5344CB8AC3E}">
        <p14:creationId xmlns:p14="http://schemas.microsoft.com/office/powerpoint/2010/main" val="962789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00000"/>
                </a:solidFill>
                <a:effectLst/>
                <a:latin typeface="Arial" panose="020B0604020202020204" pitchFamily="34" charset="0"/>
              </a:rPr>
              <a:t>The precision-recall curve indicates Logistic Regression (blue) has higher precision at low recall, while LSTM (orange) balances better at higher recall. Fairness analysis shows AUROC balanced—0.731 for females, 0.743 for males—but recall is higher for females (0.197 vs. 0.172). The SHAP plot for heart rate shows higher values (e.g., 0.015) increase sepsis prediction (SHAP values up to 0.2). My model supports early sepsis detection but needs better sensitivity.</a:t>
            </a:r>
          </a:p>
        </p:txBody>
      </p:sp>
      <p:sp>
        <p:nvSpPr>
          <p:cNvPr id="4" name="Slide Number Placeholder 3"/>
          <p:cNvSpPr>
            <a:spLocks noGrp="1"/>
          </p:cNvSpPr>
          <p:nvPr>
            <p:ph type="sldNum" sz="quarter" idx="5"/>
          </p:nvPr>
        </p:nvSpPr>
        <p:spPr/>
        <p:txBody>
          <a:bodyPr/>
          <a:lstStyle/>
          <a:p>
            <a:fld id="{F96F8732-F217-7F47-B928-A89F585463E5}" type="slidenum">
              <a:rPr lang="en-US" smtClean="0"/>
              <a:t>5</a:t>
            </a:fld>
            <a:endParaRPr lang="en-US"/>
          </a:p>
        </p:txBody>
      </p:sp>
    </p:spTree>
    <p:extLst>
      <p:ext uri="{BB962C8B-B14F-4D97-AF65-F5344CB8AC3E}">
        <p14:creationId xmlns:p14="http://schemas.microsoft.com/office/powerpoint/2010/main" val="282680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6D29A-064C-6F13-0039-F944F29FF5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FEBE52-595F-B194-F585-F986B8AE0F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C0B096-4E81-8B7A-0E5A-BA276ABABD86}"/>
              </a:ext>
            </a:extLst>
          </p:cNvPr>
          <p:cNvSpPr>
            <a:spLocks noGrp="1"/>
          </p:cNvSpPr>
          <p:nvPr>
            <p:ph type="body" idx="1"/>
          </p:nvPr>
        </p:nvSpPr>
        <p:spPr/>
        <p:txBody>
          <a:bodyPr/>
          <a:lstStyle/>
          <a:p>
            <a:pPr algn="l"/>
            <a:r>
              <a:rPr lang="en-US" b="0" i="0" u="none" strike="noStrike" dirty="0">
                <a:solidFill>
                  <a:srgbClr val="000000"/>
                </a:solidFill>
                <a:effectLst/>
                <a:latin typeface="-webkit-standard"/>
              </a:rPr>
              <a:t>I’ll improve text processing with larger samples or GPT-4, enhance feature extraction for infection and fever signals, and expand fairness analysis to age and ethnicity. Using SMOTE to address class imbalance, my goal is real-time ICU deployment to boost sepsis detection and support faster clinical action.</a:t>
            </a:r>
            <a:endParaRPr lang="en-US" b="0" i="0" u="none" strike="noStrike" dirty="0">
              <a:solidFill>
                <a:srgbClr val="000000"/>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4A943712-18D0-61FF-9ABB-315A2E18EC7B}"/>
              </a:ext>
            </a:extLst>
          </p:cNvPr>
          <p:cNvSpPr>
            <a:spLocks noGrp="1"/>
          </p:cNvSpPr>
          <p:nvPr>
            <p:ph type="sldNum" sz="quarter" idx="5"/>
          </p:nvPr>
        </p:nvSpPr>
        <p:spPr/>
        <p:txBody>
          <a:bodyPr/>
          <a:lstStyle/>
          <a:p>
            <a:fld id="{F96F8732-F217-7F47-B928-A89F585463E5}" type="slidenum">
              <a:rPr lang="en-US" smtClean="0"/>
              <a:t>6</a:t>
            </a:fld>
            <a:endParaRPr lang="en-US"/>
          </a:p>
        </p:txBody>
      </p:sp>
    </p:spTree>
    <p:extLst>
      <p:ext uri="{BB962C8B-B14F-4D97-AF65-F5344CB8AC3E}">
        <p14:creationId xmlns:p14="http://schemas.microsoft.com/office/powerpoint/2010/main" val="2647029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000000"/>
                </a:solidFill>
                <a:effectLst/>
                <a:latin typeface="Arial" panose="020B0604020202020204" pitchFamily="34" charset="0"/>
              </a:rPr>
              <a:t>In conclusion, my project achieves an AUROC of 0.737, identifying key predictors like heart rate and infection. Real-time, equitable detection is my next step. Thank you!</a:t>
            </a:r>
          </a:p>
          <a:p>
            <a:endParaRPr lang="en-US" dirty="0"/>
          </a:p>
        </p:txBody>
      </p:sp>
      <p:sp>
        <p:nvSpPr>
          <p:cNvPr id="4" name="Slide Number Placeholder 3"/>
          <p:cNvSpPr>
            <a:spLocks noGrp="1"/>
          </p:cNvSpPr>
          <p:nvPr>
            <p:ph type="sldNum" sz="quarter" idx="5"/>
          </p:nvPr>
        </p:nvSpPr>
        <p:spPr/>
        <p:txBody>
          <a:bodyPr/>
          <a:lstStyle/>
          <a:p>
            <a:fld id="{F96F8732-F217-7F47-B928-A89F585463E5}" type="slidenum">
              <a:rPr lang="en-US" smtClean="0"/>
              <a:t>7</a:t>
            </a:fld>
            <a:endParaRPr lang="en-US"/>
          </a:p>
        </p:txBody>
      </p:sp>
    </p:spTree>
    <p:extLst>
      <p:ext uri="{BB962C8B-B14F-4D97-AF65-F5344CB8AC3E}">
        <p14:creationId xmlns:p14="http://schemas.microsoft.com/office/powerpoint/2010/main" val="3317822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4/22/25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7562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4/22/25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91333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4/22/25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19614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4/22/25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03206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4/22/25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0363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4/22/25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94773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4/22/25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0511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4/22/25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98198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4/22/25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41173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4/22/25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37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4/22/25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62837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4/22/25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670947866"/>
      </p:ext>
    </p:extLst>
  </p:cSld>
  <p:clrMap bg1="lt1" tx1="dk1" bg2="lt2" tx2="dk2" accent1="accent1" accent2="accent2" accent3="accent3" accent4="accent4" accent5="accent5" accent6="accent6" hlink="hlink" folHlink="folHlink"/>
  <p:sldLayoutIdLst>
    <p:sldLayoutId id="2147483916" r:id="rId1"/>
    <p:sldLayoutId id="2147483917" r:id="rId2"/>
    <p:sldLayoutId id="2147483918" r:id="rId3"/>
    <p:sldLayoutId id="2147483919" r:id="rId4"/>
    <p:sldLayoutId id="2147483920" r:id="rId5"/>
    <p:sldLayoutId id="2147483926" r:id="rId6"/>
    <p:sldLayoutId id="2147483921" r:id="rId7"/>
    <p:sldLayoutId id="2147483922" r:id="rId8"/>
    <p:sldLayoutId id="2147483923" r:id="rId9"/>
    <p:sldLayoutId id="2147483925" r:id="rId10"/>
    <p:sldLayoutId id="2147483924"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slideLayout" Target="../slideLayouts/slideLayout2.xml"/><Relationship Id="rId7" Type="http://schemas.openxmlformats.org/officeDocument/2006/relationships/diagramLayout" Target="../diagrams/layout1.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diagramData" Target="../diagrams/data1.xml"/><Relationship Id="rId11" Type="http://schemas.openxmlformats.org/officeDocument/2006/relationships/image" Target="../media/image2.png"/><Relationship Id="rId5" Type="http://schemas.openxmlformats.org/officeDocument/2006/relationships/image" Target="../media/image3.png"/><Relationship Id="rId10" Type="http://schemas.microsoft.com/office/2007/relationships/diagramDrawing" Target="../diagrams/drawing1.xml"/><Relationship Id="rId4" Type="http://schemas.openxmlformats.org/officeDocument/2006/relationships/notesSlide" Target="../notesSlides/notesSlide2.xml"/><Relationship Id="rId9" Type="http://schemas.openxmlformats.org/officeDocument/2006/relationships/diagramColors" Target="../diagrams/colors1.xml"/></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slideLayout" Target="../slideLayouts/slideLayout2.xml"/><Relationship Id="rId7" Type="http://schemas.openxmlformats.org/officeDocument/2006/relationships/diagramLayout" Target="../diagrams/layout2.xml"/><Relationship Id="rId12" Type="http://schemas.openxmlformats.org/officeDocument/2006/relationships/image" Target="../media/image2.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diagramData" Target="../diagrams/data2.xml"/><Relationship Id="rId11" Type="http://schemas.openxmlformats.org/officeDocument/2006/relationships/image" Target="../media/image5.png"/><Relationship Id="rId5" Type="http://schemas.openxmlformats.org/officeDocument/2006/relationships/image" Target="../media/image4.png"/><Relationship Id="rId10" Type="http://schemas.microsoft.com/office/2007/relationships/diagramDrawing" Target="../diagrams/drawing2.xml"/><Relationship Id="rId4" Type="http://schemas.openxmlformats.org/officeDocument/2006/relationships/notesSlide" Target="../notesSlides/notesSlide3.xml"/><Relationship Id="rId9" Type="http://schemas.openxmlformats.org/officeDocument/2006/relationships/diagramColors" Target="../diagrams/colors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slideLayout" Target="../slideLayouts/slideLayout2.xml"/><Relationship Id="rId7" Type="http://schemas.openxmlformats.org/officeDocument/2006/relationships/diagramData" Target="../diagrams/data3.xml"/><Relationship Id="rId12" Type="http://schemas.openxmlformats.org/officeDocument/2006/relationships/image" Target="../media/image2.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7.png"/><Relationship Id="rId11" Type="http://schemas.microsoft.com/office/2007/relationships/diagramDrawing" Target="../diagrams/drawing3.xml"/><Relationship Id="rId5" Type="http://schemas.openxmlformats.org/officeDocument/2006/relationships/image" Target="../media/image6.png"/><Relationship Id="rId10" Type="http://schemas.openxmlformats.org/officeDocument/2006/relationships/diagramColors" Target="../diagrams/colors3.xml"/><Relationship Id="rId4" Type="http://schemas.openxmlformats.org/officeDocument/2006/relationships/notesSlide" Target="../notesSlides/notesSlide4.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4.xml"/><Relationship Id="rId13" Type="http://schemas.openxmlformats.org/officeDocument/2006/relationships/image" Target="../media/image10.png"/><Relationship Id="rId3" Type="http://schemas.openxmlformats.org/officeDocument/2006/relationships/slideLayout" Target="../slideLayouts/slideLayout2.xml"/><Relationship Id="rId7" Type="http://schemas.openxmlformats.org/officeDocument/2006/relationships/diagramQuickStyle" Target="../diagrams/quickStyle4.xml"/><Relationship Id="rId12" Type="http://schemas.openxmlformats.org/officeDocument/2006/relationships/image" Target="../media/image2.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diagramLayout" Target="../diagrams/layout4.xml"/><Relationship Id="rId11" Type="http://schemas.openxmlformats.org/officeDocument/2006/relationships/image" Target="../media/image9.png"/><Relationship Id="rId5" Type="http://schemas.openxmlformats.org/officeDocument/2006/relationships/diagramData" Target="../diagrams/data4.xml"/><Relationship Id="rId10" Type="http://schemas.openxmlformats.org/officeDocument/2006/relationships/image" Target="../media/image8.png"/><Relationship Id="rId4" Type="http://schemas.openxmlformats.org/officeDocument/2006/relationships/notesSlide" Target="../notesSlides/notesSlide5.xml"/><Relationship Id="rId9" Type="http://schemas.microsoft.com/office/2007/relationships/diagramDrawing" Target="../diagrams/drawing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slideLayout" Target="../slideLayouts/slideLayout2.xml"/><Relationship Id="rId7" Type="http://schemas.openxmlformats.org/officeDocument/2006/relationships/diagramData" Target="../diagrams/data5.xml"/><Relationship Id="rId12" Type="http://schemas.openxmlformats.org/officeDocument/2006/relationships/image" Target="../media/image2.png"/><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12.png"/><Relationship Id="rId11" Type="http://schemas.microsoft.com/office/2007/relationships/diagramDrawing" Target="../diagrams/drawing5.xml"/><Relationship Id="rId5" Type="http://schemas.openxmlformats.org/officeDocument/2006/relationships/image" Target="../media/image11.png"/><Relationship Id="rId10" Type="http://schemas.openxmlformats.org/officeDocument/2006/relationships/diagramColors" Target="../diagrams/colors5.xml"/><Relationship Id="rId4" Type="http://schemas.openxmlformats.org/officeDocument/2006/relationships/notesSlide" Target="../notesSlides/notesSlide6.xml"/><Relationship Id="rId9"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slideLayout" Target="../slideLayouts/slideLayout2.xml"/><Relationship Id="rId7" Type="http://schemas.openxmlformats.org/officeDocument/2006/relationships/diagramLayout" Target="../diagrams/layout6.xml"/><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diagramData" Target="../diagrams/data6.xml"/><Relationship Id="rId11" Type="http://schemas.openxmlformats.org/officeDocument/2006/relationships/image" Target="../media/image2.png"/><Relationship Id="rId5" Type="http://schemas.openxmlformats.org/officeDocument/2006/relationships/image" Target="../media/image13.png"/><Relationship Id="rId10" Type="http://schemas.microsoft.com/office/2007/relationships/diagramDrawing" Target="../diagrams/drawing6.xml"/><Relationship Id="rId4" Type="http://schemas.openxmlformats.org/officeDocument/2006/relationships/notesSlide" Target="../notesSlides/notesSlide7.xml"/><Relationship Id="rId9" Type="http://schemas.openxmlformats.org/officeDocument/2006/relationships/diagramColors" Target="../diagrams/colors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797DE5A-DA89-0A80-C73D-8DCE1A3E2B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A7EE691D-A1F0-E64B-95C0-B33A767B963F}"/>
              </a:ext>
            </a:extLst>
          </p:cNvPr>
          <p:cNvSpPr>
            <a:spLocks noGrp="1"/>
          </p:cNvSpPr>
          <p:nvPr>
            <p:ph type="subTitle" idx="1"/>
          </p:nvPr>
        </p:nvSpPr>
        <p:spPr>
          <a:xfrm>
            <a:off x="670045" y="4062940"/>
            <a:ext cx="3509383" cy="1394913"/>
          </a:xfrm>
        </p:spPr>
        <p:txBody>
          <a:bodyPr>
            <a:normAutofit/>
          </a:bodyPr>
          <a:lstStyle/>
          <a:p>
            <a:pPr algn="l">
              <a:lnSpc>
                <a:spcPct val="100000"/>
              </a:lnSpc>
            </a:pPr>
            <a:r>
              <a:rPr lang="en-US" dirty="0"/>
              <a:t>Jesus Minjares</a:t>
            </a:r>
          </a:p>
          <a:p>
            <a:pPr algn="l">
              <a:lnSpc>
                <a:spcPct val="100000"/>
              </a:lnSpc>
            </a:pPr>
            <a:r>
              <a:rPr lang="en-US" dirty="0"/>
              <a:t>UT Austin</a:t>
            </a:r>
          </a:p>
          <a:p>
            <a:pPr algn="l">
              <a:lnSpc>
                <a:spcPct val="100000"/>
              </a:lnSpc>
            </a:pPr>
            <a:r>
              <a:rPr lang="en-US"/>
              <a:t>AI </a:t>
            </a:r>
            <a:r>
              <a:rPr lang="en-US" dirty="0"/>
              <a:t>in Healthcare</a:t>
            </a:r>
          </a:p>
        </p:txBody>
      </p:sp>
      <p:pic>
        <p:nvPicPr>
          <p:cNvPr id="5" name="Picture 4" descr="A colorful dots in a white background&#10;&#10;AI-generated content may be incorrect.">
            <a:extLst>
              <a:ext uri="{FF2B5EF4-FFF2-40B4-BE49-F238E27FC236}">
                <a16:creationId xmlns:a16="http://schemas.microsoft.com/office/drawing/2014/main" id="{94AD7C2E-71E3-C7E0-2E22-7DDE03AABD0E}"/>
              </a:ext>
            </a:extLst>
          </p:cNvPr>
          <p:cNvPicPr>
            <a:picLocks noChangeAspect="1"/>
          </p:cNvPicPr>
          <p:nvPr/>
        </p:nvPicPr>
        <p:blipFill>
          <a:blip r:embed="rId5"/>
          <a:srcRect l="24200"/>
          <a:stretch/>
        </p:blipFill>
        <p:spPr>
          <a:xfrm>
            <a:off x="5260868" y="0"/>
            <a:ext cx="6931132" cy="6857990"/>
          </a:xfrm>
          <a:prstGeom prst="rect">
            <a:avLst/>
          </a:prstGeom>
        </p:spPr>
      </p:pic>
      <p:sp>
        <p:nvSpPr>
          <p:cNvPr id="2" name="Title 1">
            <a:extLst>
              <a:ext uri="{FF2B5EF4-FFF2-40B4-BE49-F238E27FC236}">
                <a16:creationId xmlns:a16="http://schemas.microsoft.com/office/drawing/2014/main" id="{913EAAF5-5F61-5937-B885-F8E2725B0D8C}"/>
              </a:ext>
            </a:extLst>
          </p:cNvPr>
          <p:cNvSpPr>
            <a:spLocks noGrp="1"/>
          </p:cNvSpPr>
          <p:nvPr>
            <p:ph type="ctrTitle"/>
          </p:nvPr>
        </p:nvSpPr>
        <p:spPr>
          <a:xfrm>
            <a:off x="670045" y="1174376"/>
            <a:ext cx="5558477" cy="2781752"/>
          </a:xfrm>
        </p:spPr>
        <p:txBody>
          <a:bodyPr>
            <a:normAutofit/>
          </a:bodyPr>
          <a:lstStyle/>
          <a:p>
            <a:pPr algn="l">
              <a:lnSpc>
                <a:spcPct val="100000"/>
              </a:lnSpc>
            </a:pPr>
            <a:r>
              <a:rPr lang="en-US" sz="4400" b="0" i="0" u="none" strike="noStrike" dirty="0">
                <a:solidFill>
                  <a:srgbClr val="000000"/>
                </a:solidFill>
                <a:effectLst/>
              </a:rPr>
              <a:t>Early Sepsis Detection with Machine Learning</a:t>
            </a:r>
            <a:endParaRPr lang="en-US" sz="3700" b="0" i="0" u="none" strike="noStrike" dirty="0">
              <a:effectLst/>
            </a:endParaRPr>
          </a:p>
        </p:txBody>
      </p:sp>
      <p:pic>
        <p:nvPicPr>
          <p:cNvPr id="6" name="Audio Recording Apr 19, 2025 at 2:09:14 PM">
            <a:hlinkClick r:id="" action="ppaction://media"/>
            <a:extLst>
              <a:ext uri="{FF2B5EF4-FFF2-40B4-BE49-F238E27FC236}">
                <a16:creationId xmlns:a16="http://schemas.microsoft.com/office/drawing/2014/main" id="{F18E2149-2C35-D01C-3220-E7370BEED56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379200" y="6045200"/>
            <a:ext cx="812800" cy="812800"/>
          </a:xfrm>
          <a:prstGeom prst="rect">
            <a:avLst/>
          </a:prstGeom>
        </p:spPr>
      </p:pic>
    </p:spTree>
    <p:extLst>
      <p:ext uri="{BB962C8B-B14F-4D97-AF65-F5344CB8AC3E}">
        <p14:creationId xmlns:p14="http://schemas.microsoft.com/office/powerpoint/2010/main" val="1167295001"/>
      </p:ext>
    </p:extLst>
  </p:cSld>
  <p:clrMapOvr>
    <a:masterClrMapping/>
  </p:clrMapOvr>
  <mc:AlternateContent xmlns:mc="http://schemas.openxmlformats.org/markup-compatibility/2006" xmlns:p14="http://schemas.microsoft.com/office/powerpoint/2010/main">
    <mc:Choice Requires="p14">
      <p:transition spd="slow" p14:dur="2000" advTm="16884"/>
    </mc:Choice>
    <mc:Fallback xmlns="">
      <p:transition spd="slow" advTm="1688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2860"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extLst>
    <p:ext uri="{E180D4A7-C9FB-4DFB-919C-405C955672EB}">
      <p14:showEvtLst xmlns:p14="http://schemas.microsoft.com/office/powerpoint/2010/main">
        <p14:playEvt time="6" objId="6"/>
        <p14:stopEvt time="13150" objId="6"/>
      </p14:showEvt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9CDFD-AC7D-4609-A0F7-8FD95F0AD5E7}"/>
              </a:ext>
            </a:extLst>
          </p:cNvPr>
          <p:cNvSpPr>
            <a:spLocks noGrp="1"/>
          </p:cNvSpPr>
          <p:nvPr>
            <p:ph type="title"/>
          </p:nvPr>
        </p:nvSpPr>
        <p:spPr>
          <a:xfrm>
            <a:off x="612648" y="548640"/>
            <a:ext cx="6106204" cy="1132258"/>
          </a:xfrm>
        </p:spPr>
        <p:txBody>
          <a:bodyPr/>
          <a:lstStyle/>
          <a:p>
            <a:r>
              <a:rPr lang="en-US" dirty="0"/>
              <a:t>Introduction</a:t>
            </a:r>
          </a:p>
        </p:txBody>
      </p:sp>
      <p:grpSp>
        <p:nvGrpSpPr>
          <p:cNvPr id="17" name="Group 16">
            <a:extLst>
              <a:ext uri="{FF2B5EF4-FFF2-40B4-BE49-F238E27FC236}">
                <a16:creationId xmlns:a16="http://schemas.microsoft.com/office/drawing/2014/main" id="{529D70D4-654A-0EBB-D9A6-4C0D456EFBFB}"/>
              </a:ext>
            </a:extLst>
          </p:cNvPr>
          <p:cNvGrpSpPr/>
          <p:nvPr/>
        </p:nvGrpSpPr>
        <p:grpSpPr>
          <a:xfrm>
            <a:off x="7275443" y="517407"/>
            <a:ext cx="4171389" cy="5823186"/>
            <a:chOff x="7955427" y="517407"/>
            <a:chExt cx="3491405" cy="5823186"/>
          </a:xfrm>
        </p:grpSpPr>
        <p:pic>
          <p:nvPicPr>
            <p:cNvPr id="5" name="Content Placeholder 7" descr="A graph with green and orange lines&#10;&#10;AI-generated content may be incorrect.">
              <a:extLst>
                <a:ext uri="{FF2B5EF4-FFF2-40B4-BE49-F238E27FC236}">
                  <a16:creationId xmlns:a16="http://schemas.microsoft.com/office/drawing/2014/main" id="{1932608F-A341-997E-E01E-C8C9276042BF}"/>
                </a:ext>
              </a:extLst>
            </p:cNvPr>
            <p:cNvPicPr>
              <a:picLocks noGrp="1" noChangeAspect="1"/>
            </p:cNvPicPr>
            <p:nvPr>
              <p:ph idx="1"/>
            </p:nvPr>
          </p:nvPicPr>
          <p:blipFill>
            <a:blip r:embed="rId5"/>
            <a:srcRect r="66507"/>
            <a:stretch/>
          </p:blipFill>
          <p:spPr>
            <a:xfrm>
              <a:off x="7955427" y="517407"/>
              <a:ext cx="3491401" cy="1941061"/>
            </a:xfrm>
            <a:prstGeom prst="rect">
              <a:avLst/>
            </a:prstGeom>
          </p:spPr>
        </p:pic>
        <p:pic>
          <p:nvPicPr>
            <p:cNvPr id="6" name="Content Placeholder 7" descr="A graph with green and orange lines&#10;&#10;AI-generated content may be incorrect.">
              <a:extLst>
                <a:ext uri="{FF2B5EF4-FFF2-40B4-BE49-F238E27FC236}">
                  <a16:creationId xmlns:a16="http://schemas.microsoft.com/office/drawing/2014/main" id="{520ECD8C-E2F7-FB08-3875-24767E5CA8EA}"/>
                </a:ext>
              </a:extLst>
            </p:cNvPr>
            <p:cNvPicPr>
              <a:picLocks noChangeAspect="1"/>
            </p:cNvPicPr>
            <p:nvPr/>
          </p:nvPicPr>
          <p:blipFill>
            <a:blip r:embed="rId5"/>
            <a:srcRect l="33493" r="33014"/>
            <a:stretch/>
          </p:blipFill>
          <p:spPr>
            <a:xfrm>
              <a:off x="7955429" y="2458469"/>
              <a:ext cx="3491403" cy="1941061"/>
            </a:xfrm>
            <a:prstGeom prst="rect">
              <a:avLst/>
            </a:prstGeom>
          </p:spPr>
        </p:pic>
        <p:pic>
          <p:nvPicPr>
            <p:cNvPr id="7" name="Content Placeholder 7" descr="A graph with green and orange lines&#10;&#10;AI-generated content may be incorrect.">
              <a:extLst>
                <a:ext uri="{FF2B5EF4-FFF2-40B4-BE49-F238E27FC236}">
                  <a16:creationId xmlns:a16="http://schemas.microsoft.com/office/drawing/2014/main" id="{997FA2FC-1AC3-561B-F02A-13847008BD9E}"/>
                </a:ext>
              </a:extLst>
            </p:cNvPr>
            <p:cNvPicPr>
              <a:picLocks noChangeAspect="1"/>
            </p:cNvPicPr>
            <p:nvPr/>
          </p:nvPicPr>
          <p:blipFill>
            <a:blip r:embed="rId5"/>
            <a:srcRect l="66507"/>
            <a:stretch/>
          </p:blipFill>
          <p:spPr>
            <a:xfrm>
              <a:off x="7955427" y="4399532"/>
              <a:ext cx="3491405" cy="1941061"/>
            </a:xfrm>
            <a:prstGeom prst="rect">
              <a:avLst/>
            </a:prstGeom>
          </p:spPr>
        </p:pic>
      </p:grpSp>
      <p:graphicFrame>
        <p:nvGraphicFramePr>
          <p:cNvPr id="12" name="Content Placeholder 11">
            <a:extLst>
              <a:ext uri="{FF2B5EF4-FFF2-40B4-BE49-F238E27FC236}">
                <a16:creationId xmlns:a16="http://schemas.microsoft.com/office/drawing/2014/main" id="{D1502B6A-CA5D-5D7D-DC42-3F657601BB47}"/>
              </a:ext>
            </a:extLst>
          </p:cNvPr>
          <p:cNvGraphicFramePr>
            <a:graphicFrameLocks noGrp="1"/>
          </p:cNvGraphicFramePr>
          <p:nvPr>
            <p:ph idx="1"/>
            <p:extLst>
              <p:ext uri="{D42A27DB-BD31-4B8C-83A1-F6EECF244321}">
                <p14:modId xmlns:p14="http://schemas.microsoft.com/office/powerpoint/2010/main" val="3460031180"/>
              </p:ext>
            </p:extLst>
          </p:nvPr>
        </p:nvGraphicFramePr>
        <p:xfrm>
          <a:off x="664855" y="1487938"/>
          <a:ext cx="5935022" cy="459723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9" name="Audio Recording Apr 19, 2025 at 2:14:39 PM">
            <a:hlinkClick r:id="" action="ppaction://media"/>
            <a:extLst>
              <a:ext uri="{FF2B5EF4-FFF2-40B4-BE49-F238E27FC236}">
                <a16:creationId xmlns:a16="http://schemas.microsoft.com/office/drawing/2014/main" id="{80E545B5-2A3A-9ED3-439E-7381E22FF9A5}"/>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11309598" y="6045200"/>
            <a:ext cx="812800" cy="812800"/>
          </a:xfrm>
          <a:prstGeom prst="rect">
            <a:avLst/>
          </a:prstGeom>
        </p:spPr>
      </p:pic>
    </p:spTree>
    <p:extLst>
      <p:ext uri="{BB962C8B-B14F-4D97-AF65-F5344CB8AC3E}">
        <p14:creationId xmlns:p14="http://schemas.microsoft.com/office/powerpoint/2010/main" val="3287446518"/>
      </p:ext>
    </p:extLst>
  </p:cSld>
  <p:clrMapOvr>
    <a:masterClrMapping/>
  </p:clrMapOvr>
  <mc:AlternateContent xmlns:mc="http://schemas.openxmlformats.org/markup-compatibility/2006" xmlns:p14="http://schemas.microsoft.com/office/powerpoint/2010/main">
    <mc:Choice Requires="p14">
      <p:transition spd="slow" p14:dur="2000" advTm="51241"/>
    </mc:Choice>
    <mc:Fallback xmlns="">
      <p:transition spd="slow" advTm="5124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0940" fill="hold"/>
                                        <p:tgtEl>
                                          <p:spTgt spid="1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19"/>
                </p:tgtEl>
              </p:cMediaNode>
            </p:audio>
          </p:childTnLst>
        </p:cTn>
      </p:par>
    </p:tnLst>
  </p:timing>
  <p:extLst>
    <p:ext uri="{E180D4A7-C9FB-4DFB-919C-405C955672EB}">
      <p14:showEvtLst xmlns:p14="http://schemas.microsoft.com/office/powerpoint/2010/main">
        <p14:playEvt time="5" objId="19"/>
        <p14:stopEvt time="51053" objId="19"/>
      </p14:showEvtLst>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A5A14613-C96C-F5FD-0593-24D7C0DA4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58B610-7779-F329-8A0A-3C0E5EBC54A8}"/>
              </a:ext>
            </a:extLst>
          </p:cNvPr>
          <p:cNvSpPr>
            <a:spLocks noGrp="1"/>
          </p:cNvSpPr>
          <p:nvPr>
            <p:ph type="title"/>
          </p:nvPr>
        </p:nvSpPr>
        <p:spPr>
          <a:xfrm>
            <a:off x="619759" y="603504"/>
            <a:ext cx="5237576" cy="1527048"/>
          </a:xfrm>
        </p:spPr>
        <p:txBody>
          <a:bodyPr anchor="b">
            <a:normAutofit/>
          </a:bodyPr>
          <a:lstStyle/>
          <a:p>
            <a:r>
              <a:rPr lang="en-US" dirty="0"/>
              <a:t>Method</a:t>
            </a:r>
          </a:p>
        </p:txBody>
      </p:sp>
      <p:pic>
        <p:nvPicPr>
          <p:cNvPr id="5" name="Content Placeholder 4">
            <a:extLst>
              <a:ext uri="{FF2B5EF4-FFF2-40B4-BE49-F238E27FC236}">
                <a16:creationId xmlns:a16="http://schemas.microsoft.com/office/drawing/2014/main" id="{C78A2A16-4F51-1237-714E-AC9CB81367A4}"/>
              </a:ext>
            </a:extLst>
          </p:cNvPr>
          <p:cNvPicPr>
            <a:picLocks noChangeAspect="1"/>
          </p:cNvPicPr>
          <p:nvPr/>
        </p:nvPicPr>
        <p:blipFill>
          <a:blip r:embed="rId5"/>
          <a:stretch>
            <a:fillRect/>
          </a:stretch>
        </p:blipFill>
        <p:spPr>
          <a:xfrm>
            <a:off x="6138567" y="3314401"/>
            <a:ext cx="5433675" cy="3260206"/>
          </a:xfrm>
          <a:prstGeom prst="rect">
            <a:avLst/>
          </a:prstGeom>
        </p:spPr>
      </p:pic>
      <p:graphicFrame>
        <p:nvGraphicFramePr>
          <p:cNvPr id="22" name="Diagram 21">
            <a:extLst>
              <a:ext uri="{FF2B5EF4-FFF2-40B4-BE49-F238E27FC236}">
                <a16:creationId xmlns:a16="http://schemas.microsoft.com/office/drawing/2014/main" id="{FA92AB33-1A51-9583-DCC3-EFA6CE2C50E1}"/>
              </a:ext>
            </a:extLst>
          </p:cNvPr>
          <p:cNvGraphicFramePr/>
          <p:nvPr>
            <p:extLst>
              <p:ext uri="{D42A27DB-BD31-4B8C-83A1-F6EECF244321}">
                <p14:modId xmlns:p14="http://schemas.microsoft.com/office/powerpoint/2010/main" val="606225418"/>
              </p:ext>
            </p:extLst>
          </p:nvPr>
        </p:nvGraphicFramePr>
        <p:xfrm>
          <a:off x="619758" y="2212848"/>
          <a:ext cx="5237577" cy="40965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1" name="Picture 10" descr="A graph of a graph of a graph of a graph of a graph of a graph of a graph of a graph of a graph of a graph of a graph of a graph of a graph of&#10;&#10;AI-generated content may be incorrect.">
            <a:extLst>
              <a:ext uri="{FF2B5EF4-FFF2-40B4-BE49-F238E27FC236}">
                <a16:creationId xmlns:a16="http://schemas.microsoft.com/office/drawing/2014/main" id="{A7BA66FF-9C10-819C-F55E-79C038424327}"/>
              </a:ext>
            </a:extLst>
          </p:cNvPr>
          <p:cNvPicPr>
            <a:picLocks noChangeAspect="1"/>
          </p:cNvPicPr>
          <p:nvPr/>
        </p:nvPicPr>
        <p:blipFill>
          <a:blip r:embed="rId11"/>
          <a:stretch>
            <a:fillRect/>
          </a:stretch>
        </p:blipFill>
        <p:spPr>
          <a:xfrm>
            <a:off x="5060938" y="603504"/>
            <a:ext cx="6693570" cy="2710897"/>
          </a:xfrm>
          <a:prstGeom prst="rect">
            <a:avLst/>
          </a:prstGeom>
        </p:spPr>
      </p:pic>
      <p:pic>
        <p:nvPicPr>
          <p:cNvPr id="26" name="Audio Recording Apr 19, 2025 at 2:15:45 PM">
            <a:hlinkClick r:id="" action="ppaction://media"/>
            <a:extLst>
              <a:ext uri="{FF2B5EF4-FFF2-40B4-BE49-F238E27FC236}">
                <a16:creationId xmlns:a16="http://schemas.microsoft.com/office/drawing/2014/main" id="{5208B809-CE7B-8766-7BBA-22086591EF60}"/>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11282679" y="6045200"/>
            <a:ext cx="812800" cy="812800"/>
          </a:xfrm>
          <a:prstGeom prst="rect">
            <a:avLst/>
          </a:prstGeom>
        </p:spPr>
      </p:pic>
    </p:spTree>
    <p:extLst>
      <p:ext uri="{BB962C8B-B14F-4D97-AF65-F5344CB8AC3E}">
        <p14:creationId xmlns:p14="http://schemas.microsoft.com/office/powerpoint/2010/main" val="2670093434"/>
      </p:ext>
    </p:extLst>
  </p:cSld>
  <p:clrMapOvr>
    <a:masterClrMapping/>
  </p:clrMapOvr>
  <mc:AlternateContent xmlns:mc="http://schemas.openxmlformats.org/markup-compatibility/2006" xmlns:p14="http://schemas.microsoft.com/office/powerpoint/2010/main">
    <mc:Choice Requires="p14">
      <p:transition spd="slow" p14:dur="2000" advTm="50366"/>
    </mc:Choice>
    <mc:Fallback xmlns="">
      <p:transition spd="slow" advTm="5036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8124" fill="hold"/>
                                        <p:tgtEl>
                                          <p:spTgt spid="2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6"/>
                </p:tgtEl>
              </p:cMediaNode>
            </p:audio>
          </p:childTnLst>
        </p:cTn>
      </p:par>
    </p:tnLst>
  </p:timing>
  <p:extLst>
    <p:ext uri="{E180D4A7-C9FB-4DFB-919C-405C955672EB}">
      <p14:showEvtLst xmlns:p14="http://schemas.microsoft.com/office/powerpoint/2010/main">
        <p14:playEvt time="5" objId="26"/>
        <p14:stopEvt time="48237" objId="26"/>
      </p14:showEvtLst>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EC54A0C3-5130-F256-D151-030A909A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69093D-79D0-4175-0101-8FCCF6110B5B}"/>
              </a:ext>
            </a:extLst>
          </p:cNvPr>
          <p:cNvSpPr>
            <a:spLocks noGrp="1"/>
          </p:cNvSpPr>
          <p:nvPr>
            <p:ph type="title"/>
          </p:nvPr>
        </p:nvSpPr>
        <p:spPr>
          <a:xfrm>
            <a:off x="5997791" y="603504"/>
            <a:ext cx="5490436" cy="1527048"/>
          </a:xfrm>
        </p:spPr>
        <p:txBody>
          <a:bodyPr anchor="b">
            <a:normAutofit/>
          </a:bodyPr>
          <a:lstStyle/>
          <a:p>
            <a:r>
              <a:rPr lang="en-US" b="0" i="0" u="none" strike="noStrike">
                <a:effectLst/>
                <a:latin typeface="Arial" panose="020B0604020202020204" pitchFamily="34" charset="0"/>
              </a:rPr>
              <a:t>Results</a:t>
            </a:r>
            <a:endParaRPr lang="en-US"/>
          </a:p>
        </p:txBody>
      </p:sp>
      <p:pic>
        <p:nvPicPr>
          <p:cNvPr id="21" name="Picture 20" descr="A graph of a logistic curve&#10;&#10;AI-generated content may be incorrect.">
            <a:extLst>
              <a:ext uri="{FF2B5EF4-FFF2-40B4-BE49-F238E27FC236}">
                <a16:creationId xmlns:a16="http://schemas.microsoft.com/office/drawing/2014/main" id="{9277EB52-FC60-0A15-0AE7-4F01BAF2B2D8}"/>
              </a:ext>
            </a:extLst>
          </p:cNvPr>
          <p:cNvPicPr>
            <a:picLocks noChangeAspect="1"/>
          </p:cNvPicPr>
          <p:nvPr/>
        </p:nvPicPr>
        <p:blipFill>
          <a:blip r:embed="rId5"/>
          <a:stretch>
            <a:fillRect/>
          </a:stretch>
        </p:blipFill>
        <p:spPr>
          <a:xfrm>
            <a:off x="635332" y="383544"/>
            <a:ext cx="4658686" cy="3494015"/>
          </a:xfrm>
          <a:prstGeom prst="rect">
            <a:avLst/>
          </a:prstGeom>
        </p:spPr>
      </p:pic>
      <p:pic>
        <p:nvPicPr>
          <p:cNvPr id="23" name="Picture 22" descr="A graph showing different types of numbers&#10;&#10;AI-generated content may be incorrect.">
            <a:extLst>
              <a:ext uri="{FF2B5EF4-FFF2-40B4-BE49-F238E27FC236}">
                <a16:creationId xmlns:a16="http://schemas.microsoft.com/office/drawing/2014/main" id="{7499E216-4A49-7C44-D3F2-80F1BAE40E04}"/>
              </a:ext>
            </a:extLst>
          </p:cNvPr>
          <p:cNvPicPr>
            <a:picLocks noChangeAspect="1"/>
          </p:cNvPicPr>
          <p:nvPr/>
        </p:nvPicPr>
        <p:blipFill>
          <a:blip r:embed="rId6"/>
          <a:stretch>
            <a:fillRect/>
          </a:stretch>
        </p:blipFill>
        <p:spPr>
          <a:xfrm>
            <a:off x="419099" y="3988904"/>
            <a:ext cx="5429927" cy="2266994"/>
          </a:xfrm>
          <a:prstGeom prst="rect">
            <a:avLst/>
          </a:prstGeom>
        </p:spPr>
      </p:pic>
      <p:graphicFrame>
        <p:nvGraphicFramePr>
          <p:cNvPr id="8" name="Content Placeholder 5">
            <a:extLst>
              <a:ext uri="{FF2B5EF4-FFF2-40B4-BE49-F238E27FC236}">
                <a16:creationId xmlns:a16="http://schemas.microsoft.com/office/drawing/2014/main" id="{8D9930F0-F197-8272-4382-C4A468494F9D}"/>
              </a:ext>
            </a:extLst>
          </p:cNvPr>
          <p:cNvGraphicFramePr>
            <a:graphicFrameLocks noGrp="1"/>
          </p:cNvGraphicFramePr>
          <p:nvPr>
            <p:ph idx="1"/>
            <p:extLst>
              <p:ext uri="{D42A27DB-BD31-4B8C-83A1-F6EECF244321}">
                <p14:modId xmlns:p14="http://schemas.microsoft.com/office/powerpoint/2010/main" val="2267618161"/>
              </p:ext>
            </p:extLst>
          </p:nvPr>
        </p:nvGraphicFramePr>
        <p:xfrm>
          <a:off x="6003234" y="2212848"/>
          <a:ext cx="5490436" cy="40965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6" name="Audio Recording Apr 19, 2025 at 2:16:53 PM">
            <a:hlinkClick r:id="" action="ppaction://media"/>
            <a:extLst>
              <a:ext uri="{FF2B5EF4-FFF2-40B4-BE49-F238E27FC236}">
                <a16:creationId xmlns:a16="http://schemas.microsoft.com/office/drawing/2014/main" id="{E14AEDBA-EE88-E750-7E18-A9E220FFA96F}"/>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11241478" y="6045200"/>
            <a:ext cx="812800" cy="812800"/>
          </a:xfrm>
          <a:prstGeom prst="rect">
            <a:avLst/>
          </a:prstGeom>
        </p:spPr>
      </p:pic>
    </p:spTree>
    <p:extLst>
      <p:ext uri="{BB962C8B-B14F-4D97-AF65-F5344CB8AC3E}">
        <p14:creationId xmlns:p14="http://schemas.microsoft.com/office/powerpoint/2010/main" val="2628205224"/>
      </p:ext>
    </p:extLst>
  </p:cSld>
  <p:clrMapOvr>
    <a:masterClrMapping/>
  </p:clrMapOvr>
  <mc:AlternateContent xmlns:mc="http://schemas.openxmlformats.org/markup-compatibility/2006" xmlns:p14="http://schemas.microsoft.com/office/powerpoint/2010/main">
    <mc:Choice Requires="p14">
      <p:transition spd="slow" p14:dur="2000" advTm="42921"/>
    </mc:Choice>
    <mc:Fallback xmlns="">
      <p:transition spd="slow" advTm="4292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37628" fill="hold"/>
                                        <p:tgtEl>
                                          <p:spTgt spid="2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6"/>
                </p:tgtEl>
              </p:cMediaNode>
            </p:audio>
          </p:childTnLst>
        </p:cTn>
      </p:par>
    </p:tnLst>
  </p:timing>
  <p:extLst>
    <p:ext uri="{E180D4A7-C9FB-4DFB-919C-405C955672EB}">
      <p14:showEvtLst xmlns:p14="http://schemas.microsoft.com/office/powerpoint/2010/main">
        <p14:playEvt time="6" objId="26"/>
        <p14:stopEvt time="37781" objId="26"/>
      </p14:showEvtLst>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D47DD5-A052-445B-837A-C4061BDEA04F}"/>
            </a:ext>
          </a:extLst>
        </p:cNvPr>
        <p:cNvGrpSpPr/>
        <p:nvPr/>
      </p:nvGrpSpPr>
      <p:grpSpPr>
        <a:xfrm>
          <a:off x="0" y="0"/>
          <a:ext cx="0" cy="0"/>
          <a:chOff x="0" y="0"/>
          <a:chExt cx="0" cy="0"/>
        </a:xfrm>
      </p:grpSpPr>
      <p:sp>
        <p:nvSpPr>
          <p:cNvPr id="33" name="Rectangle 32">
            <a:extLst>
              <a:ext uri="{FF2B5EF4-FFF2-40B4-BE49-F238E27FC236}">
                <a16:creationId xmlns:a16="http://schemas.microsoft.com/office/drawing/2014/main" id="{268DB70D-AC37-F4B2-AE26-FA3AFB22C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AFF2A3-D6EC-8904-162B-AC247C3D6CFA}"/>
              </a:ext>
            </a:extLst>
          </p:cNvPr>
          <p:cNvSpPr>
            <a:spLocks noGrp="1"/>
          </p:cNvSpPr>
          <p:nvPr>
            <p:ph type="title"/>
          </p:nvPr>
        </p:nvSpPr>
        <p:spPr>
          <a:xfrm>
            <a:off x="612648" y="603504"/>
            <a:ext cx="4586882" cy="1527048"/>
          </a:xfrm>
        </p:spPr>
        <p:txBody>
          <a:bodyPr anchor="b">
            <a:normAutofit/>
          </a:bodyPr>
          <a:lstStyle/>
          <a:p>
            <a:r>
              <a:rPr lang="en-US" b="0" i="0" u="none" strike="noStrike" dirty="0">
                <a:effectLst/>
                <a:latin typeface="Arial" panose="020B0604020202020204" pitchFamily="34" charset="0"/>
              </a:rPr>
              <a:t>Results Cont.</a:t>
            </a:r>
            <a:endParaRPr lang="en-US" dirty="0"/>
          </a:p>
        </p:txBody>
      </p:sp>
      <p:graphicFrame>
        <p:nvGraphicFramePr>
          <p:cNvPr id="8" name="Content Placeholder 5">
            <a:extLst>
              <a:ext uri="{FF2B5EF4-FFF2-40B4-BE49-F238E27FC236}">
                <a16:creationId xmlns:a16="http://schemas.microsoft.com/office/drawing/2014/main" id="{D01127BB-D304-BF94-4EE0-B9EE7323160B}"/>
              </a:ext>
            </a:extLst>
          </p:cNvPr>
          <p:cNvGraphicFramePr>
            <a:graphicFrameLocks noGrp="1"/>
          </p:cNvGraphicFramePr>
          <p:nvPr>
            <p:ph idx="1"/>
            <p:extLst>
              <p:ext uri="{D42A27DB-BD31-4B8C-83A1-F6EECF244321}">
                <p14:modId xmlns:p14="http://schemas.microsoft.com/office/powerpoint/2010/main" val="1129617248"/>
              </p:ext>
            </p:extLst>
          </p:nvPr>
        </p:nvGraphicFramePr>
        <p:xfrm>
          <a:off x="612647" y="2212848"/>
          <a:ext cx="4586882" cy="409651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6" name="Picture 5">
            <a:extLst>
              <a:ext uri="{FF2B5EF4-FFF2-40B4-BE49-F238E27FC236}">
                <a16:creationId xmlns:a16="http://schemas.microsoft.com/office/drawing/2014/main" id="{60FFE6B2-7DDF-9C5C-D705-49ED1C93A64E}"/>
              </a:ext>
            </a:extLst>
          </p:cNvPr>
          <p:cNvPicPr>
            <a:picLocks noChangeAspect="1"/>
          </p:cNvPicPr>
          <p:nvPr/>
        </p:nvPicPr>
        <p:blipFill>
          <a:blip r:embed="rId10"/>
          <a:srcRect b="33841"/>
          <a:stretch/>
        </p:blipFill>
        <p:spPr>
          <a:xfrm>
            <a:off x="5905078" y="3186672"/>
            <a:ext cx="5474122" cy="3621643"/>
          </a:xfrm>
          <a:prstGeom prst="rect">
            <a:avLst/>
          </a:prstGeom>
        </p:spPr>
      </p:pic>
      <p:pic>
        <p:nvPicPr>
          <p:cNvPr id="7" name="Picture 6">
            <a:extLst>
              <a:ext uri="{FF2B5EF4-FFF2-40B4-BE49-F238E27FC236}">
                <a16:creationId xmlns:a16="http://schemas.microsoft.com/office/drawing/2014/main" id="{887E5C89-7643-B4B4-8BE5-9EEFCBFB988B}"/>
              </a:ext>
            </a:extLst>
          </p:cNvPr>
          <p:cNvPicPr>
            <a:picLocks noChangeAspect="1"/>
          </p:cNvPicPr>
          <p:nvPr/>
        </p:nvPicPr>
        <p:blipFill>
          <a:blip r:embed="rId11"/>
          <a:stretch>
            <a:fillRect/>
          </a:stretch>
        </p:blipFill>
        <p:spPr>
          <a:xfrm>
            <a:off x="5492210" y="546265"/>
            <a:ext cx="3454296" cy="2590722"/>
          </a:xfrm>
          <a:prstGeom prst="rect">
            <a:avLst/>
          </a:prstGeom>
        </p:spPr>
      </p:pic>
      <p:pic>
        <p:nvPicPr>
          <p:cNvPr id="9" name="Audio Recording Apr 19, 2025 at 2:18:57 PM">
            <a:hlinkClick r:id="" action="ppaction://media"/>
            <a:extLst>
              <a:ext uri="{FF2B5EF4-FFF2-40B4-BE49-F238E27FC236}">
                <a16:creationId xmlns:a16="http://schemas.microsoft.com/office/drawing/2014/main" id="{B512E9A4-ED92-E07F-BF60-00F2D0AD8630}"/>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11354604" y="6094885"/>
            <a:ext cx="812800" cy="812800"/>
          </a:xfrm>
          <a:prstGeom prst="rect">
            <a:avLst/>
          </a:prstGeom>
        </p:spPr>
      </p:pic>
      <p:pic>
        <p:nvPicPr>
          <p:cNvPr id="5" name="Picture 4" descr="A group of blue and red rectangular bars&#10;&#10;AI-generated content may be incorrect.">
            <a:extLst>
              <a:ext uri="{FF2B5EF4-FFF2-40B4-BE49-F238E27FC236}">
                <a16:creationId xmlns:a16="http://schemas.microsoft.com/office/drawing/2014/main" id="{82703AFD-EA10-4698-7D0F-FCC402F6AB5D}"/>
              </a:ext>
            </a:extLst>
          </p:cNvPr>
          <p:cNvPicPr>
            <a:picLocks noChangeAspect="1"/>
          </p:cNvPicPr>
          <p:nvPr/>
        </p:nvPicPr>
        <p:blipFill>
          <a:blip r:embed="rId13"/>
          <a:stretch>
            <a:fillRect/>
          </a:stretch>
        </p:blipFill>
        <p:spPr>
          <a:xfrm>
            <a:off x="8946506" y="496580"/>
            <a:ext cx="3125842" cy="2590722"/>
          </a:xfrm>
          <a:prstGeom prst="rect">
            <a:avLst/>
          </a:prstGeom>
        </p:spPr>
      </p:pic>
    </p:spTree>
    <p:extLst>
      <p:ext uri="{BB962C8B-B14F-4D97-AF65-F5344CB8AC3E}">
        <p14:creationId xmlns:p14="http://schemas.microsoft.com/office/powerpoint/2010/main" val="4062199107"/>
      </p:ext>
    </p:extLst>
  </p:cSld>
  <p:clrMapOvr>
    <a:masterClrMapping/>
  </p:clrMapOvr>
  <mc:AlternateContent xmlns:mc="http://schemas.openxmlformats.org/markup-compatibility/2006" xmlns:p14="http://schemas.microsoft.com/office/powerpoint/2010/main">
    <mc:Choice Requires="p14">
      <p:transition spd="slow" p14:dur="2000" advTm="46228"/>
    </mc:Choice>
    <mc:Fallback xmlns="">
      <p:transition spd="slow" advTm="4622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3260" fill="hold"/>
                                        <p:tgtEl>
                                          <p:spTgt spid="9"/>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9"/>
                </p:tgtEl>
              </p:cMediaNode>
            </p:audio>
          </p:childTnLst>
        </p:cTn>
      </p:par>
    </p:tnLst>
  </p:timing>
  <p:extLst>
    <p:ext uri="{E180D4A7-C9FB-4DFB-919C-405C955672EB}">
      <p14:showEvtLst xmlns:p14="http://schemas.microsoft.com/office/powerpoint/2010/main">
        <p14:playEvt time="5" objId="9"/>
        <p14:stopEvt time="43416" objId="9"/>
      </p14:showEvtLst>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C45E67-34B0-6B4B-5EA1-5141A8F68165}"/>
            </a:ext>
          </a:extLst>
        </p:cNvPr>
        <p:cNvGrpSpPr/>
        <p:nvPr/>
      </p:nvGrpSpPr>
      <p:grpSpPr>
        <a:xfrm>
          <a:off x="0" y="0"/>
          <a:ext cx="0" cy="0"/>
          <a:chOff x="0" y="0"/>
          <a:chExt cx="0" cy="0"/>
        </a:xfrm>
      </p:grpSpPr>
      <p:sp>
        <p:nvSpPr>
          <p:cNvPr id="33" name="Rectangle 32">
            <a:extLst>
              <a:ext uri="{FF2B5EF4-FFF2-40B4-BE49-F238E27FC236}">
                <a16:creationId xmlns:a16="http://schemas.microsoft.com/office/drawing/2014/main" id="{9DC156B1-C95F-5C31-FE46-7E7F1A0019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AD72423C-E75B-D400-F3E1-C503B5749F3E}"/>
              </a:ext>
            </a:extLst>
          </p:cNvPr>
          <p:cNvSpPr>
            <a:spLocks noGrp="1"/>
          </p:cNvSpPr>
          <p:nvPr>
            <p:ph type="title"/>
          </p:nvPr>
        </p:nvSpPr>
        <p:spPr/>
        <p:txBody>
          <a:bodyPr/>
          <a:lstStyle/>
          <a:p>
            <a:r>
              <a:rPr lang="en-US" dirty="0"/>
              <a:t>Future Directions</a:t>
            </a:r>
          </a:p>
        </p:txBody>
      </p:sp>
      <p:pic>
        <p:nvPicPr>
          <p:cNvPr id="14" name="Picture 13" descr="A group of graphs with numbers&#10;&#10;AI-generated content may be incorrect.">
            <a:extLst>
              <a:ext uri="{FF2B5EF4-FFF2-40B4-BE49-F238E27FC236}">
                <a16:creationId xmlns:a16="http://schemas.microsoft.com/office/drawing/2014/main" id="{72EF7A02-6890-D0DE-E9C0-992EB4E12CCB}"/>
              </a:ext>
            </a:extLst>
          </p:cNvPr>
          <p:cNvPicPr>
            <a:picLocks noChangeAspect="1"/>
          </p:cNvPicPr>
          <p:nvPr/>
        </p:nvPicPr>
        <p:blipFill>
          <a:blip r:embed="rId5"/>
          <a:srcRect l="48891" t="33032" b="33299"/>
          <a:stretch/>
        </p:blipFill>
        <p:spPr>
          <a:xfrm>
            <a:off x="4776364" y="4000322"/>
            <a:ext cx="3505033" cy="2309038"/>
          </a:xfrm>
          <a:prstGeom prst="rect">
            <a:avLst/>
          </a:prstGeom>
        </p:spPr>
      </p:pic>
      <p:pic>
        <p:nvPicPr>
          <p:cNvPr id="18" name="Picture 17" descr="A graph of blue dots&#10;&#10;AI-generated content may be incorrect.">
            <a:extLst>
              <a:ext uri="{FF2B5EF4-FFF2-40B4-BE49-F238E27FC236}">
                <a16:creationId xmlns:a16="http://schemas.microsoft.com/office/drawing/2014/main" id="{82386704-BDA8-B74D-9D1B-39DC95980F0F}"/>
              </a:ext>
            </a:extLst>
          </p:cNvPr>
          <p:cNvPicPr>
            <a:picLocks noChangeAspect="1"/>
          </p:cNvPicPr>
          <p:nvPr/>
        </p:nvPicPr>
        <p:blipFill>
          <a:blip r:embed="rId6"/>
          <a:stretch>
            <a:fillRect/>
          </a:stretch>
        </p:blipFill>
        <p:spPr>
          <a:xfrm>
            <a:off x="5105650" y="715447"/>
            <a:ext cx="6351493" cy="3028181"/>
          </a:xfrm>
          <a:prstGeom prst="rect">
            <a:avLst/>
          </a:prstGeom>
        </p:spPr>
      </p:pic>
      <p:pic>
        <p:nvPicPr>
          <p:cNvPr id="19" name="Picture 18" descr="A group of graphs with numbers&#10;&#10;AI-generated content may be incorrect.">
            <a:extLst>
              <a:ext uri="{FF2B5EF4-FFF2-40B4-BE49-F238E27FC236}">
                <a16:creationId xmlns:a16="http://schemas.microsoft.com/office/drawing/2014/main" id="{73491A90-E65A-D257-3610-E15D2ED09063}"/>
              </a:ext>
            </a:extLst>
          </p:cNvPr>
          <p:cNvPicPr>
            <a:picLocks noChangeAspect="1"/>
          </p:cNvPicPr>
          <p:nvPr/>
        </p:nvPicPr>
        <p:blipFill>
          <a:blip r:embed="rId5"/>
          <a:srcRect t="66910" r="48891" b="-579"/>
          <a:stretch/>
        </p:blipFill>
        <p:spPr>
          <a:xfrm>
            <a:off x="8281396" y="4000322"/>
            <a:ext cx="3505033" cy="2309038"/>
          </a:xfrm>
          <a:prstGeom prst="rect">
            <a:avLst/>
          </a:prstGeom>
        </p:spPr>
      </p:pic>
      <p:graphicFrame>
        <p:nvGraphicFramePr>
          <p:cNvPr id="35" name="TextBox 25">
            <a:extLst>
              <a:ext uri="{FF2B5EF4-FFF2-40B4-BE49-F238E27FC236}">
                <a16:creationId xmlns:a16="http://schemas.microsoft.com/office/drawing/2014/main" id="{A90D1A36-4235-2DD7-A0F3-9D689459CE12}"/>
              </a:ext>
            </a:extLst>
          </p:cNvPr>
          <p:cNvGraphicFramePr/>
          <p:nvPr>
            <p:extLst>
              <p:ext uri="{D42A27DB-BD31-4B8C-83A1-F6EECF244321}">
                <p14:modId xmlns:p14="http://schemas.microsoft.com/office/powerpoint/2010/main" val="2761388157"/>
              </p:ext>
            </p:extLst>
          </p:nvPr>
        </p:nvGraphicFramePr>
        <p:xfrm>
          <a:off x="734857" y="1277256"/>
          <a:ext cx="3850590" cy="36933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27" name="Audio Recording Apr 19, 2025 at 2:21:06 PM">
            <a:hlinkClick r:id="" action="ppaction://media"/>
            <a:extLst>
              <a:ext uri="{FF2B5EF4-FFF2-40B4-BE49-F238E27FC236}">
                <a16:creationId xmlns:a16="http://schemas.microsoft.com/office/drawing/2014/main" id="{A1A1A790-568B-CB9E-7D0B-96900846156A}"/>
              </a:ext>
            </a:extLst>
          </p:cNvPr>
          <p:cNvPicPr>
            <a:picLocks noChangeAspect="1"/>
          </p:cNvPicPr>
          <p:nvPr>
            <a:audioFile r:link="rId2"/>
            <p:extLst>
              <p:ext uri="{DAA4B4D4-6D71-4841-9C94-3DE7FCFB9230}">
                <p14:media xmlns:p14="http://schemas.microsoft.com/office/powerpoint/2010/main" r:embed="rId1"/>
              </p:ext>
            </p:extLst>
          </p:nvPr>
        </p:nvPicPr>
        <p:blipFill>
          <a:blip r:embed="rId12"/>
          <a:stretch>
            <a:fillRect/>
          </a:stretch>
        </p:blipFill>
        <p:spPr>
          <a:xfrm>
            <a:off x="11379200" y="6045200"/>
            <a:ext cx="812800" cy="812800"/>
          </a:xfrm>
          <a:prstGeom prst="rect">
            <a:avLst/>
          </a:prstGeom>
        </p:spPr>
      </p:pic>
    </p:spTree>
    <p:extLst>
      <p:ext uri="{BB962C8B-B14F-4D97-AF65-F5344CB8AC3E}">
        <p14:creationId xmlns:p14="http://schemas.microsoft.com/office/powerpoint/2010/main" val="1979398195"/>
      </p:ext>
    </p:extLst>
  </p:cSld>
  <p:clrMapOvr>
    <a:masterClrMapping/>
  </p:clrMapOvr>
  <mc:AlternateContent xmlns:mc="http://schemas.openxmlformats.org/markup-compatibility/2006" xmlns:p14="http://schemas.microsoft.com/office/powerpoint/2010/main">
    <mc:Choice Requires="p14">
      <p:transition spd="slow" p14:dur="2000" advTm="26969"/>
    </mc:Choice>
    <mc:Fallback xmlns="">
      <p:transition spd="slow" advTm="269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5980" fill="hold"/>
                                        <p:tgtEl>
                                          <p:spTgt spid="27"/>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7"/>
                </p:tgtEl>
              </p:cMediaNode>
            </p:audio>
          </p:childTnLst>
        </p:cTn>
      </p:par>
    </p:tnLst>
  </p:timing>
  <p:extLst>
    <p:ext uri="{E180D4A7-C9FB-4DFB-919C-405C955672EB}">
      <p14:showEvtLst xmlns:p14="http://schemas.microsoft.com/office/powerpoint/2010/main">
        <p14:playEvt time="4" objId="27"/>
        <p14:stopEvt time="26089" objId="27"/>
      </p14:showEvtLst>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9B1244-B4CA-772B-52BF-946974D17259}"/>
              </a:ext>
            </a:extLst>
          </p:cNvPr>
          <p:cNvSpPr>
            <a:spLocks noGrp="1"/>
          </p:cNvSpPr>
          <p:nvPr>
            <p:ph type="title"/>
          </p:nvPr>
        </p:nvSpPr>
        <p:spPr>
          <a:xfrm>
            <a:off x="612648" y="603504"/>
            <a:ext cx="5862396" cy="1527048"/>
          </a:xfrm>
        </p:spPr>
        <p:txBody>
          <a:bodyPr anchor="b">
            <a:normAutofit/>
          </a:bodyPr>
          <a:lstStyle/>
          <a:p>
            <a:r>
              <a:rPr lang="en-US"/>
              <a:t>Conclusion</a:t>
            </a:r>
          </a:p>
        </p:txBody>
      </p:sp>
      <p:pic>
        <p:nvPicPr>
          <p:cNvPr id="4" name="Picture 4" descr="Conclusion, idea generation, intelligence, motivation, opinion, scheme, skills icon - Download on Iconfinder">
            <a:extLst>
              <a:ext uri="{FF2B5EF4-FFF2-40B4-BE49-F238E27FC236}">
                <a16:creationId xmlns:a16="http://schemas.microsoft.com/office/drawing/2014/main" id="{8883C7B0-303E-A505-211E-D95C9B94C7ED}"/>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897846" y="1367028"/>
            <a:ext cx="4681506" cy="468150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2">
            <a:extLst>
              <a:ext uri="{FF2B5EF4-FFF2-40B4-BE49-F238E27FC236}">
                <a16:creationId xmlns:a16="http://schemas.microsoft.com/office/drawing/2014/main" id="{41AF9AB3-AFB8-2C42-1673-1EEF39F77A01}"/>
              </a:ext>
            </a:extLst>
          </p:cNvPr>
          <p:cNvGraphicFramePr>
            <a:graphicFrameLocks noGrp="1"/>
          </p:cNvGraphicFramePr>
          <p:nvPr>
            <p:ph idx="1"/>
            <p:extLst>
              <p:ext uri="{D42A27DB-BD31-4B8C-83A1-F6EECF244321}">
                <p14:modId xmlns:p14="http://schemas.microsoft.com/office/powerpoint/2010/main" val="3157690180"/>
              </p:ext>
            </p:extLst>
          </p:nvPr>
        </p:nvGraphicFramePr>
        <p:xfrm>
          <a:off x="612648" y="2212848"/>
          <a:ext cx="5862396" cy="4096512"/>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6" name="Audio Recording Apr 19, 2025 at 2:21:28 PM">
            <a:hlinkClick r:id="" action="ppaction://media"/>
            <a:extLst>
              <a:ext uri="{FF2B5EF4-FFF2-40B4-BE49-F238E27FC236}">
                <a16:creationId xmlns:a16="http://schemas.microsoft.com/office/drawing/2014/main" id="{743D28E3-5CE7-4AEE-EE1F-A605A1396FD7}"/>
              </a:ext>
            </a:extLst>
          </p:cNvPr>
          <p:cNvPicPr>
            <a:picLocks noChangeAspect="1"/>
          </p:cNvPicPr>
          <p:nvPr>
            <a:audioFile r:link="rId2"/>
            <p:extLst>
              <p:ext uri="{DAA4B4D4-6D71-4841-9C94-3DE7FCFB9230}">
                <p14:media xmlns:p14="http://schemas.microsoft.com/office/powerpoint/2010/main" r:embed="rId1"/>
              </p:ext>
            </p:extLst>
          </p:nvPr>
        </p:nvPicPr>
        <p:blipFill>
          <a:blip r:embed="rId11"/>
          <a:stretch>
            <a:fillRect/>
          </a:stretch>
        </p:blipFill>
        <p:spPr>
          <a:xfrm>
            <a:off x="11279124" y="5902960"/>
            <a:ext cx="812800" cy="812800"/>
          </a:xfrm>
          <a:prstGeom prst="rect">
            <a:avLst/>
          </a:prstGeom>
        </p:spPr>
      </p:pic>
    </p:spTree>
    <p:extLst>
      <p:ext uri="{BB962C8B-B14F-4D97-AF65-F5344CB8AC3E}">
        <p14:creationId xmlns:p14="http://schemas.microsoft.com/office/powerpoint/2010/main" val="1377559249"/>
      </p:ext>
    </p:extLst>
  </p:cSld>
  <p:clrMapOvr>
    <a:masterClrMapping/>
  </p:clrMapOvr>
  <mc:AlternateContent xmlns:mc="http://schemas.openxmlformats.org/markup-compatibility/2006" xmlns:p14="http://schemas.microsoft.com/office/powerpoint/2010/main">
    <mc:Choice Requires="p14">
      <p:transition spd="slow" p14:dur="2000" advTm="16646"/>
    </mc:Choice>
    <mc:Fallback xmlns="">
      <p:transition spd="slow" advTm="1664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844"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6"/>
                </p:tgtEl>
              </p:cMediaNode>
            </p:audio>
          </p:childTnLst>
        </p:cTn>
      </p:par>
    </p:tnLst>
  </p:timing>
  <p:extLst>
    <p:ext uri="{E180D4A7-C9FB-4DFB-919C-405C955672EB}">
      <p14:showEvtLst xmlns:p14="http://schemas.microsoft.com/office/powerpoint/2010/main">
        <p14:playEvt time="4" objId="6"/>
        <p14:stopEvt time="14990" objId="6"/>
      </p14:showEvtLst>
    </p:ext>
  </p:extLst>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114</TotalTime>
  <Words>847</Words>
  <Application>Microsoft Macintosh PowerPoint</Application>
  <PresentationFormat>Widescreen</PresentationFormat>
  <Paragraphs>58</Paragraphs>
  <Slides>7</Slides>
  <Notes>7</Notes>
  <HiddenSlides>0</HiddenSlides>
  <MMClips>7</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-webkit-standard</vt:lpstr>
      <vt:lpstr>Aptos</vt:lpstr>
      <vt:lpstr>Arial</vt:lpstr>
      <vt:lpstr>Neue Haas Grotesk Text Pro</vt:lpstr>
      <vt:lpstr>VanillaVTI</vt:lpstr>
      <vt:lpstr>Early Sepsis Detection with Machine Learning</vt:lpstr>
      <vt:lpstr>Introduction</vt:lpstr>
      <vt:lpstr>Method</vt:lpstr>
      <vt:lpstr>Results</vt:lpstr>
      <vt:lpstr>Results Cont.</vt:lpstr>
      <vt:lpstr>Future Directions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Jesus Minjares</dc:creator>
  <cp:lastModifiedBy>Jesus Minjares</cp:lastModifiedBy>
  <cp:revision>8</cp:revision>
  <dcterms:created xsi:type="dcterms:W3CDTF">2025-04-19T18:36:43Z</dcterms:created>
  <dcterms:modified xsi:type="dcterms:W3CDTF">2025-04-23T01:18:31Z</dcterms:modified>
</cp:coreProperties>
</file>