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25"/>
  </p:normalViewPr>
  <p:slideViewPr>
    <p:cSldViewPr snapToGrid="0">
      <p:cViewPr>
        <p:scale>
          <a:sx n="76" d="100"/>
          <a:sy n="76" d="100"/>
        </p:scale>
        <p:origin x="10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22D25-636D-454A-8721-84DEED90ED6A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562D01D-0022-4240-9F95-A45B636C5C87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Assignment Goals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2C40AE66-F312-4372-B3DA-7D201B6F205E}" type="parTrans" cxnId="{E87747A8-85ED-4461-B3B0-5E59F113F1C6}">
      <dgm:prSet/>
      <dgm:spPr/>
      <dgm:t>
        <a:bodyPr/>
        <a:lstStyle/>
        <a:p>
          <a:endParaRPr lang="en-US"/>
        </a:p>
      </dgm:t>
    </dgm:pt>
    <dgm:pt modelId="{18C49F07-8B42-4F9B-B491-305C3226C6F3}" type="sibTrans" cxnId="{E87747A8-85ED-4461-B3B0-5E59F113F1C6}">
      <dgm:prSet/>
      <dgm:spPr/>
      <dgm:t>
        <a:bodyPr/>
        <a:lstStyle/>
        <a:p>
          <a:endParaRPr lang="en-US"/>
        </a:p>
      </dgm:t>
    </dgm:pt>
    <dgm:pt modelId="{CAAA375C-4C9E-4D44-BD13-65152AB13B1B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Apply ML/DL to EHR data for risk management.</a:t>
          </a:r>
          <a:endParaRPr lang="en-US">
            <a:latin typeface="Neue Haas Grotesk Text Pro" panose="020B0504020202020204" pitchFamily="34" charset="77"/>
          </a:endParaRPr>
        </a:p>
      </dgm:t>
    </dgm:pt>
    <dgm:pt modelId="{424E89C6-A7AB-4568-A316-821F9F0141C4}" type="parTrans" cxnId="{808FC62B-D110-44D1-B253-91CFB8F3550A}">
      <dgm:prSet/>
      <dgm:spPr/>
      <dgm:t>
        <a:bodyPr/>
        <a:lstStyle/>
        <a:p>
          <a:endParaRPr lang="en-US"/>
        </a:p>
      </dgm:t>
    </dgm:pt>
    <dgm:pt modelId="{F6ABB4C0-A5DF-4FE9-B1EF-1FC8C7CC6DC4}" type="sibTrans" cxnId="{808FC62B-D110-44D1-B253-91CFB8F3550A}">
      <dgm:prSet/>
      <dgm:spPr/>
      <dgm:t>
        <a:bodyPr/>
        <a:lstStyle/>
        <a:p>
          <a:endParaRPr lang="en-US"/>
        </a:p>
      </dgm:t>
    </dgm:pt>
    <dgm:pt modelId="{E55460A1-AFEA-4A7B-A6FB-0ED4F8635AF6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Extract features, fit models, derive insights.</a:t>
          </a:r>
          <a:endParaRPr lang="en-US">
            <a:latin typeface="Neue Haas Grotesk Text Pro" panose="020B0504020202020204" pitchFamily="34" charset="77"/>
          </a:endParaRPr>
        </a:p>
      </dgm:t>
    </dgm:pt>
    <dgm:pt modelId="{B63351B4-38D9-4DB0-A915-D2A4B0B8933D}" type="parTrans" cxnId="{3E46D714-AB2D-47D5-8E18-B7F9B9D2748F}">
      <dgm:prSet/>
      <dgm:spPr/>
      <dgm:t>
        <a:bodyPr/>
        <a:lstStyle/>
        <a:p>
          <a:endParaRPr lang="en-US"/>
        </a:p>
      </dgm:t>
    </dgm:pt>
    <dgm:pt modelId="{5A0CAE06-DDFC-46F6-9A7D-39D53E5B3FF3}" type="sibTrans" cxnId="{3E46D714-AB2D-47D5-8E18-B7F9B9D2748F}">
      <dgm:prSet/>
      <dgm:spPr/>
      <dgm:t>
        <a:bodyPr/>
        <a:lstStyle/>
        <a:p>
          <a:endParaRPr lang="en-US"/>
        </a:p>
      </dgm:t>
    </dgm:pt>
    <dgm:pt modelId="{79CCCF0E-BDF0-4922-9802-817F95A6AB9B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Objective</a:t>
          </a:r>
          <a:r>
            <a:rPr lang="en-US" b="0" i="0">
              <a:latin typeface="Neue Haas Grotesk Text Pro" panose="020B0504020202020204" pitchFamily="34" charset="77"/>
            </a:rPr>
            <a:t>: Predict in-hospital mortality in heart failure patients.</a:t>
          </a:r>
          <a:endParaRPr lang="en-US">
            <a:latin typeface="Neue Haas Grotesk Text Pro" panose="020B0504020202020204" pitchFamily="34" charset="77"/>
          </a:endParaRPr>
        </a:p>
      </dgm:t>
    </dgm:pt>
    <dgm:pt modelId="{81808BDA-6530-400D-AE6B-F5832BC1CF64}" type="parTrans" cxnId="{7DD1E70E-1757-4C5D-92EB-6377314E9015}">
      <dgm:prSet/>
      <dgm:spPr/>
      <dgm:t>
        <a:bodyPr/>
        <a:lstStyle/>
        <a:p>
          <a:endParaRPr lang="en-US"/>
        </a:p>
      </dgm:t>
    </dgm:pt>
    <dgm:pt modelId="{B2389A6D-7434-4D3E-8166-015C6825A968}" type="sibTrans" cxnId="{7DD1E70E-1757-4C5D-92EB-6377314E9015}">
      <dgm:prSet/>
      <dgm:spPr/>
      <dgm:t>
        <a:bodyPr/>
        <a:lstStyle/>
        <a:p>
          <a:endParaRPr lang="en-US"/>
        </a:p>
      </dgm:t>
    </dgm:pt>
    <dgm:pt modelId="{833F3ABB-711D-43C3-91E7-B82B19786C7F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Dataset</a:t>
          </a:r>
          <a:r>
            <a:rPr lang="en-US" b="0" i="0">
              <a:latin typeface="Neue Haas Grotesk Text Pro" panose="020B0504020202020204" pitchFamily="34" charset="77"/>
            </a:rPr>
            <a:t>: MIMIC-IV (v3.1), 42,990 admissions (34,392 train, 8,598 test).</a:t>
          </a:r>
          <a:endParaRPr lang="en-US">
            <a:latin typeface="Neue Haas Grotesk Text Pro" panose="020B0504020202020204" pitchFamily="34" charset="77"/>
          </a:endParaRPr>
        </a:p>
      </dgm:t>
    </dgm:pt>
    <dgm:pt modelId="{A0BDE0C6-8A75-4653-B579-E1DB6D34E403}" type="parTrans" cxnId="{978B72DA-4068-430E-8031-ABEDC5060A67}">
      <dgm:prSet/>
      <dgm:spPr/>
      <dgm:t>
        <a:bodyPr/>
        <a:lstStyle/>
        <a:p>
          <a:endParaRPr lang="en-US"/>
        </a:p>
      </dgm:t>
    </dgm:pt>
    <dgm:pt modelId="{940D21FC-51AB-439F-82BB-A34397EA6C6A}" type="sibTrans" cxnId="{978B72DA-4068-430E-8031-ABEDC5060A67}">
      <dgm:prSet/>
      <dgm:spPr/>
      <dgm:t>
        <a:bodyPr/>
        <a:lstStyle/>
        <a:p>
          <a:endParaRPr lang="en-US"/>
        </a:p>
      </dgm:t>
    </dgm:pt>
    <dgm:pt modelId="{87743875-B00B-41E8-BDAB-C16E42D13448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Models</a:t>
          </a:r>
          <a:r>
            <a:rPr lang="en-US" b="0" i="0">
              <a:latin typeface="Neue Haas Grotesk Text Pro" panose="020B0504020202020204" pitchFamily="34" charset="77"/>
            </a:rPr>
            <a:t>: XGBoost, Advanced FNN, Ensemble (XGBoost + FNN).</a:t>
          </a:r>
          <a:endParaRPr lang="en-US">
            <a:latin typeface="Neue Haas Grotesk Text Pro" panose="020B0504020202020204" pitchFamily="34" charset="77"/>
          </a:endParaRPr>
        </a:p>
      </dgm:t>
    </dgm:pt>
    <dgm:pt modelId="{64DFD65E-4868-4094-BD7A-121467F718C6}" type="parTrans" cxnId="{823E9916-B4F2-4182-936A-DF8C410ABADB}">
      <dgm:prSet/>
      <dgm:spPr/>
      <dgm:t>
        <a:bodyPr/>
        <a:lstStyle/>
        <a:p>
          <a:endParaRPr lang="en-US"/>
        </a:p>
      </dgm:t>
    </dgm:pt>
    <dgm:pt modelId="{925236FF-3469-4518-B8E7-A5485928FF37}" type="sibTrans" cxnId="{823E9916-B4F2-4182-936A-DF8C410ABADB}">
      <dgm:prSet/>
      <dgm:spPr/>
      <dgm:t>
        <a:bodyPr/>
        <a:lstStyle/>
        <a:p>
          <a:endParaRPr lang="en-US"/>
        </a:p>
      </dgm:t>
    </dgm:pt>
    <dgm:pt modelId="{7E8D5A5B-B237-414C-9452-E89C3A49CE73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Task</a:t>
          </a:r>
          <a:r>
            <a:rPr lang="en-US" b="0" i="0">
              <a:latin typeface="Neue Haas Grotesk Text Pro" panose="020B0504020202020204" pitchFamily="34" charset="77"/>
            </a:rPr>
            <a:t>: Binary classification (mortality vs. non-mortality).</a:t>
          </a:r>
          <a:endParaRPr lang="en-US">
            <a:latin typeface="Neue Haas Grotesk Text Pro" panose="020B0504020202020204" pitchFamily="34" charset="77"/>
          </a:endParaRPr>
        </a:p>
      </dgm:t>
    </dgm:pt>
    <dgm:pt modelId="{E0F6EF32-5D9D-48E2-99E8-80C067863C70}" type="parTrans" cxnId="{8BD0F3F7-2AFF-4D90-874E-850C821EBA45}">
      <dgm:prSet/>
      <dgm:spPr/>
      <dgm:t>
        <a:bodyPr/>
        <a:lstStyle/>
        <a:p>
          <a:endParaRPr lang="en-US"/>
        </a:p>
      </dgm:t>
    </dgm:pt>
    <dgm:pt modelId="{230F07AA-8C5F-4720-94F4-644341C76FD1}" type="sibTrans" cxnId="{8BD0F3F7-2AFF-4D90-874E-850C821EBA45}">
      <dgm:prSet/>
      <dgm:spPr/>
      <dgm:t>
        <a:bodyPr/>
        <a:lstStyle/>
        <a:p>
          <a:endParaRPr lang="en-US"/>
        </a:p>
      </dgm:t>
    </dgm:pt>
    <dgm:pt modelId="{B7FDDC8B-F075-40CA-8F89-DF60ABAE8481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Mortality Rate</a:t>
          </a:r>
          <a:r>
            <a:rPr lang="en-US" b="0" i="0">
              <a:latin typeface="Neue Haas Grotesk Text Pro" panose="020B0504020202020204" pitchFamily="34" charset="77"/>
            </a:rPr>
            <a:t>: 5.40% (class imbalance).</a:t>
          </a:r>
          <a:endParaRPr lang="en-US">
            <a:latin typeface="Neue Haas Grotesk Text Pro" panose="020B0504020202020204" pitchFamily="34" charset="77"/>
          </a:endParaRPr>
        </a:p>
      </dgm:t>
    </dgm:pt>
    <dgm:pt modelId="{9A998D81-9BDC-45FC-B710-07807512AC91}" type="parTrans" cxnId="{ACD82A5B-97D2-447E-A541-96550AD9EFC5}">
      <dgm:prSet/>
      <dgm:spPr/>
      <dgm:t>
        <a:bodyPr/>
        <a:lstStyle/>
        <a:p>
          <a:endParaRPr lang="en-US"/>
        </a:p>
      </dgm:t>
    </dgm:pt>
    <dgm:pt modelId="{FB44083D-EC35-48FE-9605-A7C6B983F1B4}" type="sibTrans" cxnId="{ACD82A5B-97D2-447E-A541-96550AD9EFC5}">
      <dgm:prSet/>
      <dgm:spPr/>
      <dgm:t>
        <a:bodyPr/>
        <a:lstStyle/>
        <a:p>
          <a:endParaRPr lang="en-US"/>
        </a:p>
      </dgm:t>
    </dgm:pt>
    <dgm:pt modelId="{1207AD2F-8BDF-ED4F-B0A2-2C26D9C1FA65}" type="pres">
      <dgm:prSet presAssocID="{2C222D25-636D-454A-8721-84DEED90ED6A}" presName="linear" presStyleCnt="0">
        <dgm:presLayoutVars>
          <dgm:animLvl val="lvl"/>
          <dgm:resizeHandles val="exact"/>
        </dgm:presLayoutVars>
      </dgm:prSet>
      <dgm:spPr/>
    </dgm:pt>
    <dgm:pt modelId="{C30C7EC8-C177-D34D-A1D3-A791A87C6DE5}" type="pres">
      <dgm:prSet presAssocID="{8562D01D-0022-4240-9F95-A45B636C5C8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ADB04F0-EC79-8E48-B851-724277BD108D}" type="pres">
      <dgm:prSet presAssocID="{8562D01D-0022-4240-9F95-A45B636C5C87}" presName="childText" presStyleLbl="revTx" presStyleIdx="0" presStyleCnt="1">
        <dgm:presLayoutVars>
          <dgm:bulletEnabled val="1"/>
        </dgm:presLayoutVars>
      </dgm:prSet>
      <dgm:spPr/>
    </dgm:pt>
    <dgm:pt modelId="{C8AEC3C9-2FB6-604C-9E97-809437EEA03B}" type="pres">
      <dgm:prSet presAssocID="{79CCCF0E-BDF0-4922-9802-817F95A6AB9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0352E35-4947-CE41-8059-0E2D8455ED6F}" type="pres">
      <dgm:prSet presAssocID="{B2389A6D-7434-4D3E-8166-015C6825A968}" presName="spacer" presStyleCnt="0"/>
      <dgm:spPr/>
    </dgm:pt>
    <dgm:pt modelId="{7CDB9028-800B-2D4F-9D22-6E492F0EEA60}" type="pres">
      <dgm:prSet presAssocID="{833F3ABB-711D-43C3-91E7-B82B19786C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9821659-BCEE-474B-9255-F0ACE64AF119}" type="pres">
      <dgm:prSet presAssocID="{940D21FC-51AB-439F-82BB-A34397EA6C6A}" presName="spacer" presStyleCnt="0"/>
      <dgm:spPr/>
    </dgm:pt>
    <dgm:pt modelId="{605C9A17-C28C-C648-AD7F-9B6E602F252C}" type="pres">
      <dgm:prSet presAssocID="{87743875-B00B-41E8-BDAB-C16E42D1344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10AB4F4-FA50-4B45-AD33-F63D0583A67A}" type="pres">
      <dgm:prSet presAssocID="{925236FF-3469-4518-B8E7-A5485928FF37}" presName="spacer" presStyleCnt="0"/>
      <dgm:spPr/>
    </dgm:pt>
    <dgm:pt modelId="{9CD1069A-E3B2-6C4A-8639-B3F2019F85FF}" type="pres">
      <dgm:prSet presAssocID="{7E8D5A5B-B237-414C-9452-E89C3A49CE7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1379DAD-A8E8-3943-BE2A-B10EC72C3DF6}" type="pres">
      <dgm:prSet presAssocID="{230F07AA-8C5F-4720-94F4-644341C76FD1}" presName="spacer" presStyleCnt="0"/>
      <dgm:spPr/>
    </dgm:pt>
    <dgm:pt modelId="{CFB232D5-3FCC-7444-9611-57F4DA62EB29}" type="pres">
      <dgm:prSet presAssocID="{B7FDDC8B-F075-40CA-8F89-DF60ABAE848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DCAF400-B088-2243-945F-158E009F3F8D}" type="presOf" srcId="{8562D01D-0022-4240-9F95-A45B636C5C87}" destId="{C30C7EC8-C177-D34D-A1D3-A791A87C6DE5}" srcOrd="0" destOrd="0" presId="urn:microsoft.com/office/officeart/2005/8/layout/vList2"/>
    <dgm:cxn modelId="{BF01F303-94E6-344E-B7E5-CF8E576FA1A3}" type="presOf" srcId="{B7FDDC8B-F075-40CA-8F89-DF60ABAE8481}" destId="{CFB232D5-3FCC-7444-9611-57F4DA62EB29}" srcOrd="0" destOrd="0" presId="urn:microsoft.com/office/officeart/2005/8/layout/vList2"/>
    <dgm:cxn modelId="{19EAF60A-00B4-B94F-9A38-BA8BF99B2404}" type="presOf" srcId="{7E8D5A5B-B237-414C-9452-E89C3A49CE73}" destId="{9CD1069A-E3B2-6C4A-8639-B3F2019F85FF}" srcOrd="0" destOrd="0" presId="urn:microsoft.com/office/officeart/2005/8/layout/vList2"/>
    <dgm:cxn modelId="{7DD1E70E-1757-4C5D-92EB-6377314E9015}" srcId="{2C222D25-636D-454A-8721-84DEED90ED6A}" destId="{79CCCF0E-BDF0-4922-9802-817F95A6AB9B}" srcOrd="1" destOrd="0" parTransId="{81808BDA-6530-400D-AE6B-F5832BC1CF64}" sibTransId="{B2389A6D-7434-4D3E-8166-015C6825A968}"/>
    <dgm:cxn modelId="{3E46D714-AB2D-47D5-8E18-B7F9B9D2748F}" srcId="{8562D01D-0022-4240-9F95-A45B636C5C87}" destId="{E55460A1-AFEA-4A7B-A6FB-0ED4F8635AF6}" srcOrd="1" destOrd="0" parTransId="{B63351B4-38D9-4DB0-A915-D2A4B0B8933D}" sibTransId="{5A0CAE06-DDFC-46F6-9A7D-39D53E5B3FF3}"/>
    <dgm:cxn modelId="{823E9916-B4F2-4182-936A-DF8C410ABADB}" srcId="{2C222D25-636D-454A-8721-84DEED90ED6A}" destId="{87743875-B00B-41E8-BDAB-C16E42D13448}" srcOrd="3" destOrd="0" parTransId="{64DFD65E-4868-4094-BD7A-121467F718C6}" sibTransId="{925236FF-3469-4518-B8E7-A5485928FF37}"/>
    <dgm:cxn modelId="{39453820-6A98-3F40-9F73-7B682C9EC8E9}" type="presOf" srcId="{87743875-B00B-41E8-BDAB-C16E42D13448}" destId="{605C9A17-C28C-C648-AD7F-9B6E602F252C}" srcOrd="0" destOrd="0" presId="urn:microsoft.com/office/officeart/2005/8/layout/vList2"/>
    <dgm:cxn modelId="{808FC62B-D110-44D1-B253-91CFB8F3550A}" srcId="{8562D01D-0022-4240-9F95-A45B636C5C87}" destId="{CAAA375C-4C9E-4D44-BD13-65152AB13B1B}" srcOrd="0" destOrd="0" parTransId="{424E89C6-A7AB-4568-A316-821F9F0141C4}" sibTransId="{F6ABB4C0-A5DF-4FE9-B1EF-1FC8C7CC6DC4}"/>
    <dgm:cxn modelId="{2D3BD459-5B16-9546-99CD-A225CF02CE19}" type="presOf" srcId="{2C222D25-636D-454A-8721-84DEED90ED6A}" destId="{1207AD2F-8BDF-ED4F-B0A2-2C26D9C1FA65}" srcOrd="0" destOrd="0" presId="urn:microsoft.com/office/officeart/2005/8/layout/vList2"/>
    <dgm:cxn modelId="{ACD82A5B-97D2-447E-A541-96550AD9EFC5}" srcId="{2C222D25-636D-454A-8721-84DEED90ED6A}" destId="{B7FDDC8B-F075-40CA-8F89-DF60ABAE8481}" srcOrd="5" destOrd="0" parTransId="{9A998D81-9BDC-45FC-B710-07807512AC91}" sibTransId="{FB44083D-EC35-48FE-9605-A7C6B983F1B4}"/>
    <dgm:cxn modelId="{C55CC4A1-ED4C-0745-9514-401E16951DFB}" type="presOf" srcId="{CAAA375C-4C9E-4D44-BD13-65152AB13B1B}" destId="{FADB04F0-EC79-8E48-B851-724277BD108D}" srcOrd="0" destOrd="0" presId="urn:microsoft.com/office/officeart/2005/8/layout/vList2"/>
    <dgm:cxn modelId="{E87747A8-85ED-4461-B3B0-5E59F113F1C6}" srcId="{2C222D25-636D-454A-8721-84DEED90ED6A}" destId="{8562D01D-0022-4240-9F95-A45B636C5C87}" srcOrd="0" destOrd="0" parTransId="{2C40AE66-F312-4372-B3DA-7D201B6F205E}" sibTransId="{18C49F07-8B42-4F9B-B491-305C3226C6F3}"/>
    <dgm:cxn modelId="{5BF5D2C7-476C-984B-A95C-57724B4C51D2}" type="presOf" srcId="{79CCCF0E-BDF0-4922-9802-817F95A6AB9B}" destId="{C8AEC3C9-2FB6-604C-9E97-809437EEA03B}" srcOrd="0" destOrd="0" presId="urn:microsoft.com/office/officeart/2005/8/layout/vList2"/>
    <dgm:cxn modelId="{CEA225D8-C541-8549-AA91-C0DCF2E2E5AB}" type="presOf" srcId="{E55460A1-AFEA-4A7B-A6FB-0ED4F8635AF6}" destId="{FADB04F0-EC79-8E48-B851-724277BD108D}" srcOrd="0" destOrd="1" presId="urn:microsoft.com/office/officeart/2005/8/layout/vList2"/>
    <dgm:cxn modelId="{978B72DA-4068-430E-8031-ABEDC5060A67}" srcId="{2C222D25-636D-454A-8721-84DEED90ED6A}" destId="{833F3ABB-711D-43C3-91E7-B82B19786C7F}" srcOrd="2" destOrd="0" parTransId="{A0BDE0C6-8A75-4653-B579-E1DB6D34E403}" sibTransId="{940D21FC-51AB-439F-82BB-A34397EA6C6A}"/>
    <dgm:cxn modelId="{41F609F2-BEFD-7645-A7E3-F943C0B9BA12}" type="presOf" srcId="{833F3ABB-711D-43C3-91E7-B82B19786C7F}" destId="{7CDB9028-800B-2D4F-9D22-6E492F0EEA60}" srcOrd="0" destOrd="0" presId="urn:microsoft.com/office/officeart/2005/8/layout/vList2"/>
    <dgm:cxn modelId="{8BD0F3F7-2AFF-4D90-874E-850C821EBA45}" srcId="{2C222D25-636D-454A-8721-84DEED90ED6A}" destId="{7E8D5A5B-B237-414C-9452-E89C3A49CE73}" srcOrd="4" destOrd="0" parTransId="{E0F6EF32-5D9D-48E2-99E8-80C067863C70}" sibTransId="{230F07AA-8C5F-4720-94F4-644341C76FD1}"/>
    <dgm:cxn modelId="{8E27DE78-8DD1-104E-B1C2-5C89F68A6DB9}" type="presParOf" srcId="{1207AD2F-8BDF-ED4F-B0A2-2C26D9C1FA65}" destId="{C30C7EC8-C177-D34D-A1D3-A791A87C6DE5}" srcOrd="0" destOrd="0" presId="urn:microsoft.com/office/officeart/2005/8/layout/vList2"/>
    <dgm:cxn modelId="{3029D586-119F-984B-B3F0-68C4A5F2B435}" type="presParOf" srcId="{1207AD2F-8BDF-ED4F-B0A2-2C26D9C1FA65}" destId="{FADB04F0-EC79-8E48-B851-724277BD108D}" srcOrd="1" destOrd="0" presId="urn:microsoft.com/office/officeart/2005/8/layout/vList2"/>
    <dgm:cxn modelId="{E25777B9-707A-AC4B-A360-FFB2C3DACD4C}" type="presParOf" srcId="{1207AD2F-8BDF-ED4F-B0A2-2C26D9C1FA65}" destId="{C8AEC3C9-2FB6-604C-9E97-809437EEA03B}" srcOrd="2" destOrd="0" presId="urn:microsoft.com/office/officeart/2005/8/layout/vList2"/>
    <dgm:cxn modelId="{3B24175E-0717-6643-B6D2-F4FF3A4CCEDF}" type="presParOf" srcId="{1207AD2F-8BDF-ED4F-B0A2-2C26D9C1FA65}" destId="{D0352E35-4947-CE41-8059-0E2D8455ED6F}" srcOrd="3" destOrd="0" presId="urn:microsoft.com/office/officeart/2005/8/layout/vList2"/>
    <dgm:cxn modelId="{53BA54B7-70F1-4141-835C-7D7375A722B9}" type="presParOf" srcId="{1207AD2F-8BDF-ED4F-B0A2-2C26D9C1FA65}" destId="{7CDB9028-800B-2D4F-9D22-6E492F0EEA60}" srcOrd="4" destOrd="0" presId="urn:microsoft.com/office/officeart/2005/8/layout/vList2"/>
    <dgm:cxn modelId="{60BD7AB0-E6F0-AA4E-915B-4FD5B933C1A0}" type="presParOf" srcId="{1207AD2F-8BDF-ED4F-B0A2-2C26D9C1FA65}" destId="{D9821659-BCEE-474B-9255-F0ACE64AF119}" srcOrd="5" destOrd="0" presId="urn:microsoft.com/office/officeart/2005/8/layout/vList2"/>
    <dgm:cxn modelId="{E65A8888-141B-5548-9AA5-C1EDDC8C9150}" type="presParOf" srcId="{1207AD2F-8BDF-ED4F-B0A2-2C26D9C1FA65}" destId="{605C9A17-C28C-C648-AD7F-9B6E602F252C}" srcOrd="6" destOrd="0" presId="urn:microsoft.com/office/officeart/2005/8/layout/vList2"/>
    <dgm:cxn modelId="{7302B214-033C-F848-B055-23749765622E}" type="presParOf" srcId="{1207AD2F-8BDF-ED4F-B0A2-2C26D9C1FA65}" destId="{D10AB4F4-FA50-4B45-AD33-F63D0583A67A}" srcOrd="7" destOrd="0" presId="urn:microsoft.com/office/officeart/2005/8/layout/vList2"/>
    <dgm:cxn modelId="{8E66D828-84F5-FB41-9E6F-FF1FB99380A3}" type="presParOf" srcId="{1207AD2F-8BDF-ED4F-B0A2-2C26D9C1FA65}" destId="{9CD1069A-E3B2-6C4A-8639-B3F2019F85FF}" srcOrd="8" destOrd="0" presId="urn:microsoft.com/office/officeart/2005/8/layout/vList2"/>
    <dgm:cxn modelId="{58CB2073-C04D-A944-BA31-B0CF40CEBF03}" type="presParOf" srcId="{1207AD2F-8BDF-ED4F-B0A2-2C26D9C1FA65}" destId="{91379DAD-A8E8-3943-BE2A-B10EC72C3DF6}" srcOrd="9" destOrd="0" presId="urn:microsoft.com/office/officeart/2005/8/layout/vList2"/>
    <dgm:cxn modelId="{E2AD1EB1-2665-8B4A-A8EB-7D65A4249090}" type="presParOf" srcId="{1207AD2F-8BDF-ED4F-B0A2-2C26D9C1FA65}" destId="{CFB232D5-3FCC-7444-9611-57F4DA62EB2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A5F02-2540-4EB0-877D-F53F5894F7AA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E44BFAB-D324-4A85-BBF8-F95B806C0BF0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Data Loading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97620D57-F551-4179-9EFA-58CD481D7522}" type="parTrans" cxnId="{66890B80-111F-4B3F-AF6E-019EC07C1AEA}">
      <dgm:prSet/>
      <dgm:spPr/>
      <dgm:t>
        <a:bodyPr/>
        <a:lstStyle/>
        <a:p>
          <a:endParaRPr lang="en-US"/>
        </a:p>
      </dgm:t>
    </dgm:pt>
    <dgm:pt modelId="{4A934B80-6210-42DB-AD55-8309B52EBEC1}" type="sibTrans" cxnId="{66890B80-111F-4B3F-AF6E-019EC07C1AEA}">
      <dgm:prSet/>
      <dgm:spPr/>
      <dgm:t>
        <a:bodyPr/>
        <a:lstStyle/>
        <a:p>
          <a:endParaRPr lang="en-US"/>
        </a:p>
      </dgm:t>
    </dgm:pt>
    <dgm:pt modelId="{B224D768-D1CF-40A8-8748-B14070F68DC0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Loaded MIMIC-IV: admissions, patients, diagnoses_icd, icustays.</a:t>
          </a:r>
          <a:endParaRPr lang="en-US">
            <a:latin typeface="Neue Haas Grotesk Text Pro" panose="020B0504020202020204" pitchFamily="34" charset="77"/>
          </a:endParaRPr>
        </a:p>
      </dgm:t>
    </dgm:pt>
    <dgm:pt modelId="{13243245-87B7-43DF-9CA3-2C03BE5DC5C2}" type="parTrans" cxnId="{05FBA47D-F8EF-48FF-A067-EDF4E27C9910}">
      <dgm:prSet/>
      <dgm:spPr/>
      <dgm:t>
        <a:bodyPr/>
        <a:lstStyle/>
        <a:p>
          <a:endParaRPr lang="en-US"/>
        </a:p>
      </dgm:t>
    </dgm:pt>
    <dgm:pt modelId="{FE57E83C-E8C1-443C-9107-2E09F278EB47}" type="sibTrans" cxnId="{05FBA47D-F8EF-48FF-A067-EDF4E27C9910}">
      <dgm:prSet/>
      <dgm:spPr/>
      <dgm:t>
        <a:bodyPr/>
        <a:lstStyle/>
        <a:p>
          <a:endParaRPr lang="en-US"/>
        </a:p>
      </dgm:t>
    </dgm:pt>
    <dgm:pt modelId="{3F6DC1EE-5E75-41E2-A836-A6556E6CDC43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Filtered for heart failure (ICD-10: I50.x).</a:t>
          </a:r>
          <a:endParaRPr lang="en-US">
            <a:latin typeface="Neue Haas Grotesk Text Pro" panose="020B0504020202020204" pitchFamily="34" charset="77"/>
          </a:endParaRPr>
        </a:p>
      </dgm:t>
    </dgm:pt>
    <dgm:pt modelId="{9B82E527-D3E9-42A5-A6CC-6B1D234E18EF}" type="parTrans" cxnId="{69E1B54A-DE66-4253-95AE-B9CB0D8B06CF}">
      <dgm:prSet/>
      <dgm:spPr/>
      <dgm:t>
        <a:bodyPr/>
        <a:lstStyle/>
        <a:p>
          <a:endParaRPr lang="en-US"/>
        </a:p>
      </dgm:t>
    </dgm:pt>
    <dgm:pt modelId="{98A51364-A7B4-4C67-8362-62AC72EABA38}" type="sibTrans" cxnId="{69E1B54A-DE66-4253-95AE-B9CB0D8B06CF}">
      <dgm:prSet/>
      <dgm:spPr/>
      <dgm:t>
        <a:bodyPr/>
        <a:lstStyle/>
        <a:p>
          <a:endParaRPr lang="en-US"/>
        </a:p>
      </dgm:t>
    </dgm:pt>
    <dgm:pt modelId="{78CA75ED-44D5-4D25-BD45-C29A091A6554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Feature Extraction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D8B3C9EA-7D6E-40C1-ABF5-0A43FA393EF7}" type="parTrans" cxnId="{218933CB-8A4E-4BE8-A725-3FD2091B678C}">
      <dgm:prSet/>
      <dgm:spPr/>
      <dgm:t>
        <a:bodyPr/>
        <a:lstStyle/>
        <a:p>
          <a:endParaRPr lang="en-US"/>
        </a:p>
      </dgm:t>
    </dgm:pt>
    <dgm:pt modelId="{549C17F6-0E00-41FD-951D-1214B290A397}" type="sibTrans" cxnId="{218933CB-8A4E-4BE8-A725-3FD2091B678C}">
      <dgm:prSet/>
      <dgm:spPr/>
      <dgm:t>
        <a:bodyPr/>
        <a:lstStyle/>
        <a:p>
          <a:endParaRPr lang="en-US"/>
        </a:p>
      </dgm:t>
    </dgm:pt>
    <dgm:pt modelId="{48289E8D-D407-42AE-9350-1D1B5306F960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Demographics: Age (capped at 90), gender (M=0, F=1).</a:t>
          </a:r>
          <a:endParaRPr lang="en-US">
            <a:latin typeface="Neue Haas Grotesk Text Pro" panose="020B0504020202020204" pitchFamily="34" charset="77"/>
          </a:endParaRPr>
        </a:p>
      </dgm:t>
    </dgm:pt>
    <dgm:pt modelId="{67D85E08-3FBE-4313-BEBF-41EDA4B140FE}" type="parTrans" cxnId="{F88CED86-AC9F-4F39-B07F-1075E33C0FA9}">
      <dgm:prSet/>
      <dgm:spPr/>
      <dgm:t>
        <a:bodyPr/>
        <a:lstStyle/>
        <a:p>
          <a:endParaRPr lang="en-US"/>
        </a:p>
      </dgm:t>
    </dgm:pt>
    <dgm:pt modelId="{A8C24AD0-597B-4DBF-B443-144AD1532F02}" type="sibTrans" cxnId="{F88CED86-AC9F-4F39-B07F-1075E33C0FA9}">
      <dgm:prSet/>
      <dgm:spPr/>
      <dgm:t>
        <a:bodyPr/>
        <a:lstStyle/>
        <a:p>
          <a:endParaRPr lang="en-US"/>
        </a:p>
      </dgm:t>
    </dgm:pt>
    <dgm:pt modelId="{4673B755-DE96-4F0A-BAC0-AF63E96DB451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Clinical: ICU stay (binary), admission type (categorical).</a:t>
          </a:r>
          <a:endParaRPr lang="en-US">
            <a:latin typeface="Neue Haas Grotesk Text Pro" panose="020B0504020202020204" pitchFamily="34" charset="77"/>
          </a:endParaRPr>
        </a:p>
      </dgm:t>
    </dgm:pt>
    <dgm:pt modelId="{F93ED4A2-CB61-4252-BB3B-59E1EC39DAA8}" type="parTrans" cxnId="{D936EE07-3B86-4099-A4BD-6129E9DC8E73}">
      <dgm:prSet/>
      <dgm:spPr/>
      <dgm:t>
        <a:bodyPr/>
        <a:lstStyle/>
        <a:p>
          <a:endParaRPr lang="en-US"/>
        </a:p>
      </dgm:t>
    </dgm:pt>
    <dgm:pt modelId="{68360380-8BFE-40F1-A6A1-976BEE660A40}" type="sibTrans" cxnId="{D936EE07-3B86-4099-A4BD-6129E9DC8E73}">
      <dgm:prSet/>
      <dgm:spPr/>
      <dgm:t>
        <a:bodyPr/>
        <a:lstStyle/>
        <a:p>
          <a:endParaRPr lang="en-US"/>
        </a:p>
      </dgm:t>
    </dgm:pt>
    <dgm:pt modelId="{2D247745-17F7-432F-9950-EBA65BFA74AC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Comorbidities: Top ICD-10 codes (one-hot encoded).</a:t>
          </a:r>
          <a:endParaRPr lang="en-US">
            <a:latin typeface="Neue Haas Grotesk Text Pro" panose="020B0504020202020204" pitchFamily="34" charset="77"/>
          </a:endParaRPr>
        </a:p>
      </dgm:t>
    </dgm:pt>
    <dgm:pt modelId="{0DEA367B-0836-4142-B6BD-AEA968F910EB}" type="parTrans" cxnId="{FE64B302-AD8D-4DBF-950A-9E35388712F9}">
      <dgm:prSet/>
      <dgm:spPr/>
      <dgm:t>
        <a:bodyPr/>
        <a:lstStyle/>
        <a:p>
          <a:endParaRPr lang="en-US"/>
        </a:p>
      </dgm:t>
    </dgm:pt>
    <dgm:pt modelId="{2F5C651E-5F61-4AAA-B04D-6AF10E0429EE}" type="sibTrans" cxnId="{FE64B302-AD8D-4DBF-950A-9E35388712F9}">
      <dgm:prSet/>
      <dgm:spPr/>
      <dgm:t>
        <a:bodyPr/>
        <a:lstStyle/>
        <a:p>
          <a:endParaRPr lang="en-US"/>
        </a:p>
      </dgm:t>
    </dgm:pt>
    <dgm:pt modelId="{497339E0-09F0-46B0-A94F-E3557405F575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Target: mortality (1 if deathtime not null, 0 otherwise).</a:t>
          </a:r>
          <a:endParaRPr lang="en-US">
            <a:latin typeface="Neue Haas Grotesk Text Pro" panose="020B0504020202020204" pitchFamily="34" charset="77"/>
          </a:endParaRPr>
        </a:p>
      </dgm:t>
    </dgm:pt>
    <dgm:pt modelId="{D6F50C2E-B490-4CB1-A4D8-FC615B69D984}" type="parTrans" cxnId="{5F3C0ABC-B959-4A2C-81DF-E7E3601B43A6}">
      <dgm:prSet/>
      <dgm:spPr/>
      <dgm:t>
        <a:bodyPr/>
        <a:lstStyle/>
        <a:p>
          <a:endParaRPr lang="en-US"/>
        </a:p>
      </dgm:t>
    </dgm:pt>
    <dgm:pt modelId="{78CC5340-D965-4583-BAA8-EDAF65316D1E}" type="sibTrans" cxnId="{5F3C0ABC-B959-4A2C-81DF-E7E3601B43A6}">
      <dgm:prSet/>
      <dgm:spPr/>
      <dgm:t>
        <a:bodyPr/>
        <a:lstStyle/>
        <a:p>
          <a:endParaRPr lang="en-US"/>
        </a:p>
      </dgm:t>
    </dgm:pt>
    <dgm:pt modelId="{11475351-E3CB-4D7E-ABF7-26614F7A0B1B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Preprocessing</a:t>
          </a:r>
          <a:r>
            <a:rPr lang="en-US" b="0" i="0">
              <a:latin typeface="Neue Haas Grotesk Text Pro" panose="020B0504020202020204" pitchFamily="34" charset="77"/>
            </a:rPr>
            <a:t>: 80/20 train-test split, scaled features.</a:t>
          </a:r>
          <a:endParaRPr lang="en-US">
            <a:latin typeface="Neue Haas Grotesk Text Pro" panose="020B0504020202020204" pitchFamily="34" charset="77"/>
          </a:endParaRPr>
        </a:p>
      </dgm:t>
    </dgm:pt>
    <dgm:pt modelId="{2EE75DC6-5042-43CE-BBCC-6659585A1B5B}" type="parTrans" cxnId="{7AFD27CC-505C-4F14-B491-18B8C6988D9E}">
      <dgm:prSet/>
      <dgm:spPr/>
      <dgm:t>
        <a:bodyPr/>
        <a:lstStyle/>
        <a:p>
          <a:endParaRPr lang="en-US"/>
        </a:p>
      </dgm:t>
    </dgm:pt>
    <dgm:pt modelId="{F7AC4723-E21E-41E7-9C68-FCE542880E03}" type="sibTrans" cxnId="{7AFD27CC-505C-4F14-B491-18B8C6988D9E}">
      <dgm:prSet/>
      <dgm:spPr/>
      <dgm:t>
        <a:bodyPr/>
        <a:lstStyle/>
        <a:p>
          <a:endParaRPr lang="en-US"/>
        </a:p>
      </dgm:t>
    </dgm:pt>
    <dgm:pt modelId="{00B1FAD6-D7E0-094A-B483-E71D5A0ACF9C}" type="pres">
      <dgm:prSet presAssocID="{A11A5F02-2540-4EB0-877D-F53F5894F7AA}" presName="Name0" presStyleCnt="0">
        <dgm:presLayoutVars>
          <dgm:dir/>
          <dgm:animLvl val="lvl"/>
          <dgm:resizeHandles val="exact"/>
        </dgm:presLayoutVars>
      </dgm:prSet>
      <dgm:spPr/>
    </dgm:pt>
    <dgm:pt modelId="{56753D82-97D3-0148-BD4D-55E37EB1D853}" type="pres">
      <dgm:prSet presAssocID="{FE44BFAB-D324-4A85-BBF8-F95B806C0BF0}" presName="composite" presStyleCnt="0"/>
      <dgm:spPr/>
    </dgm:pt>
    <dgm:pt modelId="{DD8A412F-E427-2646-93D1-C151033AFBCB}" type="pres">
      <dgm:prSet presAssocID="{FE44BFAB-D324-4A85-BBF8-F95B806C0BF0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BF764B8-4B6B-2E4E-866B-9A716BB19602}" type="pres">
      <dgm:prSet presAssocID="{FE44BFAB-D324-4A85-BBF8-F95B806C0BF0}" presName="desTx" presStyleLbl="revTx" presStyleIdx="0" presStyleCnt="2">
        <dgm:presLayoutVars>
          <dgm:bulletEnabled val="1"/>
        </dgm:presLayoutVars>
      </dgm:prSet>
      <dgm:spPr/>
    </dgm:pt>
    <dgm:pt modelId="{B6056C4B-049D-ED4A-965F-5400F5794883}" type="pres">
      <dgm:prSet presAssocID="{4A934B80-6210-42DB-AD55-8309B52EBEC1}" presName="space" presStyleCnt="0"/>
      <dgm:spPr/>
    </dgm:pt>
    <dgm:pt modelId="{651FBCA3-7CD7-814D-B337-9E33B18CCA2D}" type="pres">
      <dgm:prSet presAssocID="{78CA75ED-44D5-4D25-BD45-C29A091A6554}" presName="composite" presStyleCnt="0"/>
      <dgm:spPr/>
    </dgm:pt>
    <dgm:pt modelId="{E191911E-1A3F-C24A-BF7F-2757253BDAEA}" type="pres">
      <dgm:prSet presAssocID="{78CA75ED-44D5-4D25-BD45-C29A091A6554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659EAEF-BAA5-5A45-BE0D-96DC16888173}" type="pres">
      <dgm:prSet presAssocID="{78CA75ED-44D5-4D25-BD45-C29A091A6554}" presName="desTx" presStyleLbl="revTx" presStyleIdx="1" presStyleCnt="2">
        <dgm:presLayoutVars>
          <dgm:bulletEnabled val="1"/>
        </dgm:presLayoutVars>
      </dgm:prSet>
      <dgm:spPr/>
    </dgm:pt>
    <dgm:pt modelId="{55EE6101-2C91-A848-BEA1-A383FDD64DA2}" type="pres">
      <dgm:prSet presAssocID="{549C17F6-0E00-41FD-951D-1214B290A397}" presName="space" presStyleCnt="0"/>
      <dgm:spPr/>
    </dgm:pt>
    <dgm:pt modelId="{FB57FE1B-3A84-CD4F-8C42-ED0188987E4A}" type="pres">
      <dgm:prSet presAssocID="{11475351-E3CB-4D7E-ABF7-26614F7A0B1B}" presName="composite" presStyleCnt="0"/>
      <dgm:spPr/>
    </dgm:pt>
    <dgm:pt modelId="{D70A76F0-0E78-1F4A-A93F-466440A0F84B}" type="pres">
      <dgm:prSet presAssocID="{11475351-E3CB-4D7E-ABF7-26614F7A0B1B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D15CB68-D1DE-0546-B898-FEEFF7A4C562}" type="pres">
      <dgm:prSet presAssocID="{11475351-E3CB-4D7E-ABF7-26614F7A0B1B}" presName="desTx" presStyleLbl="revTx" presStyleIdx="1" presStyleCnt="2">
        <dgm:presLayoutVars>
          <dgm:bulletEnabled val="1"/>
        </dgm:presLayoutVars>
      </dgm:prSet>
      <dgm:spPr/>
    </dgm:pt>
  </dgm:ptLst>
  <dgm:cxnLst>
    <dgm:cxn modelId="{FE64B302-AD8D-4DBF-950A-9E35388712F9}" srcId="{78CA75ED-44D5-4D25-BD45-C29A091A6554}" destId="{2D247745-17F7-432F-9950-EBA65BFA74AC}" srcOrd="2" destOrd="0" parTransId="{0DEA367B-0836-4142-B6BD-AEA968F910EB}" sibTransId="{2F5C651E-5F61-4AAA-B04D-6AF10E0429EE}"/>
    <dgm:cxn modelId="{908D3F06-F125-FD44-99DE-296D86294B6F}" type="presOf" srcId="{A11A5F02-2540-4EB0-877D-F53F5894F7AA}" destId="{00B1FAD6-D7E0-094A-B483-E71D5A0ACF9C}" srcOrd="0" destOrd="0" presId="urn:microsoft.com/office/officeart/2005/8/layout/chevron1"/>
    <dgm:cxn modelId="{D9387707-0ADD-B24C-8DDC-1A45AAB544E9}" type="presOf" srcId="{497339E0-09F0-46B0-A94F-E3557405F575}" destId="{B659EAEF-BAA5-5A45-BE0D-96DC16888173}" srcOrd="0" destOrd="3" presId="urn:microsoft.com/office/officeart/2005/8/layout/chevron1"/>
    <dgm:cxn modelId="{D936EE07-3B86-4099-A4BD-6129E9DC8E73}" srcId="{78CA75ED-44D5-4D25-BD45-C29A091A6554}" destId="{4673B755-DE96-4F0A-BAC0-AF63E96DB451}" srcOrd="1" destOrd="0" parTransId="{F93ED4A2-CB61-4252-BB3B-59E1EC39DAA8}" sibTransId="{68360380-8BFE-40F1-A6A1-976BEE660A40}"/>
    <dgm:cxn modelId="{A177A236-01BF-5E4C-A9F5-088963E0186F}" type="presOf" srcId="{78CA75ED-44D5-4D25-BD45-C29A091A6554}" destId="{E191911E-1A3F-C24A-BF7F-2757253BDAEA}" srcOrd="0" destOrd="0" presId="urn:microsoft.com/office/officeart/2005/8/layout/chevron1"/>
    <dgm:cxn modelId="{B852593F-77B1-F440-9AA2-6AC7DD3414D9}" type="presOf" srcId="{4673B755-DE96-4F0A-BAC0-AF63E96DB451}" destId="{B659EAEF-BAA5-5A45-BE0D-96DC16888173}" srcOrd="0" destOrd="1" presId="urn:microsoft.com/office/officeart/2005/8/layout/chevron1"/>
    <dgm:cxn modelId="{63607041-5E24-0947-9A71-28855D88CF0A}" type="presOf" srcId="{48289E8D-D407-42AE-9350-1D1B5306F960}" destId="{B659EAEF-BAA5-5A45-BE0D-96DC16888173}" srcOrd="0" destOrd="0" presId="urn:microsoft.com/office/officeart/2005/8/layout/chevron1"/>
    <dgm:cxn modelId="{69E1B54A-DE66-4253-95AE-B9CB0D8B06CF}" srcId="{FE44BFAB-D324-4A85-BBF8-F95B806C0BF0}" destId="{3F6DC1EE-5E75-41E2-A836-A6556E6CDC43}" srcOrd="1" destOrd="0" parTransId="{9B82E527-D3E9-42A5-A6CC-6B1D234E18EF}" sibTransId="{98A51364-A7B4-4C67-8362-62AC72EABA38}"/>
    <dgm:cxn modelId="{D9FBE44B-2098-3542-AA0E-07336FEB1218}" type="presOf" srcId="{FE44BFAB-D324-4A85-BBF8-F95B806C0BF0}" destId="{DD8A412F-E427-2646-93D1-C151033AFBCB}" srcOrd="0" destOrd="0" presId="urn:microsoft.com/office/officeart/2005/8/layout/chevron1"/>
    <dgm:cxn modelId="{9FEF8653-3FB5-1744-8E2C-3CC77E4DBCF6}" type="presOf" srcId="{2D247745-17F7-432F-9950-EBA65BFA74AC}" destId="{B659EAEF-BAA5-5A45-BE0D-96DC16888173}" srcOrd="0" destOrd="2" presId="urn:microsoft.com/office/officeart/2005/8/layout/chevron1"/>
    <dgm:cxn modelId="{05FBA47D-F8EF-48FF-A067-EDF4E27C9910}" srcId="{FE44BFAB-D324-4A85-BBF8-F95B806C0BF0}" destId="{B224D768-D1CF-40A8-8748-B14070F68DC0}" srcOrd="0" destOrd="0" parTransId="{13243245-87B7-43DF-9CA3-2C03BE5DC5C2}" sibTransId="{FE57E83C-E8C1-443C-9107-2E09F278EB47}"/>
    <dgm:cxn modelId="{66890B80-111F-4B3F-AF6E-019EC07C1AEA}" srcId="{A11A5F02-2540-4EB0-877D-F53F5894F7AA}" destId="{FE44BFAB-D324-4A85-BBF8-F95B806C0BF0}" srcOrd="0" destOrd="0" parTransId="{97620D57-F551-4179-9EFA-58CD481D7522}" sibTransId="{4A934B80-6210-42DB-AD55-8309B52EBEC1}"/>
    <dgm:cxn modelId="{F88CED86-AC9F-4F39-B07F-1075E33C0FA9}" srcId="{78CA75ED-44D5-4D25-BD45-C29A091A6554}" destId="{48289E8D-D407-42AE-9350-1D1B5306F960}" srcOrd="0" destOrd="0" parTransId="{67D85E08-3FBE-4313-BEBF-41EDA4B140FE}" sibTransId="{A8C24AD0-597B-4DBF-B443-144AD1532F02}"/>
    <dgm:cxn modelId="{5F3C0ABC-B959-4A2C-81DF-E7E3601B43A6}" srcId="{78CA75ED-44D5-4D25-BD45-C29A091A6554}" destId="{497339E0-09F0-46B0-A94F-E3557405F575}" srcOrd="3" destOrd="0" parTransId="{D6F50C2E-B490-4CB1-A4D8-FC615B69D984}" sibTransId="{78CC5340-D965-4583-BAA8-EDAF65316D1E}"/>
    <dgm:cxn modelId="{BCA4E7BD-8B7D-5F4B-B8C6-E37DB5D59918}" type="presOf" srcId="{11475351-E3CB-4D7E-ABF7-26614F7A0B1B}" destId="{D70A76F0-0E78-1F4A-A93F-466440A0F84B}" srcOrd="0" destOrd="0" presId="urn:microsoft.com/office/officeart/2005/8/layout/chevron1"/>
    <dgm:cxn modelId="{6F048FC6-7A7A-4046-B745-383A07DCBF08}" type="presOf" srcId="{3F6DC1EE-5E75-41E2-A836-A6556E6CDC43}" destId="{0BF764B8-4B6B-2E4E-866B-9A716BB19602}" srcOrd="0" destOrd="1" presId="urn:microsoft.com/office/officeart/2005/8/layout/chevron1"/>
    <dgm:cxn modelId="{218933CB-8A4E-4BE8-A725-3FD2091B678C}" srcId="{A11A5F02-2540-4EB0-877D-F53F5894F7AA}" destId="{78CA75ED-44D5-4D25-BD45-C29A091A6554}" srcOrd="1" destOrd="0" parTransId="{D8B3C9EA-7D6E-40C1-ABF5-0A43FA393EF7}" sibTransId="{549C17F6-0E00-41FD-951D-1214B290A397}"/>
    <dgm:cxn modelId="{7AFD27CC-505C-4F14-B491-18B8C6988D9E}" srcId="{A11A5F02-2540-4EB0-877D-F53F5894F7AA}" destId="{11475351-E3CB-4D7E-ABF7-26614F7A0B1B}" srcOrd="2" destOrd="0" parTransId="{2EE75DC6-5042-43CE-BBCC-6659585A1B5B}" sibTransId="{F7AC4723-E21E-41E7-9C68-FCE542880E03}"/>
    <dgm:cxn modelId="{78E709F4-7412-5745-9DC8-63F667C67113}" type="presOf" srcId="{B224D768-D1CF-40A8-8748-B14070F68DC0}" destId="{0BF764B8-4B6B-2E4E-866B-9A716BB19602}" srcOrd="0" destOrd="0" presId="urn:microsoft.com/office/officeart/2005/8/layout/chevron1"/>
    <dgm:cxn modelId="{C3DA20F4-15F4-2C4F-887A-654777D3B42B}" type="presParOf" srcId="{00B1FAD6-D7E0-094A-B483-E71D5A0ACF9C}" destId="{56753D82-97D3-0148-BD4D-55E37EB1D853}" srcOrd="0" destOrd="0" presId="urn:microsoft.com/office/officeart/2005/8/layout/chevron1"/>
    <dgm:cxn modelId="{67018E12-74C3-6E40-B8EC-816FBE9099DE}" type="presParOf" srcId="{56753D82-97D3-0148-BD4D-55E37EB1D853}" destId="{DD8A412F-E427-2646-93D1-C151033AFBCB}" srcOrd="0" destOrd="0" presId="urn:microsoft.com/office/officeart/2005/8/layout/chevron1"/>
    <dgm:cxn modelId="{5BF44D07-32C8-CF42-95D3-08EFE7F3149F}" type="presParOf" srcId="{56753D82-97D3-0148-BD4D-55E37EB1D853}" destId="{0BF764B8-4B6B-2E4E-866B-9A716BB19602}" srcOrd="1" destOrd="0" presId="urn:microsoft.com/office/officeart/2005/8/layout/chevron1"/>
    <dgm:cxn modelId="{950F1334-C381-E44A-8825-8F5218279393}" type="presParOf" srcId="{00B1FAD6-D7E0-094A-B483-E71D5A0ACF9C}" destId="{B6056C4B-049D-ED4A-965F-5400F5794883}" srcOrd="1" destOrd="0" presId="urn:microsoft.com/office/officeart/2005/8/layout/chevron1"/>
    <dgm:cxn modelId="{5396D0E1-9E9F-CC41-A156-43F051D4B652}" type="presParOf" srcId="{00B1FAD6-D7E0-094A-B483-E71D5A0ACF9C}" destId="{651FBCA3-7CD7-814D-B337-9E33B18CCA2D}" srcOrd="2" destOrd="0" presId="urn:microsoft.com/office/officeart/2005/8/layout/chevron1"/>
    <dgm:cxn modelId="{D2D53734-90BD-8241-849B-19CFBBF904E9}" type="presParOf" srcId="{651FBCA3-7CD7-814D-B337-9E33B18CCA2D}" destId="{E191911E-1A3F-C24A-BF7F-2757253BDAEA}" srcOrd="0" destOrd="0" presId="urn:microsoft.com/office/officeart/2005/8/layout/chevron1"/>
    <dgm:cxn modelId="{5491A9F4-90F2-F048-92EE-6F3C77875AD0}" type="presParOf" srcId="{651FBCA3-7CD7-814D-B337-9E33B18CCA2D}" destId="{B659EAEF-BAA5-5A45-BE0D-96DC16888173}" srcOrd="1" destOrd="0" presId="urn:microsoft.com/office/officeart/2005/8/layout/chevron1"/>
    <dgm:cxn modelId="{59D58FF7-4E8F-0844-9E70-D24136A0925B}" type="presParOf" srcId="{00B1FAD6-D7E0-094A-B483-E71D5A0ACF9C}" destId="{55EE6101-2C91-A848-BEA1-A383FDD64DA2}" srcOrd="3" destOrd="0" presId="urn:microsoft.com/office/officeart/2005/8/layout/chevron1"/>
    <dgm:cxn modelId="{EE5469C5-1FDB-674A-979A-0C7EE595FF63}" type="presParOf" srcId="{00B1FAD6-D7E0-094A-B483-E71D5A0ACF9C}" destId="{FB57FE1B-3A84-CD4F-8C42-ED0188987E4A}" srcOrd="4" destOrd="0" presId="urn:microsoft.com/office/officeart/2005/8/layout/chevron1"/>
    <dgm:cxn modelId="{336AB126-32F4-B04D-8CA8-F062E6C72303}" type="presParOf" srcId="{FB57FE1B-3A84-CD4F-8C42-ED0188987E4A}" destId="{D70A76F0-0E78-1F4A-A93F-466440A0F84B}" srcOrd="0" destOrd="0" presId="urn:microsoft.com/office/officeart/2005/8/layout/chevron1"/>
    <dgm:cxn modelId="{4F4F5740-B83C-4242-971F-79AD4FC8F018}" type="presParOf" srcId="{FB57FE1B-3A84-CD4F-8C42-ED0188987E4A}" destId="{BD15CB68-D1DE-0546-B898-FEEFF7A4C56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230D8B-EE3E-4E60-93B2-16789B59161C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3BFF8CF-DF4E-4CCE-BA59-D08E34F4989D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Model</a:t>
          </a:r>
          <a:r>
            <a:rPr lang="en-US" b="0" i="0" dirty="0">
              <a:latin typeface="Neue Haas Grotesk Text Pro" panose="020B0504020202020204" pitchFamily="34" charset="77"/>
            </a:rPr>
            <a:t>: </a:t>
          </a:r>
          <a:r>
            <a:rPr lang="en-US" b="0" i="0" dirty="0" err="1">
              <a:latin typeface="Neue Haas Grotesk Text Pro" panose="020B0504020202020204" pitchFamily="34" charset="77"/>
            </a:rPr>
            <a:t>XGBoost</a:t>
          </a:r>
          <a:r>
            <a:rPr lang="en-US" b="0" i="0" dirty="0">
              <a:latin typeface="Neue Haas Grotesk Text Pro" panose="020B0504020202020204" pitchFamily="34" charset="77"/>
            </a:rPr>
            <a:t> (gradient boosting classifier).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173D85B7-D1F7-462C-87A4-08F414ECD3CB}" type="parTrans" cxnId="{B3F100D2-2F1D-454C-AD0C-86D51EE9FDF6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975C9B9-4703-4745-821D-09FBC2FD9879}" type="sibTrans" cxnId="{B3F100D2-2F1D-454C-AD0C-86D51EE9FDF6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06458E4-F9CD-4B04-B929-A4ECBA636B59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Setup</a:t>
          </a:r>
          <a:r>
            <a:rPr lang="en-US" b="0" i="0" dirty="0">
              <a:latin typeface="Neue Haas Grotesk Text Pro" panose="020B0504020202020204" pitchFamily="34" charset="77"/>
            </a:rPr>
            <a:t>: </a:t>
          </a:r>
          <a:r>
            <a:rPr lang="en-US" b="0" i="0" dirty="0" err="1">
              <a:latin typeface="Neue Haas Grotesk Text Pro" panose="020B0504020202020204" pitchFamily="34" charset="77"/>
            </a:rPr>
            <a:t>eval_metric</a:t>
          </a:r>
          <a:r>
            <a:rPr lang="en-US" b="0" i="0" dirty="0">
              <a:latin typeface="Neue Haas Grotesk Text Pro" panose="020B0504020202020204" pitchFamily="34" charset="77"/>
            </a:rPr>
            <a:t>='</a:t>
          </a:r>
          <a:r>
            <a:rPr lang="en-US" b="0" i="0" dirty="0" err="1">
              <a:latin typeface="Neue Haas Grotesk Text Pro" panose="020B0504020202020204" pitchFamily="34" charset="77"/>
            </a:rPr>
            <a:t>logloss</a:t>
          </a:r>
          <a:r>
            <a:rPr lang="en-US" b="0" i="0" dirty="0">
              <a:latin typeface="Neue Haas Grotesk Text Pro" panose="020B0504020202020204" pitchFamily="34" charset="77"/>
            </a:rPr>
            <a:t>', trained on 34,392 samples.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3FACB3F2-53A5-46B8-B615-160E04CC22CA}" type="parTrans" cxnId="{F14CE57C-44DF-4C45-ABCE-B0A79081635F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4F84D769-04C2-4B59-80D5-C85C5940E551}" type="sibTrans" cxnId="{F14CE57C-44DF-4C45-ABCE-B0A79081635F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D158289-EB10-4112-B29C-160D8760A32C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Feature Fitting</a:t>
          </a:r>
          <a:r>
            <a:rPr lang="en-US" b="0" i="0" dirty="0">
              <a:latin typeface="Neue Haas Grotesk Text Pro" panose="020B0504020202020204" pitchFamily="34" charset="77"/>
            </a:rPr>
            <a:t>: Used scaled features (age, gender, ICU stay, etc.).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A6316959-016B-4458-A3EB-5F711997C9B2}" type="parTrans" cxnId="{A4299DE5-D0CA-4FBE-B25C-626034CB0DF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A9AD3E2-5226-4613-B14B-8D4A735735CD}" type="sibTrans" cxnId="{A4299DE5-D0CA-4FBE-B25C-626034CB0DF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0022813-01F5-4D09-940F-91206CBC1579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Evaluation</a:t>
          </a:r>
          <a:r>
            <a:rPr lang="en-US" b="0" i="0" dirty="0">
              <a:latin typeface="Neue Haas Grotesk Text Pro" panose="020B0504020202020204" pitchFamily="34" charset="77"/>
            </a:rPr>
            <a:t>: Predicted on 8,598 test samples, computed metrics.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AFF63636-2352-467E-8400-1BE3387B6E98}" type="parTrans" cxnId="{DEA2A8F6-261A-4BB5-A010-70A121B9B92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8A6283E2-6CF5-4FD5-B740-86F623C92AA2}" type="sibTrans" cxnId="{DEA2A8F6-261A-4BB5-A010-70A121B9B92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881B914A-32A8-49A4-90E1-A16D79241E6A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Feature Importance</a:t>
          </a:r>
          <a:r>
            <a:rPr lang="en-US" b="0" i="0" dirty="0">
              <a:latin typeface="Neue Haas Grotesk Text Pro" panose="020B0504020202020204" pitchFamily="34" charset="77"/>
            </a:rPr>
            <a:t>: Top features (e.g., ICU stay, age).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1E8378BA-610A-4BF4-932F-111B4AAEFD33}" type="parTrans" cxnId="{55CDB633-4EA2-4E05-B9AC-0B729B2A71B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5B70D14-0E2D-404A-9292-FCC75EC0BFAF}" type="sibTrans" cxnId="{55CDB633-4EA2-4E05-B9AC-0B729B2A71B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153B98F-B394-0B4F-A308-AF699B07A51A}" type="pres">
      <dgm:prSet presAssocID="{BE230D8B-EE3E-4E60-93B2-16789B59161C}" presName="vert0" presStyleCnt="0">
        <dgm:presLayoutVars>
          <dgm:dir/>
          <dgm:animOne val="branch"/>
          <dgm:animLvl val="lvl"/>
        </dgm:presLayoutVars>
      </dgm:prSet>
      <dgm:spPr/>
    </dgm:pt>
    <dgm:pt modelId="{DD765F10-99C2-474A-9B82-9483CD017007}" type="pres">
      <dgm:prSet presAssocID="{13BFF8CF-DF4E-4CCE-BA59-D08E34F4989D}" presName="thickLine" presStyleLbl="alignNode1" presStyleIdx="0" presStyleCnt="5"/>
      <dgm:spPr>
        <a:ln>
          <a:solidFill>
            <a:schemeClr val="accent1"/>
          </a:solidFill>
        </a:ln>
      </dgm:spPr>
    </dgm:pt>
    <dgm:pt modelId="{69652C7C-A7EB-C940-B709-BC9E7AAB5A16}" type="pres">
      <dgm:prSet presAssocID="{13BFF8CF-DF4E-4CCE-BA59-D08E34F4989D}" presName="horz1" presStyleCnt="0"/>
      <dgm:spPr/>
    </dgm:pt>
    <dgm:pt modelId="{56DA4C4E-CC7D-8C4D-85FF-76262DB93254}" type="pres">
      <dgm:prSet presAssocID="{13BFF8CF-DF4E-4CCE-BA59-D08E34F4989D}" presName="tx1" presStyleLbl="revTx" presStyleIdx="0" presStyleCnt="5"/>
      <dgm:spPr/>
    </dgm:pt>
    <dgm:pt modelId="{F03CB2E1-64B8-734F-AE12-FA1036C5DEFD}" type="pres">
      <dgm:prSet presAssocID="{13BFF8CF-DF4E-4CCE-BA59-D08E34F4989D}" presName="vert1" presStyleCnt="0"/>
      <dgm:spPr/>
    </dgm:pt>
    <dgm:pt modelId="{7139031A-4380-F042-A040-0C48910127BC}" type="pres">
      <dgm:prSet presAssocID="{906458E4-F9CD-4B04-B929-A4ECBA636B59}" presName="thickLine" presStyleLbl="alignNode1" presStyleIdx="1" presStyleCnt="5"/>
      <dgm:spPr>
        <a:ln>
          <a:solidFill>
            <a:srgbClr val="0070C0"/>
          </a:solidFill>
        </a:ln>
      </dgm:spPr>
    </dgm:pt>
    <dgm:pt modelId="{E5E71321-FCA9-374F-9499-CDF8ABF7B61C}" type="pres">
      <dgm:prSet presAssocID="{906458E4-F9CD-4B04-B929-A4ECBA636B59}" presName="horz1" presStyleCnt="0"/>
      <dgm:spPr/>
    </dgm:pt>
    <dgm:pt modelId="{0E101092-2EDA-5D4B-831B-46499B2D274F}" type="pres">
      <dgm:prSet presAssocID="{906458E4-F9CD-4B04-B929-A4ECBA636B59}" presName="tx1" presStyleLbl="revTx" presStyleIdx="1" presStyleCnt="5"/>
      <dgm:spPr/>
    </dgm:pt>
    <dgm:pt modelId="{6E7F9C48-9A92-E540-999E-38E4A0BA5B45}" type="pres">
      <dgm:prSet presAssocID="{906458E4-F9CD-4B04-B929-A4ECBA636B59}" presName="vert1" presStyleCnt="0"/>
      <dgm:spPr/>
    </dgm:pt>
    <dgm:pt modelId="{75613A84-4A81-CC48-8C60-A469AF045C34}" type="pres">
      <dgm:prSet presAssocID="{3D158289-EB10-4112-B29C-160D8760A32C}" presName="thickLine" presStyleLbl="alignNode1" presStyleIdx="2" presStyleCnt="5"/>
      <dgm:spPr>
        <a:ln>
          <a:solidFill>
            <a:srgbClr val="0070C0"/>
          </a:solidFill>
        </a:ln>
      </dgm:spPr>
    </dgm:pt>
    <dgm:pt modelId="{A92C8941-B188-AE4E-9E47-F113F43C95CF}" type="pres">
      <dgm:prSet presAssocID="{3D158289-EB10-4112-B29C-160D8760A32C}" presName="horz1" presStyleCnt="0"/>
      <dgm:spPr/>
    </dgm:pt>
    <dgm:pt modelId="{C54B5D89-8B1B-4343-B5B1-812F11721600}" type="pres">
      <dgm:prSet presAssocID="{3D158289-EB10-4112-B29C-160D8760A32C}" presName="tx1" presStyleLbl="revTx" presStyleIdx="2" presStyleCnt="5"/>
      <dgm:spPr/>
    </dgm:pt>
    <dgm:pt modelId="{2E5B7573-E524-E644-912B-9942E5B08071}" type="pres">
      <dgm:prSet presAssocID="{3D158289-EB10-4112-B29C-160D8760A32C}" presName="vert1" presStyleCnt="0"/>
      <dgm:spPr/>
    </dgm:pt>
    <dgm:pt modelId="{FDD7B4C1-B9E2-DD46-AA05-658BB9270C33}" type="pres">
      <dgm:prSet presAssocID="{50022813-01F5-4D09-940F-91206CBC1579}" presName="thickLine" presStyleLbl="alignNode1" presStyleIdx="3" presStyleCnt="5"/>
      <dgm:spPr>
        <a:ln>
          <a:solidFill>
            <a:srgbClr val="0070C0"/>
          </a:solidFill>
        </a:ln>
      </dgm:spPr>
    </dgm:pt>
    <dgm:pt modelId="{3D55463C-DA44-A24C-978C-E4C32029A564}" type="pres">
      <dgm:prSet presAssocID="{50022813-01F5-4D09-940F-91206CBC1579}" presName="horz1" presStyleCnt="0"/>
      <dgm:spPr/>
    </dgm:pt>
    <dgm:pt modelId="{A13A68B1-34B7-6B45-9F30-5C87FD9AF2D3}" type="pres">
      <dgm:prSet presAssocID="{50022813-01F5-4D09-940F-91206CBC1579}" presName="tx1" presStyleLbl="revTx" presStyleIdx="3" presStyleCnt="5"/>
      <dgm:spPr/>
    </dgm:pt>
    <dgm:pt modelId="{04C70980-1EDA-0D49-AD11-3E729ABD9406}" type="pres">
      <dgm:prSet presAssocID="{50022813-01F5-4D09-940F-91206CBC1579}" presName="vert1" presStyleCnt="0"/>
      <dgm:spPr/>
    </dgm:pt>
    <dgm:pt modelId="{6AB2101E-48DF-DA46-A13A-329FCA8831C3}" type="pres">
      <dgm:prSet presAssocID="{881B914A-32A8-49A4-90E1-A16D79241E6A}" presName="thickLine" presStyleLbl="alignNode1" presStyleIdx="4" presStyleCnt="5"/>
      <dgm:spPr>
        <a:ln>
          <a:solidFill>
            <a:srgbClr val="0070C0"/>
          </a:solidFill>
        </a:ln>
      </dgm:spPr>
    </dgm:pt>
    <dgm:pt modelId="{B426A6CC-E471-2B49-8B89-262A5B4388D5}" type="pres">
      <dgm:prSet presAssocID="{881B914A-32A8-49A4-90E1-A16D79241E6A}" presName="horz1" presStyleCnt="0"/>
      <dgm:spPr/>
    </dgm:pt>
    <dgm:pt modelId="{C67B4B2F-2D9B-BD41-AB7E-956F60DEE361}" type="pres">
      <dgm:prSet presAssocID="{881B914A-32A8-49A4-90E1-A16D79241E6A}" presName="tx1" presStyleLbl="revTx" presStyleIdx="4" presStyleCnt="5"/>
      <dgm:spPr/>
    </dgm:pt>
    <dgm:pt modelId="{24E382BC-764D-094A-84EE-712167798E39}" type="pres">
      <dgm:prSet presAssocID="{881B914A-32A8-49A4-90E1-A16D79241E6A}" presName="vert1" presStyleCnt="0"/>
      <dgm:spPr/>
    </dgm:pt>
  </dgm:ptLst>
  <dgm:cxnLst>
    <dgm:cxn modelId="{8A5F2610-DC1E-B748-95E5-DF5E9CE61227}" type="presOf" srcId="{881B914A-32A8-49A4-90E1-A16D79241E6A}" destId="{C67B4B2F-2D9B-BD41-AB7E-956F60DEE361}" srcOrd="0" destOrd="0" presId="urn:microsoft.com/office/officeart/2008/layout/LinedList"/>
    <dgm:cxn modelId="{343F0328-0928-6745-8C6A-AB36297D53E4}" type="presOf" srcId="{BE230D8B-EE3E-4E60-93B2-16789B59161C}" destId="{5153B98F-B394-0B4F-A308-AF699B07A51A}" srcOrd="0" destOrd="0" presId="urn:microsoft.com/office/officeart/2008/layout/LinedList"/>
    <dgm:cxn modelId="{EB97982A-9A03-A04F-AA0B-19D75FB306B6}" type="presOf" srcId="{13BFF8CF-DF4E-4CCE-BA59-D08E34F4989D}" destId="{56DA4C4E-CC7D-8C4D-85FF-76262DB93254}" srcOrd="0" destOrd="0" presId="urn:microsoft.com/office/officeart/2008/layout/LinedList"/>
    <dgm:cxn modelId="{55CDB633-4EA2-4E05-B9AC-0B729B2A71BE}" srcId="{BE230D8B-EE3E-4E60-93B2-16789B59161C}" destId="{881B914A-32A8-49A4-90E1-A16D79241E6A}" srcOrd="4" destOrd="0" parTransId="{1E8378BA-610A-4BF4-932F-111B4AAEFD33}" sibTransId="{35B70D14-0E2D-404A-9292-FCC75EC0BFAF}"/>
    <dgm:cxn modelId="{F14CE57C-44DF-4C45-ABCE-B0A79081635F}" srcId="{BE230D8B-EE3E-4E60-93B2-16789B59161C}" destId="{906458E4-F9CD-4B04-B929-A4ECBA636B59}" srcOrd="1" destOrd="0" parTransId="{3FACB3F2-53A5-46B8-B615-160E04CC22CA}" sibTransId="{4F84D769-04C2-4B59-80D5-C85C5940E551}"/>
    <dgm:cxn modelId="{3614758D-C963-D94F-A345-8FAEC7D20DE5}" type="presOf" srcId="{50022813-01F5-4D09-940F-91206CBC1579}" destId="{A13A68B1-34B7-6B45-9F30-5C87FD9AF2D3}" srcOrd="0" destOrd="0" presId="urn:microsoft.com/office/officeart/2008/layout/LinedList"/>
    <dgm:cxn modelId="{9A747C96-6F24-E74E-A7DF-54DF3A4E3D02}" type="presOf" srcId="{3D158289-EB10-4112-B29C-160D8760A32C}" destId="{C54B5D89-8B1B-4343-B5B1-812F11721600}" srcOrd="0" destOrd="0" presId="urn:microsoft.com/office/officeart/2008/layout/LinedList"/>
    <dgm:cxn modelId="{4FCF90A7-5235-DE4D-A7CB-7ACDB331A625}" type="presOf" srcId="{906458E4-F9CD-4B04-B929-A4ECBA636B59}" destId="{0E101092-2EDA-5D4B-831B-46499B2D274F}" srcOrd="0" destOrd="0" presId="urn:microsoft.com/office/officeart/2008/layout/LinedList"/>
    <dgm:cxn modelId="{B3F100D2-2F1D-454C-AD0C-86D51EE9FDF6}" srcId="{BE230D8B-EE3E-4E60-93B2-16789B59161C}" destId="{13BFF8CF-DF4E-4CCE-BA59-D08E34F4989D}" srcOrd="0" destOrd="0" parTransId="{173D85B7-D1F7-462C-87A4-08F414ECD3CB}" sibTransId="{9975C9B9-4703-4745-821D-09FBC2FD9879}"/>
    <dgm:cxn modelId="{A4299DE5-D0CA-4FBE-B25C-626034CB0DF7}" srcId="{BE230D8B-EE3E-4E60-93B2-16789B59161C}" destId="{3D158289-EB10-4112-B29C-160D8760A32C}" srcOrd="2" destOrd="0" parTransId="{A6316959-016B-4458-A3EB-5F711997C9B2}" sibTransId="{6A9AD3E2-5226-4613-B14B-8D4A735735CD}"/>
    <dgm:cxn modelId="{DEA2A8F6-261A-4BB5-A010-70A121B9B925}" srcId="{BE230D8B-EE3E-4E60-93B2-16789B59161C}" destId="{50022813-01F5-4D09-940F-91206CBC1579}" srcOrd="3" destOrd="0" parTransId="{AFF63636-2352-467E-8400-1BE3387B6E98}" sibTransId="{8A6283E2-6CF5-4FD5-B740-86F623C92AA2}"/>
    <dgm:cxn modelId="{5DD0DFD2-6253-3A47-B327-765D9892280E}" type="presParOf" srcId="{5153B98F-B394-0B4F-A308-AF699B07A51A}" destId="{DD765F10-99C2-474A-9B82-9483CD017007}" srcOrd="0" destOrd="0" presId="urn:microsoft.com/office/officeart/2008/layout/LinedList"/>
    <dgm:cxn modelId="{01B9E725-6B1C-7944-8AD8-C8BCA8EB5F63}" type="presParOf" srcId="{5153B98F-B394-0B4F-A308-AF699B07A51A}" destId="{69652C7C-A7EB-C940-B709-BC9E7AAB5A16}" srcOrd="1" destOrd="0" presId="urn:microsoft.com/office/officeart/2008/layout/LinedList"/>
    <dgm:cxn modelId="{34FFBF52-652B-C645-B5BB-2E0CD1D35F78}" type="presParOf" srcId="{69652C7C-A7EB-C940-B709-BC9E7AAB5A16}" destId="{56DA4C4E-CC7D-8C4D-85FF-76262DB93254}" srcOrd="0" destOrd="0" presId="urn:microsoft.com/office/officeart/2008/layout/LinedList"/>
    <dgm:cxn modelId="{DFA63D41-7B37-6F43-ACDA-CE7940A272D4}" type="presParOf" srcId="{69652C7C-A7EB-C940-B709-BC9E7AAB5A16}" destId="{F03CB2E1-64B8-734F-AE12-FA1036C5DEFD}" srcOrd="1" destOrd="0" presId="urn:microsoft.com/office/officeart/2008/layout/LinedList"/>
    <dgm:cxn modelId="{1A82B074-4E2A-CB44-83BC-35E1098981F7}" type="presParOf" srcId="{5153B98F-B394-0B4F-A308-AF699B07A51A}" destId="{7139031A-4380-F042-A040-0C48910127BC}" srcOrd="2" destOrd="0" presId="urn:microsoft.com/office/officeart/2008/layout/LinedList"/>
    <dgm:cxn modelId="{F04AD058-0932-5F4D-8457-C29F063E9CA0}" type="presParOf" srcId="{5153B98F-B394-0B4F-A308-AF699B07A51A}" destId="{E5E71321-FCA9-374F-9499-CDF8ABF7B61C}" srcOrd="3" destOrd="0" presId="urn:microsoft.com/office/officeart/2008/layout/LinedList"/>
    <dgm:cxn modelId="{50A92A90-7F33-474C-A5CF-1C50E3C12E0E}" type="presParOf" srcId="{E5E71321-FCA9-374F-9499-CDF8ABF7B61C}" destId="{0E101092-2EDA-5D4B-831B-46499B2D274F}" srcOrd="0" destOrd="0" presId="urn:microsoft.com/office/officeart/2008/layout/LinedList"/>
    <dgm:cxn modelId="{A857B25C-B65A-C34A-834B-73C601B735C1}" type="presParOf" srcId="{E5E71321-FCA9-374F-9499-CDF8ABF7B61C}" destId="{6E7F9C48-9A92-E540-999E-38E4A0BA5B45}" srcOrd="1" destOrd="0" presId="urn:microsoft.com/office/officeart/2008/layout/LinedList"/>
    <dgm:cxn modelId="{FBD29582-2875-5642-A358-49C896E3AE3E}" type="presParOf" srcId="{5153B98F-B394-0B4F-A308-AF699B07A51A}" destId="{75613A84-4A81-CC48-8C60-A469AF045C34}" srcOrd="4" destOrd="0" presId="urn:microsoft.com/office/officeart/2008/layout/LinedList"/>
    <dgm:cxn modelId="{944F9585-49E4-B742-8CEE-6438C708C17F}" type="presParOf" srcId="{5153B98F-B394-0B4F-A308-AF699B07A51A}" destId="{A92C8941-B188-AE4E-9E47-F113F43C95CF}" srcOrd="5" destOrd="0" presId="urn:microsoft.com/office/officeart/2008/layout/LinedList"/>
    <dgm:cxn modelId="{1661D84D-5BAD-4D49-BA66-85F9652F7CDD}" type="presParOf" srcId="{A92C8941-B188-AE4E-9E47-F113F43C95CF}" destId="{C54B5D89-8B1B-4343-B5B1-812F11721600}" srcOrd="0" destOrd="0" presId="urn:microsoft.com/office/officeart/2008/layout/LinedList"/>
    <dgm:cxn modelId="{07B9518F-B9EE-0047-94F0-D15D21EB0AC2}" type="presParOf" srcId="{A92C8941-B188-AE4E-9E47-F113F43C95CF}" destId="{2E5B7573-E524-E644-912B-9942E5B08071}" srcOrd="1" destOrd="0" presId="urn:microsoft.com/office/officeart/2008/layout/LinedList"/>
    <dgm:cxn modelId="{43505F81-7E20-A740-B142-FAC809BBEB8E}" type="presParOf" srcId="{5153B98F-B394-0B4F-A308-AF699B07A51A}" destId="{FDD7B4C1-B9E2-DD46-AA05-658BB9270C33}" srcOrd="6" destOrd="0" presId="urn:microsoft.com/office/officeart/2008/layout/LinedList"/>
    <dgm:cxn modelId="{CC783490-22C9-D748-A0F7-48B4DBB6A6C3}" type="presParOf" srcId="{5153B98F-B394-0B4F-A308-AF699B07A51A}" destId="{3D55463C-DA44-A24C-978C-E4C32029A564}" srcOrd="7" destOrd="0" presId="urn:microsoft.com/office/officeart/2008/layout/LinedList"/>
    <dgm:cxn modelId="{399CE60D-5430-814B-B3C8-9A3FCCA7E589}" type="presParOf" srcId="{3D55463C-DA44-A24C-978C-E4C32029A564}" destId="{A13A68B1-34B7-6B45-9F30-5C87FD9AF2D3}" srcOrd="0" destOrd="0" presId="urn:microsoft.com/office/officeart/2008/layout/LinedList"/>
    <dgm:cxn modelId="{9A139C19-0A03-5346-B98F-64974DC071CA}" type="presParOf" srcId="{3D55463C-DA44-A24C-978C-E4C32029A564}" destId="{04C70980-1EDA-0D49-AD11-3E729ABD9406}" srcOrd="1" destOrd="0" presId="urn:microsoft.com/office/officeart/2008/layout/LinedList"/>
    <dgm:cxn modelId="{1D253176-C5A0-7D44-9AC0-D085CF6DFF66}" type="presParOf" srcId="{5153B98F-B394-0B4F-A308-AF699B07A51A}" destId="{6AB2101E-48DF-DA46-A13A-329FCA8831C3}" srcOrd="8" destOrd="0" presId="urn:microsoft.com/office/officeart/2008/layout/LinedList"/>
    <dgm:cxn modelId="{4B3B3FE8-B567-6D48-A849-9F197D9F7193}" type="presParOf" srcId="{5153B98F-B394-0B4F-A308-AF699B07A51A}" destId="{B426A6CC-E471-2B49-8B89-262A5B4388D5}" srcOrd="9" destOrd="0" presId="urn:microsoft.com/office/officeart/2008/layout/LinedList"/>
    <dgm:cxn modelId="{C641F6E3-78DD-334D-8F69-3B66D5FFB8FA}" type="presParOf" srcId="{B426A6CC-E471-2B49-8B89-262A5B4388D5}" destId="{C67B4B2F-2D9B-BD41-AB7E-956F60DEE361}" srcOrd="0" destOrd="0" presId="urn:microsoft.com/office/officeart/2008/layout/LinedList"/>
    <dgm:cxn modelId="{E553B54E-8DD2-7B46-A839-EF686EFF4356}" type="presParOf" srcId="{B426A6CC-E471-2B49-8B89-262A5B4388D5}" destId="{24E382BC-764D-094A-84EE-712167798E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555E40-6238-49FC-84DE-C7A3441335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62AF97-78CD-402C-8DBC-A0EDFC930BB3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Model</a:t>
          </a:r>
          <a:r>
            <a:rPr lang="en-US" b="0" i="0" dirty="0">
              <a:latin typeface="Neue Haas Grotesk Text Pro" panose="020B0504020202020204" pitchFamily="34" charset="77"/>
            </a:rPr>
            <a:t>: Advanced FNN with residual connections.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335BCAF0-F51A-42C1-BB6A-D9FCAAAE6D9F}" type="parTrans" cxnId="{954F2A4D-AD6A-4125-BF5F-C4069A9EF14B}">
      <dgm:prSet/>
      <dgm:spPr/>
      <dgm:t>
        <a:bodyPr/>
        <a:lstStyle/>
        <a:p>
          <a:endParaRPr lang="en-US"/>
        </a:p>
      </dgm:t>
    </dgm:pt>
    <dgm:pt modelId="{F9012D72-1609-42B1-96F6-AAF4A096D6BE}" type="sibTrans" cxnId="{954F2A4D-AD6A-4125-BF5F-C4069A9EF14B}">
      <dgm:prSet/>
      <dgm:spPr/>
      <dgm:t>
        <a:bodyPr/>
        <a:lstStyle/>
        <a:p>
          <a:endParaRPr lang="en-US"/>
        </a:p>
      </dgm:t>
    </dgm:pt>
    <dgm:pt modelId="{1BDF2D75-BA7C-4594-9B38-9668F9B38DD8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Architecture</a:t>
          </a:r>
          <a:r>
            <a:rPr lang="en-US" b="0" i="0" dirty="0">
              <a:latin typeface="Neue Haas Grotesk Text Pro" panose="020B0504020202020204" pitchFamily="34" charset="77"/>
            </a:rPr>
            <a:t>: input_dim→256→128→64→32→1, focal loss.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3BF86B6D-9A3E-40C6-8CBC-0E1A4B1A33DF}" type="parTrans" cxnId="{3935019B-159A-4A14-9F10-E728DB7586EB}">
      <dgm:prSet/>
      <dgm:spPr/>
      <dgm:t>
        <a:bodyPr/>
        <a:lstStyle/>
        <a:p>
          <a:endParaRPr lang="en-US"/>
        </a:p>
      </dgm:t>
    </dgm:pt>
    <dgm:pt modelId="{C3863870-588C-4644-8A2E-0D2A5C04E80A}" type="sibTrans" cxnId="{3935019B-159A-4A14-9F10-E728DB7586EB}">
      <dgm:prSet/>
      <dgm:spPr/>
      <dgm:t>
        <a:bodyPr/>
        <a:lstStyle/>
        <a:p>
          <a:endParaRPr lang="en-US"/>
        </a:p>
      </dgm:t>
    </dgm:pt>
    <dgm:pt modelId="{F79AEA49-7991-4639-AAF5-277954278401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Feature Fitting</a:t>
          </a:r>
          <a:r>
            <a:rPr lang="en-US" b="0" i="0" dirty="0">
              <a:latin typeface="Neue Haas Grotesk Text Pro" panose="020B0504020202020204" pitchFamily="34" charset="77"/>
            </a:rPr>
            <a:t>: Used scaled features, learned complex patterns.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91A23A69-C964-43E5-B29C-BCC723CABC46}" type="parTrans" cxnId="{8C02DB3B-FC5D-4FE4-83E4-D8EE028CA141}">
      <dgm:prSet/>
      <dgm:spPr/>
      <dgm:t>
        <a:bodyPr/>
        <a:lstStyle/>
        <a:p>
          <a:endParaRPr lang="en-US"/>
        </a:p>
      </dgm:t>
    </dgm:pt>
    <dgm:pt modelId="{4014192B-E812-404C-B0E7-0678EA083911}" type="sibTrans" cxnId="{8C02DB3B-FC5D-4FE4-83E4-D8EE028CA141}">
      <dgm:prSet/>
      <dgm:spPr/>
      <dgm:t>
        <a:bodyPr/>
        <a:lstStyle/>
        <a:p>
          <a:endParaRPr lang="en-US"/>
        </a:p>
      </dgm:t>
    </dgm:pt>
    <dgm:pt modelId="{C62EE9F3-87A9-4923-B925-A321B46D0C97}">
      <dgm:prSet/>
      <dgm:spPr/>
      <dgm:t>
        <a:bodyPr/>
        <a:lstStyle/>
        <a:p>
          <a:r>
            <a:rPr lang="en-US" b="1" i="0" dirty="0">
              <a:latin typeface="Neue Haas Grotesk Text Pro" panose="020B0504020202020204" pitchFamily="34" charset="77"/>
            </a:rPr>
            <a:t>Training</a:t>
          </a:r>
          <a:r>
            <a:rPr lang="en-US" b="0" i="0" dirty="0">
              <a:latin typeface="Neue Haas Grotesk Text Pro" panose="020B0504020202020204" pitchFamily="34" charset="77"/>
            </a:rPr>
            <a:t>: 80/20 train-validation split (27,513 train, 6,879 </a:t>
          </a:r>
          <a:r>
            <a:rPr lang="en-US" b="0" i="0" dirty="0" err="1">
              <a:latin typeface="Neue Haas Grotesk Text Pro" panose="020B0504020202020204" pitchFamily="34" charset="77"/>
            </a:rPr>
            <a:t>val</a:t>
          </a:r>
          <a:r>
            <a:rPr lang="en-US" b="0" i="0" dirty="0">
              <a:latin typeface="Neue Haas Grotesk Text Pro" panose="020B0504020202020204" pitchFamily="34" charset="77"/>
            </a:rPr>
            <a:t>).</a:t>
          </a:r>
          <a:endParaRPr lang="en-US" dirty="0">
            <a:latin typeface="Neue Haas Grotesk Text Pro" panose="020B0504020202020204" pitchFamily="34" charset="77"/>
          </a:endParaRPr>
        </a:p>
      </dgm:t>
    </dgm:pt>
    <dgm:pt modelId="{B35CE009-49AE-4F6B-B6EB-2266AFAEFFAE}" type="parTrans" cxnId="{B2CA7262-CC25-4CF3-9412-00BCF923CE3A}">
      <dgm:prSet/>
      <dgm:spPr/>
      <dgm:t>
        <a:bodyPr/>
        <a:lstStyle/>
        <a:p>
          <a:endParaRPr lang="en-US"/>
        </a:p>
      </dgm:t>
    </dgm:pt>
    <dgm:pt modelId="{FAB70765-A598-4661-959E-3C8CD792F02F}" type="sibTrans" cxnId="{B2CA7262-CC25-4CF3-9412-00BCF923CE3A}">
      <dgm:prSet/>
      <dgm:spPr/>
      <dgm:t>
        <a:bodyPr/>
        <a:lstStyle/>
        <a:p>
          <a:endParaRPr lang="en-US"/>
        </a:p>
      </dgm:t>
    </dgm:pt>
    <dgm:pt modelId="{29DEC40B-F703-4FCF-904A-3202C10A3DAC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Data augmentation (noise), early stopping (epoch 26).</a:t>
          </a:r>
          <a:endParaRPr lang="en-US">
            <a:latin typeface="Neue Haas Grotesk Text Pro" panose="020B0504020202020204" pitchFamily="34" charset="77"/>
          </a:endParaRPr>
        </a:p>
      </dgm:t>
    </dgm:pt>
    <dgm:pt modelId="{ABAD018E-F748-4A08-A7F3-28BC28F58ED8}" type="parTrans" cxnId="{F63E626D-4DC2-4F4E-953F-082C5DA0F6C8}">
      <dgm:prSet/>
      <dgm:spPr/>
      <dgm:t>
        <a:bodyPr/>
        <a:lstStyle/>
        <a:p>
          <a:endParaRPr lang="en-US"/>
        </a:p>
      </dgm:t>
    </dgm:pt>
    <dgm:pt modelId="{9B4B6FC8-C976-4278-A853-26E4923CCD22}" type="sibTrans" cxnId="{F63E626D-4DC2-4F4E-953F-082C5DA0F6C8}">
      <dgm:prSet/>
      <dgm:spPr/>
      <dgm:t>
        <a:bodyPr/>
        <a:lstStyle/>
        <a:p>
          <a:endParaRPr lang="en-US"/>
        </a:p>
      </dgm:t>
    </dgm:pt>
    <dgm:pt modelId="{2FADDAF1-8FFD-469A-9C8C-CBB340DBFE1E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Evaluation</a:t>
          </a:r>
          <a:r>
            <a:rPr lang="en-US" b="0" i="0">
              <a:latin typeface="Neue Haas Grotesk Text Pro" panose="020B0504020202020204" pitchFamily="34" charset="77"/>
            </a:rPr>
            <a:t>: Threshold tuning (best = 0.30, min recall 0.7).</a:t>
          </a:r>
          <a:endParaRPr lang="en-US">
            <a:latin typeface="Neue Haas Grotesk Text Pro" panose="020B0504020202020204" pitchFamily="34" charset="77"/>
          </a:endParaRPr>
        </a:p>
      </dgm:t>
    </dgm:pt>
    <dgm:pt modelId="{199382C2-1CEA-4785-90A8-B50FFD2AD8E6}" type="parTrans" cxnId="{0639F8B6-F408-47C7-AE34-B6958F9A2A67}">
      <dgm:prSet/>
      <dgm:spPr/>
      <dgm:t>
        <a:bodyPr/>
        <a:lstStyle/>
        <a:p>
          <a:endParaRPr lang="en-US"/>
        </a:p>
      </dgm:t>
    </dgm:pt>
    <dgm:pt modelId="{22D88962-876F-42B0-AF8B-8CD95CC76192}" type="sibTrans" cxnId="{0639F8B6-F408-47C7-AE34-B6958F9A2A67}">
      <dgm:prSet/>
      <dgm:spPr/>
      <dgm:t>
        <a:bodyPr/>
        <a:lstStyle/>
        <a:p>
          <a:endParaRPr lang="en-US"/>
        </a:p>
      </dgm:t>
    </dgm:pt>
    <dgm:pt modelId="{81883827-97F0-5744-9373-2DA26789F4F9}" type="pres">
      <dgm:prSet presAssocID="{64555E40-6238-49FC-84DE-C7A344133532}" presName="vert0" presStyleCnt="0">
        <dgm:presLayoutVars>
          <dgm:dir/>
          <dgm:animOne val="branch"/>
          <dgm:animLvl val="lvl"/>
        </dgm:presLayoutVars>
      </dgm:prSet>
      <dgm:spPr/>
    </dgm:pt>
    <dgm:pt modelId="{3378696B-1435-CE40-9874-FBF23DADC162}" type="pres">
      <dgm:prSet presAssocID="{EE62AF97-78CD-402C-8DBC-A0EDFC930BB3}" presName="thickLine" presStyleLbl="alignNode1" presStyleIdx="0" presStyleCnt="6"/>
      <dgm:spPr/>
    </dgm:pt>
    <dgm:pt modelId="{57475507-40D9-424C-A051-7D2BDFE6D38C}" type="pres">
      <dgm:prSet presAssocID="{EE62AF97-78CD-402C-8DBC-A0EDFC930BB3}" presName="horz1" presStyleCnt="0"/>
      <dgm:spPr/>
    </dgm:pt>
    <dgm:pt modelId="{CCE0BC9B-2F26-9948-9FA0-04E729E44B4E}" type="pres">
      <dgm:prSet presAssocID="{EE62AF97-78CD-402C-8DBC-A0EDFC930BB3}" presName="tx1" presStyleLbl="revTx" presStyleIdx="0" presStyleCnt="6"/>
      <dgm:spPr/>
    </dgm:pt>
    <dgm:pt modelId="{31A07BE9-2364-0D42-895D-0FE3C4AF70E9}" type="pres">
      <dgm:prSet presAssocID="{EE62AF97-78CD-402C-8DBC-A0EDFC930BB3}" presName="vert1" presStyleCnt="0"/>
      <dgm:spPr/>
    </dgm:pt>
    <dgm:pt modelId="{533B2B10-7B4F-B845-B8A1-2D3860FB37F0}" type="pres">
      <dgm:prSet presAssocID="{1BDF2D75-BA7C-4594-9B38-9668F9B38DD8}" presName="thickLine" presStyleLbl="alignNode1" presStyleIdx="1" presStyleCnt="6"/>
      <dgm:spPr/>
    </dgm:pt>
    <dgm:pt modelId="{E66BD8C2-FC9B-404C-8F57-9C3F792AF863}" type="pres">
      <dgm:prSet presAssocID="{1BDF2D75-BA7C-4594-9B38-9668F9B38DD8}" presName="horz1" presStyleCnt="0"/>
      <dgm:spPr/>
    </dgm:pt>
    <dgm:pt modelId="{1D06B793-15B8-4840-BB4D-224E6D44A13B}" type="pres">
      <dgm:prSet presAssocID="{1BDF2D75-BA7C-4594-9B38-9668F9B38DD8}" presName="tx1" presStyleLbl="revTx" presStyleIdx="1" presStyleCnt="6"/>
      <dgm:spPr/>
    </dgm:pt>
    <dgm:pt modelId="{4C12B876-6FFB-8549-98AE-05C7739041ED}" type="pres">
      <dgm:prSet presAssocID="{1BDF2D75-BA7C-4594-9B38-9668F9B38DD8}" presName="vert1" presStyleCnt="0"/>
      <dgm:spPr/>
    </dgm:pt>
    <dgm:pt modelId="{190D85BB-AB63-2341-AB65-BC1EAFFE6DA7}" type="pres">
      <dgm:prSet presAssocID="{F79AEA49-7991-4639-AAF5-277954278401}" presName="thickLine" presStyleLbl="alignNode1" presStyleIdx="2" presStyleCnt="6"/>
      <dgm:spPr/>
    </dgm:pt>
    <dgm:pt modelId="{1C402F54-EE4B-5342-8372-870A6E624CE8}" type="pres">
      <dgm:prSet presAssocID="{F79AEA49-7991-4639-AAF5-277954278401}" presName="horz1" presStyleCnt="0"/>
      <dgm:spPr/>
    </dgm:pt>
    <dgm:pt modelId="{EF532041-9B9C-AA47-BED7-56F8CC9FFEE2}" type="pres">
      <dgm:prSet presAssocID="{F79AEA49-7991-4639-AAF5-277954278401}" presName="tx1" presStyleLbl="revTx" presStyleIdx="2" presStyleCnt="6"/>
      <dgm:spPr/>
    </dgm:pt>
    <dgm:pt modelId="{6A766E79-BE4A-2C40-8F99-F997A3B35799}" type="pres">
      <dgm:prSet presAssocID="{F79AEA49-7991-4639-AAF5-277954278401}" presName="vert1" presStyleCnt="0"/>
      <dgm:spPr/>
    </dgm:pt>
    <dgm:pt modelId="{D03904CE-94C4-684D-87EB-5B9D2D246EE5}" type="pres">
      <dgm:prSet presAssocID="{C62EE9F3-87A9-4923-B925-A321B46D0C97}" presName="thickLine" presStyleLbl="alignNode1" presStyleIdx="3" presStyleCnt="6"/>
      <dgm:spPr/>
    </dgm:pt>
    <dgm:pt modelId="{C7B6C20B-D331-804A-97E5-427A31C8DF6B}" type="pres">
      <dgm:prSet presAssocID="{C62EE9F3-87A9-4923-B925-A321B46D0C97}" presName="horz1" presStyleCnt="0"/>
      <dgm:spPr/>
    </dgm:pt>
    <dgm:pt modelId="{4BB85D82-B2FC-5A4E-968D-EA75B8690E1E}" type="pres">
      <dgm:prSet presAssocID="{C62EE9F3-87A9-4923-B925-A321B46D0C97}" presName="tx1" presStyleLbl="revTx" presStyleIdx="3" presStyleCnt="6"/>
      <dgm:spPr/>
    </dgm:pt>
    <dgm:pt modelId="{26E1C607-EC3B-8347-AECF-A0B6101195CC}" type="pres">
      <dgm:prSet presAssocID="{C62EE9F3-87A9-4923-B925-A321B46D0C97}" presName="vert1" presStyleCnt="0"/>
      <dgm:spPr/>
    </dgm:pt>
    <dgm:pt modelId="{EBC7A7DF-05E1-6646-94EB-52E3A198A793}" type="pres">
      <dgm:prSet presAssocID="{29DEC40B-F703-4FCF-904A-3202C10A3DAC}" presName="thickLine" presStyleLbl="alignNode1" presStyleIdx="4" presStyleCnt="6"/>
      <dgm:spPr/>
    </dgm:pt>
    <dgm:pt modelId="{2367D801-66C8-B842-BFF4-FC16A87FE3C5}" type="pres">
      <dgm:prSet presAssocID="{29DEC40B-F703-4FCF-904A-3202C10A3DAC}" presName="horz1" presStyleCnt="0"/>
      <dgm:spPr/>
    </dgm:pt>
    <dgm:pt modelId="{9C16AB53-7600-0343-9570-DFC7EEF456DA}" type="pres">
      <dgm:prSet presAssocID="{29DEC40B-F703-4FCF-904A-3202C10A3DAC}" presName="tx1" presStyleLbl="revTx" presStyleIdx="4" presStyleCnt="6"/>
      <dgm:spPr/>
    </dgm:pt>
    <dgm:pt modelId="{64BFF456-C14A-8647-B27A-C2BA1A05A5A4}" type="pres">
      <dgm:prSet presAssocID="{29DEC40B-F703-4FCF-904A-3202C10A3DAC}" presName="vert1" presStyleCnt="0"/>
      <dgm:spPr/>
    </dgm:pt>
    <dgm:pt modelId="{1B83E3A9-C18A-1949-A0A9-6821465B726F}" type="pres">
      <dgm:prSet presAssocID="{2FADDAF1-8FFD-469A-9C8C-CBB340DBFE1E}" presName="thickLine" presStyleLbl="alignNode1" presStyleIdx="5" presStyleCnt="6"/>
      <dgm:spPr/>
    </dgm:pt>
    <dgm:pt modelId="{9DF83C1F-4E3E-194B-9BA8-DD112AF28BDC}" type="pres">
      <dgm:prSet presAssocID="{2FADDAF1-8FFD-469A-9C8C-CBB340DBFE1E}" presName="horz1" presStyleCnt="0"/>
      <dgm:spPr/>
    </dgm:pt>
    <dgm:pt modelId="{8C779B48-3BBE-0F4E-AD82-A002C22ED88A}" type="pres">
      <dgm:prSet presAssocID="{2FADDAF1-8FFD-469A-9C8C-CBB340DBFE1E}" presName="tx1" presStyleLbl="revTx" presStyleIdx="5" presStyleCnt="6"/>
      <dgm:spPr/>
    </dgm:pt>
    <dgm:pt modelId="{3DD36764-B35D-714F-BE35-756AA4B34D33}" type="pres">
      <dgm:prSet presAssocID="{2FADDAF1-8FFD-469A-9C8C-CBB340DBFE1E}" presName="vert1" presStyleCnt="0"/>
      <dgm:spPr/>
    </dgm:pt>
  </dgm:ptLst>
  <dgm:cxnLst>
    <dgm:cxn modelId="{8C02DB3B-FC5D-4FE4-83E4-D8EE028CA141}" srcId="{64555E40-6238-49FC-84DE-C7A344133532}" destId="{F79AEA49-7991-4639-AAF5-277954278401}" srcOrd="2" destOrd="0" parTransId="{91A23A69-C964-43E5-B29C-BCC723CABC46}" sibTransId="{4014192B-E812-404C-B0E7-0678EA083911}"/>
    <dgm:cxn modelId="{954F2A4D-AD6A-4125-BF5F-C4069A9EF14B}" srcId="{64555E40-6238-49FC-84DE-C7A344133532}" destId="{EE62AF97-78CD-402C-8DBC-A0EDFC930BB3}" srcOrd="0" destOrd="0" parTransId="{335BCAF0-F51A-42C1-BB6A-D9FCAAAE6D9F}" sibTransId="{F9012D72-1609-42B1-96F6-AAF4A096D6BE}"/>
    <dgm:cxn modelId="{B2CA7262-CC25-4CF3-9412-00BCF923CE3A}" srcId="{64555E40-6238-49FC-84DE-C7A344133532}" destId="{C62EE9F3-87A9-4923-B925-A321B46D0C97}" srcOrd="3" destOrd="0" parTransId="{B35CE009-49AE-4F6B-B6EB-2266AFAEFFAE}" sibTransId="{FAB70765-A598-4661-959E-3C8CD792F02F}"/>
    <dgm:cxn modelId="{D0A56B6A-7051-544C-9BC5-AB7AB383D7B7}" type="presOf" srcId="{29DEC40B-F703-4FCF-904A-3202C10A3DAC}" destId="{9C16AB53-7600-0343-9570-DFC7EEF456DA}" srcOrd="0" destOrd="0" presId="urn:microsoft.com/office/officeart/2008/layout/LinedList"/>
    <dgm:cxn modelId="{F63E626D-4DC2-4F4E-953F-082C5DA0F6C8}" srcId="{64555E40-6238-49FC-84DE-C7A344133532}" destId="{29DEC40B-F703-4FCF-904A-3202C10A3DAC}" srcOrd="4" destOrd="0" parTransId="{ABAD018E-F748-4A08-A7F3-28BC28F58ED8}" sibTransId="{9B4B6FC8-C976-4278-A853-26E4923CCD22}"/>
    <dgm:cxn modelId="{31D85779-3881-E649-B78A-3B84CE238964}" type="presOf" srcId="{1BDF2D75-BA7C-4594-9B38-9668F9B38DD8}" destId="{1D06B793-15B8-4840-BB4D-224E6D44A13B}" srcOrd="0" destOrd="0" presId="urn:microsoft.com/office/officeart/2008/layout/LinedList"/>
    <dgm:cxn modelId="{20AF6688-3AFA-4048-AFE5-0B8EC63F23CE}" type="presOf" srcId="{F79AEA49-7991-4639-AAF5-277954278401}" destId="{EF532041-9B9C-AA47-BED7-56F8CC9FFEE2}" srcOrd="0" destOrd="0" presId="urn:microsoft.com/office/officeart/2008/layout/LinedList"/>
    <dgm:cxn modelId="{DA194F94-1049-7740-B8D0-6C26FF4C843B}" type="presOf" srcId="{2FADDAF1-8FFD-469A-9C8C-CBB340DBFE1E}" destId="{8C779B48-3BBE-0F4E-AD82-A002C22ED88A}" srcOrd="0" destOrd="0" presId="urn:microsoft.com/office/officeart/2008/layout/LinedList"/>
    <dgm:cxn modelId="{3935019B-159A-4A14-9F10-E728DB7586EB}" srcId="{64555E40-6238-49FC-84DE-C7A344133532}" destId="{1BDF2D75-BA7C-4594-9B38-9668F9B38DD8}" srcOrd="1" destOrd="0" parTransId="{3BF86B6D-9A3E-40C6-8CBC-0E1A4B1A33DF}" sibTransId="{C3863870-588C-4644-8A2E-0D2A5C04E80A}"/>
    <dgm:cxn modelId="{56BA51AA-999A-E24F-96DA-F913510F855C}" type="presOf" srcId="{C62EE9F3-87A9-4923-B925-A321B46D0C97}" destId="{4BB85D82-B2FC-5A4E-968D-EA75B8690E1E}" srcOrd="0" destOrd="0" presId="urn:microsoft.com/office/officeart/2008/layout/LinedList"/>
    <dgm:cxn modelId="{0639F8B6-F408-47C7-AE34-B6958F9A2A67}" srcId="{64555E40-6238-49FC-84DE-C7A344133532}" destId="{2FADDAF1-8FFD-469A-9C8C-CBB340DBFE1E}" srcOrd="5" destOrd="0" parTransId="{199382C2-1CEA-4785-90A8-B50FFD2AD8E6}" sibTransId="{22D88962-876F-42B0-AF8B-8CD95CC76192}"/>
    <dgm:cxn modelId="{81B978C9-3E45-ED49-B0AE-72DB10D62B5A}" type="presOf" srcId="{EE62AF97-78CD-402C-8DBC-A0EDFC930BB3}" destId="{CCE0BC9B-2F26-9948-9FA0-04E729E44B4E}" srcOrd="0" destOrd="0" presId="urn:microsoft.com/office/officeart/2008/layout/LinedList"/>
    <dgm:cxn modelId="{6964B7E5-3D69-5A43-8B30-7C4D448E93D1}" type="presOf" srcId="{64555E40-6238-49FC-84DE-C7A344133532}" destId="{81883827-97F0-5744-9373-2DA26789F4F9}" srcOrd="0" destOrd="0" presId="urn:microsoft.com/office/officeart/2008/layout/LinedList"/>
    <dgm:cxn modelId="{0B93E4C1-E0A3-5344-A111-DD7222207DDB}" type="presParOf" srcId="{81883827-97F0-5744-9373-2DA26789F4F9}" destId="{3378696B-1435-CE40-9874-FBF23DADC162}" srcOrd="0" destOrd="0" presId="urn:microsoft.com/office/officeart/2008/layout/LinedList"/>
    <dgm:cxn modelId="{F6A1B694-D254-DF45-A481-F63AA2D16F0A}" type="presParOf" srcId="{81883827-97F0-5744-9373-2DA26789F4F9}" destId="{57475507-40D9-424C-A051-7D2BDFE6D38C}" srcOrd="1" destOrd="0" presId="urn:microsoft.com/office/officeart/2008/layout/LinedList"/>
    <dgm:cxn modelId="{5EF7FEFC-8036-4D44-B838-72F6DCA1F5A4}" type="presParOf" srcId="{57475507-40D9-424C-A051-7D2BDFE6D38C}" destId="{CCE0BC9B-2F26-9948-9FA0-04E729E44B4E}" srcOrd="0" destOrd="0" presId="urn:microsoft.com/office/officeart/2008/layout/LinedList"/>
    <dgm:cxn modelId="{FACAE72D-9F98-4B4A-A9EA-9F51506EFF12}" type="presParOf" srcId="{57475507-40D9-424C-A051-7D2BDFE6D38C}" destId="{31A07BE9-2364-0D42-895D-0FE3C4AF70E9}" srcOrd="1" destOrd="0" presId="urn:microsoft.com/office/officeart/2008/layout/LinedList"/>
    <dgm:cxn modelId="{64D70AA6-25C3-AC44-8824-FD56C7FE56D9}" type="presParOf" srcId="{81883827-97F0-5744-9373-2DA26789F4F9}" destId="{533B2B10-7B4F-B845-B8A1-2D3860FB37F0}" srcOrd="2" destOrd="0" presId="urn:microsoft.com/office/officeart/2008/layout/LinedList"/>
    <dgm:cxn modelId="{72F09291-D800-F74C-8DD7-ACEBA645AE04}" type="presParOf" srcId="{81883827-97F0-5744-9373-2DA26789F4F9}" destId="{E66BD8C2-FC9B-404C-8F57-9C3F792AF863}" srcOrd="3" destOrd="0" presId="urn:microsoft.com/office/officeart/2008/layout/LinedList"/>
    <dgm:cxn modelId="{18A2BA56-AC3F-7642-9742-93F83CFA48D1}" type="presParOf" srcId="{E66BD8C2-FC9B-404C-8F57-9C3F792AF863}" destId="{1D06B793-15B8-4840-BB4D-224E6D44A13B}" srcOrd="0" destOrd="0" presId="urn:microsoft.com/office/officeart/2008/layout/LinedList"/>
    <dgm:cxn modelId="{2679FC5E-F654-D84E-AD72-F22429B9E1BE}" type="presParOf" srcId="{E66BD8C2-FC9B-404C-8F57-9C3F792AF863}" destId="{4C12B876-6FFB-8549-98AE-05C7739041ED}" srcOrd="1" destOrd="0" presId="urn:microsoft.com/office/officeart/2008/layout/LinedList"/>
    <dgm:cxn modelId="{DB479938-BF81-FC40-A35B-80B23CA50772}" type="presParOf" srcId="{81883827-97F0-5744-9373-2DA26789F4F9}" destId="{190D85BB-AB63-2341-AB65-BC1EAFFE6DA7}" srcOrd="4" destOrd="0" presId="urn:microsoft.com/office/officeart/2008/layout/LinedList"/>
    <dgm:cxn modelId="{1A8C7A68-DAF0-B149-9A1B-7468C4F41FC0}" type="presParOf" srcId="{81883827-97F0-5744-9373-2DA26789F4F9}" destId="{1C402F54-EE4B-5342-8372-870A6E624CE8}" srcOrd="5" destOrd="0" presId="urn:microsoft.com/office/officeart/2008/layout/LinedList"/>
    <dgm:cxn modelId="{BC7D242A-4AFC-2642-8B77-E7E1DD745B2C}" type="presParOf" srcId="{1C402F54-EE4B-5342-8372-870A6E624CE8}" destId="{EF532041-9B9C-AA47-BED7-56F8CC9FFEE2}" srcOrd="0" destOrd="0" presId="urn:microsoft.com/office/officeart/2008/layout/LinedList"/>
    <dgm:cxn modelId="{8434E09F-F56C-9046-9668-41F23BC687FA}" type="presParOf" srcId="{1C402F54-EE4B-5342-8372-870A6E624CE8}" destId="{6A766E79-BE4A-2C40-8F99-F997A3B35799}" srcOrd="1" destOrd="0" presId="urn:microsoft.com/office/officeart/2008/layout/LinedList"/>
    <dgm:cxn modelId="{D9D64033-DE7E-1747-B3DE-0F344B1AC2EA}" type="presParOf" srcId="{81883827-97F0-5744-9373-2DA26789F4F9}" destId="{D03904CE-94C4-684D-87EB-5B9D2D246EE5}" srcOrd="6" destOrd="0" presId="urn:microsoft.com/office/officeart/2008/layout/LinedList"/>
    <dgm:cxn modelId="{9FCCCB82-671C-3641-A5FB-247C04AF5A6A}" type="presParOf" srcId="{81883827-97F0-5744-9373-2DA26789F4F9}" destId="{C7B6C20B-D331-804A-97E5-427A31C8DF6B}" srcOrd="7" destOrd="0" presId="urn:microsoft.com/office/officeart/2008/layout/LinedList"/>
    <dgm:cxn modelId="{A495957B-AAFB-DF41-AB4B-D3EF67D49D35}" type="presParOf" srcId="{C7B6C20B-D331-804A-97E5-427A31C8DF6B}" destId="{4BB85D82-B2FC-5A4E-968D-EA75B8690E1E}" srcOrd="0" destOrd="0" presId="urn:microsoft.com/office/officeart/2008/layout/LinedList"/>
    <dgm:cxn modelId="{3DA67C44-0C8C-D94C-9D8A-8257FCD3587B}" type="presParOf" srcId="{C7B6C20B-D331-804A-97E5-427A31C8DF6B}" destId="{26E1C607-EC3B-8347-AECF-A0B6101195CC}" srcOrd="1" destOrd="0" presId="urn:microsoft.com/office/officeart/2008/layout/LinedList"/>
    <dgm:cxn modelId="{E7D9CABC-9201-294A-BD59-17C9AC59F873}" type="presParOf" srcId="{81883827-97F0-5744-9373-2DA26789F4F9}" destId="{EBC7A7DF-05E1-6646-94EB-52E3A198A793}" srcOrd="8" destOrd="0" presId="urn:microsoft.com/office/officeart/2008/layout/LinedList"/>
    <dgm:cxn modelId="{200627B9-2556-B94C-AC5A-4E2A493AB898}" type="presParOf" srcId="{81883827-97F0-5744-9373-2DA26789F4F9}" destId="{2367D801-66C8-B842-BFF4-FC16A87FE3C5}" srcOrd="9" destOrd="0" presId="urn:microsoft.com/office/officeart/2008/layout/LinedList"/>
    <dgm:cxn modelId="{E16B671E-FFA4-F24B-ADD7-0AC5AAF29DBF}" type="presParOf" srcId="{2367D801-66C8-B842-BFF4-FC16A87FE3C5}" destId="{9C16AB53-7600-0343-9570-DFC7EEF456DA}" srcOrd="0" destOrd="0" presId="urn:microsoft.com/office/officeart/2008/layout/LinedList"/>
    <dgm:cxn modelId="{970ECE02-436D-A14E-B9BB-47007D285129}" type="presParOf" srcId="{2367D801-66C8-B842-BFF4-FC16A87FE3C5}" destId="{64BFF456-C14A-8647-B27A-C2BA1A05A5A4}" srcOrd="1" destOrd="0" presId="urn:microsoft.com/office/officeart/2008/layout/LinedList"/>
    <dgm:cxn modelId="{59319FF2-9DFD-5A45-BC8A-9D165C5CA952}" type="presParOf" srcId="{81883827-97F0-5744-9373-2DA26789F4F9}" destId="{1B83E3A9-C18A-1949-A0A9-6821465B726F}" srcOrd="10" destOrd="0" presId="urn:microsoft.com/office/officeart/2008/layout/LinedList"/>
    <dgm:cxn modelId="{495591C1-9B39-A041-980B-DB10FD4D44D7}" type="presParOf" srcId="{81883827-97F0-5744-9373-2DA26789F4F9}" destId="{9DF83C1F-4E3E-194B-9BA8-DD112AF28BDC}" srcOrd="11" destOrd="0" presId="urn:microsoft.com/office/officeart/2008/layout/LinedList"/>
    <dgm:cxn modelId="{EA0F540A-40CE-FE46-8D32-48C6BB35B235}" type="presParOf" srcId="{9DF83C1F-4E3E-194B-9BA8-DD112AF28BDC}" destId="{8C779B48-3BBE-0F4E-AD82-A002C22ED88A}" srcOrd="0" destOrd="0" presId="urn:microsoft.com/office/officeart/2008/layout/LinedList"/>
    <dgm:cxn modelId="{D177E836-A82B-E845-ADA2-DDC9D1BFA2A8}" type="presParOf" srcId="{9DF83C1F-4E3E-194B-9BA8-DD112AF28BDC}" destId="{3DD36764-B35D-714F-BE35-756AA4B34D3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AB6EE5-AF3A-4F6D-B03B-80DC2BF31A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04F8A7-F99D-4C52-A1E8-3FC68353E2C6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ROC Curve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DCCDB4B3-E131-4C81-80C2-EC5AE829FC3F}" type="parTrans" cxnId="{AE63F3D5-9934-43A5-A6D7-E9796638E9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092FF02-492E-44D3-8EF1-5CB1A3E573F6}" type="sibTrans" cxnId="{AE63F3D5-9934-43A5-A6D7-E9796638E9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76DB7D4E-360F-4BF6-982C-5F8AD601FB4A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XGBoost AUC = 0.844, FNN AUC = 0.844.</a:t>
          </a:r>
          <a:endParaRPr lang="en-US">
            <a:latin typeface="Neue Haas Grotesk Text Pro" panose="020B0504020202020204" pitchFamily="34" charset="77"/>
          </a:endParaRPr>
        </a:p>
      </dgm:t>
    </dgm:pt>
    <dgm:pt modelId="{FE37D027-3D91-46AD-87CE-71AA4F92C920}" type="parTrans" cxnId="{5738DC20-8EA9-4CC3-B074-C18E4F09BAE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E7BD92E5-C15F-43B3-A9FA-EC3087AEC017}" type="sibTrans" cxnId="{5738DC20-8EA9-4CC3-B074-C18E4F09BAE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BDD93D2B-C4A2-4ED2-9673-2319EE146E06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Nearly identical curves, excellent discriminative power.</a:t>
          </a:r>
          <a:endParaRPr lang="en-US">
            <a:latin typeface="Neue Haas Grotesk Text Pro" panose="020B0504020202020204" pitchFamily="34" charset="77"/>
          </a:endParaRPr>
        </a:p>
      </dgm:t>
    </dgm:pt>
    <dgm:pt modelId="{54CFECFD-9AC3-4E27-8EBB-68B85726D812}" type="parTrans" cxnId="{64CBF72E-F622-4005-8B62-E5FAD91AA35B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2053EC64-4B54-431B-AAFF-603BCFF3A653}" type="sibTrans" cxnId="{64CBF72E-F622-4005-8B62-E5FAD91AA35B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2430847-6747-414B-9237-3BD7CC3BFFE3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Key Metrics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5D404440-0A7E-4EAB-855A-FDDAE666AA7C}" type="parTrans" cxnId="{860ABA0E-4853-4431-B52C-79914E750B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CF6A614-534F-476A-901F-25136F239A31}" type="sibTrans" cxnId="{860ABA0E-4853-4431-B52C-79914E750B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439CFB4-6506-41CE-B6A9-60693A0BE151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XGBoost</a:t>
          </a:r>
          <a:r>
            <a:rPr lang="en-US" b="0" i="0">
              <a:latin typeface="Neue Haas Grotesk Text Pro" panose="020B0504020202020204" pitchFamily="34" charset="77"/>
            </a:rPr>
            <a:t>: Accuracy: 0.9457, Precision: 0.0, Recall: 0.0, F1: 0.0.</a:t>
          </a:r>
          <a:endParaRPr lang="en-US">
            <a:latin typeface="Neue Haas Grotesk Text Pro" panose="020B0504020202020204" pitchFamily="34" charset="77"/>
          </a:endParaRPr>
        </a:p>
      </dgm:t>
    </dgm:pt>
    <dgm:pt modelId="{446141DB-4042-4913-86A8-F75355C3D9F2}" type="parTrans" cxnId="{C110D7BF-DE08-4E8C-8210-6401E6A5DB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72D35293-0900-4CD2-9C7D-58E5528C1553}" type="sibTrans" cxnId="{C110D7BF-DE08-4E8C-8210-6401E6A5DB4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4E07FA8-3AC6-4877-BCE8-F0E1B9E2FDEC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FNN</a:t>
          </a:r>
          <a:r>
            <a:rPr lang="en-US" b="0" i="0">
              <a:latin typeface="Neue Haas Grotesk Text Pro" panose="020B0504020202020204" pitchFamily="34" charset="77"/>
            </a:rPr>
            <a:t>: Accuracy: 0.7534, Precision: 0.1601, Recall: 0.8405, F1: 0.2690.</a:t>
          </a:r>
          <a:endParaRPr lang="en-US">
            <a:latin typeface="Neue Haas Grotesk Text Pro" panose="020B0504020202020204" pitchFamily="34" charset="77"/>
          </a:endParaRPr>
        </a:p>
      </dgm:t>
    </dgm:pt>
    <dgm:pt modelId="{992606E3-19EA-46EA-930E-7A507D4063A6}" type="parTrans" cxnId="{E79A64F5-6FA8-4E03-9510-E4DE682A266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79CBCA83-C1C3-4D83-A0E0-2D160102AECE}" type="sibTrans" cxnId="{E79A64F5-6FA8-4E03-9510-E4DE682A266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CED35DE6-0371-4401-9973-934770003782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Ensemble</a:t>
          </a:r>
          <a:r>
            <a:rPr lang="en-US" b="0" i="0">
              <a:latin typeface="Neue Haas Grotesk Text Pro" panose="020B0504020202020204" pitchFamily="34" charset="77"/>
            </a:rPr>
            <a:t>: Accuracy: 0.9458, Precision: 0.0, Recall: 0.0, F1: 0.0.</a:t>
          </a:r>
          <a:endParaRPr lang="en-US">
            <a:latin typeface="Neue Haas Grotesk Text Pro" panose="020B0504020202020204" pitchFamily="34" charset="77"/>
          </a:endParaRPr>
        </a:p>
      </dgm:t>
    </dgm:pt>
    <dgm:pt modelId="{5289949E-A862-428B-88BB-821D94657996}" type="parTrans" cxnId="{6140FBD2-A761-4EEF-A85F-303681C4412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7840DEA0-2207-4371-96A1-BF28985A0BAC}" type="sibTrans" cxnId="{6140FBD2-A761-4EEF-A85F-303681C4412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FCE8F88-DAF0-40F5-8EFF-00EC63325C5A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Analysis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380049AC-42BD-4206-B23A-0C959078498C}" type="parTrans" cxnId="{CE1763CC-138F-4E88-AA11-1678844D31E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C3B42B1-B196-4C72-91D8-29AACFF5F819}" type="sibTrans" cxnId="{CE1763CC-138F-4E88-AA11-1678844D31E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3007BE3-464F-4198-B979-4CED45615801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FNN’s high recall (0.8405) identifies most high-risk patients.</a:t>
          </a:r>
          <a:endParaRPr lang="en-US">
            <a:latin typeface="Neue Haas Grotesk Text Pro" panose="020B0504020202020204" pitchFamily="34" charset="77"/>
          </a:endParaRPr>
        </a:p>
      </dgm:t>
    </dgm:pt>
    <dgm:pt modelId="{FE3E6684-A822-446C-928A-89B0629D9CFF}" type="parTrans" cxnId="{17AE4321-E3C1-4644-9F3F-6B836B3D903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48C38F2-E411-4CFF-BECB-52142DE90608}" type="sibTrans" cxnId="{17AE4321-E3C1-4644-9F3F-6B836B3D903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8F86E874-27CC-410D-BA71-AD41996FD74F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Low precision (0.1601) due to class imbalance (5.40% mortality).</a:t>
          </a:r>
          <a:endParaRPr lang="en-US">
            <a:latin typeface="Neue Haas Grotesk Text Pro" panose="020B0504020202020204" pitchFamily="34" charset="77"/>
          </a:endParaRPr>
        </a:p>
      </dgm:t>
    </dgm:pt>
    <dgm:pt modelId="{96B4D08F-2FF1-4F28-9AE9-20FB7855462D}" type="parTrans" cxnId="{09A42353-DEE7-4C37-A14E-EA60D1342A5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518ECEB-77B6-439B-8030-A2FD58B92DBC}" type="sibTrans" cxnId="{09A42353-DEE7-4C37-A14E-EA60D1342A5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C2A7F2B-049D-4241-A351-C058C5EF53F7}">
      <dgm:prSet/>
      <dgm:spPr/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Plot/Output</a:t>
          </a:r>
          <a:r>
            <a:rPr lang="en-US" b="0" i="0">
              <a:latin typeface="Neue Haas Grotesk Text Pro" panose="020B0504020202020204" pitchFamily="34" charset="77"/>
            </a:rPr>
            <a:t>: ROC curve plot (XGBoost AUC = 0.844, FNN AUC = 0.844).</a:t>
          </a:r>
          <a:endParaRPr lang="en-US">
            <a:latin typeface="Neue Haas Grotesk Text Pro" panose="020B0504020202020204" pitchFamily="34" charset="77"/>
          </a:endParaRPr>
        </a:p>
      </dgm:t>
    </dgm:pt>
    <dgm:pt modelId="{A7AE944F-D533-4A8D-AA7A-5344339E9D65}" type="parTrans" cxnId="{E63A34B9-77D2-4574-8511-3A66B6C6EF2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56EFEB1-D880-4898-92B7-491FEB260637}" type="sibTrans" cxnId="{E63A34B9-77D2-4574-8511-3A66B6C6EF2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4EE683D-30CC-4B49-A1CF-D09879D0B09F}" type="pres">
      <dgm:prSet presAssocID="{CAAB6EE5-AF3A-4F6D-B03B-80DC2BF31A62}" presName="linear" presStyleCnt="0">
        <dgm:presLayoutVars>
          <dgm:animLvl val="lvl"/>
          <dgm:resizeHandles val="exact"/>
        </dgm:presLayoutVars>
      </dgm:prSet>
      <dgm:spPr/>
    </dgm:pt>
    <dgm:pt modelId="{38494E09-E128-C84E-8453-AE458693956F}" type="pres">
      <dgm:prSet presAssocID="{4A04F8A7-F99D-4C52-A1E8-3FC68353E2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AF7AC6F-68AD-3E4B-BB5E-AC1A83921405}" type="pres">
      <dgm:prSet presAssocID="{4A04F8A7-F99D-4C52-A1E8-3FC68353E2C6}" presName="childText" presStyleLbl="revTx" presStyleIdx="0" presStyleCnt="3">
        <dgm:presLayoutVars>
          <dgm:bulletEnabled val="1"/>
        </dgm:presLayoutVars>
      </dgm:prSet>
      <dgm:spPr/>
    </dgm:pt>
    <dgm:pt modelId="{A3297F72-DA9B-584A-8824-89F25656823F}" type="pres">
      <dgm:prSet presAssocID="{32430847-6747-414B-9237-3BD7CC3BFF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3795D8-DE4E-A24A-BCFD-4BC1E602814D}" type="pres">
      <dgm:prSet presAssocID="{32430847-6747-414B-9237-3BD7CC3BFFE3}" presName="childText" presStyleLbl="revTx" presStyleIdx="1" presStyleCnt="3">
        <dgm:presLayoutVars>
          <dgm:bulletEnabled val="1"/>
        </dgm:presLayoutVars>
      </dgm:prSet>
      <dgm:spPr/>
    </dgm:pt>
    <dgm:pt modelId="{72D66D79-DBE9-B24A-AA65-BCC1D2825F50}" type="pres">
      <dgm:prSet presAssocID="{FFCE8F88-DAF0-40F5-8EFF-00EC63325C5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37C49C-5E39-9548-A960-0A65635F1BB4}" type="pres">
      <dgm:prSet presAssocID="{FFCE8F88-DAF0-40F5-8EFF-00EC63325C5A}" presName="childText" presStyleLbl="revTx" presStyleIdx="2" presStyleCnt="3">
        <dgm:presLayoutVars>
          <dgm:bulletEnabled val="1"/>
        </dgm:presLayoutVars>
      </dgm:prSet>
      <dgm:spPr/>
    </dgm:pt>
    <dgm:pt modelId="{EB760F2A-6513-714D-9892-C4FDFFC8801C}" type="pres">
      <dgm:prSet presAssocID="{FC2A7F2B-049D-4241-A351-C058C5EF53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663B02-3654-1742-A54A-FF427299369F}" type="presOf" srcId="{CAAB6EE5-AF3A-4F6D-B03B-80DC2BF31A62}" destId="{94EE683D-30CC-4B49-A1CF-D09879D0B09F}" srcOrd="0" destOrd="0" presId="urn:microsoft.com/office/officeart/2005/8/layout/vList2"/>
    <dgm:cxn modelId="{860ABA0E-4853-4431-B52C-79914E750B4C}" srcId="{CAAB6EE5-AF3A-4F6D-B03B-80DC2BF31A62}" destId="{32430847-6747-414B-9237-3BD7CC3BFFE3}" srcOrd="1" destOrd="0" parTransId="{5D404440-0A7E-4EAB-855A-FDDAE666AA7C}" sibTransId="{9CF6A614-534F-476A-901F-25136F239A31}"/>
    <dgm:cxn modelId="{4C4AC518-AACF-AE4F-B095-5A1D3772E134}" type="presOf" srcId="{D3007BE3-464F-4198-B979-4CED45615801}" destId="{E937C49C-5E39-9548-A960-0A65635F1BB4}" srcOrd="0" destOrd="0" presId="urn:microsoft.com/office/officeart/2005/8/layout/vList2"/>
    <dgm:cxn modelId="{52C60120-ED98-CE48-A2D3-897EC7265B9F}" type="presOf" srcId="{1439CFB4-6506-41CE-B6A9-60693A0BE151}" destId="{313795D8-DE4E-A24A-BCFD-4BC1E602814D}" srcOrd="0" destOrd="0" presId="urn:microsoft.com/office/officeart/2005/8/layout/vList2"/>
    <dgm:cxn modelId="{5738DC20-8EA9-4CC3-B074-C18E4F09BAE3}" srcId="{4A04F8A7-F99D-4C52-A1E8-3FC68353E2C6}" destId="{76DB7D4E-360F-4BF6-982C-5F8AD601FB4A}" srcOrd="0" destOrd="0" parTransId="{FE37D027-3D91-46AD-87CE-71AA4F92C920}" sibTransId="{E7BD92E5-C15F-43B3-A9FA-EC3087AEC017}"/>
    <dgm:cxn modelId="{17AE4321-E3C1-4644-9F3F-6B836B3D903E}" srcId="{FFCE8F88-DAF0-40F5-8EFF-00EC63325C5A}" destId="{D3007BE3-464F-4198-B979-4CED45615801}" srcOrd="0" destOrd="0" parTransId="{FE3E6684-A822-446C-928A-89B0629D9CFF}" sibTransId="{348C38F2-E411-4CFF-BECB-52142DE90608}"/>
    <dgm:cxn modelId="{3D03542B-3147-814A-9970-FBD9045961DA}" type="presOf" srcId="{76DB7D4E-360F-4BF6-982C-5F8AD601FB4A}" destId="{DAF7AC6F-68AD-3E4B-BB5E-AC1A83921405}" srcOrd="0" destOrd="0" presId="urn:microsoft.com/office/officeart/2005/8/layout/vList2"/>
    <dgm:cxn modelId="{64CBF72E-F622-4005-8B62-E5FAD91AA35B}" srcId="{4A04F8A7-F99D-4C52-A1E8-3FC68353E2C6}" destId="{BDD93D2B-C4A2-4ED2-9673-2319EE146E06}" srcOrd="1" destOrd="0" parTransId="{54CFECFD-9AC3-4E27-8EBB-68B85726D812}" sibTransId="{2053EC64-4B54-431B-AAFF-603BCFF3A653}"/>
    <dgm:cxn modelId="{91C24A34-6DA2-994B-A085-F0CA02E4B326}" type="presOf" srcId="{32430847-6747-414B-9237-3BD7CC3BFFE3}" destId="{A3297F72-DA9B-584A-8824-89F25656823F}" srcOrd="0" destOrd="0" presId="urn:microsoft.com/office/officeart/2005/8/layout/vList2"/>
    <dgm:cxn modelId="{4136B73A-78C7-FD48-8CA8-4310FE9F267C}" type="presOf" srcId="{64E07FA8-3AC6-4877-BCE8-F0E1B9E2FDEC}" destId="{313795D8-DE4E-A24A-BCFD-4BC1E602814D}" srcOrd="0" destOrd="1" presId="urn:microsoft.com/office/officeart/2005/8/layout/vList2"/>
    <dgm:cxn modelId="{09A42353-DEE7-4C37-A14E-EA60D1342A53}" srcId="{FFCE8F88-DAF0-40F5-8EFF-00EC63325C5A}" destId="{8F86E874-27CC-410D-BA71-AD41996FD74F}" srcOrd="1" destOrd="0" parTransId="{96B4D08F-2FF1-4F28-9AE9-20FB7855462D}" sibTransId="{3518ECEB-77B6-439B-8030-A2FD58B92DBC}"/>
    <dgm:cxn modelId="{AD373D7E-F030-9D48-8577-A6CD730C41F3}" type="presOf" srcId="{FFCE8F88-DAF0-40F5-8EFF-00EC63325C5A}" destId="{72D66D79-DBE9-B24A-AA65-BCC1D2825F50}" srcOrd="0" destOrd="0" presId="urn:microsoft.com/office/officeart/2005/8/layout/vList2"/>
    <dgm:cxn modelId="{907A3A81-4AF4-EB46-86CE-4E06E53508FD}" type="presOf" srcId="{8F86E874-27CC-410D-BA71-AD41996FD74F}" destId="{E937C49C-5E39-9548-A960-0A65635F1BB4}" srcOrd="0" destOrd="1" presId="urn:microsoft.com/office/officeart/2005/8/layout/vList2"/>
    <dgm:cxn modelId="{357CB491-C451-3249-A72C-B4D8BA5073B0}" type="presOf" srcId="{CED35DE6-0371-4401-9973-934770003782}" destId="{313795D8-DE4E-A24A-BCFD-4BC1E602814D}" srcOrd="0" destOrd="2" presId="urn:microsoft.com/office/officeart/2005/8/layout/vList2"/>
    <dgm:cxn modelId="{1CBA90A8-33CF-774F-9BA4-6BD0C78710E0}" type="presOf" srcId="{BDD93D2B-C4A2-4ED2-9673-2319EE146E06}" destId="{DAF7AC6F-68AD-3E4B-BB5E-AC1A83921405}" srcOrd="0" destOrd="1" presId="urn:microsoft.com/office/officeart/2005/8/layout/vList2"/>
    <dgm:cxn modelId="{E63A34B9-77D2-4574-8511-3A66B6C6EF25}" srcId="{CAAB6EE5-AF3A-4F6D-B03B-80DC2BF31A62}" destId="{FC2A7F2B-049D-4241-A351-C058C5EF53F7}" srcOrd="3" destOrd="0" parTransId="{A7AE944F-D533-4A8D-AA7A-5344339E9D65}" sibTransId="{156EFEB1-D880-4898-92B7-491FEB260637}"/>
    <dgm:cxn modelId="{C110D7BF-DE08-4E8C-8210-6401E6A5DB4C}" srcId="{32430847-6747-414B-9237-3BD7CC3BFFE3}" destId="{1439CFB4-6506-41CE-B6A9-60693A0BE151}" srcOrd="0" destOrd="0" parTransId="{446141DB-4042-4913-86A8-F75355C3D9F2}" sibTransId="{72D35293-0900-4CD2-9C7D-58E5528C1553}"/>
    <dgm:cxn modelId="{CE1763CC-138F-4E88-AA11-1678844D31EC}" srcId="{CAAB6EE5-AF3A-4F6D-B03B-80DC2BF31A62}" destId="{FFCE8F88-DAF0-40F5-8EFF-00EC63325C5A}" srcOrd="2" destOrd="0" parTransId="{380049AC-42BD-4206-B23A-0C959078498C}" sibTransId="{6C3B42B1-B196-4C72-91D8-29AACFF5F819}"/>
    <dgm:cxn modelId="{6140FBD2-A761-4EEF-A85F-303681C44128}" srcId="{32430847-6747-414B-9237-3BD7CC3BFFE3}" destId="{CED35DE6-0371-4401-9973-934770003782}" srcOrd="2" destOrd="0" parTransId="{5289949E-A862-428B-88BB-821D94657996}" sibTransId="{7840DEA0-2207-4371-96A1-BF28985A0BAC}"/>
    <dgm:cxn modelId="{AE63F3D5-9934-43A5-A6D7-E9796638E94C}" srcId="{CAAB6EE5-AF3A-4F6D-B03B-80DC2BF31A62}" destId="{4A04F8A7-F99D-4C52-A1E8-3FC68353E2C6}" srcOrd="0" destOrd="0" parTransId="{DCCDB4B3-E131-4C81-80C2-EC5AE829FC3F}" sibTransId="{F092FF02-492E-44D3-8EF1-5CB1A3E573F6}"/>
    <dgm:cxn modelId="{B204C8DC-7D60-0E49-8819-8C5D39AE48F5}" type="presOf" srcId="{FC2A7F2B-049D-4241-A351-C058C5EF53F7}" destId="{EB760F2A-6513-714D-9892-C4FDFFC8801C}" srcOrd="0" destOrd="0" presId="urn:microsoft.com/office/officeart/2005/8/layout/vList2"/>
    <dgm:cxn modelId="{B5226FF3-E007-A243-B072-B80F318FA30C}" type="presOf" srcId="{4A04F8A7-F99D-4C52-A1E8-3FC68353E2C6}" destId="{38494E09-E128-C84E-8453-AE458693956F}" srcOrd="0" destOrd="0" presId="urn:microsoft.com/office/officeart/2005/8/layout/vList2"/>
    <dgm:cxn modelId="{E79A64F5-6FA8-4E03-9510-E4DE682A2665}" srcId="{32430847-6747-414B-9237-3BD7CC3BFFE3}" destId="{64E07FA8-3AC6-4877-BCE8-F0E1B9E2FDEC}" srcOrd="1" destOrd="0" parTransId="{992606E3-19EA-46EA-930E-7A507D4063A6}" sibTransId="{79CBCA83-C1C3-4D83-A0E0-2D160102AECE}"/>
    <dgm:cxn modelId="{8141E1F2-9FF6-6641-A3BC-07D8D4CDE941}" type="presParOf" srcId="{94EE683D-30CC-4B49-A1CF-D09879D0B09F}" destId="{38494E09-E128-C84E-8453-AE458693956F}" srcOrd="0" destOrd="0" presId="urn:microsoft.com/office/officeart/2005/8/layout/vList2"/>
    <dgm:cxn modelId="{460AFA01-D08F-BA4E-9E16-D0D6C01E143F}" type="presParOf" srcId="{94EE683D-30CC-4B49-A1CF-D09879D0B09F}" destId="{DAF7AC6F-68AD-3E4B-BB5E-AC1A83921405}" srcOrd="1" destOrd="0" presId="urn:microsoft.com/office/officeart/2005/8/layout/vList2"/>
    <dgm:cxn modelId="{AA72A70A-F8A4-8D4D-9F7E-2FB590316AEF}" type="presParOf" srcId="{94EE683D-30CC-4B49-A1CF-D09879D0B09F}" destId="{A3297F72-DA9B-584A-8824-89F25656823F}" srcOrd="2" destOrd="0" presId="urn:microsoft.com/office/officeart/2005/8/layout/vList2"/>
    <dgm:cxn modelId="{97D712B2-D80B-344B-99F5-5E28A7B56AFD}" type="presParOf" srcId="{94EE683D-30CC-4B49-A1CF-D09879D0B09F}" destId="{313795D8-DE4E-A24A-BCFD-4BC1E602814D}" srcOrd="3" destOrd="0" presId="urn:microsoft.com/office/officeart/2005/8/layout/vList2"/>
    <dgm:cxn modelId="{47F534E2-71C5-964B-978B-81AE286DF7AD}" type="presParOf" srcId="{94EE683D-30CC-4B49-A1CF-D09879D0B09F}" destId="{72D66D79-DBE9-B24A-AA65-BCC1D2825F50}" srcOrd="4" destOrd="0" presId="urn:microsoft.com/office/officeart/2005/8/layout/vList2"/>
    <dgm:cxn modelId="{D4D67DA6-642D-5E43-8B73-106A8218E50F}" type="presParOf" srcId="{94EE683D-30CC-4B49-A1CF-D09879D0B09F}" destId="{E937C49C-5E39-9548-A960-0A65635F1BB4}" srcOrd="5" destOrd="0" presId="urn:microsoft.com/office/officeart/2005/8/layout/vList2"/>
    <dgm:cxn modelId="{476FAA2C-A6FE-5247-8557-2780CCBA0C99}" type="presParOf" srcId="{94EE683D-30CC-4B49-A1CF-D09879D0B09F}" destId="{EB760F2A-6513-714D-9892-C4FDFFC8801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ADE66B-E7BD-4ABF-87CD-CE7D8BFADB7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D14A409-4EC4-4F62-A9FE-1C000E9AD34C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Strengths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5715AAED-96E4-452C-848B-A8437C6BAD1C}" type="parTrans" cxnId="{F7B29180-3F39-45A4-8FCF-296ED603404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45A0FAC-75DF-4515-9674-7DB9AED73971}" type="sibTrans" cxnId="{F7B29180-3F39-45A4-8FCF-296ED603404E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CD196923-186F-4F2B-9007-07C5826700BF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AUC of 0.844 for both models, suitable for risk stratification.</a:t>
          </a:r>
          <a:endParaRPr lang="en-US">
            <a:latin typeface="Neue Haas Grotesk Text Pro" panose="020B0504020202020204" pitchFamily="34" charset="77"/>
          </a:endParaRPr>
        </a:p>
      </dgm:t>
    </dgm:pt>
    <dgm:pt modelId="{A2A3E31A-ADA3-4147-BEC5-4CEE5D24686D}" type="parTrans" cxnId="{13B5B48F-ADD2-4378-9B25-75EDAC9A654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CE52049-D64A-48C2-8FE1-887FD25442CF}" type="sibTrans" cxnId="{13B5B48F-ADD2-4378-9B25-75EDAC9A654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8D32DA47-758D-4DDB-95CD-2CD4368BA8A8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FNN’s high recall (0.8405) identifies most high-risk patients.</a:t>
          </a:r>
          <a:endParaRPr lang="en-US">
            <a:latin typeface="Neue Haas Grotesk Text Pro" panose="020B0504020202020204" pitchFamily="34" charset="77"/>
          </a:endParaRPr>
        </a:p>
      </dgm:t>
    </dgm:pt>
    <dgm:pt modelId="{AC0AD4CB-5113-4D9A-A6B5-7218D5C87D83}" type="parTrans" cxnId="{6FD3FBD0-2049-424E-84BF-F2AC1D4CF30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8F8ABFB-55A2-45FC-833F-C0E4F606BF31}" type="sibTrans" cxnId="{6FD3FBD0-2049-424E-84BF-F2AC1D4CF30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2E0D96E-F582-4344-B8D1-71278F186B1F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XGBoost’s feature importance (e.g., ICU stay, age) aids decisions.</a:t>
          </a:r>
          <a:endParaRPr lang="en-US">
            <a:latin typeface="Neue Haas Grotesk Text Pro" panose="020B0504020202020204" pitchFamily="34" charset="77"/>
          </a:endParaRPr>
        </a:p>
      </dgm:t>
    </dgm:pt>
    <dgm:pt modelId="{7B63C510-3876-44E3-BD83-F04217030F0A}" type="parTrans" cxnId="{C5B84E5B-6589-4E47-ADFC-9D6B8D2170AD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E9F79AE-D5A8-4FCE-A494-6CC25836C1D3}" type="sibTrans" cxnId="{C5B84E5B-6589-4E47-ADFC-9D6B8D2170AD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CF4B034-7FDB-473F-A7A9-B67A1B800B8C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Insights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B44E0274-2AA1-42D2-9983-6316E157571D}" type="parTrans" cxnId="{8B77A224-73C7-4AAC-88C3-019846FA1D7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77CBFAB-06BB-48A5-93A1-BADB0C3EBBB8}" type="sibTrans" cxnId="{8B77A224-73C7-4AAC-88C3-019846FA1D7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B64CD21C-5BFC-4A0E-A7EB-AB2AEB96A727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ICU stay and age are key predictors of mortality.</a:t>
          </a:r>
          <a:endParaRPr lang="en-US">
            <a:latin typeface="Neue Haas Grotesk Text Pro" panose="020B0504020202020204" pitchFamily="34" charset="77"/>
          </a:endParaRPr>
        </a:p>
      </dgm:t>
    </dgm:pt>
    <dgm:pt modelId="{5EDC9B08-8A9A-474F-BB31-8A29184BF9D6}" type="parTrans" cxnId="{9B639CE0-AE61-47ED-A6F6-C2E71E79B669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E29B600B-2246-4EAB-8C1C-94D1CB07452A}" type="sibTrans" cxnId="{9B639CE0-AE61-47ED-A6F6-C2E71E79B669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2E28F64-1A2D-421A-85F5-4A500352EF04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FNN supports timely interventions for at-risk patients.</a:t>
          </a:r>
          <a:endParaRPr lang="en-US">
            <a:latin typeface="Neue Haas Grotesk Text Pro" panose="020B0504020202020204" pitchFamily="34" charset="77"/>
          </a:endParaRPr>
        </a:p>
      </dgm:t>
    </dgm:pt>
    <dgm:pt modelId="{61C313A2-E9C0-450F-BB1A-734769E4C87E}" type="parTrans" cxnId="{780D8327-85CF-4E12-904A-1D46E778C58B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6AD1A6D6-214A-41C1-992E-7CD334E37445}" type="sibTrans" cxnId="{780D8327-85CF-4E12-904A-1D46E778C58B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723F5BA-FE68-49CC-AEF3-CB4FA245D2E3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Challenges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81A5207A-5DB9-4B1B-9A81-778D8A6808BD}" type="parTrans" cxnId="{366A9129-7918-4E5A-83A2-F5FFDC265DF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B7AFD8E1-37D0-4293-8446-6C04DCF831C9}" type="sibTrans" cxnId="{366A9129-7918-4E5A-83A2-F5FFDC265DF8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496F9FA-01DA-4F18-A195-47F050801C4F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Class imbalance (5.40%) leads to low precision for FNN.</a:t>
          </a:r>
          <a:endParaRPr lang="en-US">
            <a:latin typeface="Neue Haas Grotesk Text Pro" panose="020B0504020202020204" pitchFamily="34" charset="77"/>
          </a:endParaRPr>
        </a:p>
      </dgm:t>
    </dgm:pt>
    <dgm:pt modelId="{DA0848C4-53F9-49E5-B9E3-F672CA22AF33}" type="parTrans" cxnId="{AD6F7F78-BCE3-4B8F-A23F-4CEF0932A609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469F92D-7F33-4316-897F-5142F1CB9D7F}" type="sibTrans" cxnId="{AD6F7F78-BCE3-4B8F-A23F-4CEF0932A609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11F88BB-D688-4615-BB02-C6DE2C79BB75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Ensemble threshold (0.5) needs tuning for better recall.</a:t>
          </a:r>
          <a:endParaRPr lang="en-US">
            <a:latin typeface="Neue Haas Grotesk Text Pro" panose="020B0504020202020204" pitchFamily="34" charset="77"/>
          </a:endParaRPr>
        </a:p>
      </dgm:t>
    </dgm:pt>
    <dgm:pt modelId="{0D7C4007-F3E0-488B-9F59-FF5E9C43229B}" type="parTrans" cxnId="{350A139A-1CCE-4F72-81ED-47A77DBB5D8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6D1D36D-A551-4898-B982-DE49F8567EF4}" type="sibTrans" cxnId="{350A139A-1CCE-4F72-81ED-47A77DBB5D83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7C9BE267-9A97-924B-96A0-B47C5E427AC3}" type="pres">
      <dgm:prSet presAssocID="{A0ADE66B-E7BD-4ABF-87CD-CE7D8BFADB74}" presName="linear" presStyleCnt="0">
        <dgm:presLayoutVars>
          <dgm:animLvl val="lvl"/>
          <dgm:resizeHandles val="exact"/>
        </dgm:presLayoutVars>
      </dgm:prSet>
      <dgm:spPr/>
    </dgm:pt>
    <dgm:pt modelId="{00F032C9-585F-C34B-9778-BBAD64F68FE4}" type="pres">
      <dgm:prSet presAssocID="{0D14A409-4EC4-4F62-A9FE-1C000E9AD3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6EB166-586F-794F-A86F-CEBAC7ED01DA}" type="pres">
      <dgm:prSet presAssocID="{0D14A409-4EC4-4F62-A9FE-1C000E9AD34C}" presName="childText" presStyleLbl="revTx" presStyleIdx="0" presStyleCnt="3">
        <dgm:presLayoutVars>
          <dgm:bulletEnabled val="1"/>
        </dgm:presLayoutVars>
      </dgm:prSet>
      <dgm:spPr/>
    </dgm:pt>
    <dgm:pt modelId="{74AAA801-5AA4-A74E-8E9B-877020A2A8FC}" type="pres">
      <dgm:prSet presAssocID="{6CF4B034-7FDB-473F-A7A9-B67A1B800B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C1F3B8-119C-F14D-A782-4177D6176807}" type="pres">
      <dgm:prSet presAssocID="{6CF4B034-7FDB-473F-A7A9-B67A1B800B8C}" presName="childText" presStyleLbl="revTx" presStyleIdx="1" presStyleCnt="3">
        <dgm:presLayoutVars>
          <dgm:bulletEnabled val="1"/>
        </dgm:presLayoutVars>
      </dgm:prSet>
      <dgm:spPr/>
    </dgm:pt>
    <dgm:pt modelId="{AE43DC48-A48C-EE47-821B-B4FB27AAEFD2}" type="pres">
      <dgm:prSet presAssocID="{D723F5BA-FE68-49CC-AEF3-CB4FA245D2E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085EF6C-5675-1145-82FC-25A41EB2328F}" type="pres">
      <dgm:prSet presAssocID="{D723F5BA-FE68-49CC-AEF3-CB4FA245D2E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353B00-AF1C-9A45-8376-71837AAA85A5}" type="presOf" srcId="{B64CD21C-5BFC-4A0E-A7EB-AB2AEB96A727}" destId="{B5C1F3B8-119C-F14D-A782-4177D6176807}" srcOrd="0" destOrd="0" presId="urn:microsoft.com/office/officeart/2005/8/layout/vList2"/>
    <dgm:cxn modelId="{F76DE00E-9A5A-D442-B8FA-19830FD282A5}" type="presOf" srcId="{CD196923-186F-4F2B-9007-07C5826700BF}" destId="{866EB166-586F-794F-A86F-CEBAC7ED01DA}" srcOrd="0" destOrd="0" presId="urn:microsoft.com/office/officeart/2005/8/layout/vList2"/>
    <dgm:cxn modelId="{98445D1E-A722-9743-BF75-2CA59BF85B73}" type="presOf" srcId="{92E28F64-1A2D-421A-85F5-4A500352EF04}" destId="{B5C1F3B8-119C-F14D-A782-4177D6176807}" srcOrd="0" destOrd="1" presId="urn:microsoft.com/office/officeart/2005/8/layout/vList2"/>
    <dgm:cxn modelId="{8B77A224-73C7-4AAC-88C3-019846FA1D73}" srcId="{A0ADE66B-E7BD-4ABF-87CD-CE7D8BFADB74}" destId="{6CF4B034-7FDB-473F-A7A9-B67A1B800B8C}" srcOrd="1" destOrd="0" parTransId="{B44E0274-2AA1-42D2-9983-6316E157571D}" sibTransId="{F77CBFAB-06BB-48A5-93A1-BADB0C3EBBB8}"/>
    <dgm:cxn modelId="{780D8327-85CF-4E12-904A-1D46E778C58B}" srcId="{6CF4B034-7FDB-473F-A7A9-B67A1B800B8C}" destId="{92E28F64-1A2D-421A-85F5-4A500352EF04}" srcOrd="1" destOrd="0" parTransId="{61C313A2-E9C0-450F-BB1A-734769E4C87E}" sibTransId="{6AD1A6D6-214A-41C1-992E-7CD334E37445}"/>
    <dgm:cxn modelId="{366A9129-7918-4E5A-83A2-F5FFDC265DF8}" srcId="{A0ADE66B-E7BD-4ABF-87CD-CE7D8BFADB74}" destId="{D723F5BA-FE68-49CC-AEF3-CB4FA245D2E3}" srcOrd="2" destOrd="0" parTransId="{81A5207A-5DB9-4B1B-9A81-778D8A6808BD}" sibTransId="{B7AFD8E1-37D0-4293-8446-6C04DCF831C9}"/>
    <dgm:cxn modelId="{FBBCE72D-A405-7143-AF37-4FCD7A7EF215}" type="presOf" srcId="{D496F9FA-01DA-4F18-A195-47F050801C4F}" destId="{4085EF6C-5675-1145-82FC-25A41EB2328F}" srcOrd="0" destOrd="0" presId="urn:microsoft.com/office/officeart/2005/8/layout/vList2"/>
    <dgm:cxn modelId="{3CB40A36-5120-0F48-B0F2-F4D11C1CF772}" type="presOf" srcId="{12E0D96E-F582-4344-B8D1-71278F186B1F}" destId="{866EB166-586F-794F-A86F-CEBAC7ED01DA}" srcOrd="0" destOrd="2" presId="urn:microsoft.com/office/officeart/2005/8/layout/vList2"/>
    <dgm:cxn modelId="{C5B84E5B-6589-4E47-ADFC-9D6B8D2170AD}" srcId="{0D14A409-4EC4-4F62-A9FE-1C000E9AD34C}" destId="{12E0D96E-F582-4344-B8D1-71278F186B1F}" srcOrd="2" destOrd="0" parTransId="{7B63C510-3876-44E3-BD83-F04217030F0A}" sibTransId="{DE9F79AE-D5A8-4FCE-A494-6CC25836C1D3}"/>
    <dgm:cxn modelId="{011EB76B-9E6B-1748-B600-DC3F3EAA3C1F}" type="presOf" srcId="{D723F5BA-FE68-49CC-AEF3-CB4FA245D2E3}" destId="{AE43DC48-A48C-EE47-821B-B4FB27AAEFD2}" srcOrd="0" destOrd="0" presId="urn:microsoft.com/office/officeart/2005/8/layout/vList2"/>
    <dgm:cxn modelId="{AD6F7F78-BCE3-4B8F-A23F-4CEF0932A609}" srcId="{D723F5BA-FE68-49CC-AEF3-CB4FA245D2E3}" destId="{D496F9FA-01DA-4F18-A195-47F050801C4F}" srcOrd="0" destOrd="0" parTransId="{DA0848C4-53F9-49E5-B9E3-F672CA22AF33}" sibTransId="{D469F92D-7F33-4316-897F-5142F1CB9D7F}"/>
    <dgm:cxn modelId="{F7B29180-3F39-45A4-8FCF-296ED603404E}" srcId="{A0ADE66B-E7BD-4ABF-87CD-CE7D8BFADB74}" destId="{0D14A409-4EC4-4F62-A9FE-1C000E9AD34C}" srcOrd="0" destOrd="0" parTransId="{5715AAED-96E4-452C-848B-A8437C6BAD1C}" sibTransId="{945A0FAC-75DF-4515-9674-7DB9AED73971}"/>
    <dgm:cxn modelId="{E367FC87-404D-3141-9F02-36867C3BE934}" type="presOf" srcId="{6CF4B034-7FDB-473F-A7A9-B67A1B800B8C}" destId="{74AAA801-5AA4-A74E-8E9B-877020A2A8FC}" srcOrd="0" destOrd="0" presId="urn:microsoft.com/office/officeart/2005/8/layout/vList2"/>
    <dgm:cxn modelId="{13B5B48F-ADD2-4378-9B25-75EDAC9A6548}" srcId="{0D14A409-4EC4-4F62-A9FE-1C000E9AD34C}" destId="{CD196923-186F-4F2B-9007-07C5826700BF}" srcOrd="0" destOrd="0" parTransId="{A2A3E31A-ADA3-4147-BEC5-4CEE5D24686D}" sibTransId="{6CE52049-D64A-48C2-8FE1-887FD25442CF}"/>
    <dgm:cxn modelId="{350A139A-1CCE-4F72-81ED-47A77DBB5D83}" srcId="{D723F5BA-FE68-49CC-AEF3-CB4FA245D2E3}" destId="{311F88BB-D688-4615-BB02-C6DE2C79BB75}" srcOrd="1" destOrd="0" parTransId="{0D7C4007-F3E0-488B-9F59-FF5E9C43229B}" sibTransId="{D6D1D36D-A551-4898-B982-DE49F8567EF4}"/>
    <dgm:cxn modelId="{AEAD5E9B-06A6-E448-AC2C-0F8EECB0EB7E}" type="presOf" srcId="{0D14A409-4EC4-4F62-A9FE-1C000E9AD34C}" destId="{00F032C9-585F-C34B-9778-BBAD64F68FE4}" srcOrd="0" destOrd="0" presId="urn:microsoft.com/office/officeart/2005/8/layout/vList2"/>
    <dgm:cxn modelId="{37A921B4-01B6-4A4D-B5AD-F0EA52DC2344}" type="presOf" srcId="{8D32DA47-758D-4DDB-95CD-2CD4368BA8A8}" destId="{866EB166-586F-794F-A86F-CEBAC7ED01DA}" srcOrd="0" destOrd="1" presId="urn:microsoft.com/office/officeart/2005/8/layout/vList2"/>
    <dgm:cxn modelId="{6FD3FBD0-2049-424E-84BF-F2AC1D4CF307}" srcId="{0D14A409-4EC4-4F62-A9FE-1C000E9AD34C}" destId="{8D32DA47-758D-4DDB-95CD-2CD4368BA8A8}" srcOrd="1" destOrd="0" parTransId="{AC0AD4CB-5113-4D9A-A6B5-7218D5C87D83}" sibTransId="{38F8ABFB-55A2-45FC-833F-C0E4F606BF31}"/>
    <dgm:cxn modelId="{7F3289DD-C1E2-AC49-B1CD-00713E21256F}" type="presOf" srcId="{A0ADE66B-E7BD-4ABF-87CD-CE7D8BFADB74}" destId="{7C9BE267-9A97-924B-96A0-B47C5E427AC3}" srcOrd="0" destOrd="0" presId="urn:microsoft.com/office/officeart/2005/8/layout/vList2"/>
    <dgm:cxn modelId="{9B639CE0-AE61-47ED-A6F6-C2E71E79B669}" srcId="{6CF4B034-7FDB-473F-A7A9-B67A1B800B8C}" destId="{B64CD21C-5BFC-4A0E-A7EB-AB2AEB96A727}" srcOrd="0" destOrd="0" parTransId="{5EDC9B08-8A9A-474F-BB31-8A29184BF9D6}" sibTransId="{E29B600B-2246-4EAB-8C1C-94D1CB07452A}"/>
    <dgm:cxn modelId="{4D97D6F6-65EE-1648-B6C2-C629965E0C96}" type="presOf" srcId="{311F88BB-D688-4615-BB02-C6DE2C79BB75}" destId="{4085EF6C-5675-1145-82FC-25A41EB2328F}" srcOrd="0" destOrd="1" presId="urn:microsoft.com/office/officeart/2005/8/layout/vList2"/>
    <dgm:cxn modelId="{B35ECCD0-3E42-8A4B-BAA2-2A8559787E1F}" type="presParOf" srcId="{7C9BE267-9A97-924B-96A0-B47C5E427AC3}" destId="{00F032C9-585F-C34B-9778-BBAD64F68FE4}" srcOrd="0" destOrd="0" presId="urn:microsoft.com/office/officeart/2005/8/layout/vList2"/>
    <dgm:cxn modelId="{035C0AD1-9084-5748-9AFE-77BB3531E62B}" type="presParOf" srcId="{7C9BE267-9A97-924B-96A0-B47C5E427AC3}" destId="{866EB166-586F-794F-A86F-CEBAC7ED01DA}" srcOrd="1" destOrd="0" presId="urn:microsoft.com/office/officeart/2005/8/layout/vList2"/>
    <dgm:cxn modelId="{8B7EC2BA-269D-7C41-8A9A-CA73509E789E}" type="presParOf" srcId="{7C9BE267-9A97-924B-96A0-B47C5E427AC3}" destId="{74AAA801-5AA4-A74E-8E9B-877020A2A8FC}" srcOrd="2" destOrd="0" presId="urn:microsoft.com/office/officeart/2005/8/layout/vList2"/>
    <dgm:cxn modelId="{A5A82A57-FEE9-FF49-B62E-11A4C65A3991}" type="presParOf" srcId="{7C9BE267-9A97-924B-96A0-B47C5E427AC3}" destId="{B5C1F3B8-119C-F14D-A782-4177D6176807}" srcOrd="3" destOrd="0" presId="urn:microsoft.com/office/officeart/2005/8/layout/vList2"/>
    <dgm:cxn modelId="{E3563F7F-1639-E747-A362-CDB2C1AA7C6F}" type="presParOf" srcId="{7C9BE267-9A97-924B-96A0-B47C5E427AC3}" destId="{AE43DC48-A48C-EE47-821B-B4FB27AAEFD2}" srcOrd="4" destOrd="0" presId="urn:microsoft.com/office/officeart/2005/8/layout/vList2"/>
    <dgm:cxn modelId="{1F493079-11CC-294F-A583-A6A434C6639A}" type="presParOf" srcId="{7C9BE267-9A97-924B-96A0-B47C5E427AC3}" destId="{4085EF6C-5675-1145-82FC-25A41EB2328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0FA7A1-CDEA-4E8F-8F90-CC2441F8D7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F76C19-3CE2-4DBA-A0BD-556FADBBF832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Summary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A3413C41-3B43-424A-83AA-BC59288080C4}" type="parTrans" cxnId="{6162F227-7D90-4AFE-B5E4-315463D95E04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200B04BA-BC3F-41D8-89C6-5D552A93AA5A}" type="sibTrans" cxnId="{6162F227-7D90-4AFE-B5E4-315463D95E04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C9C84F15-C339-4030-85F9-4913E47FB0C3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Developed ML/DL models for mortality prediction using MIMIC-IV.</a:t>
          </a:r>
          <a:endParaRPr lang="en-US">
            <a:latin typeface="Neue Haas Grotesk Text Pro" panose="020B0504020202020204" pitchFamily="34" charset="77"/>
          </a:endParaRPr>
        </a:p>
      </dgm:t>
    </dgm:pt>
    <dgm:pt modelId="{4849479A-8E74-4D8E-A8DB-5881E6184F47}" type="parTrans" cxnId="{9ED0F3C9-7697-42BE-A5F8-35E9AD7852E1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E3EF0B85-182A-4FA8-AF10-EC04E4E1E752}" type="sibTrans" cxnId="{9ED0F3C9-7697-42BE-A5F8-35E9AD7852E1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903925DC-7A18-4225-A0CD-25F01ECC6002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Achieved AUC of 0.844, FNN recall of 0.8405.</a:t>
          </a:r>
          <a:endParaRPr lang="en-US">
            <a:latin typeface="Neue Haas Grotesk Text Pro" panose="020B0504020202020204" pitchFamily="34" charset="77"/>
          </a:endParaRPr>
        </a:p>
      </dgm:t>
    </dgm:pt>
    <dgm:pt modelId="{CBDAEC14-0D4A-44DD-A071-984EBBF1F96C}" type="parTrans" cxnId="{E8EA7103-6DA6-4091-894B-6DB0FFB966A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1F93941-096E-4158-A548-B3F31E22CA14}" type="sibTrans" cxnId="{E8EA7103-6DA6-4091-894B-6DB0FFB966A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7367AD5-0824-44EC-A864-695C9D511B5A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Ensemble AUC of 0.8437 shows potential.</a:t>
          </a:r>
          <a:endParaRPr lang="en-US">
            <a:latin typeface="Neue Haas Grotesk Text Pro" panose="020B0504020202020204" pitchFamily="34" charset="77"/>
          </a:endParaRPr>
        </a:p>
      </dgm:t>
    </dgm:pt>
    <dgm:pt modelId="{4DF4C495-E63E-4F57-98E8-BF6B6D73E48C}" type="parTrans" cxnId="{9F127FC5-2EA8-41F7-81DE-98C4700485A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B92D3BE-A055-4F97-97DA-9C1D63585B56}" type="sibTrans" cxnId="{9F127FC5-2EA8-41F7-81DE-98C4700485AC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E3A9BBF-D8EF-49D1-B855-2FCFCD127467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Future Work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2F58413E-03D6-4120-9BB4-A50AF3C3B6C5}" type="parTrans" cxnId="{3A4BEFE2-9545-4D2C-B9BE-C800F01E4CB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E2F8F6C8-50A6-4F8A-B361-330D8C701A2C}" type="sibTrans" cxnId="{3A4BEFE2-9545-4D2C-B9BE-C800F01E4CB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87068941-1EED-406A-9713-2239BF81FD0C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Optimize ensemble threshold for better recall and F1.</a:t>
          </a:r>
          <a:endParaRPr lang="en-US">
            <a:latin typeface="Neue Haas Grotesk Text Pro" panose="020B0504020202020204" pitchFamily="34" charset="77"/>
          </a:endParaRPr>
        </a:p>
      </dgm:t>
    </dgm:pt>
    <dgm:pt modelId="{EF70026B-E574-4F45-9D5A-161D273F7921}" type="parTrans" cxnId="{5836AD9C-2B68-4854-9E98-26DCAD8A777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A1F87FB-C160-47F2-9769-415483369B7D}" type="sibTrans" cxnId="{5836AD9C-2B68-4854-9E98-26DCAD8A777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0DB8CBA7-5F78-4419-9F34-36F577BBED05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Explore advanced DL (e.g., transformers) with better hardware.</a:t>
          </a:r>
          <a:endParaRPr lang="en-US">
            <a:latin typeface="Neue Haas Grotesk Text Pro" panose="020B0504020202020204" pitchFamily="34" charset="77"/>
          </a:endParaRPr>
        </a:p>
      </dgm:t>
    </dgm:pt>
    <dgm:pt modelId="{678AA1F0-EA0A-450F-A97B-CE2F83A77BAD}" type="parTrans" cxnId="{9D412413-67A5-4BB2-8D54-025881D3C021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3F7F7D8F-5B94-4807-8476-A139A866882C}" type="sibTrans" cxnId="{9D412413-67A5-4BB2-8D54-025881D3C021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A6397AD-09BD-4923-99D6-F9B9B7886517}">
      <dgm:prSet/>
      <dgm:spPr>
        <a:solidFill>
          <a:schemeClr val="accent1"/>
        </a:solidFill>
      </dgm:spPr>
      <dgm:t>
        <a:bodyPr/>
        <a:lstStyle/>
        <a:p>
          <a:r>
            <a:rPr lang="en-US" b="1" i="0">
              <a:latin typeface="Neue Haas Grotesk Text Pro" panose="020B0504020202020204" pitchFamily="34" charset="77"/>
            </a:rPr>
            <a:t>Clinical Impact</a:t>
          </a:r>
          <a:r>
            <a:rPr lang="en-US" b="0" i="0">
              <a:latin typeface="Neue Haas Grotesk Text Pro" panose="020B0504020202020204" pitchFamily="34" charset="77"/>
            </a:rPr>
            <a:t>:</a:t>
          </a:r>
          <a:endParaRPr lang="en-US">
            <a:latin typeface="Neue Haas Grotesk Text Pro" panose="020B0504020202020204" pitchFamily="34" charset="77"/>
          </a:endParaRPr>
        </a:p>
      </dgm:t>
    </dgm:pt>
    <dgm:pt modelId="{795BD639-9387-4DF1-8188-4D6A75DF07EA}" type="parTrans" cxnId="{4D1D4577-7A56-4770-9F79-7282DFBC84C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1B12D2C7-B81D-4988-BC66-014A26B2FA64}" type="sibTrans" cxnId="{4D1D4577-7A56-4770-9F79-7282DFBC84C7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51411D17-171E-4AD3-A9A2-7972B79588BE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FNN identifies high-risk patients for timely interventions.</a:t>
          </a:r>
          <a:endParaRPr lang="en-US">
            <a:latin typeface="Neue Haas Grotesk Text Pro" panose="020B0504020202020204" pitchFamily="34" charset="77"/>
          </a:endParaRPr>
        </a:p>
      </dgm:t>
    </dgm:pt>
    <dgm:pt modelId="{B55DD9EF-4A12-4CFB-BF0B-1480165939AC}" type="parTrans" cxnId="{D92D4844-3A41-4D7D-A534-82B4D9933E1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046B6633-2C11-4700-9832-ECF189708708}" type="sibTrans" cxnId="{D92D4844-3A41-4D7D-A534-82B4D9933E15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D5279F22-41F9-4C82-B51B-3FC95EB38789}">
      <dgm:prSet/>
      <dgm:spPr/>
      <dgm:t>
        <a:bodyPr/>
        <a:lstStyle/>
        <a:p>
          <a:r>
            <a:rPr lang="en-US" b="0" i="0">
              <a:latin typeface="Neue Haas Grotesk Text Pro" panose="020B0504020202020204" pitchFamily="34" charset="77"/>
            </a:rPr>
            <a:t>XGBoost provides evidence-based insights for decisions.</a:t>
          </a:r>
          <a:endParaRPr lang="en-US">
            <a:latin typeface="Neue Haas Grotesk Text Pro" panose="020B0504020202020204" pitchFamily="34" charset="77"/>
          </a:endParaRPr>
        </a:p>
      </dgm:t>
    </dgm:pt>
    <dgm:pt modelId="{DC5DEA43-96D5-4125-8117-55B91DFD6EAC}" type="parTrans" cxnId="{F90A82B4-6EE4-4E83-9C2B-ADA3EACBA09F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2624E6C2-3BD8-41AB-820D-9BA84D075FF3}" type="sibTrans" cxnId="{F90A82B4-6EE4-4E83-9C2B-ADA3EACBA09F}">
      <dgm:prSet/>
      <dgm:spPr/>
      <dgm:t>
        <a:bodyPr/>
        <a:lstStyle/>
        <a:p>
          <a:endParaRPr lang="en-US">
            <a:latin typeface="Neue Haas Grotesk Text Pro" panose="020B0504020202020204" pitchFamily="34" charset="77"/>
          </a:endParaRPr>
        </a:p>
      </dgm:t>
    </dgm:pt>
    <dgm:pt modelId="{F5069450-41E4-6743-A1FB-EB1D4A99A0F8}" type="pres">
      <dgm:prSet presAssocID="{FA0FA7A1-CDEA-4E8F-8F90-CC2441F8D76B}" presName="linear" presStyleCnt="0">
        <dgm:presLayoutVars>
          <dgm:animLvl val="lvl"/>
          <dgm:resizeHandles val="exact"/>
        </dgm:presLayoutVars>
      </dgm:prSet>
      <dgm:spPr/>
    </dgm:pt>
    <dgm:pt modelId="{25C79808-1408-1E4A-A0EE-094C42549B35}" type="pres">
      <dgm:prSet presAssocID="{81F76C19-3CE2-4DBA-A0BD-556FADBBF8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2811243-99CD-A242-B207-AFB4ADE95076}" type="pres">
      <dgm:prSet presAssocID="{81F76C19-3CE2-4DBA-A0BD-556FADBBF832}" presName="childText" presStyleLbl="revTx" presStyleIdx="0" presStyleCnt="3">
        <dgm:presLayoutVars>
          <dgm:bulletEnabled val="1"/>
        </dgm:presLayoutVars>
      </dgm:prSet>
      <dgm:spPr/>
    </dgm:pt>
    <dgm:pt modelId="{405D643D-706B-6341-B64F-85CEA79667A9}" type="pres">
      <dgm:prSet presAssocID="{5E3A9BBF-D8EF-49D1-B855-2FCFCD1274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734E62-BDD3-FB4D-9E16-B27189C30745}" type="pres">
      <dgm:prSet presAssocID="{5E3A9BBF-D8EF-49D1-B855-2FCFCD127467}" presName="childText" presStyleLbl="revTx" presStyleIdx="1" presStyleCnt="3">
        <dgm:presLayoutVars>
          <dgm:bulletEnabled val="1"/>
        </dgm:presLayoutVars>
      </dgm:prSet>
      <dgm:spPr/>
    </dgm:pt>
    <dgm:pt modelId="{6D1BD531-1B51-9B4E-AA6E-E1B73AFCCF6D}" type="pres">
      <dgm:prSet presAssocID="{5A6397AD-09BD-4923-99D6-F9B9B78865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63E4234-1D62-DE4D-88DF-6480E39A50A1}" type="pres">
      <dgm:prSet presAssocID="{5A6397AD-09BD-4923-99D6-F9B9B788651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8EA7103-6DA6-4091-894B-6DB0FFB966AC}" srcId="{81F76C19-3CE2-4DBA-A0BD-556FADBBF832}" destId="{903925DC-7A18-4225-A0CD-25F01ECC6002}" srcOrd="1" destOrd="0" parTransId="{CBDAEC14-0D4A-44DD-A071-984EBBF1F96C}" sibTransId="{51F93941-096E-4158-A548-B3F31E22CA14}"/>
    <dgm:cxn modelId="{9D412413-67A5-4BB2-8D54-025881D3C021}" srcId="{5E3A9BBF-D8EF-49D1-B855-2FCFCD127467}" destId="{0DB8CBA7-5F78-4419-9F34-36F577BBED05}" srcOrd="1" destOrd="0" parTransId="{678AA1F0-EA0A-450F-A97B-CE2F83A77BAD}" sibTransId="{3F7F7D8F-5B94-4807-8476-A139A866882C}"/>
    <dgm:cxn modelId="{FE352A14-1F81-ED4D-AE35-62B1580CADE3}" type="presOf" srcId="{87068941-1EED-406A-9713-2239BF81FD0C}" destId="{27734E62-BDD3-FB4D-9E16-B27189C30745}" srcOrd="0" destOrd="0" presId="urn:microsoft.com/office/officeart/2005/8/layout/vList2"/>
    <dgm:cxn modelId="{6162F227-7D90-4AFE-B5E4-315463D95E04}" srcId="{FA0FA7A1-CDEA-4E8F-8F90-CC2441F8D76B}" destId="{81F76C19-3CE2-4DBA-A0BD-556FADBBF832}" srcOrd="0" destOrd="0" parTransId="{A3413C41-3B43-424A-83AA-BC59288080C4}" sibTransId="{200B04BA-BC3F-41D8-89C6-5D552A93AA5A}"/>
    <dgm:cxn modelId="{59624329-6F12-E14A-8107-C7598187C142}" type="presOf" srcId="{C9C84F15-C339-4030-85F9-4913E47FB0C3}" destId="{C2811243-99CD-A242-B207-AFB4ADE95076}" srcOrd="0" destOrd="0" presId="urn:microsoft.com/office/officeart/2005/8/layout/vList2"/>
    <dgm:cxn modelId="{BFBC772E-5092-D74E-BFA4-C866D3145C61}" type="presOf" srcId="{FA0FA7A1-CDEA-4E8F-8F90-CC2441F8D76B}" destId="{F5069450-41E4-6743-A1FB-EB1D4A99A0F8}" srcOrd="0" destOrd="0" presId="urn:microsoft.com/office/officeart/2005/8/layout/vList2"/>
    <dgm:cxn modelId="{D92D4844-3A41-4D7D-A534-82B4D9933E15}" srcId="{5A6397AD-09BD-4923-99D6-F9B9B7886517}" destId="{51411D17-171E-4AD3-A9A2-7972B79588BE}" srcOrd="0" destOrd="0" parTransId="{B55DD9EF-4A12-4CFB-BF0B-1480165939AC}" sibTransId="{046B6633-2C11-4700-9832-ECF189708708}"/>
    <dgm:cxn modelId="{0F14BE47-A307-1B4D-BE88-CB46DC35701B}" type="presOf" srcId="{37367AD5-0824-44EC-A864-695C9D511B5A}" destId="{C2811243-99CD-A242-B207-AFB4ADE95076}" srcOrd="0" destOrd="2" presId="urn:microsoft.com/office/officeart/2005/8/layout/vList2"/>
    <dgm:cxn modelId="{D07A5549-A887-BE4F-85A0-3CD3FA426EE5}" type="presOf" srcId="{D5279F22-41F9-4C82-B51B-3FC95EB38789}" destId="{363E4234-1D62-DE4D-88DF-6480E39A50A1}" srcOrd="0" destOrd="1" presId="urn:microsoft.com/office/officeart/2005/8/layout/vList2"/>
    <dgm:cxn modelId="{8B14B65F-4F93-F948-B9DA-403517D12025}" type="presOf" srcId="{51411D17-171E-4AD3-A9A2-7972B79588BE}" destId="{363E4234-1D62-DE4D-88DF-6480E39A50A1}" srcOrd="0" destOrd="0" presId="urn:microsoft.com/office/officeart/2005/8/layout/vList2"/>
    <dgm:cxn modelId="{38A57169-07BB-B941-B0DB-F6AAF14B23AD}" type="presOf" srcId="{5A6397AD-09BD-4923-99D6-F9B9B7886517}" destId="{6D1BD531-1B51-9B4E-AA6E-E1B73AFCCF6D}" srcOrd="0" destOrd="0" presId="urn:microsoft.com/office/officeart/2005/8/layout/vList2"/>
    <dgm:cxn modelId="{4D1D4577-7A56-4770-9F79-7282DFBC84C7}" srcId="{FA0FA7A1-CDEA-4E8F-8F90-CC2441F8D76B}" destId="{5A6397AD-09BD-4923-99D6-F9B9B7886517}" srcOrd="2" destOrd="0" parTransId="{795BD639-9387-4DF1-8188-4D6A75DF07EA}" sibTransId="{1B12D2C7-B81D-4988-BC66-014A26B2FA64}"/>
    <dgm:cxn modelId="{5D69F88B-E003-0F46-847F-922C3CA5C7C2}" type="presOf" srcId="{0DB8CBA7-5F78-4419-9F34-36F577BBED05}" destId="{27734E62-BDD3-FB4D-9E16-B27189C30745}" srcOrd="0" destOrd="1" presId="urn:microsoft.com/office/officeart/2005/8/layout/vList2"/>
    <dgm:cxn modelId="{F2A7CF9B-B45A-1247-9563-0438DA94FDEE}" type="presOf" srcId="{5E3A9BBF-D8EF-49D1-B855-2FCFCD127467}" destId="{405D643D-706B-6341-B64F-85CEA79667A9}" srcOrd="0" destOrd="0" presId="urn:microsoft.com/office/officeart/2005/8/layout/vList2"/>
    <dgm:cxn modelId="{5836AD9C-2B68-4854-9E98-26DCAD8A7777}" srcId="{5E3A9BBF-D8EF-49D1-B855-2FCFCD127467}" destId="{87068941-1EED-406A-9713-2239BF81FD0C}" srcOrd="0" destOrd="0" parTransId="{EF70026B-E574-4F45-9D5A-161D273F7921}" sibTransId="{DA1F87FB-C160-47F2-9769-415483369B7D}"/>
    <dgm:cxn modelId="{9E7ECEB2-AB6C-2241-9B6C-0C426E9CC5F6}" type="presOf" srcId="{903925DC-7A18-4225-A0CD-25F01ECC6002}" destId="{C2811243-99CD-A242-B207-AFB4ADE95076}" srcOrd="0" destOrd="1" presId="urn:microsoft.com/office/officeart/2005/8/layout/vList2"/>
    <dgm:cxn modelId="{F90A82B4-6EE4-4E83-9C2B-ADA3EACBA09F}" srcId="{5A6397AD-09BD-4923-99D6-F9B9B7886517}" destId="{D5279F22-41F9-4C82-B51B-3FC95EB38789}" srcOrd="1" destOrd="0" parTransId="{DC5DEA43-96D5-4125-8117-55B91DFD6EAC}" sibTransId="{2624E6C2-3BD8-41AB-820D-9BA84D075FF3}"/>
    <dgm:cxn modelId="{9F127FC5-2EA8-41F7-81DE-98C4700485AC}" srcId="{81F76C19-3CE2-4DBA-A0BD-556FADBBF832}" destId="{37367AD5-0824-44EC-A864-695C9D511B5A}" srcOrd="2" destOrd="0" parTransId="{4DF4C495-E63E-4F57-98E8-BF6B6D73E48C}" sibTransId="{1B92D3BE-A055-4F97-97DA-9C1D63585B56}"/>
    <dgm:cxn modelId="{9ED0F3C9-7697-42BE-A5F8-35E9AD7852E1}" srcId="{81F76C19-3CE2-4DBA-A0BD-556FADBBF832}" destId="{C9C84F15-C339-4030-85F9-4913E47FB0C3}" srcOrd="0" destOrd="0" parTransId="{4849479A-8E74-4D8E-A8DB-5881E6184F47}" sibTransId="{E3EF0B85-182A-4FA8-AF10-EC04E4E1E752}"/>
    <dgm:cxn modelId="{3A4BEFE2-9545-4D2C-B9BE-C800F01E4CB7}" srcId="{FA0FA7A1-CDEA-4E8F-8F90-CC2441F8D76B}" destId="{5E3A9BBF-D8EF-49D1-B855-2FCFCD127467}" srcOrd="1" destOrd="0" parTransId="{2F58413E-03D6-4120-9BB4-A50AF3C3B6C5}" sibTransId="{E2F8F6C8-50A6-4F8A-B361-330D8C701A2C}"/>
    <dgm:cxn modelId="{DDB2CDF9-88F9-4944-8AAF-593C6312DE9E}" type="presOf" srcId="{81F76C19-3CE2-4DBA-A0BD-556FADBBF832}" destId="{25C79808-1408-1E4A-A0EE-094C42549B35}" srcOrd="0" destOrd="0" presId="urn:microsoft.com/office/officeart/2005/8/layout/vList2"/>
    <dgm:cxn modelId="{71E301E9-830F-1A44-BE68-992C7E626009}" type="presParOf" srcId="{F5069450-41E4-6743-A1FB-EB1D4A99A0F8}" destId="{25C79808-1408-1E4A-A0EE-094C42549B35}" srcOrd="0" destOrd="0" presId="urn:microsoft.com/office/officeart/2005/8/layout/vList2"/>
    <dgm:cxn modelId="{2FE8DAB3-7473-EF4D-932D-270E7DEA87DC}" type="presParOf" srcId="{F5069450-41E4-6743-A1FB-EB1D4A99A0F8}" destId="{C2811243-99CD-A242-B207-AFB4ADE95076}" srcOrd="1" destOrd="0" presId="urn:microsoft.com/office/officeart/2005/8/layout/vList2"/>
    <dgm:cxn modelId="{2DEE2D08-D086-9442-8828-135CBEBF3AF7}" type="presParOf" srcId="{F5069450-41E4-6743-A1FB-EB1D4A99A0F8}" destId="{405D643D-706B-6341-B64F-85CEA79667A9}" srcOrd="2" destOrd="0" presId="urn:microsoft.com/office/officeart/2005/8/layout/vList2"/>
    <dgm:cxn modelId="{37CC6D79-C0CC-AD42-A047-78FEF05FAAC3}" type="presParOf" srcId="{F5069450-41E4-6743-A1FB-EB1D4A99A0F8}" destId="{27734E62-BDD3-FB4D-9E16-B27189C30745}" srcOrd="3" destOrd="0" presId="urn:microsoft.com/office/officeart/2005/8/layout/vList2"/>
    <dgm:cxn modelId="{F4BE414A-1325-1249-B50A-DD029434BC02}" type="presParOf" srcId="{F5069450-41E4-6743-A1FB-EB1D4A99A0F8}" destId="{6D1BD531-1B51-9B4E-AA6E-E1B73AFCCF6D}" srcOrd="4" destOrd="0" presId="urn:microsoft.com/office/officeart/2005/8/layout/vList2"/>
    <dgm:cxn modelId="{9BB0D0F8-9DB9-DA43-A4CF-E85FD403AB52}" type="presParOf" srcId="{F5069450-41E4-6743-A1FB-EB1D4A99A0F8}" destId="{363E4234-1D62-DE4D-88DF-6480E39A50A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C7EC8-C177-D34D-A1D3-A791A87C6DE5}">
      <dsp:nvSpPr>
        <dsp:cNvPr id="0" name=""/>
        <dsp:cNvSpPr/>
      </dsp:nvSpPr>
      <dsp:spPr>
        <a:xfrm>
          <a:off x="0" y="25948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Assignment Goals</a:t>
          </a:r>
          <a:r>
            <a:rPr lang="en-US" sz="2100" b="0" i="0" kern="1200">
              <a:latin typeface="Neue Haas Grotesk Text Pro" panose="020B0504020202020204" pitchFamily="34" charset="77"/>
            </a:rPr>
            <a:t>: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51136"/>
        <a:ext cx="10840552" cy="465594"/>
      </dsp:txXfrm>
    </dsp:sp>
    <dsp:sp modelId="{FADB04F0-EC79-8E48-B851-724277BD108D}">
      <dsp:nvSpPr>
        <dsp:cNvPr id="0" name=""/>
        <dsp:cNvSpPr/>
      </dsp:nvSpPr>
      <dsp:spPr>
        <a:xfrm>
          <a:off x="0" y="541918"/>
          <a:ext cx="10890928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87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Apply ML/DL to EHR data for risk management.</a:t>
          </a:r>
          <a:endParaRPr lang="en-US" sz="1600" kern="1200">
            <a:latin typeface="Neue Haas Grotesk Text Pro" panose="020B050402020202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Extract features, fit models, derive insights.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0" y="541918"/>
        <a:ext cx="10890928" cy="554242"/>
      </dsp:txXfrm>
    </dsp:sp>
    <dsp:sp modelId="{C8AEC3C9-2FB6-604C-9E97-809437EEA03B}">
      <dsp:nvSpPr>
        <dsp:cNvPr id="0" name=""/>
        <dsp:cNvSpPr/>
      </dsp:nvSpPr>
      <dsp:spPr>
        <a:xfrm>
          <a:off x="0" y="1096161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Objective</a:t>
          </a:r>
          <a:r>
            <a:rPr lang="en-US" sz="2100" b="0" i="0" kern="1200">
              <a:latin typeface="Neue Haas Grotesk Text Pro" panose="020B0504020202020204" pitchFamily="34" charset="77"/>
            </a:rPr>
            <a:t>: Predict in-hospital mortality in heart failure patients.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1121349"/>
        <a:ext cx="10840552" cy="465594"/>
      </dsp:txXfrm>
    </dsp:sp>
    <dsp:sp modelId="{7CDB9028-800B-2D4F-9D22-6E492F0EEA60}">
      <dsp:nvSpPr>
        <dsp:cNvPr id="0" name=""/>
        <dsp:cNvSpPr/>
      </dsp:nvSpPr>
      <dsp:spPr>
        <a:xfrm>
          <a:off x="0" y="1672611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Dataset</a:t>
          </a:r>
          <a:r>
            <a:rPr lang="en-US" sz="2100" b="0" i="0" kern="1200">
              <a:latin typeface="Neue Haas Grotesk Text Pro" panose="020B0504020202020204" pitchFamily="34" charset="77"/>
            </a:rPr>
            <a:t>: MIMIC-IV (v3.1), 42,990 admissions (34,392 train, 8,598 test).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1697799"/>
        <a:ext cx="10840552" cy="465594"/>
      </dsp:txXfrm>
    </dsp:sp>
    <dsp:sp modelId="{605C9A17-C28C-C648-AD7F-9B6E602F252C}">
      <dsp:nvSpPr>
        <dsp:cNvPr id="0" name=""/>
        <dsp:cNvSpPr/>
      </dsp:nvSpPr>
      <dsp:spPr>
        <a:xfrm>
          <a:off x="0" y="2249061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Models</a:t>
          </a:r>
          <a:r>
            <a:rPr lang="en-US" sz="2100" b="0" i="0" kern="1200">
              <a:latin typeface="Neue Haas Grotesk Text Pro" panose="020B0504020202020204" pitchFamily="34" charset="77"/>
            </a:rPr>
            <a:t>: XGBoost, Advanced FNN, Ensemble (XGBoost + FNN).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2274249"/>
        <a:ext cx="10840552" cy="465594"/>
      </dsp:txXfrm>
    </dsp:sp>
    <dsp:sp modelId="{9CD1069A-E3B2-6C4A-8639-B3F2019F85FF}">
      <dsp:nvSpPr>
        <dsp:cNvPr id="0" name=""/>
        <dsp:cNvSpPr/>
      </dsp:nvSpPr>
      <dsp:spPr>
        <a:xfrm>
          <a:off x="0" y="2825511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Task</a:t>
          </a:r>
          <a:r>
            <a:rPr lang="en-US" sz="2100" b="0" i="0" kern="1200">
              <a:latin typeface="Neue Haas Grotesk Text Pro" panose="020B0504020202020204" pitchFamily="34" charset="77"/>
            </a:rPr>
            <a:t>: Binary classification (mortality vs. non-mortality).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2850699"/>
        <a:ext cx="10840552" cy="465594"/>
      </dsp:txXfrm>
    </dsp:sp>
    <dsp:sp modelId="{CFB232D5-3FCC-7444-9611-57F4DA62EB29}">
      <dsp:nvSpPr>
        <dsp:cNvPr id="0" name=""/>
        <dsp:cNvSpPr/>
      </dsp:nvSpPr>
      <dsp:spPr>
        <a:xfrm>
          <a:off x="0" y="3401961"/>
          <a:ext cx="10890928" cy="515970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>
              <a:latin typeface="Neue Haas Grotesk Text Pro" panose="020B0504020202020204" pitchFamily="34" charset="77"/>
            </a:rPr>
            <a:t>Mortality Rate</a:t>
          </a:r>
          <a:r>
            <a:rPr lang="en-US" sz="2100" b="0" i="0" kern="1200">
              <a:latin typeface="Neue Haas Grotesk Text Pro" panose="020B0504020202020204" pitchFamily="34" charset="77"/>
            </a:rPr>
            <a:t>: 5.40% (class imbalance).</a:t>
          </a:r>
          <a:endParaRPr lang="en-US" sz="2100" kern="1200">
            <a:latin typeface="Neue Haas Grotesk Text Pro" panose="020B0504020202020204" pitchFamily="34" charset="77"/>
          </a:endParaRPr>
        </a:p>
      </dsp:txBody>
      <dsp:txXfrm>
        <a:off x="25188" y="3427149"/>
        <a:ext cx="10840552" cy="465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A412F-E427-2646-93D1-C151033AFBCB}">
      <dsp:nvSpPr>
        <dsp:cNvPr id="0" name=""/>
        <dsp:cNvSpPr/>
      </dsp:nvSpPr>
      <dsp:spPr>
        <a:xfrm>
          <a:off x="943" y="282553"/>
          <a:ext cx="3597771" cy="8640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Neue Haas Grotesk Text Pro" panose="020B0504020202020204" pitchFamily="34" charset="77"/>
            </a:rPr>
            <a:t>Data Loading</a:t>
          </a:r>
          <a:r>
            <a:rPr lang="en-US" sz="1600" b="0" i="0" kern="1200">
              <a:latin typeface="Neue Haas Grotesk Text Pro" panose="020B0504020202020204" pitchFamily="34" charset="77"/>
            </a:rPr>
            <a:t>: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432943" y="282553"/>
        <a:ext cx="2733771" cy="864000"/>
      </dsp:txXfrm>
    </dsp:sp>
    <dsp:sp modelId="{0BF764B8-4B6B-2E4E-866B-9A716BB19602}">
      <dsp:nvSpPr>
        <dsp:cNvPr id="0" name=""/>
        <dsp:cNvSpPr/>
      </dsp:nvSpPr>
      <dsp:spPr>
        <a:xfrm>
          <a:off x="943" y="1254553"/>
          <a:ext cx="2878216" cy="215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Loaded MIMIC-IV: admissions, patients, diagnoses_icd, icustays.</a:t>
          </a:r>
          <a:endParaRPr lang="en-US" sz="1600" kern="1200">
            <a:latin typeface="Neue Haas Grotesk Text Pro" panose="020B050402020202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Filtered for heart failure (ICD-10: I50.x).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943" y="1254553"/>
        <a:ext cx="2878216" cy="2153250"/>
      </dsp:txXfrm>
    </dsp:sp>
    <dsp:sp modelId="{E191911E-1A3F-C24A-BF7F-2757253BDAEA}">
      <dsp:nvSpPr>
        <dsp:cNvPr id="0" name=""/>
        <dsp:cNvSpPr/>
      </dsp:nvSpPr>
      <dsp:spPr>
        <a:xfrm>
          <a:off x="3382714" y="282553"/>
          <a:ext cx="3597771" cy="8640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Neue Haas Grotesk Text Pro" panose="020B0504020202020204" pitchFamily="34" charset="77"/>
            </a:rPr>
            <a:t>Feature Extraction</a:t>
          </a:r>
          <a:r>
            <a:rPr lang="en-US" sz="1600" b="0" i="0" kern="1200">
              <a:latin typeface="Neue Haas Grotesk Text Pro" panose="020B0504020202020204" pitchFamily="34" charset="77"/>
            </a:rPr>
            <a:t>: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3814714" y="282553"/>
        <a:ext cx="2733771" cy="864000"/>
      </dsp:txXfrm>
    </dsp:sp>
    <dsp:sp modelId="{B659EAEF-BAA5-5A45-BE0D-96DC16888173}">
      <dsp:nvSpPr>
        <dsp:cNvPr id="0" name=""/>
        <dsp:cNvSpPr/>
      </dsp:nvSpPr>
      <dsp:spPr>
        <a:xfrm>
          <a:off x="3382714" y="1254553"/>
          <a:ext cx="2878216" cy="215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Demographics: Age (capped at 90), gender (M=0, F=1).</a:t>
          </a:r>
          <a:endParaRPr lang="en-US" sz="1600" kern="1200">
            <a:latin typeface="Neue Haas Grotesk Text Pro" panose="020B050402020202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Clinical: ICU stay (binary), admission type (categorical).</a:t>
          </a:r>
          <a:endParaRPr lang="en-US" sz="1600" kern="1200">
            <a:latin typeface="Neue Haas Grotesk Text Pro" panose="020B050402020202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Comorbidities: Top ICD-10 codes (one-hot encoded).</a:t>
          </a:r>
          <a:endParaRPr lang="en-US" sz="1600" kern="1200">
            <a:latin typeface="Neue Haas Grotesk Text Pro" panose="020B0504020202020204" pitchFamily="34" charset="77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>
              <a:latin typeface="Neue Haas Grotesk Text Pro" panose="020B0504020202020204" pitchFamily="34" charset="77"/>
            </a:rPr>
            <a:t>Target: mortality (1 if deathtime not null, 0 otherwise).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3382714" y="1254553"/>
        <a:ext cx="2878216" cy="2153250"/>
      </dsp:txXfrm>
    </dsp:sp>
    <dsp:sp modelId="{D70A76F0-0E78-1F4A-A93F-466440A0F84B}">
      <dsp:nvSpPr>
        <dsp:cNvPr id="0" name=""/>
        <dsp:cNvSpPr/>
      </dsp:nvSpPr>
      <dsp:spPr>
        <a:xfrm>
          <a:off x="6764485" y="282553"/>
          <a:ext cx="3597771" cy="864000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latin typeface="Neue Haas Grotesk Text Pro" panose="020B0504020202020204" pitchFamily="34" charset="77"/>
            </a:rPr>
            <a:t>Preprocessing</a:t>
          </a:r>
          <a:r>
            <a:rPr lang="en-US" sz="1600" b="0" i="0" kern="1200">
              <a:latin typeface="Neue Haas Grotesk Text Pro" panose="020B0504020202020204" pitchFamily="34" charset="77"/>
            </a:rPr>
            <a:t>: 80/20 train-test split, scaled features.</a:t>
          </a:r>
          <a:endParaRPr lang="en-US" sz="1600" kern="1200">
            <a:latin typeface="Neue Haas Grotesk Text Pro" panose="020B0504020202020204" pitchFamily="34" charset="77"/>
          </a:endParaRPr>
        </a:p>
      </dsp:txBody>
      <dsp:txXfrm>
        <a:off x="7196485" y="282553"/>
        <a:ext cx="2733771" cy="864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5F10-99C2-474A-9B82-9483CD017007}">
      <dsp:nvSpPr>
        <dsp:cNvPr id="0" name=""/>
        <dsp:cNvSpPr/>
      </dsp:nvSpPr>
      <dsp:spPr>
        <a:xfrm>
          <a:off x="0" y="475"/>
          <a:ext cx="61275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DA4C4E-CC7D-8C4D-85FF-76262DB93254}">
      <dsp:nvSpPr>
        <dsp:cNvPr id="0" name=""/>
        <dsp:cNvSpPr/>
      </dsp:nvSpPr>
      <dsp:spPr>
        <a:xfrm>
          <a:off x="0" y="475"/>
          <a:ext cx="6127542" cy="7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Neue Haas Grotesk Text Pro" panose="020B0504020202020204" pitchFamily="34" charset="77"/>
            </a:rPr>
            <a:t>Model</a:t>
          </a:r>
          <a:r>
            <a:rPr lang="en-US" sz="2100" b="0" i="0" kern="1200" dirty="0">
              <a:latin typeface="Neue Haas Grotesk Text Pro" panose="020B0504020202020204" pitchFamily="34" charset="77"/>
            </a:rPr>
            <a:t>: </a:t>
          </a:r>
          <a:r>
            <a:rPr lang="en-US" sz="2100" b="0" i="0" kern="1200" dirty="0" err="1">
              <a:latin typeface="Neue Haas Grotesk Text Pro" panose="020B0504020202020204" pitchFamily="34" charset="77"/>
            </a:rPr>
            <a:t>XGBoost</a:t>
          </a:r>
          <a:r>
            <a:rPr lang="en-US" sz="2100" b="0" i="0" kern="1200" dirty="0">
              <a:latin typeface="Neue Haas Grotesk Text Pro" panose="020B0504020202020204" pitchFamily="34" charset="77"/>
            </a:rPr>
            <a:t> (gradient boosting classifier).</a:t>
          </a:r>
          <a:endParaRPr lang="en-US" sz="2100" kern="1200" dirty="0">
            <a:latin typeface="Neue Haas Grotesk Text Pro" panose="020B0504020202020204" pitchFamily="34" charset="77"/>
          </a:endParaRPr>
        </a:p>
      </dsp:txBody>
      <dsp:txXfrm>
        <a:off x="0" y="475"/>
        <a:ext cx="6127542" cy="778305"/>
      </dsp:txXfrm>
    </dsp:sp>
    <dsp:sp modelId="{7139031A-4380-F042-A040-0C48910127BC}">
      <dsp:nvSpPr>
        <dsp:cNvPr id="0" name=""/>
        <dsp:cNvSpPr/>
      </dsp:nvSpPr>
      <dsp:spPr>
        <a:xfrm>
          <a:off x="0" y="778780"/>
          <a:ext cx="61275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rgbClr val="0070C0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101092-2EDA-5D4B-831B-46499B2D274F}">
      <dsp:nvSpPr>
        <dsp:cNvPr id="0" name=""/>
        <dsp:cNvSpPr/>
      </dsp:nvSpPr>
      <dsp:spPr>
        <a:xfrm>
          <a:off x="0" y="778780"/>
          <a:ext cx="6127542" cy="7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Neue Haas Grotesk Text Pro" panose="020B0504020202020204" pitchFamily="34" charset="77"/>
            </a:rPr>
            <a:t>Setup</a:t>
          </a:r>
          <a:r>
            <a:rPr lang="en-US" sz="2100" b="0" i="0" kern="1200" dirty="0">
              <a:latin typeface="Neue Haas Grotesk Text Pro" panose="020B0504020202020204" pitchFamily="34" charset="77"/>
            </a:rPr>
            <a:t>: </a:t>
          </a:r>
          <a:r>
            <a:rPr lang="en-US" sz="2100" b="0" i="0" kern="1200" dirty="0" err="1">
              <a:latin typeface="Neue Haas Grotesk Text Pro" panose="020B0504020202020204" pitchFamily="34" charset="77"/>
            </a:rPr>
            <a:t>eval_metric</a:t>
          </a:r>
          <a:r>
            <a:rPr lang="en-US" sz="2100" b="0" i="0" kern="1200" dirty="0">
              <a:latin typeface="Neue Haas Grotesk Text Pro" panose="020B0504020202020204" pitchFamily="34" charset="77"/>
            </a:rPr>
            <a:t>='</a:t>
          </a:r>
          <a:r>
            <a:rPr lang="en-US" sz="2100" b="0" i="0" kern="1200" dirty="0" err="1">
              <a:latin typeface="Neue Haas Grotesk Text Pro" panose="020B0504020202020204" pitchFamily="34" charset="77"/>
            </a:rPr>
            <a:t>logloss</a:t>
          </a:r>
          <a:r>
            <a:rPr lang="en-US" sz="2100" b="0" i="0" kern="1200" dirty="0">
              <a:latin typeface="Neue Haas Grotesk Text Pro" panose="020B0504020202020204" pitchFamily="34" charset="77"/>
            </a:rPr>
            <a:t>', trained on 34,392 samples.</a:t>
          </a:r>
          <a:endParaRPr lang="en-US" sz="2100" kern="1200" dirty="0">
            <a:latin typeface="Neue Haas Grotesk Text Pro" panose="020B0504020202020204" pitchFamily="34" charset="77"/>
          </a:endParaRPr>
        </a:p>
      </dsp:txBody>
      <dsp:txXfrm>
        <a:off x="0" y="778780"/>
        <a:ext cx="6127542" cy="778305"/>
      </dsp:txXfrm>
    </dsp:sp>
    <dsp:sp modelId="{75613A84-4A81-CC48-8C60-A469AF045C34}">
      <dsp:nvSpPr>
        <dsp:cNvPr id="0" name=""/>
        <dsp:cNvSpPr/>
      </dsp:nvSpPr>
      <dsp:spPr>
        <a:xfrm>
          <a:off x="0" y="1557086"/>
          <a:ext cx="61275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rgbClr val="0070C0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4B5D89-8B1B-4343-B5B1-812F11721600}">
      <dsp:nvSpPr>
        <dsp:cNvPr id="0" name=""/>
        <dsp:cNvSpPr/>
      </dsp:nvSpPr>
      <dsp:spPr>
        <a:xfrm>
          <a:off x="0" y="1557086"/>
          <a:ext cx="6127542" cy="7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Neue Haas Grotesk Text Pro" panose="020B0504020202020204" pitchFamily="34" charset="77"/>
            </a:rPr>
            <a:t>Feature Fitting</a:t>
          </a:r>
          <a:r>
            <a:rPr lang="en-US" sz="2100" b="0" i="0" kern="1200" dirty="0">
              <a:latin typeface="Neue Haas Grotesk Text Pro" panose="020B0504020202020204" pitchFamily="34" charset="77"/>
            </a:rPr>
            <a:t>: Used scaled features (age, gender, ICU stay, etc.).</a:t>
          </a:r>
          <a:endParaRPr lang="en-US" sz="2100" kern="1200" dirty="0">
            <a:latin typeface="Neue Haas Grotesk Text Pro" panose="020B0504020202020204" pitchFamily="34" charset="77"/>
          </a:endParaRPr>
        </a:p>
      </dsp:txBody>
      <dsp:txXfrm>
        <a:off x="0" y="1557086"/>
        <a:ext cx="6127542" cy="778305"/>
      </dsp:txXfrm>
    </dsp:sp>
    <dsp:sp modelId="{FDD7B4C1-B9E2-DD46-AA05-658BB9270C33}">
      <dsp:nvSpPr>
        <dsp:cNvPr id="0" name=""/>
        <dsp:cNvSpPr/>
      </dsp:nvSpPr>
      <dsp:spPr>
        <a:xfrm>
          <a:off x="0" y="2335392"/>
          <a:ext cx="61275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rgbClr val="0070C0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13A68B1-34B7-6B45-9F30-5C87FD9AF2D3}">
      <dsp:nvSpPr>
        <dsp:cNvPr id="0" name=""/>
        <dsp:cNvSpPr/>
      </dsp:nvSpPr>
      <dsp:spPr>
        <a:xfrm>
          <a:off x="0" y="2335392"/>
          <a:ext cx="6127542" cy="7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Neue Haas Grotesk Text Pro" panose="020B0504020202020204" pitchFamily="34" charset="77"/>
            </a:rPr>
            <a:t>Evaluation</a:t>
          </a:r>
          <a:r>
            <a:rPr lang="en-US" sz="2100" b="0" i="0" kern="1200" dirty="0">
              <a:latin typeface="Neue Haas Grotesk Text Pro" panose="020B0504020202020204" pitchFamily="34" charset="77"/>
            </a:rPr>
            <a:t>: Predicted on 8,598 test samples, computed metrics.</a:t>
          </a:r>
          <a:endParaRPr lang="en-US" sz="2100" kern="1200" dirty="0">
            <a:latin typeface="Neue Haas Grotesk Text Pro" panose="020B0504020202020204" pitchFamily="34" charset="77"/>
          </a:endParaRPr>
        </a:p>
      </dsp:txBody>
      <dsp:txXfrm>
        <a:off x="0" y="2335392"/>
        <a:ext cx="6127542" cy="778305"/>
      </dsp:txXfrm>
    </dsp:sp>
    <dsp:sp modelId="{6AB2101E-48DF-DA46-A13A-329FCA8831C3}">
      <dsp:nvSpPr>
        <dsp:cNvPr id="0" name=""/>
        <dsp:cNvSpPr/>
      </dsp:nvSpPr>
      <dsp:spPr>
        <a:xfrm>
          <a:off x="0" y="3113698"/>
          <a:ext cx="612754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rgbClr val="0070C0"/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7B4B2F-2D9B-BD41-AB7E-956F60DEE361}">
      <dsp:nvSpPr>
        <dsp:cNvPr id="0" name=""/>
        <dsp:cNvSpPr/>
      </dsp:nvSpPr>
      <dsp:spPr>
        <a:xfrm>
          <a:off x="0" y="3113698"/>
          <a:ext cx="6127542" cy="7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dirty="0">
              <a:latin typeface="Neue Haas Grotesk Text Pro" panose="020B0504020202020204" pitchFamily="34" charset="77"/>
            </a:rPr>
            <a:t>Feature Importance</a:t>
          </a:r>
          <a:r>
            <a:rPr lang="en-US" sz="2100" b="0" i="0" kern="1200" dirty="0">
              <a:latin typeface="Neue Haas Grotesk Text Pro" panose="020B0504020202020204" pitchFamily="34" charset="77"/>
            </a:rPr>
            <a:t>: Top features (e.g., ICU stay, age).</a:t>
          </a:r>
          <a:endParaRPr lang="en-US" sz="2100" kern="1200" dirty="0">
            <a:latin typeface="Neue Haas Grotesk Text Pro" panose="020B0504020202020204" pitchFamily="34" charset="77"/>
          </a:endParaRPr>
        </a:p>
      </dsp:txBody>
      <dsp:txXfrm>
        <a:off x="0" y="3113698"/>
        <a:ext cx="6127542" cy="7783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8696B-1435-CE40-9874-FBF23DADC162}">
      <dsp:nvSpPr>
        <dsp:cNvPr id="0" name=""/>
        <dsp:cNvSpPr/>
      </dsp:nvSpPr>
      <dsp:spPr>
        <a:xfrm>
          <a:off x="0" y="2452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0BC9B-2F26-9948-9FA0-04E729E44B4E}">
      <dsp:nvSpPr>
        <dsp:cNvPr id="0" name=""/>
        <dsp:cNvSpPr/>
      </dsp:nvSpPr>
      <dsp:spPr>
        <a:xfrm>
          <a:off x="0" y="2452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Neue Haas Grotesk Text Pro" panose="020B0504020202020204" pitchFamily="34" charset="77"/>
            </a:rPr>
            <a:t>Model</a:t>
          </a:r>
          <a:r>
            <a:rPr lang="en-US" sz="1900" b="0" i="0" kern="1200" dirty="0">
              <a:latin typeface="Neue Haas Grotesk Text Pro" panose="020B0504020202020204" pitchFamily="34" charset="77"/>
            </a:rPr>
            <a:t>: Advanced FNN with residual connections.</a:t>
          </a:r>
          <a:endParaRPr lang="en-US" sz="1900" kern="1200" dirty="0">
            <a:latin typeface="Neue Haas Grotesk Text Pro" panose="020B0504020202020204" pitchFamily="34" charset="77"/>
          </a:endParaRPr>
        </a:p>
      </dsp:txBody>
      <dsp:txXfrm>
        <a:off x="0" y="2452"/>
        <a:ext cx="5228311" cy="836292"/>
      </dsp:txXfrm>
    </dsp:sp>
    <dsp:sp modelId="{533B2B10-7B4F-B845-B8A1-2D3860FB37F0}">
      <dsp:nvSpPr>
        <dsp:cNvPr id="0" name=""/>
        <dsp:cNvSpPr/>
      </dsp:nvSpPr>
      <dsp:spPr>
        <a:xfrm>
          <a:off x="0" y="838745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B793-15B8-4840-BB4D-224E6D44A13B}">
      <dsp:nvSpPr>
        <dsp:cNvPr id="0" name=""/>
        <dsp:cNvSpPr/>
      </dsp:nvSpPr>
      <dsp:spPr>
        <a:xfrm>
          <a:off x="0" y="838745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Neue Haas Grotesk Text Pro" panose="020B0504020202020204" pitchFamily="34" charset="77"/>
            </a:rPr>
            <a:t>Architecture</a:t>
          </a:r>
          <a:r>
            <a:rPr lang="en-US" sz="1900" b="0" i="0" kern="1200" dirty="0">
              <a:latin typeface="Neue Haas Grotesk Text Pro" panose="020B0504020202020204" pitchFamily="34" charset="77"/>
            </a:rPr>
            <a:t>: input_dim→256→128→64→32→1, focal loss.</a:t>
          </a:r>
          <a:endParaRPr lang="en-US" sz="1900" kern="1200" dirty="0">
            <a:latin typeface="Neue Haas Grotesk Text Pro" panose="020B0504020202020204" pitchFamily="34" charset="77"/>
          </a:endParaRPr>
        </a:p>
      </dsp:txBody>
      <dsp:txXfrm>
        <a:off x="0" y="838745"/>
        <a:ext cx="5228311" cy="836292"/>
      </dsp:txXfrm>
    </dsp:sp>
    <dsp:sp modelId="{190D85BB-AB63-2341-AB65-BC1EAFFE6DA7}">
      <dsp:nvSpPr>
        <dsp:cNvPr id="0" name=""/>
        <dsp:cNvSpPr/>
      </dsp:nvSpPr>
      <dsp:spPr>
        <a:xfrm>
          <a:off x="0" y="1675037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32041-9B9C-AA47-BED7-56F8CC9FFEE2}">
      <dsp:nvSpPr>
        <dsp:cNvPr id="0" name=""/>
        <dsp:cNvSpPr/>
      </dsp:nvSpPr>
      <dsp:spPr>
        <a:xfrm>
          <a:off x="0" y="1675037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Neue Haas Grotesk Text Pro" panose="020B0504020202020204" pitchFamily="34" charset="77"/>
            </a:rPr>
            <a:t>Feature Fitting</a:t>
          </a:r>
          <a:r>
            <a:rPr lang="en-US" sz="1900" b="0" i="0" kern="1200" dirty="0">
              <a:latin typeface="Neue Haas Grotesk Text Pro" panose="020B0504020202020204" pitchFamily="34" charset="77"/>
            </a:rPr>
            <a:t>: Used scaled features, learned complex patterns.</a:t>
          </a:r>
          <a:endParaRPr lang="en-US" sz="1900" kern="1200" dirty="0">
            <a:latin typeface="Neue Haas Grotesk Text Pro" panose="020B0504020202020204" pitchFamily="34" charset="77"/>
          </a:endParaRPr>
        </a:p>
      </dsp:txBody>
      <dsp:txXfrm>
        <a:off x="0" y="1675037"/>
        <a:ext cx="5228311" cy="836292"/>
      </dsp:txXfrm>
    </dsp:sp>
    <dsp:sp modelId="{D03904CE-94C4-684D-87EB-5B9D2D246EE5}">
      <dsp:nvSpPr>
        <dsp:cNvPr id="0" name=""/>
        <dsp:cNvSpPr/>
      </dsp:nvSpPr>
      <dsp:spPr>
        <a:xfrm>
          <a:off x="0" y="2511330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85D82-B2FC-5A4E-968D-EA75B8690E1E}">
      <dsp:nvSpPr>
        <dsp:cNvPr id="0" name=""/>
        <dsp:cNvSpPr/>
      </dsp:nvSpPr>
      <dsp:spPr>
        <a:xfrm>
          <a:off x="0" y="2511330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latin typeface="Neue Haas Grotesk Text Pro" panose="020B0504020202020204" pitchFamily="34" charset="77"/>
            </a:rPr>
            <a:t>Training</a:t>
          </a:r>
          <a:r>
            <a:rPr lang="en-US" sz="1900" b="0" i="0" kern="1200" dirty="0">
              <a:latin typeface="Neue Haas Grotesk Text Pro" panose="020B0504020202020204" pitchFamily="34" charset="77"/>
            </a:rPr>
            <a:t>: 80/20 train-validation split (27,513 train, 6,879 </a:t>
          </a:r>
          <a:r>
            <a:rPr lang="en-US" sz="1900" b="0" i="0" kern="1200" dirty="0" err="1">
              <a:latin typeface="Neue Haas Grotesk Text Pro" panose="020B0504020202020204" pitchFamily="34" charset="77"/>
            </a:rPr>
            <a:t>val</a:t>
          </a:r>
          <a:r>
            <a:rPr lang="en-US" sz="1900" b="0" i="0" kern="1200" dirty="0">
              <a:latin typeface="Neue Haas Grotesk Text Pro" panose="020B0504020202020204" pitchFamily="34" charset="77"/>
            </a:rPr>
            <a:t>).</a:t>
          </a:r>
          <a:endParaRPr lang="en-US" sz="1900" kern="1200" dirty="0">
            <a:latin typeface="Neue Haas Grotesk Text Pro" panose="020B0504020202020204" pitchFamily="34" charset="77"/>
          </a:endParaRPr>
        </a:p>
      </dsp:txBody>
      <dsp:txXfrm>
        <a:off x="0" y="2511330"/>
        <a:ext cx="5228311" cy="836292"/>
      </dsp:txXfrm>
    </dsp:sp>
    <dsp:sp modelId="{EBC7A7DF-05E1-6646-94EB-52E3A198A793}">
      <dsp:nvSpPr>
        <dsp:cNvPr id="0" name=""/>
        <dsp:cNvSpPr/>
      </dsp:nvSpPr>
      <dsp:spPr>
        <a:xfrm>
          <a:off x="0" y="3347623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6AB53-7600-0343-9570-DFC7EEF456DA}">
      <dsp:nvSpPr>
        <dsp:cNvPr id="0" name=""/>
        <dsp:cNvSpPr/>
      </dsp:nvSpPr>
      <dsp:spPr>
        <a:xfrm>
          <a:off x="0" y="3347623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>
              <a:latin typeface="Neue Haas Grotesk Text Pro" panose="020B0504020202020204" pitchFamily="34" charset="77"/>
            </a:rPr>
            <a:t>Data augmentation (noise), early stopping (epoch 26).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3347623"/>
        <a:ext cx="5228311" cy="836292"/>
      </dsp:txXfrm>
    </dsp:sp>
    <dsp:sp modelId="{1B83E3A9-C18A-1949-A0A9-6821465B726F}">
      <dsp:nvSpPr>
        <dsp:cNvPr id="0" name=""/>
        <dsp:cNvSpPr/>
      </dsp:nvSpPr>
      <dsp:spPr>
        <a:xfrm>
          <a:off x="0" y="4183915"/>
          <a:ext cx="522831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79B48-3BBE-0F4E-AD82-A002C22ED88A}">
      <dsp:nvSpPr>
        <dsp:cNvPr id="0" name=""/>
        <dsp:cNvSpPr/>
      </dsp:nvSpPr>
      <dsp:spPr>
        <a:xfrm>
          <a:off x="0" y="4183915"/>
          <a:ext cx="5228311" cy="836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>
              <a:latin typeface="Neue Haas Grotesk Text Pro" panose="020B0504020202020204" pitchFamily="34" charset="77"/>
            </a:rPr>
            <a:t>Evaluation</a:t>
          </a:r>
          <a:r>
            <a:rPr lang="en-US" sz="1900" b="0" i="0" kern="1200">
              <a:latin typeface="Neue Haas Grotesk Text Pro" panose="020B0504020202020204" pitchFamily="34" charset="77"/>
            </a:rPr>
            <a:t>: Threshold tuning (best = 0.30, min recall 0.7).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4183915"/>
        <a:ext cx="5228311" cy="83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94E09-E128-C84E-8453-AE458693956F}">
      <dsp:nvSpPr>
        <dsp:cNvPr id="0" name=""/>
        <dsp:cNvSpPr/>
      </dsp:nvSpPr>
      <dsp:spPr>
        <a:xfrm>
          <a:off x="0" y="66371"/>
          <a:ext cx="5888736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Neue Haas Grotesk Text Pro" panose="020B0504020202020204" pitchFamily="34" charset="77"/>
            </a:rPr>
            <a:t>ROC Curve</a:t>
          </a:r>
          <a:r>
            <a:rPr lang="en-US" sz="1800" b="0" i="0" kern="1200">
              <a:latin typeface="Neue Haas Grotesk Text Pro" panose="020B0504020202020204" pitchFamily="34" charset="77"/>
            </a:rPr>
            <a:t>:</a:t>
          </a:r>
          <a:endParaRPr lang="en-US" sz="1800" kern="1200">
            <a:latin typeface="Neue Haas Grotesk Text Pro" panose="020B0504020202020204" pitchFamily="34" charset="77"/>
          </a:endParaRPr>
        </a:p>
      </dsp:txBody>
      <dsp:txXfrm>
        <a:off x="35083" y="101454"/>
        <a:ext cx="5818570" cy="648506"/>
      </dsp:txXfrm>
    </dsp:sp>
    <dsp:sp modelId="{DAF7AC6F-68AD-3E4B-BB5E-AC1A83921405}">
      <dsp:nvSpPr>
        <dsp:cNvPr id="0" name=""/>
        <dsp:cNvSpPr/>
      </dsp:nvSpPr>
      <dsp:spPr>
        <a:xfrm>
          <a:off x="0" y="785044"/>
          <a:ext cx="5888736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Neue Haas Grotesk Text Pro" panose="020B0504020202020204" pitchFamily="34" charset="77"/>
            </a:rPr>
            <a:t>XGBoost AUC = 0.844, FNN AUC = 0.844.</a:t>
          </a:r>
          <a:endParaRPr lang="en-US" sz="1400" kern="1200">
            <a:latin typeface="Neue Haas Grotesk Text Pro" panose="020B0504020202020204" pitchFamily="34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Neue Haas Grotesk Text Pro" panose="020B0504020202020204" pitchFamily="34" charset="77"/>
            </a:rPr>
            <a:t>Nearly identical curves, excellent discriminative power.</a:t>
          </a:r>
          <a:endParaRPr lang="en-US" sz="1400" kern="1200">
            <a:latin typeface="Neue Haas Grotesk Text Pro" panose="020B0504020202020204" pitchFamily="34" charset="77"/>
          </a:endParaRPr>
        </a:p>
      </dsp:txBody>
      <dsp:txXfrm>
        <a:off x="0" y="785044"/>
        <a:ext cx="5888736" cy="484380"/>
      </dsp:txXfrm>
    </dsp:sp>
    <dsp:sp modelId="{A3297F72-DA9B-584A-8824-89F25656823F}">
      <dsp:nvSpPr>
        <dsp:cNvPr id="0" name=""/>
        <dsp:cNvSpPr/>
      </dsp:nvSpPr>
      <dsp:spPr>
        <a:xfrm>
          <a:off x="0" y="1269424"/>
          <a:ext cx="5888736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Neue Haas Grotesk Text Pro" panose="020B0504020202020204" pitchFamily="34" charset="77"/>
            </a:rPr>
            <a:t>Key Metrics</a:t>
          </a:r>
          <a:r>
            <a:rPr lang="en-US" sz="1800" b="0" i="0" kern="1200">
              <a:latin typeface="Neue Haas Grotesk Text Pro" panose="020B0504020202020204" pitchFamily="34" charset="77"/>
            </a:rPr>
            <a:t>:</a:t>
          </a:r>
          <a:endParaRPr lang="en-US" sz="1800" kern="1200">
            <a:latin typeface="Neue Haas Grotesk Text Pro" panose="020B0504020202020204" pitchFamily="34" charset="77"/>
          </a:endParaRPr>
        </a:p>
      </dsp:txBody>
      <dsp:txXfrm>
        <a:off x="35083" y="1304507"/>
        <a:ext cx="5818570" cy="648506"/>
      </dsp:txXfrm>
    </dsp:sp>
    <dsp:sp modelId="{313795D8-DE4E-A24A-BCFD-4BC1E602814D}">
      <dsp:nvSpPr>
        <dsp:cNvPr id="0" name=""/>
        <dsp:cNvSpPr/>
      </dsp:nvSpPr>
      <dsp:spPr>
        <a:xfrm>
          <a:off x="0" y="1988096"/>
          <a:ext cx="5888736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>
              <a:latin typeface="Neue Haas Grotesk Text Pro" panose="020B0504020202020204" pitchFamily="34" charset="77"/>
            </a:rPr>
            <a:t>XGBoost</a:t>
          </a:r>
          <a:r>
            <a:rPr lang="en-US" sz="1400" b="0" i="0" kern="1200">
              <a:latin typeface="Neue Haas Grotesk Text Pro" panose="020B0504020202020204" pitchFamily="34" charset="77"/>
            </a:rPr>
            <a:t>: Accuracy: 0.9457, Precision: 0.0, Recall: 0.0, F1: 0.0.</a:t>
          </a:r>
          <a:endParaRPr lang="en-US" sz="1400" kern="1200">
            <a:latin typeface="Neue Haas Grotesk Text Pro" panose="020B0504020202020204" pitchFamily="34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>
              <a:latin typeface="Neue Haas Grotesk Text Pro" panose="020B0504020202020204" pitchFamily="34" charset="77"/>
            </a:rPr>
            <a:t>FNN</a:t>
          </a:r>
          <a:r>
            <a:rPr lang="en-US" sz="1400" b="0" i="0" kern="1200">
              <a:latin typeface="Neue Haas Grotesk Text Pro" panose="020B0504020202020204" pitchFamily="34" charset="77"/>
            </a:rPr>
            <a:t>: Accuracy: 0.7534, Precision: 0.1601, Recall: 0.8405, F1: 0.2690.</a:t>
          </a:r>
          <a:endParaRPr lang="en-US" sz="1400" kern="1200">
            <a:latin typeface="Neue Haas Grotesk Text Pro" panose="020B0504020202020204" pitchFamily="34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>
              <a:latin typeface="Neue Haas Grotesk Text Pro" panose="020B0504020202020204" pitchFamily="34" charset="77"/>
            </a:rPr>
            <a:t>Ensemble</a:t>
          </a:r>
          <a:r>
            <a:rPr lang="en-US" sz="1400" b="0" i="0" kern="1200">
              <a:latin typeface="Neue Haas Grotesk Text Pro" panose="020B0504020202020204" pitchFamily="34" charset="77"/>
            </a:rPr>
            <a:t>: Accuracy: 0.9458, Precision: 0.0, Recall: 0.0, F1: 0.0.</a:t>
          </a:r>
          <a:endParaRPr lang="en-US" sz="1400" kern="1200">
            <a:latin typeface="Neue Haas Grotesk Text Pro" panose="020B0504020202020204" pitchFamily="34" charset="77"/>
          </a:endParaRPr>
        </a:p>
      </dsp:txBody>
      <dsp:txXfrm>
        <a:off x="0" y="1988096"/>
        <a:ext cx="5888736" cy="950130"/>
      </dsp:txXfrm>
    </dsp:sp>
    <dsp:sp modelId="{72D66D79-DBE9-B24A-AA65-BCC1D2825F50}">
      <dsp:nvSpPr>
        <dsp:cNvPr id="0" name=""/>
        <dsp:cNvSpPr/>
      </dsp:nvSpPr>
      <dsp:spPr>
        <a:xfrm>
          <a:off x="0" y="2938226"/>
          <a:ext cx="5888736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Neue Haas Grotesk Text Pro" panose="020B0504020202020204" pitchFamily="34" charset="77"/>
            </a:rPr>
            <a:t>Analysis</a:t>
          </a:r>
          <a:r>
            <a:rPr lang="en-US" sz="1800" b="0" i="0" kern="1200">
              <a:latin typeface="Neue Haas Grotesk Text Pro" panose="020B0504020202020204" pitchFamily="34" charset="77"/>
            </a:rPr>
            <a:t>:</a:t>
          </a:r>
          <a:endParaRPr lang="en-US" sz="1800" kern="1200">
            <a:latin typeface="Neue Haas Grotesk Text Pro" panose="020B0504020202020204" pitchFamily="34" charset="77"/>
          </a:endParaRPr>
        </a:p>
      </dsp:txBody>
      <dsp:txXfrm>
        <a:off x="35083" y="2973309"/>
        <a:ext cx="5818570" cy="648506"/>
      </dsp:txXfrm>
    </dsp:sp>
    <dsp:sp modelId="{E937C49C-5E39-9548-A960-0A65635F1BB4}">
      <dsp:nvSpPr>
        <dsp:cNvPr id="0" name=""/>
        <dsp:cNvSpPr/>
      </dsp:nvSpPr>
      <dsp:spPr>
        <a:xfrm>
          <a:off x="0" y="3656899"/>
          <a:ext cx="5888736" cy="484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967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Neue Haas Grotesk Text Pro" panose="020B0504020202020204" pitchFamily="34" charset="77"/>
            </a:rPr>
            <a:t>FNN’s high recall (0.8405) identifies most high-risk patients.</a:t>
          </a:r>
          <a:endParaRPr lang="en-US" sz="1400" kern="1200">
            <a:latin typeface="Neue Haas Grotesk Text Pro" panose="020B0504020202020204" pitchFamily="34" charset="77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>
              <a:latin typeface="Neue Haas Grotesk Text Pro" panose="020B0504020202020204" pitchFamily="34" charset="77"/>
            </a:rPr>
            <a:t>Low precision (0.1601) due to class imbalance (5.40% mortality).</a:t>
          </a:r>
          <a:endParaRPr lang="en-US" sz="1400" kern="1200">
            <a:latin typeface="Neue Haas Grotesk Text Pro" panose="020B0504020202020204" pitchFamily="34" charset="77"/>
          </a:endParaRPr>
        </a:p>
      </dsp:txBody>
      <dsp:txXfrm>
        <a:off x="0" y="3656899"/>
        <a:ext cx="5888736" cy="484380"/>
      </dsp:txXfrm>
    </dsp:sp>
    <dsp:sp modelId="{EB760F2A-6513-714D-9892-C4FDFFC8801C}">
      <dsp:nvSpPr>
        <dsp:cNvPr id="0" name=""/>
        <dsp:cNvSpPr/>
      </dsp:nvSpPr>
      <dsp:spPr>
        <a:xfrm>
          <a:off x="0" y="4141279"/>
          <a:ext cx="5888736" cy="7186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Neue Haas Grotesk Text Pro" panose="020B0504020202020204" pitchFamily="34" charset="77"/>
            </a:rPr>
            <a:t>Plot/Output</a:t>
          </a:r>
          <a:r>
            <a:rPr lang="en-US" sz="1800" b="0" i="0" kern="1200">
              <a:latin typeface="Neue Haas Grotesk Text Pro" panose="020B0504020202020204" pitchFamily="34" charset="77"/>
            </a:rPr>
            <a:t>: ROC curve plot (XGBoost AUC = 0.844, FNN AUC = 0.844).</a:t>
          </a:r>
          <a:endParaRPr lang="en-US" sz="1800" kern="1200">
            <a:latin typeface="Neue Haas Grotesk Text Pro" panose="020B0504020202020204" pitchFamily="34" charset="77"/>
          </a:endParaRPr>
        </a:p>
      </dsp:txBody>
      <dsp:txXfrm>
        <a:off x="35083" y="4176362"/>
        <a:ext cx="5818570" cy="648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032C9-585F-C34B-9778-BBAD64F68FE4}">
      <dsp:nvSpPr>
        <dsp:cNvPr id="0" name=""/>
        <dsp:cNvSpPr/>
      </dsp:nvSpPr>
      <dsp:spPr>
        <a:xfrm>
          <a:off x="0" y="118609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Strengths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147395"/>
        <a:ext cx="7158844" cy="532107"/>
      </dsp:txXfrm>
    </dsp:sp>
    <dsp:sp modelId="{866EB166-586F-794F-A86F-CEBAC7ED01DA}">
      <dsp:nvSpPr>
        <dsp:cNvPr id="0" name=""/>
        <dsp:cNvSpPr/>
      </dsp:nvSpPr>
      <dsp:spPr>
        <a:xfrm>
          <a:off x="0" y="708289"/>
          <a:ext cx="7216416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AUC of 0.844 for both models, suitable for risk stratification.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FNN’s high recall (0.8405) identifies most high-risk patients.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XGBoost’s feature importance (e.g., ICU stay, age) aids decisions.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708289"/>
        <a:ext cx="7216416" cy="1788480"/>
      </dsp:txXfrm>
    </dsp:sp>
    <dsp:sp modelId="{74AAA801-5AA4-A74E-8E9B-877020A2A8FC}">
      <dsp:nvSpPr>
        <dsp:cNvPr id="0" name=""/>
        <dsp:cNvSpPr/>
      </dsp:nvSpPr>
      <dsp:spPr>
        <a:xfrm>
          <a:off x="0" y="2496770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Insights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2525556"/>
        <a:ext cx="7158844" cy="532107"/>
      </dsp:txXfrm>
    </dsp:sp>
    <dsp:sp modelId="{B5C1F3B8-119C-F14D-A782-4177D6176807}">
      <dsp:nvSpPr>
        <dsp:cNvPr id="0" name=""/>
        <dsp:cNvSpPr/>
      </dsp:nvSpPr>
      <dsp:spPr>
        <a:xfrm>
          <a:off x="0" y="3086450"/>
          <a:ext cx="7216416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ICU stay and age are key predictors of mortality.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FNN supports timely interventions for at-risk patients.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3086450"/>
        <a:ext cx="7216416" cy="658260"/>
      </dsp:txXfrm>
    </dsp:sp>
    <dsp:sp modelId="{AE43DC48-A48C-EE47-821B-B4FB27AAEFD2}">
      <dsp:nvSpPr>
        <dsp:cNvPr id="0" name=""/>
        <dsp:cNvSpPr/>
      </dsp:nvSpPr>
      <dsp:spPr>
        <a:xfrm>
          <a:off x="0" y="3744710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Challenges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3773496"/>
        <a:ext cx="7158844" cy="532107"/>
      </dsp:txXfrm>
    </dsp:sp>
    <dsp:sp modelId="{4085EF6C-5675-1145-82FC-25A41EB2328F}">
      <dsp:nvSpPr>
        <dsp:cNvPr id="0" name=""/>
        <dsp:cNvSpPr/>
      </dsp:nvSpPr>
      <dsp:spPr>
        <a:xfrm>
          <a:off x="0" y="4334390"/>
          <a:ext cx="7216416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Class imbalance (5.40%) leads to low precision for FNN.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Ensemble threshold (0.5) needs tuning for better recall.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4334390"/>
        <a:ext cx="7216416" cy="6582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79808-1408-1E4A-A0EE-094C42549B35}">
      <dsp:nvSpPr>
        <dsp:cNvPr id="0" name=""/>
        <dsp:cNvSpPr/>
      </dsp:nvSpPr>
      <dsp:spPr>
        <a:xfrm>
          <a:off x="0" y="261440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Summary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290226"/>
        <a:ext cx="7158844" cy="532107"/>
      </dsp:txXfrm>
    </dsp:sp>
    <dsp:sp modelId="{C2811243-99CD-A242-B207-AFB4ADE95076}">
      <dsp:nvSpPr>
        <dsp:cNvPr id="0" name=""/>
        <dsp:cNvSpPr/>
      </dsp:nvSpPr>
      <dsp:spPr>
        <a:xfrm>
          <a:off x="0" y="851120"/>
          <a:ext cx="7216416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Developed ML/DL models for mortality prediction using MIMIC-IV.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Achieved AUC of 0.844, FNN recall of 0.8405.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Ensemble AUC of 0.8437 shows potential.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851120"/>
        <a:ext cx="7216416" cy="1242000"/>
      </dsp:txXfrm>
    </dsp:sp>
    <dsp:sp modelId="{405D643D-706B-6341-B64F-85CEA79667A9}">
      <dsp:nvSpPr>
        <dsp:cNvPr id="0" name=""/>
        <dsp:cNvSpPr/>
      </dsp:nvSpPr>
      <dsp:spPr>
        <a:xfrm>
          <a:off x="0" y="2093120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Future Work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2121906"/>
        <a:ext cx="7158844" cy="532107"/>
      </dsp:txXfrm>
    </dsp:sp>
    <dsp:sp modelId="{27734E62-BDD3-FB4D-9E16-B27189C30745}">
      <dsp:nvSpPr>
        <dsp:cNvPr id="0" name=""/>
        <dsp:cNvSpPr/>
      </dsp:nvSpPr>
      <dsp:spPr>
        <a:xfrm>
          <a:off x="0" y="2682799"/>
          <a:ext cx="7216416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Optimize ensemble threshold for better recall and F1.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Explore advanced DL (e.g., transformers) with better hardware.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2682799"/>
        <a:ext cx="7216416" cy="919080"/>
      </dsp:txXfrm>
    </dsp:sp>
    <dsp:sp modelId="{6D1BD531-1B51-9B4E-AA6E-E1B73AFCCF6D}">
      <dsp:nvSpPr>
        <dsp:cNvPr id="0" name=""/>
        <dsp:cNvSpPr/>
      </dsp:nvSpPr>
      <dsp:spPr>
        <a:xfrm>
          <a:off x="0" y="3601880"/>
          <a:ext cx="7216416" cy="589679"/>
        </a:xfrm>
        <a:prstGeom prst="round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>
              <a:latin typeface="Neue Haas Grotesk Text Pro" panose="020B0504020202020204" pitchFamily="34" charset="77"/>
            </a:rPr>
            <a:t>Clinical Impact</a:t>
          </a:r>
          <a:r>
            <a:rPr lang="en-US" sz="2400" b="0" i="0" kern="1200">
              <a:latin typeface="Neue Haas Grotesk Text Pro" panose="020B0504020202020204" pitchFamily="34" charset="77"/>
            </a:rPr>
            <a:t>:</a:t>
          </a:r>
          <a:endParaRPr lang="en-US" sz="2400" kern="1200">
            <a:latin typeface="Neue Haas Grotesk Text Pro" panose="020B0504020202020204" pitchFamily="34" charset="77"/>
          </a:endParaRPr>
        </a:p>
      </dsp:txBody>
      <dsp:txXfrm>
        <a:off x="28786" y="3630666"/>
        <a:ext cx="7158844" cy="532107"/>
      </dsp:txXfrm>
    </dsp:sp>
    <dsp:sp modelId="{363E4234-1D62-DE4D-88DF-6480E39A50A1}">
      <dsp:nvSpPr>
        <dsp:cNvPr id="0" name=""/>
        <dsp:cNvSpPr/>
      </dsp:nvSpPr>
      <dsp:spPr>
        <a:xfrm>
          <a:off x="0" y="4191559"/>
          <a:ext cx="7216416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FNN identifies high-risk patients for timely interventions.</a:t>
          </a:r>
          <a:endParaRPr lang="en-US" sz="1900" kern="1200">
            <a:latin typeface="Neue Haas Grotesk Text Pro" panose="020B0504020202020204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>
              <a:latin typeface="Neue Haas Grotesk Text Pro" panose="020B0504020202020204" pitchFamily="34" charset="77"/>
            </a:rPr>
            <a:t>XGBoost provides evidence-based insights for decisions.</a:t>
          </a:r>
          <a:endParaRPr lang="en-US" sz="1900" kern="1200">
            <a:latin typeface="Neue Haas Grotesk Text Pro" panose="020B0504020202020204" pitchFamily="34" charset="77"/>
          </a:endParaRPr>
        </a:p>
      </dsp:txBody>
      <dsp:txXfrm>
        <a:off x="0" y="4191559"/>
        <a:ext cx="7216416" cy="65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6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0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0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6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4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79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7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9" r:id="rId6"/>
    <p:sldLayoutId id="2147483794" r:id="rId7"/>
    <p:sldLayoutId id="2147483795" r:id="rId8"/>
    <p:sldLayoutId id="2147483796" r:id="rId9"/>
    <p:sldLayoutId id="2147483798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9A88C-0435-391F-EA13-AD37C2685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sz="3600" b="0" dirty="0">
                <a:solidFill>
                  <a:srgbClr val="000000"/>
                </a:solidFill>
                <a:latin typeface="Neue Haas Grotesk Text Pro" panose="020B0504020202020204" pitchFamily="34" charset="77"/>
              </a:rPr>
              <a:t>Tutorial for Heart Failure Mortality Prediction Using MIMIC-IV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A7A2-86F0-4BC1-1B59-ECB272D21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656224" cy="117240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Neue Haas Grotesk Text Pro" panose="020B0504020202020204" pitchFamily="34" charset="77"/>
              </a:rPr>
              <a:t>Jesus Minjares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Neue Haas Grotesk Text Pro" panose="020B0504020202020204" pitchFamily="34" charset="77"/>
              </a:rPr>
              <a:t>UT AUSTIN: AI in HEALTHCARE</a:t>
            </a:r>
          </a:p>
        </p:txBody>
      </p:sp>
      <p:pic>
        <p:nvPicPr>
          <p:cNvPr id="4" name="Picture 3" descr="A colorful dots in a white background&#10;&#10;AI-generated content may be incorrect.">
            <a:extLst>
              <a:ext uri="{FF2B5EF4-FFF2-40B4-BE49-F238E27FC236}">
                <a16:creationId xmlns:a16="http://schemas.microsoft.com/office/drawing/2014/main" id="{1EC08B52-8151-D4E0-1FAA-A2760100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00"/>
          <a:stretch/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25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28F52-54F4-D90C-E9EB-F6A133BC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857985"/>
            <a:ext cx="10890929" cy="107440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dirty="0">
                <a:effectLst/>
                <a:latin typeface="Neue Haas Grotesk Text Pro" panose="020B0504020202020204" pitchFamily="34" charset="77"/>
              </a:rPr>
              <a:t>Introduction</a:t>
            </a:r>
            <a:br>
              <a:rPr lang="en-US" sz="3400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sz="3400" dirty="0">
              <a:latin typeface="Neue Haas Grotesk Text Pro" panose="020B0504020202020204" pitchFamily="34" charset="77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0627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DB2469-28E3-E96A-97D7-3A47B6DF8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698304"/>
              </p:ext>
            </p:extLst>
          </p:nvPr>
        </p:nvGraphicFramePr>
        <p:xfrm>
          <a:off x="640080" y="777580"/>
          <a:ext cx="10890928" cy="3943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85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56102-D647-AA34-1D5C-0976A2C6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0" i="0" u="none" strike="noStrike" dirty="0">
                <a:effectLst/>
                <a:latin typeface="Neue Haas Grotesk Text Pro" panose="020B0504020202020204" pitchFamily="34" charset="77"/>
              </a:rPr>
              <a:t>Data Preprocessing and Feature Extraction</a:t>
            </a:r>
            <a:br>
              <a:rPr lang="en-US" sz="3700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sz="3700" dirty="0">
              <a:latin typeface="Neue Haas Grotesk Text Pro" panose="020B0504020202020204" pitchFamily="34" charset="77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78BCCF4-F919-C242-0A49-06DEBC3F9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122485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92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11C8E-0275-B6A7-B40D-216CADA6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dirty="0">
                <a:effectLst/>
                <a:latin typeface="Neue Haas Grotesk Text Pro" panose="020B0504020202020204" pitchFamily="34" charset="77"/>
              </a:rPr>
              <a:t>ML Model - </a:t>
            </a:r>
            <a:r>
              <a:rPr lang="en-US" sz="3400" b="0" i="0" u="none" strike="noStrike" dirty="0" err="1">
                <a:effectLst/>
                <a:latin typeface="Neue Haas Grotesk Text Pro" panose="020B0504020202020204" pitchFamily="34" charset="77"/>
              </a:rPr>
              <a:t>XGBoost</a:t>
            </a:r>
            <a:br>
              <a:rPr lang="en-US" sz="3400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sz="3400" dirty="0">
              <a:latin typeface="Neue Haas Grotesk Text Pro" panose="020B0504020202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EA6A8-48CC-E558-F448-14B6676FC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584" y="406570"/>
            <a:ext cx="4724164" cy="329510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E1B25F4-480A-8341-ADA4-94F77BE3B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3" t="19324" r="12832" b="18454"/>
          <a:stretch/>
        </p:blipFill>
        <p:spPr bwMode="auto">
          <a:xfrm>
            <a:off x="7840132" y="3900179"/>
            <a:ext cx="3414587" cy="197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4" name="Straight Connector 206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5227DAD-271E-6508-C0F6-5717B25CF4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4245086"/>
              </p:ext>
            </p:extLst>
          </p:nvPr>
        </p:nvGraphicFramePr>
        <p:xfrm>
          <a:off x="640080" y="2182273"/>
          <a:ext cx="6127542" cy="3892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541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6C61E-3505-8B06-4A27-2077FF69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0" i="0" u="none" strike="noStrike" dirty="0">
                <a:effectLst/>
                <a:latin typeface="Neue Haas Grotesk Text Pro" panose="020B0504020202020204" pitchFamily="34" charset="77"/>
              </a:rPr>
              <a:t>DL Model - Advanced Feedforward Neural Network (FNN)</a:t>
            </a:r>
            <a:br>
              <a:rPr lang="en-US" sz="2500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sz="2500" dirty="0">
              <a:latin typeface="Neue Haas Grotesk Text Pro" panose="020B0504020202020204" pitchFamily="34" charset="77"/>
            </a:endParaRP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A3AD70B7-A5D9-CB1C-7E4C-92B3F5F86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174841"/>
              </p:ext>
            </p:extLst>
          </p:nvPr>
        </p:nvGraphicFramePr>
        <p:xfrm>
          <a:off x="6302698" y="960119"/>
          <a:ext cx="5228311" cy="502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E12428-0BE8-7965-0486-E01BD697D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t="11401" r="6670" b="11305"/>
          <a:stretch/>
        </p:blipFill>
        <p:spPr bwMode="auto">
          <a:xfrm>
            <a:off x="681480" y="2483917"/>
            <a:ext cx="5228310" cy="30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54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BB91F-DA80-ABFC-7774-B713226A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u="none" strike="noStrike" dirty="0">
                <a:effectLst/>
                <a:latin typeface="Neue Haas Grotesk Text Pro" panose="020B0504020202020204" pitchFamily="34" charset="77"/>
              </a:rPr>
              <a:t>Evaluation of Results</a:t>
            </a:r>
            <a:br>
              <a:rPr lang="en-US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dirty="0">
              <a:latin typeface="Neue Haas Grotesk Text Pro" panose="020B0504020202020204" pitchFamily="34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FBF3896-08D9-B080-BC43-39CC2FC0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2636178"/>
            <a:ext cx="4786453" cy="3793263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7091D82-FEA8-DB13-A4E1-05B66C67A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710586"/>
              </p:ext>
            </p:extLst>
          </p:nvPr>
        </p:nvGraphicFramePr>
        <p:xfrm>
          <a:off x="5641848" y="1371601"/>
          <a:ext cx="5888736" cy="4926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503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875D9-9C8D-F2F6-E50C-246649EF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b="0" i="0" u="none" strike="noStrike" dirty="0">
                <a:effectLst/>
                <a:latin typeface="Neue Haas Grotesk Text Pro" panose="020B0504020202020204" pitchFamily="34" charset="77"/>
              </a:rPr>
              <a:t>Discussion and Insights</a:t>
            </a:r>
            <a:br>
              <a:rPr lang="en-US" sz="3600" b="0" i="0" u="none" strike="noStrike" dirty="0">
                <a:effectLst/>
                <a:latin typeface="Neue Haas Grotesk Text Pro" panose="020B0504020202020204" pitchFamily="34" charset="77"/>
              </a:rPr>
            </a:br>
            <a:endParaRPr lang="en-US" sz="3600" dirty="0">
              <a:latin typeface="Neue Haas Grotesk Text Pro" panose="020B0504020202020204" pitchFamily="34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5">
            <a:extLst>
              <a:ext uri="{FF2B5EF4-FFF2-40B4-BE49-F238E27FC236}">
                <a16:creationId xmlns:a16="http://schemas.microsoft.com/office/drawing/2014/main" id="{346D59C8-BEC6-2CC0-AEA4-7B6D925D9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82332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Analyse, data, insight, management, mining, monitoring icon - Download on Iconfinder">
            <a:extLst>
              <a:ext uri="{FF2B5EF4-FFF2-40B4-BE49-F238E27FC236}">
                <a16:creationId xmlns:a16="http://schemas.microsoft.com/office/drawing/2014/main" id="{EEE38C69-8FA1-CE23-615C-504F26B13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2" y="2649727"/>
            <a:ext cx="2717799" cy="271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63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56BAF-CD82-5AD0-E9FC-B01D944B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 b="0" i="0" u="none" strike="noStrike" dirty="0">
                <a:effectLst/>
                <a:latin typeface="Neue Haas Grotesk Text Pro" panose="020B0504020202020204" pitchFamily="34" charset="77"/>
              </a:rPr>
              <a:t>Conclusion</a:t>
            </a:r>
            <a:br>
              <a:rPr lang="en-US" sz="3600" b="0" i="0" u="none" strike="noStrike" dirty="0">
                <a:effectLst/>
                <a:latin typeface="Arial" panose="020B0604020202020204" pitchFamily="34" charset="0"/>
              </a:rPr>
            </a:br>
            <a:endParaRPr lang="en-US" sz="3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Content Placeholder 10">
            <a:extLst>
              <a:ext uri="{FF2B5EF4-FFF2-40B4-BE49-F238E27FC236}">
                <a16:creationId xmlns:a16="http://schemas.microsoft.com/office/drawing/2014/main" id="{C73E7D3F-71F3-EC40-A06C-7F752FEC9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39939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0" name="Picture 4" descr="Conclusion, idea generation, intelligence, motivation, opinion, scheme, skills icon - Download on Iconfinder">
            <a:extLst>
              <a:ext uri="{FF2B5EF4-FFF2-40B4-BE49-F238E27FC236}">
                <a16:creationId xmlns:a16="http://schemas.microsoft.com/office/drawing/2014/main" id="{25AA3D65-BC39-0765-E34A-8F42FE28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52" y="2220638"/>
            <a:ext cx="3124199" cy="312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35867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641</Words>
  <Application>Microsoft Macintosh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Grandview Display</vt:lpstr>
      <vt:lpstr>Neue Haas Grotesk Text Pro</vt:lpstr>
      <vt:lpstr>DashVTI</vt:lpstr>
      <vt:lpstr>Tutorial for Heart Failure Mortality Prediction Using MIMIC-IV</vt:lpstr>
      <vt:lpstr>Introduction </vt:lpstr>
      <vt:lpstr>Data Preprocessing and Feature Extraction </vt:lpstr>
      <vt:lpstr>ML Model - XGBoost </vt:lpstr>
      <vt:lpstr>DL Model - Advanced Feedforward Neural Network (FNN) </vt:lpstr>
      <vt:lpstr>Evaluation of Results </vt:lpstr>
      <vt:lpstr>Discussion and Insights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Minjares</dc:creator>
  <cp:lastModifiedBy>Jesus Minjares</cp:lastModifiedBy>
  <cp:revision>2</cp:revision>
  <dcterms:created xsi:type="dcterms:W3CDTF">2025-03-29T23:57:34Z</dcterms:created>
  <dcterms:modified xsi:type="dcterms:W3CDTF">2025-03-30T02:29:14Z</dcterms:modified>
</cp:coreProperties>
</file>