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3" r:id="rId7"/>
    <p:sldId id="264" r:id="rId8"/>
    <p:sldId id="266" r:id="rId9"/>
    <p:sldId id="267" r:id="rId10"/>
    <p:sldId id="269" r:id="rId11"/>
    <p:sldId id="270" r:id="rId12"/>
    <p:sldId id="268" r:id="rId1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1B7C3-9D5A-446D-86B2-93E7BEE4E4AD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8k\Documents\GitHub\NightLife\Art\nightsoft 1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341908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Mock</a:t>
            </a:r>
            <a:r>
              <a:rPr lang="fr-FR" dirty="0" smtClean="0"/>
              <a:t>-Up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68" y="1844824"/>
            <a:ext cx="6779001" cy="372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e8k\Documents\GitHub\NightLife\Art\app\plat-du-j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37" y="1329160"/>
            <a:ext cx="6579661" cy="47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2051720" y="1124744"/>
            <a:ext cx="180020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8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4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4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14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8k\Documents\GitHub\NightLife\Art\nightsoft 1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696"/>
            <a:ext cx="52387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5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2020889"/>
            <a:ext cx="6934200" cy="3240360"/>
          </a:xfrm>
        </p:spPr>
        <p:txBody>
          <a:bodyPr/>
          <a:lstStyle/>
          <a:p>
            <a:pPr lvl="0"/>
            <a:r>
              <a:rPr lang="fr-FR" sz="2400" dirty="0" smtClean="0"/>
              <a:t>Commander depuis </a:t>
            </a:r>
            <a:r>
              <a:rPr lang="fr-FR" sz="2400" dirty="0"/>
              <a:t>une </a:t>
            </a:r>
            <a:r>
              <a:rPr lang="fr-FR" sz="2400" dirty="0" smtClean="0"/>
              <a:t>tablette.</a:t>
            </a:r>
          </a:p>
          <a:p>
            <a:pPr lvl="0"/>
            <a:r>
              <a:rPr lang="fr-FR" sz="2400" dirty="0" smtClean="0"/>
              <a:t>Une </a:t>
            </a:r>
            <a:r>
              <a:rPr lang="fr-FR" sz="2400" dirty="0"/>
              <a:t>tablette « server » afin de voir les </a:t>
            </a:r>
            <a:r>
              <a:rPr lang="fr-FR" sz="2400" dirty="0" smtClean="0"/>
              <a:t>commandes </a:t>
            </a:r>
            <a:r>
              <a:rPr lang="fr-FR" sz="2400" dirty="0"/>
              <a:t>qui ont été passé.</a:t>
            </a:r>
            <a:endParaRPr lang="en-US" sz="2400" dirty="0"/>
          </a:p>
          <a:p>
            <a:pPr lvl="0"/>
            <a:r>
              <a:rPr lang="fr-FR" sz="2400" dirty="0"/>
              <a:t>Permettre </a:t>
            </a:r>
            <a:r>
              <a:rPr lang="fr-FR" sz="2400" dirty="0" smtClean="0"/>
              <a:t>à des marques </a:t>
            </a:r>
            <a:r>
              <a:rPr lang="fr-FR" sz="2400" dirty="0"/>
              <a:t>d'avoir un support visuel sur les tablettes</a:t>
            </a:r>
            <a:r>
              <a:rPr lang="fr-FR" sz="2400" dirty="0" smtClean="0"/>
              <a:t>.</a:t>
            </a:r>
          </a:p>
          <a:p>
            <a:pPr lvl="0"/>
            <a:r>
              <a:rPr lang="fr-FR" sz="2400" dirty="0" smtClean="0"/>
              <a:t>Permettre aux gérants d’avoir des statistiques.</a:t>
            </a:r>
          </a:p>
          <a:p>
            <a:pPr lvl="0"/>
            <a:r>
              <a:rPr lang="fr-FR" sz="2400" dirty="0"/>
              <a:t>N</a:t>
            </a:r>
            <a:r>
              <a:rPr lang="fr-FR" sz="2400" dirty="0" smtClean="0"/>
              <a:t>umérisation des cartes de restaurants. </a:t>
            </a:r>
          </a:p>
        </p:txBody>
      </p:sp>
      <p:pic>
        <p:nvPicPr>
          <p:cNvPr id="2050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1979712" y="1124744"/>
            <a:ext cx="1728192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</a:t>
            </a:r>
            <a:endParaRPr lang="fr-F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PDG: Jean MINOUFLET</a:t>
            </a:r>
            <a:endParaRPr lang="fr-FR" dirty="0" smtClean="0"/>
          </a:p>
          <a:p>
            <a:pPr lvl="1"/>
            <a:r>
              <a:rPr lang="fr-FR" sz="1800" dirty="0" smtClean="0"/>
              <a:t>Démarchage de client, Publicité, Communication</a:t>
            </a:r>
          </a:p>
          <a:p>
            <a:r>
              <a:rPr lang="en-US" dirty="0" smtClean="0"/>
              <a:t>Manager development: Boris LIBERKOWSKI</a:t>
            </a:r>
          </a:p>
          <a:p>
            <a:pPr lvl="1"/>
            <a:r>
              <a:rPr lang="fr-FR" sz="1800" dirty="0" smtClean="0"/>
              <a:t>Développement de la solution, Adaptation client, choix des technologies, recherche.</a:t>
            </a:r>
            <a:endParaRPr lang="en-US" sz="1800" dirty="0" smtClean="0"/>
          </a:p>
          <a:p>
            <a:r>
              <a:rPr lang="fr-FR" dirty="0" smtClean="0"/>
              <a:t>Développeur : </a:t>
            </a:r>
            <a:r>
              <a:rPr lang="fr-FR" dirty="0" err="1" smtClean="0"/>
              <a:t>Zouhair</a:t>
            </a:r>
            <a:r>
              <a:rPr lang="fr-FR" dirty="0" smtClean="0"/>
              <a:t> GUIJJANE</a:t>
            </a:r>
          </a:p>
          <a:p>
            <a:pPr lvl="1"/>
            <a:r>
              <a:rPr lang="fr-FR" sz="1800" dirty="0" smtClean="0"/>
              <a:t>Développement de la solution, Adaptation client</a:t>
            </a:r>
            <a:r>
              <a:rPr lang="fr-FR" sz="1800" dirty="0"/>
              <a:t>.</a:t>
            </a:r>
            <a:endParaRPr lang="en-US" sz="1800" dirty="0"/>
          </a:p>
          <a:p>
            <a:r>
              <a:rPr lang="fr-FR" dirty="0" smtClean="0"/>
              <a:t>Administrateur Système &amp; Réseau: Arnaud KANDIN</a:t>
            </a:r>
          </a:p>
          <a:p>
            <a:pPr lvl="1"/>
            <a:r>
              <a:rPr lang="fr-FR" sz="1800" dirty="0" smtClean="0"/>
              <a:t>Design des architectures systèmes et réseaux, maintenance sur site.</a:t>
            </a:r>
            <a:endParaRPr lang="en-US" sz="1800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1990103" y="1124744"/>
            <a:ext cx="144016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Matrice</a:t>
            </a:r>
            <a:r>
              <a:rPr lang="en-US" dirty="0" smtClean="0"/>
              <a:t> SWOT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88966"/>
              </p:ext>
            </p:extLst>
          </p:nvPr>
        </p:nvGraphicFramePr>
        <p:xfrm>
          <a:off x="1907704" y="2132855"/>
          <a:ext cx="6984776" cy="4260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388"/>
                <a:gridCol w="3492388"/>
              </a:tblGrid>
              <a:tr h="1030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Forces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Innovation sur le </a:t>
                      </a:r>
                      <a:r>
                        <a:rPr lang="fr-FR" sz="1800" b="0" dirty="0" smtClean="0">
                          <a:solidFill>
                            <a:schemeClr val="tx1"/>
                          </a:solidFill>
                          <a:effectLst/>
                        </a:rPr>
                        <a:t>marché,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 smtClean="0">
                          <a:solidFill>
                            <a:schemeClr val="tx1"/>
                          </a:solidFill>
                          <a:effectLst/>
                        </a:rPr>
                        <a:t>Agilité,</a:t>
                      </a:r>
                      <a:endParaRPr lang="fr-FR" sz="1800" b="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La qualité de nos applications.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</a:rPr>
                        <a:t>Faiblesses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Concept non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deposable.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354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</a:rPr>
                        <a:t>Opportunités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Pas de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concurrent,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Un </a:t>
                      </a: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marché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investisseur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Menaces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Apparition d’un concurrent,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Refus d’héberger l’application par le Play Store ou l’Apple Store,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Reprise de l’idée avec une technologie différente.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000494" y="1124744"/>
            <a:ext cx="2952328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Clientèle </a:t>
            </a:r>
            <a:r>
              <a:rPr lang="fr-FR" dirty="0" smtClean="0"/>
              <a:t>visée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44824"/>
            <a:ext cx="6934200" cy="3528392"/>
          </a:xfrm>
        </p:spPr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sz="2400" dirty="0" smtClean="0"/>
              <a:t>Les </a:t>
            </a:r>
            <a:r>
              <a:rPr lang="fr-FR" sz="2400" dirty="0"/>
              <a:t>propriétaires d’entreprise qui ont une interaction directe avec les </a:t>
            </a:r>
            <a:r>
              <a:rPr lang="fr-FR" sz="2400" dirty="0" smtClean="0"/>
              <a:t>clients,</a:t>
            </a:r>
            <a:endParaRPr lang="en-US" sz="2400" dirty="0"/>
          </a:p>
          <a:p>
            <a:pPr lvl="1"/>
            <a:r>
              <a:rPr lang="fr-FR" sz="2400" dirty="0"/>
              <a:t>Patrons de bar,</a:t>
            </a:r>
            <a:endParaRPr lang="en-US" sz="2400" dirty="0"/>
          </a:p>
          <a:p>
            <a:pPr lvl="1"/>
            <a:r>
              <a:rPr lang="fr-FR" sz="2400" dirty="0"/>
              <a:t>Fournisseur de boissons,</a:t>
            </a:r>
            <a:endParaRPr lang="en-US" sz="2400" dirty="0"/>
          </a:p>
          <a:p>
            <a:pPr lvl="1"/>
            <a:r>
              <a:rPr lang="fr-FR" sz="2400" dirty="0"/>
              <a:t>Boites de nuit,</a:t>
            </a:r>
            <a:endParaRPr lang="en-US" sz="2400" dirty="0"/>
          </a:p>
          <a:p>
            <a:pPr lvl="1"/>
            <a:r>
              <a:rPr lang="fr-FR" sz="2400" dirty="0"/>
              <a:t>Restaurateurs.</a:t>
            </a:r>
            <a:endParaRPr lang="en-US" sz="2400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3024336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56792"/>
            <a:ext cx="6934200" cy="4648200"/>
          </a:xfrm>
        </p:spPr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smtClean="0"/>
              <a:t>sera </a:t>
            </a:r>
            <a:r>
              <a:rPr lang="en-US" dirty="0" err="1" smtClean="0"/>
              <a:t>échelonné</a:t>
            </a:r>
            <a:r>
              <a:rPr lang="en-US" dirty="0" smtClean="0"/>
              <a:t> de la </a:t>
            </a:r>
            <a:r>
              <a:rPr lang="en-US" dirty="0" err="1" smtClean="0"/>
              <a:t>façon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fr-FR" dirty="0"/>
              <a:t>150 € / Tablette (3 tablette minimum, soit 1 tablette serveur et 2 tablettes client).</a:t>
            </a:r>
          </a:p>
          <a:p>
            <a:pPr lvl="1"/>
            <a:r>
              <a:rPr lang="fr-FR" dirty="0"/>
              <a:t>50 € / mois pour l’exploitation du logiciel par parc de n tablette (à définir en fonction du client et du nombre de tablette).</a:t>
            </a:r>
          </a:p>
          <a:p>
            <a:pPr lvl="1"/>
            <a:r>
              <a:rPr lang="fr-FR" dirty="0"/>
              <a:t>Forfait de consulting </a:t>
            </a:r>
            <a:r>
              <a:rPr lang="fr-FR" dirty="0" smtClean="0"/>
              <a:t>/ maintenance </a:t>
            </a:r>
            <a:r>
              <a:rPr lang="fr-FR" dirty="0"/>
              <a:t>à défini (fonction du client</a:t>
            </a:r>
            <a:r>
              <a:rPr lang="fr-FR" dirty="0" smtClean="0"/>
              <a:t>).</a:t>
            </a:r>
            <a:endParaRPr lang="en-US" dirty="0" smtClean="0"/>
          </a:p>
          <a:p>
            <a:r>
              <a:rPr lang="fr-FR" dirty="0" smtClean="0"/>
              <a:t>Exemple, </a:t>
            </a:r>
            <a:r>
              <a:rPr lang="fr-FR" sz="1900" dirty="0" smtClean="0"/>
              <a:t>pour une commande minimum (petite structure):</a:t>
            </a:r>
          </a:p>
          <a:p>
            <a:pPr marL="457200" lvl="1" indent="0">
              <a:buNone/>
            </a:pPr>
            <a:r>
              <a:rPr lang="fr-FR" dirty="0" smtClean="0"/>
              <a:t>	150€ * 3 + 50€ * 12 + 35€ * </a:t>
            </a:r>
            <a:r>
              <a:rPr lang="fr-FR" dirty="0"/>
              <a:t>3</a:t>
            </a:r>
            <a:r>
              <a:rPr lang="fr-FR" dirty="0" smtClean="0"/>
              <a:t>0 </a:t>
            </a:r>
            <a:r>
              <a:rPr lang="fr-FR" dirty="0" smtClean="0"/>
              <a:t>=  </a:t>
            </a:r>
            <a:r>
              <a:rPr lang="fr-FR" dirty="0" smtClean="0"/>
              <a:t>21</a:t>
            </a:r>
            <a:r>
              <a:rPr lang="fr-FR" dirty="0" smtClean="0"/>
              <a:t>00 </a:t>
            </a:r>
            <a:r>
              <a:rPr lang="fr-FR" dirty="0" smtClean="0"/>
              <a:t>€</a:t>
            </a:r>
            <a:endParaRPr lang="fr-FR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1979712" y="1124744"/>
            <a:ext cx="1296144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financement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708920"/>
            <a:ext cx="6934200" cy="2306960"/>
          </a:xfrm>
        </p:spPr>
        <p:txBody>
          <a:bodyPr/>
          <a:lstStyle/>
          <a:p>
            <a:r>
              <a:rPr lang="fr-FR" dirty="0" smtClean="0"/>
              <a:t>20 </a:t>
            </a:r>
            <a:r>
              <a:rPr lang="fr-FR" dirty="0"/>
              <a:t>000 € (12,5% bien matériel par associé et 12,5% de liquidité par associé</a:t>
            </a:r>
            <a:r>
              <a:rPr lang="fr-FR" dirty="0" smtClean="0"/>
              <a:t>).</a:t>
            </a:r>
          </a:p>
          <a:p>
            <a:r>
              <a:rPr lang="fr-FR" dirty="0" smtClean="0"/>
              <a:t>5 000 € (prêt bancaire à 4%).</a:t>
            </a:r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4320480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Investissement nécessaire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2348880"/>
            <a:ext cx="6934200" cy="2701280"/>
          </a:xfrm>
        </p:spPr>
        <p:txBody>
          <a:bodyPr/>
          <a:lstStyle/>
          <a:p>
            <a:pPr lvl="0"/>
            <a:r>
              <a:rPr lang="fr-FR" dirty="0"/>
              <a:t>Matériel informatique de travail, </a:t>
            </a:r>
            <a:endParaRPr lang="en-US" dirty="0"/>
          </a:p>
          <a:p>
            <a:pPr lvl="0"/>
            <a:r>
              <a:rPr lang="fr-FR" dirty="0"/>
              <a:t>Support de communication (flyers, publicités, salons, tee-shirts), </a:t>
            </a:r>
            <a:endParaRPr lang="en-US" dirty="0"/>
          </a:p>
          <a:p>
            <a:pPr lvl="0"/>
            <a:r>
              <a:rPr lang="fr-FR" dirty="0"/>
              <a:t>Locaux à prévoir.</a:t>
            </a:r>
            <a:endParaRPr lang="en-US" dirty="0"/>
          </a:p>
          <a:p>
            <a:pPr lvl="0"/>
            <a:r>
              <a:rPr lang="fr-FR" dirty="0"/>
              <a:t>2 Tablettes (Une « Client » de test, une  « Serveur » de test).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2051720" y="1124744"/>
            <a:ext cx="5616624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556792"/>
            <a:ext cx="6934200" cy="4608512"/>
          </a:xfrm>
        </p:spPr>
        <p:txBody>
          <a:bodyPr/>
          <a:lstStyle/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 smtClean="0"/>
              <a:t>Démarchage direct,</a:t>
            </a:r>
          </a:p>
          <a:p>
            <a:pPr lvl="0"/>
            <a:r>
              <a:rPr lang="fr-FR" dirty="0" smtClean="0"/>
              <a:t>Démarchage sur salon professionnel,</a:t>
            </a:r>
          </a:p>
          <a:p>
            <a:pPr lvl="0"/>
            <a:r>
              <a:rPr lang="fr-FR" dirty="0" smtClean="0"/>
              <a:t>Partenariat avec Pernod Ricard, Coca-Cola.,</a:t>
            </a:r>
          </a:p>
          <a:p>
            <a:pPr lvl="0"/>
            <a:r>
              <a:rPr lang="fr-FR" dirty="0" smtClean="0"/>
              <a:t>Partenariat avec Metro, France boisson,</a:t>
            </a:r>
          </a:p>
          <a:p>
            <a:pPr lvl="0"/>
            <a:r>
              <a:rPr lang="fr-FR" dirty="0" smtClean="0"/>
              <a:t>Vidéos promotionnelles,</a:t>
            </a:r>
          </a:p>
          <a:p>
            <a:pPr lvl="0"/>
            <a:r>
              <a:rPr lang="fr-FR" dirty="0" smtClean="0"/>
              <a:t>Utiliser notre réseau,</a:t>
            </a:r>
          </a:p>
          <a:p>
            <a:pPr lvl="0"/>
            <a:r>
              <a:rPr lang="fr-FR" dirty="0" smtClean="0"/>
              <a:t>Présence sur des start-up Week-End et sur des </a:t>
            </a:r>
            <a:r>
              <a:rPr lang="fr-FR" dirty="0" err="1" smtClean="0"/>
              <a:t>Hackaton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051720" y="1124744"/>
            <a:ext cx="5616624" cy="0"/>
          </a:xfrm>
          <a:prstGeom prst="line">
            <a:avLst/>
          </a:prstGeom>
          <a:ln cap="sq" cmpd="dbl">
            <a:solidFill>
              <a:srgbClr val="99CCFF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3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156</TotalTime>
  <Words>318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01017510</vt:lpstr>
      <vt:lpstr>PowerPoint Presentation</vt:lpstr>
      <vt:lpstr>Concept</vt:lpstr>
      <vt:lpstr>Equipe</vt:lpstr>
      <vt:lpstr>Matrice SWOT</vt:lpstr>
      <vt:lpstr>Clientèle visée</vt:lpstr>
      <vt:lpstr>Tarifs</vt:lpstr>
      <vt:lpstr>Plan de financement</vt:lpstr>
      <vt:lpstr>Investissement nécessaire</vt:lpstr>
      <vt:lpstr>Stratégie de communication</vt:lpstr>
      <vt:lpstr>Mock-Up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Soft</dc:title>
  <dc:creator>Zouhair Guijjane</dc:creator>
  <cp:keywords/>
  <cp:lastModifiedBy>MINOUFLET Jean</cp:lastModifiedBy>
  <cp:revision>31</cp:revision>
  <cp:lastPrinted>1601-01-01T00:00:00Z</cp:lastPrinted>
  <dcterms:created xsi:type="dcterms:W3CDTF">2014-03-18T07:25:42Z</dcterms:created>
  <dcterms:modified xsi:type="dcterms:W3CDTF">2014-03-18T11:07:56Z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