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FF33"/>
    <a:srgbClr val="99CC00"/>
    <a:srgbClr val="FF9966"/>
    <a:srgbClr val="FFFF66"/>
    <a:srgbClr val="FF7C80"/>
    <a:srgbClr val="FFCC66"/>
    <a:srgbClr val="CCFF33"/>
    <a:srgbClr val="FF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-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5096065329978699E-2"/>
          <c:y val="0.14483404892337343"/>
          <c:w val="0.96980786934004259"/>
          <c:h val="0.5911456414820228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Patients by Group</c:v>
                </c:pt>
              </c:strCache>
            </c:strRef>
          </c:tx>
          <c:dPt>
            <c:idx val="0"/>
            <c:bubble3D val="0"/>
            <c:spPr>
              <a:solidFill>
                <a:srgbClr val="99CC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189-49D7-B826-0E6ED3C3476B}"/>
              </c:ext>
            </c:extLst>
          </c:dPt>
          <c:dPt>
            <c:idx val="1"/>
            <c:bubble3D val="0"/>
            <c:spPr>
              <a:solidFill>
                <a:srgbClr val="FFFF6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7189-49D7-B826-0E6ED3C3476B}"/>
              </c:ext>
            </c:extLst>
          </c:dPt>
          <c:dPt>
            <c:idx val="2"/>
            <c:bubble3D val="0"/>
            <c:spPr>
              <a:solidFill>
                <a:srgbClr val="FF996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7189-49D7-B826-0E6ED3C347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Group 1:  Healthy</c:v>
                </c:pt>
                <c:pt idx="1">
                  <c:v>Group 2:  With non-cancerous pancreatic condition</c:v>
                </c:pt>
                <c:pt idx="2">
                  <c:v>Group 3:  With PDAC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183</c:v>
                </c:pt>
                <c:pt idx="1">
                  <c:v>208</c:v>
                </c:pt>
                <c:pt idx="2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89-49D7-B826-0E6ED3C34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521925145423224"/>
          <c:y val="0.75201889848107439"/>
          <c:w val="0.80254618582730897"/>
          <c:h val="0.218575886713515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6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8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9271-9DDA-4F1C-B9B4-4E4A1A07242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D293-7785-4C9A-A20E-8229CCC6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E0A7-F7F8-4975-A435-F40135FA4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533" y="1486427"/>
            <a:ext cx="9931400" cy="23876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Analysis of Biomarkers as Indicators of Pancreatic Cancer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DF39F-CDA0-41FE-BC16-8635BC264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5113867"/>
            <a:ext cx="2709333" cy="9821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Joseph Mintz</a:t>
            </a:r>
          </a:p>
          <a:p>
            <a:pPr algn="l"/>
            <a:r>
              <a:rPr lang="en-US" dirty="0"/>
              <a:t>December 7, 2021</a:t>
            </a:r>
          </a:p>
        </p:txBody>
      </p:sp>
    </p:spTree>
    <p:extLst>
      <p:ext uri="{BB962C8B-B14F-4D97-AF65-F5344CB8AC3E}">
        <p14:creationId xmlns:p14="http://schemas.microsoft.com/office/powerpoint/2010/main" val="158115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1A21-C90E-4754-A0D5-99F4EED6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Checking for Bias in the Sampling by Sex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96C32A-B62F-486D-BAF3-91CC07CCCDB2}"/>
              </a:ext>
            </a:extLst>
          </p:cNvPr>
          <p:cNvSpPr txBox="1">
            <a:spLocks/>
          </p:cNvSpPr>
          <p:nvPr/>
        </p:nvSpPr>
        <p:spPr>
          <a:xfrm>
            <a:off x="5394960" y="2009984"/>
            <a:ext cx="4763323" cy="3241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5000"/>
            </a:pPr>
            <a:r>
              <a:rPr lang="en-US" sz="2400" dirty="0"/>
              <a:t>Patient sex is another variable in the data.</a:t>
            </a:r>
          </a:p>
          <a:p>
            <a:pPr marL="0" indent="0">
              <a:buSzPct val="125000"/>
              <a:buNone/>
            </a:pPr>
            <a:endParaRPr lang="en-US" sz="2400" dirty="0"/>
          </a:p>
          <a:p>
            <a:pPr>
              <a:buSzPct val="125000"/>
            </a:pPr>
            <a:r>
              <a:rPr lang="en-US" sz="2400" dirty="0"/>
              <a:t>Group 1 has a significantly lower number of males, and Group 3 has a significantly lower number of females, indicating another source of potential bias.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6F1E16-1505-4C2B-8027-C63559476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789921"/>
              </p:ext>
            </p:extLst>
          </p:nvPr>
        </p:nvGraphicFramePr>
        <p:xfrm>
          <a:off x="914400" y="1828801"/>
          <a:ext cx="4402662" cy="3665008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67554">
                  <a:extLst>
                    <a:ext uri="{9D8B030D-6E8A-4147-A177-3AD203B41FA5}">
                      <a16:colId xmlns:a16="http://schemas.microsoft.com/office/drawing/2014/main" val="435753"/>
                    </a:ext>
                  </a:extLst>
                </a:gridCol>
                <a:gridCol w="1467554">
                  <a:extLst>
                    <a:ext uri="{9D8B030D-6E8A-4147-A177-3AD203B41FA5}">
                      <a16:colId xmlns:a16="http://schemas.microsoft.com/office/drawing/2014/main" val="1605215300"/>
                    </a:ext>
                  </a:extLst>
                </a:gridCol>
                <a:gridCol w="1467554">
                  <a:extLst>
                    <a:ext uri="{9D8B030D-6E8A-4147-A177-3AD203B41FA5}">
                      <a16:colId xmlns:a16="http://schemas.microsoft.com/office/drawing/2014/main" val="3047366602"/>
                    </a:ext>
                  </a:extLst>
                </a:gridCol>
              </a:tblGrid>
              <a:tr h="91625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Female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5102697"/>
                  </a:ext>
                </a:extLst>
              </a:tr>
              <a:tr h="916252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Group 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638643"/>
                  </a:ext>
                </a:extLst>
              </a:tr>
              <a:tr h="916252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Group 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969917"/>
                  </a:ext>
                </a:extLst>
              </a:tr>
              <a:tr h="916252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Group 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7091904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3509BB2-DD9F-48CE-B1C2-C28C50C377C9}"/>
              </a:ext>
            </a:extLst>
          </p:cNvPr>
          <p:cNvSpPr/>
          <p:nvPr/>
        </p:nvSpPr>
        <p:spPr>
          <a:xfrm>
            <a:off x="2836336" y="2937930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9C5AB2-E86C-4242-8853-948C57CFD32A}"/>
              </a:ext>
            </a:extLst>
          </p:cNvPr>
          <p:cNvSpPr/>
          <p:nvPr/>
        </p:nvSpPr>
        <p:spPr>
          <a:xfrm>
            <a:off x="4301070" y="4766739"/>
            <a:ext cx="548640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FD0E-EC68-4EAD-896D-185A4754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3EF1-93C7-44C4-86FA-2EA55C0D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35" y="1388534"/>
            <a:ext cx="9457266" cy="2285992"/>
          </a:xfrm>
        </p:spPr>
        <p:txBody>
          <a:bodyPr>
            <a:normAutofit/>
          </a:bodyPr>
          <a:lstStyle/>
          <a:p>
            <a:pPr>
              <a:buSzPct val="125000"/>
            </a:pPr>
            <a:r>
              <a:rPr lang="en-US" sz="2200" dirty="0"/>
              <a:t>The analysis suggests that the biomarkers, TFF1, REG1B, and LYVE1, are reliable indicators of PDAC.</a:t>
            </a:r>
          </a:p>
          <a:p>
            <a:pPr marL="0" indent="0">
              <a:buSzPct val="125000"/>
              <a:buNone/>
            </a:pPr>
            <a:endParaRPr lang="en-US" sz="1800" dirty="0"/>
          </a:p>
          <a:p>
            <a:pPr>
              <a:buSzPct val="125000"/>
            </a:pPr>
            <a:r>
              <a:rPr lang="en-US" sz="2200" dirty="0"/>
              <a:t>Investigate the Group 3 biomarker outliers.  Do these correlate with an advanced PDAC stage or something else?  (stage is another interesting variable in the data) </a:t>
            </a:r>
          </a:p>
          <a:p>
            <a:pPr marL="0" indent="0">
              <a:buSzPct val="125000"/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C0D43-90F7-47BA-B018-9E5C52A47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98" y="4605868"/>
            <a:ext cx="5016139" cy="1828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2AA7E0-01B2-42BA-AF70-2AEE57FA30E5}"/>
              </a:ext>
            </a:extLst>
          </p:cNvPr>
          <p:cNvSpPr txBox="1">
            <a:spLocks/>
          </p:cNvSpPr>
          <p:nvPr/>
        </p:nvSpPr>
        <p:spPr>
          <a:xfrm>
            <a:off x="878835" y="3877736"/>
            <a:ext cx="9457266" cy="829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5000"/>
            </a:pPr>
            <a:r>
              <a:rPr lang="en-US" sz="2200" dirty="0"/>
              <a:t>Recommend to protect against age and sex bias by resampling or </a:t>
            </a:r>
            <a:r>
              <a:rPr lang="en-US" sz="2200" dirty="0" err="1"/>
              <a:t>subsetting</a:t>
            </a:r>
            <a:r>
              <a:rPr lang="en-US" sz="2200" dirty="0"/>
              <a:t> existing samples to achieve similar distributions among groups.</a:t>
            </a:r>
          </a:p>
        </p:txBody>
      </p:sp>
    </p:spTree>
    <p:extLst>
      <p:ext uri="{BB962C8B-B14F-4D97-AF65-F5344CB8AC3E}">
        <p14:creationId xmlns:p14="http://schemas.microsoft.com/office/powerpoint/2010/main" val="306876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FD0E-EC68-4EAD-896D-185A4754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Overview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3EF1-93C7-44C4-86FA-2EA55C0D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1549403"/>
            <a:ext cx="9457266" cy="4301066"/>
          </a:xfrm>
        </p:spPr>
        <p:txBody>
          <a:bodyPr>
            <a:normAutofit/>
          </a:bodyPr>
          <a:lstStyle/>
          <a:p>
            <a:pPr>
              <a:buSzPct val="125000"/>
            </a:pPr>
            <a:r>
              <a:rPr lang="en-US" sz="2400" dirty="0"/>
              <a:t>Pancreatic cancer (PDAC) is extremely deadly.  Once symptoms arise, it is often already in advanced stages.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</a:pPr>
            <a:r>
              <a:rPr lang="en-US" sz="2400" dirty="0"/>
              <a:t>Researchers have identified biomarkers that have previously shown promise in detecting PDAC earlier.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</a:pPr>
            <a:r>
              <a:rPr lang="en-US" sz="2400" dirty="0"/>
              <a:t>How reliable are these biomarkers in predicting PDAC?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</a:pPr>
            <a:r>
              <a:rPr lang="en-US" sz="2400" dirty="0"/>
              <a:t>On average, by how much do these biomarkers differ between patients with and without PDAC?</a:t>
            </a:r>
          </a:p>
        </p:txBody>
      </p:sp>
    </p:spTree>
    <p:extLst>
      <p:ext uri="{BB962C8B-B14F-4D97-AF65-F5344CB8AC3E}">
        <p14:creationId xmlns:p14="http://schemas.microsoft.com/office/powerpoint/2010/main" val="22126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FD0E-EC68-4EAD-896D-185A4754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Data: Patient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3EF1-93C7-44C4-86FA-2EA55C0D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30" y="1154218"/>
            <a:ext cx="8763000" cy="530648"/>
          </a:xfrm>
        </p:spPr>
        <p:txBody>
          <a:bodyPr>
            <a:normAutofit/>
          </a:bodyPr>
          <a:lstStyle/>
          <a:p>
            <a:pPr marL="0" indent="0">
              <a:buSzPct val="125000"/>
              <a:buNone/>
            </a:pPr>
            <a:r>
              <a:rPr lang="en-US" dirty="0"/>
              <a:t>590 patients consisting of three groups based on diagnosis:</a:t>
            </a:r>
            <a:endParaRPr lang="en-US" sz="24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314DCB4-1FA8-4D86-9D91-EFD36E5D32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952655"/>
              </p:ext>
            </p:extLst>
          </p:nvPr>
        </p:nvGraphicFramePr>
        <p:xfrm>
          <a:off x="1100666" y="1742017"/>
          <a:ext cx="8568267" cy="4750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046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1A21-C90E-4754-A0D5-99F4EED6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Data: Four Biomarkers to Test for Significance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F41C0-BD72-4822-9A1C-CEEA3B693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3" b="25655"/>
          <a:stretch/>
        </p:blipFill>
        <p:spPr>
          <a:xfrm>
            <a:off x="1030382" y="1089275"/>
            <a:ext cx="9785516" cy="542900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3FC076-C22E-419E-909F-27BD76E5904C}"/>
              </a:ext>
            </a:extLst>
          </p:cNvPr>
          <p:cNvSpPr txBox="1"/>
          <p:nvPr/>
        </p:nvSpPr>
        <p:spPr>
          <a:xfrm>
            <a:off x="4705813" y="2311401"/>
            <a:ext cx="6035040" cy="461665"/>
          </a:xfrm>
          <a:prstGeom prst="rect">
            <a:avLst/>
          </a:prstGeom>
          <a:noFill/>
          <a:ln w="508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</a:rPr>
              <a:t>REG1B</a:t>
            </a:r>
            <a:r>
              <a:rPr lang="en-US" sz="2400" dirty="0">
                <a:solidFill>
                  <a:srgbClr val="FF3399"/>
                </a:solidFill>
              </a:rPr>
              <a:t>: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en-US" sz="2000" dirty="0"/>
              <a:t>May be associated with pancreas regeneration.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6AB57-26C1-46B5-A4DE-18A595D9DCDF}"/>
              </a:ext>
            </a:extLst>
          </p:cNvPr>
          <p:cNvSpPr txBox="1"/>
          <p:nvPr/>
        </p:nvSpPr>
        <p:spPr>
          <a:xfrm>
            <a:off x="4340053" y="1214121"/>
            <a:ext cx="6400800" cy="461665"/>
          </a:xfrm>
          <a:prstGeom prst="rect">
            <a:avLst/>
          </a:prstGeom>
          <a:noFill/>
          <a:ln w="508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rgbClr val="800080"/>
                </a:solidFill>
              </a:rPr>
              <a:t>Creatinine</a:t>
            </a:r>
            <a:r>
              <a:rPr lang="en-US" sz="2400" dirty="0">
                <a:solidFill>
                  <a:srgbClr val="800080"/>
                </a:solidFill>
              </a:rPr>
              <a:t>:</a:t>
            </a:r>
            <a:r>
              <a:rPr lang="en-US" sz="2000" dirty="0">
                <a:solidFill>
                  <a:srgbClr val="FF3399"/>
                </a:solidFill>
              </a:rPr>
              <a:t> </a:t>
            </a:r>
            <a:r>
              <a:rPr lang="en-US" sz="2000" dirty="0"/>
              <a:t>Often used as an indicator of kidney function.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9579F-F29E-4113-87B7-AB1211F2C8F1}"/>
              </a:ext>
            </a:extLst>
          </p:cNvPr>
          <p:cNvSpPr txBox="1"/>
          <p:nvPr/>
        </p:nvSpPr>
        <p:spPr>
          <a:xfrm>
            <a:off x="5894533" y="2860041"/>
            <a:ext cx="4846320" cy="461665"/>
          </a:xfrm>
          <a:prstGeom prst="rect">
            <a:avLst/>
          </a:prstGeom>
          <a:noFill/>
          <a:ln w="508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rgbClr val="009900"/>
                </a:solidFill>
              </a:rPr>
              <a:t>LYVE1</a:t>
            </a:r>
            <a:r>
              <a:rPr lang="en-US" sz="2400" dirty="0">
                <a:solidFill>
                  <a:srgbClr val="009900"/>
                </a:solidFill>
              </a:rPr>
              <a:t>:</a:t>
            </a:r>
            <a:r>
              <a:rPr lang="en-US" sz="2000" b="1" dirty="0">
                <a:solidFill>
                  <a:srgbClr val="FF3399"/>
                </a:solidFill>
              </a:rPr>
              <a:t> </a:t>
            </a:r>
            <a:r>
              <a:rPr lang="en-US" sz="2000" dirty="0"/>
              <a:t>May play a role in tumor metastasis.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9C2422-D47C-498E-97B9-6996EDEDB6FD}"/>
              </a:ext>
            </a:extLst>
          </p:cNvPr>
          <p:cNvSpPr txBox="1"/>
          <p:nvPr/>
        </p:nvSpPr>
        <p:spPr>
          <a:xfrm>
            <a:off x="4522933" y="1762761"/>
            <a:ext cx="6217920" cy="466344"/>
          </a:xfrm>
          <a:prstGeom prst="rect">
            <a:avLst/>
          </a:prstGeom>
          <a:noFill/>
          <a:ln w="50800">
            <a:noFill/>
          </a:ln>
        </p:spPr>
        <p:txBody>
          <a:bodyPr wrap="square" rtlCol="0" anchor="ctr">
            <a:spAutoFit/>
          </a:bodyPr>
          <a:lstStyle/>
          <a:p>
            <a:pPr algn="l"/>
            <a:r>
              <a:rPr lang="en-US" sz="2400" b="1" i="0" dirty="0">
                <a:solidFill>
                  <a:srgbClr val="3399FF"/>
                </a:solidFill>
                <a:effectLst/>
              </a:rPr>
              <a:t>TFF1</a:t>
            </a:r>
            <a:r>
              <a:rPr lang="en-US" sz="2400" b="0" i="0" dirty="0">
                <a:solidFill>
                  <a:srgbClr val="3399FF"/>
                </a:solidFill>
                <a:effectLst/>
              </a:rPr>
              <a:t>: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 May be related to regeneration of the urinary tract.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B48491B-7113-4FE5-B0C4-0C278D723C21}"/>
              </a:ext>
            </a:extLst>
          </p:cNvPr>
          <p:cNvSpPr/>
          <p:nvPr/>
        </p:nvSpPr>
        <p:spPr>
          <a:xfrm>
            <a:off x="2934756" y="1465273"/>
            <a:ext cx="1405297" cy="2332027"/>
          </a:xfrm>
          <a:custGeom>
            <a:avLst/>
            <a:gdLst>
              <a:gd name="connsiteX0" fmla="*/ 0 w 371475"/>
              <a:gd name="connsiteY0" fmla="*/ 1533525 h 1533525"/>
              <a:gd name="connsiteX1" fmla="*/ 0 w 371475"/>
              <a:gd name="connsiteY1" fmla="*/ 0 h 1533525"/>
              <a:gd name="connsiteX2" fmla="*/ 371475 w 371475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533525">
                <a:moveTo>
                  <a:pt x="0" y="1533525"/>
                </a:moveTo>
                <a:lnTo>
                  <a:pt x="0" y="0"/>
                </a:lnTo>
                <a:lnTo>
                  <a:pt x="371475" y="0"/>
                </a:lnTo>
              </a:path>
            </a:pathLst>
          </a:custGeom>
          <a:noFill/>
          <a:ln w="5080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CCC1639-249F-481C-9B6F-F8EF23CE386B}"/>
              </a:ext>
            </a:extLst>
          </p:cNvPr>
          <p:cNvSpPr/>
          <p:nvPr/>
        </p:nvSpPr>
        <p:spPr>
          <a:xfrm>
            <a:off x="3506818" y="2006600"/>
            <a:ext cx="1016115" cy="1857375"/>
          </a:xfrm>
          <a:custGeom>
            <a:avLst/>
            <a:gdLst>
              <a:gd name="connsiteX0" fmla="*/ 0 w 371475"/>
              <a:gd name="connsiteY0" fmla="*/ 1533525 h 1533525"/>
              <a:gd name="connsiteX1" fmla="*/ 0 w 371475"/>
              <a:gd name="connsiteY1" fmla="*/ 0 h 1533525"/>
              <a:gd name="connsiteX2" fmla="*/ 371475 w 371475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533525">
                <a:moveTo>
                  <a:pt x="0" y="1533525"/>
                </a:moveTo>
                <a:lnTo>
                  <a:pt x="0" y="0"/>
                </a:lnTo>
                <a:lnTo>
                  <a:pt x="371475" y="0"/>
                </a:lnTo>
              </a:path>
            </a:pathLst>
          </a:custGeom>
          <a:noFill/>
          <a:ln w="508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22D61F6-73B0-430A-AF0F-924972D440C1}"/>
              </a:ext>
            </a:extLst>
          </p:cNvPr>
          <p:cNvSpPr/>
          <p:nvPr/>
        </p:nvSpPr>
        <p:spPr>
          <a:xfrm>
            <a:off x="3937474" y="2559919"/>
            <a:ext cx="768339" cy="1304057"/>
          </a:xfrm>
          <a:custGeom>
            <a:avLst/>
            <a:gdLst>
              <a:gd name="connsiteX0" fmla="*/ 0 w 371475"/>
              <a:gd name="connsiteY0" fmla="*/ 1533525 h 1533525"/>
              <a:gd name="connsiteX1" fmla="*/ 0 w 371475"/>
              <a:gd name="connsiteY1" fmla="*/ 0 h 1533525"/>
              <a:gd name="connsiteX2" fmla="*/ 371475 w 371475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533525">
                <a:moveTo>
                  <a:pt x="0" y="1533525"/>
                </a:moveTo>
                <a:lnTo>
                  <a:pt x="0" y="0"/>
                </a:lnTo>
                <a:lnTo>
                  <a:pt x="371475" y="0"/>
                </a:lnTo>
              </a:path>
            </a:pathLst>
          </a:custGeom>
          <a:noFill/>
          <a:ln w="508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3A647C7-BCF2-45DC-A87D-55FC8F30A4FB}"/>
              </a:ext>
            </a:extLst>
          </p:cNvPr>
          <p:cNvSpPr/>
          <p:nvPr/>
        </p:nvSpPr>
        <p:spPr>
          <a:xfrm>
            <a:off x="4420655" y="3103880"/>
            <a:ext cx="1473877" cy="760096"/>
          </a:xfrm>
          <a:custGeom>
            <a:avLst/>
            <a:gdLst>
              <a:gd name="connsiteX0" fmla="*/ 0 w 371475"/>
              <a:gd name="connsiteY0" fmla="*/ 1533525 h 1533525"/>
              <a:gd name="connsiteX1" fmla="*/ 0 w 371475"/>
              <a:gd name="connsiteY1" fmla="*/ 0 h 1533525"/>
              <a:gd name="connsiteX2" fmla="*/ 371475 w 371475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533525">
                <a:moveTo>
                  <a:pt x="0" y="1533525"/>
                </a:moveTo>
                <a:lnTo>
                  <a:pt x="0" y="0"/>
                </a:lnTo>
                <a:lnTo>
                  <a:pt x="371475" y="0"/>
                </a:lnTo>
              </a:path>
            </a:pathLst>
          </a:custGeom>
          <a:noFill/>
          <a:ln w="508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41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1A21-C90E-4754-A0D5-99F4EED6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Creatinine Differences between Groups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96C32A-B62F-486D-BAF3-91CC07CCCDB2}"/>
              </a:ext>
            </a:extLst>
          </p:cNvPr>
          <p:cNvSpPr txBox="1">
            <a:spLocks/>
          </p:cNvSpPr>
          <p:nvPr/>
        </p:nvSpPr>
        <p:spPr>
          <a:xfrm>
            <a:off x="5394960" y="2468880"/>
            <a:ext cx="4763323" cy="1888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5000"/>
            </a:pPr>
            <a:r>
              <a:rPr lang="en-US" sz="2400" dirty="0"/>
              <a:t>No significant difference is found in the average creatinine levels between groups.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0EAB8351-EAA8-4E9F-9FF4-E64FD24D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7201" y="1188720"/>
            <a:ext cx="4207814" cy="5303520"/>
          </a:xfrm>
        </p:spPr>
      </p:pic>
    </p:spTree>
    <p:extLst>
      <p:ext uri="{BB962C8B-B14F-4D97-AF65-F5344CB8AC3E}">
        <p14:creationId xmlns:p14="http://schemas.microsoft.com/office/powerpoint/2010/main" val="35673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1A21-C90E-4754-A0D5-99F4EED6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TFF1 Differences between Groups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96C32A-B62F-486D-BAF3-91CC07CCCDB2}"/>
              </a:ext>
            </a:extLst>
          </p:cNvPr>
          <p:cNvSpPr txBox="1">
            <a:spLocks/>
          </p:cNvSpPr>
          <p:nvPr/>
        </p:nvSpPr>
        <p:spPr>
          <a:xfrm>
            <a:off x="5394960" y="1645920"/>
            <a:ext cx="4763323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5000"/>
            </a:pPr>
            <a:r>
              <a:rPr lang="en-US" sz="2400" dirty="0"/>
              <a:t>With 95% confidence, patients with PDAC have TFF1 levels that are greater than those of healthy patients by an amount between 777 and 1182 on average.</a:t>
            </a:r>
          </a:p>
          <a:p>
            <a:pPr marL="0" indent="0">
              <a:buSzPct val="125000"/>
              <a:buNone/>
            </a:pPr>
            <a:endParaRPr lang="en-US" sz="2400" dirty="0"/>
          </a:p>
          <a:p>
            <a:pPr>
              <a:buSzPct val="125000"/>
            </a:pPr>
            <a:r>
              <a:rPr lang="en-US" sz="2400" dirty="0"/>
              <a:t>The PDAC patients also have some extreme TFF1 outliers on the high end.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0EAB8351-EAA8-4E9F-9FF4-E64FD24D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" y="1206312"/>
            <a:ext cx="4276296" cy="5268336"/>
          </a:xfrm>
        </p:spPr>
      </p:pic>
    </p:spTree>
    <p:extLst>
      <p:ext uri="{BB962C8B-B14F-4D97-AF65-F5344CB8AC3E}">
        <p14:creationId xmlns:p14="http://schemas.microsoft.com/office/powerpoint/2010/main" val="396603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1A21-C90E-4754-A0D5-99F4EED6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REG1B Differences between Groups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96C32A-B62F-486D-BAF3-91CC07CCCDB2}"/>
              </a:ext>
            </a:extLst>
          </p:cNvPr>
          <p:cNvSpPr txBox="1">
            <a:spLocks/>
          </p:cNvSpPr>
          <p:nvPr/>
        </p:nvSpPr>
        <p:spPr>
          <a:xfrm>
            <a:off x="5394960" y="1645920"/>
            <a:ext cx="4763323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5000"/>
            </a:pPr>
            <a:r>
              <a:rPr lang="en-US" sz="2400" dirty="0"/>
              <a:t>With 95% confidence, patients with PDAC have REG1B levels that are greater than those of healthy patients by an amount between 145 and 225 on average.</a:t>
            </a:r>
          </a:p>
          <a:p>
            <a:pPr marL="0" indent="0">
              <a:buSzPct val="125000"/>
              <a:buNone/>
            </a:pPr>
            <a:endParaRPr lang="en-US" sz="2400" dirty="0"/>
          </a:p>
          <a:p>
            <a:pPr>
              <a:buSzPct val="125000"/>
            </a:pPr>
            <a:r>
              <a:rPr lang="en-US" sz="2400" dirty="0"/>
              <a:t>The PDAC patients also have many REG1B outliers on the high end.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0EAB8351-EAA8-4E9F-9FF4-E64FD24D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88720"/>
            <a:ext cx="4276296" cy="5303520"/>
          </a:xfrm>
        </p:spPr>
      </p:pic>
    </p:spTree>
    <p:extLst>
      <p:ext uri="{BB962C8B-B14F-4D97-AF65-F5344CB8AC3E}">
        <p14:creationId xmlns:p14="http://schemas.microsoft.com/office/powerpoint/2010/main" val="128615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1A21-C90E-4754-A0D5-99F4EED6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LYVE1 Differences between Groups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96C32A-B62F-486D-BAF3-91CC07CCCDB2}"/>
              </a:ext>
            </a:extLst>
          </p:cNvPr>
          <p:cNvSpPr txBox="1">
            <a:spLocks/>
          </p:cNvSpPr>
          <p:nvPr/>
        </p:nvSpPr>
        <p:spPr>
          <a:xfrm>
            <a:off x="5394960" y="2468880"/>
            <a:ext cx="4763323" cy="2485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5000"/>
            </a:pPr>
            <a:r>
              <a:rPr lang="en-US" sz="2400" dirty="0"/>
              <a:t>With 95% confidence, patients with PDAC have LYVE1 levels that are greater than those of healthy patients by an amount between 3.98 and 5.17 on average.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0EAB8351-EAA8-4E9F-9FF4-E64FD24D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601" y="1188720"/>
            <a:ext cx="4173013" cy="5303520"/>
          </a:xfrm>
        </p:spPr>
      </p:pic>
    </p:spTree>
    <p:extLst>
      <p:ext uri="{BB962C8B-B14F-4D97-AF65-F5344CB8AC3E}">
        <p14:creationId xmlns:p14="http://schemas.microsoft.com/office/powerpoint/2010/main" val="390852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1A21-C90E-4754-A0D5-99F4EED6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 SemiBold" panose="020B0502040204020203" pitchFamily="34" charset="0"/>
              </a:rPr>
              <a:t>Checking for Bias in the Sampling by Age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96C32A-B62F-486D-BAF3-91CC07CCCDB2}"/>
              </a:ext>
            </a:extLst>
          </p:cNvPr>
          <p:cNvSpPr txBox="1">
            <a:spLocks/>
          </p:cNvSpPr>
          <p:nvPr/>
        </p:nvSpPr>
        <p:spPr>
          <a:xfrm>
            <a:off x="5689598" y="1737360"/>
            <a:ext cx="4763323" cy="4231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5000"/>
            </a:pPr>
            <a:r>
              <a:rPr lang="en-US" sz="2400" dirty="0"/>
              <a:t>Patient age is another variable in the data.</a:t>
            </a:r>
          </a:p>
          <a:p>
            <a:pPr marL="0" indent="0">
              <a:buSzPct val="125000"/>
              <a:buNone/>
            </a:pPr>
            <a:endParaRPr lang="en-US" sz="2400" dirty="0"/>
          </a:p>
          <a:p>
            <a:pPr>
              <a:buSzPct val="125000"/>
            </a:pPr>
            <a:r>
              <a:rPr lang="en-US" sz="2400" dirty="0"/>
              <a:t>Group 3 (patients with PDAC) clearly has the oldest patients on average.</a:t>
            </a:r>
          </a:p>
          <a:p>
            <a:pPr>
              <a:buSzPct val="125000"/>
            </a:pPr>
            <a:endParaRPr lang="en-US" sz="2400" dirty="0"/>
          </a:p>
          <a:p>
            <a:pPr>
              <a:buSzPct val="125000"/>
            </a:pPr>
            <a:r>
              <a:rPr lang="en-US" sz="2400" dirty="0"/>
              <a:t>Sampling bias?  Or does old age truly correlate with higher rates of PDAC?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0EAB8351-EAA8-4E9F-9FF4-E64FD24D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747" y="1238143"/>
            <a:ext cx="5039049" cy="5313490"/>
          </a:xfrm>
        </p:spPr>
      </p:pic>
    </p:spTree>
    <p:extLst>
      <p:ext uri="{BB962C8B-B14F-4D97-AF65-F5344CB8AC3E}">
        <p14:creationId xmlns:p14="http://schemas.microsoft.com/office/powerpoint/2010/main" val="104405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474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Office Theme</vt:lpstr>
      <vt:lpstr>Analysis of Biomarkers as Indicators of Pancreatic Cancer </vt:lpstr>
      <vt:lpstr>Overview and Problem Statement</vt:lpstr>
      <vt:lpstr>Data: Patient Groups</vt:lpstr>
      <vt:lpstr>Data: Four Biomarkers to Test for Significance</vt:lpstr>
      <vt:lpstr>Creatinine Differences between Groups</vt:lpstr>
      <vt:lpstr>TFF1 Differences between Groups</vt:lpstr>
      <vt:lpstr>REG1B Differences between Groups</vt:lpstr>
      <vt:lpstr>LYVE1 Differences between Groups</vt:lpstr>
      <vt:lpstr>Checking for Bias in the Sampling by Age</vt:lpstr>
      <vt:lpstr>Checking for Bias in the Sampling by Sex</vt:lpstr>
      <vt:lpstr>Conclusions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Mintz</dc:creator>
  <cp:lastModifiedBy>Joseph Mintz</cp:lastModifiedBy>
  <cp:revision>22</cp:revision>
  <dcterms:created xsi:type="dcterms:W3CDTF">2021-12-07T18:52:56Z</dcterms:created>
  <dcterms:modified xsi:type="dcterms:W3CDTF">2021-12-08T04:33:56Z</dcterms:modified>
</cp:coreProperties>
</file>