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1" r:id="rId3"/>
    <p:sldId id="267" r:id="rId4"/>
    <p:sldId id="268" r:id="rId5"/>
    <p:sldId id="269" r:id="rId6"/>
    <p:sldId id="272" r:id="rId7"/>
    <p:sldId id="270" r:id="rId8"/>
    <p:sldId id="265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D314F"/>
    <a:srgbClr val="001260"/>
    <a:srgbClr val="051B2B"/>
    <a:srgbClr val="E37F41"/>
    <a:srgbClr val="DF6E29"/>
    <a:srgbClr val="53A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94946" autoAdjust="0"/>
  </p:normalViewPr>
  <p:slideViewPr>
    <p:cSldViewPr>
      <p:cViewPr>
        <p:scale>
          <a:sx n="100" d="100"/>
          <a:sy n="100" d="100"/>
        </p:scale>
        <p:origin x="204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ph%20Miranda\Downloads\WOs%20were%20scanned%20to%20Status%2055%2056%2057_Weekly%20Sunday%252c%20December%2016%252c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ph%20Miranda\Downloads\WOs%20were%20scanned%20to%20Status%2055%2056%2057_Weekly%20Sunday%252c%20December%2016%252c%20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Order Changes vs Total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'[WOs were scanned to Status 55 56 57_Weekly Sunday%2c December 16%2c 2018.xlsx]Sheet2'!$A$1:$A$10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cat>
          <c:val>
            <c:numRef>
              <c:f>'[WOs were scanned to Status 55 56 57_Weekly Sunday%2c December 16%2c 2018.xlsx]Sheet2'!$B$1:$B$10</c:f>
              <c:numCache>
                <c:formatCode>0%</c:formatCode>
                <c:ptCount val="10"/>
                <c:pt idx="0">
                  <c:v>0.24</c:v>
                </c:pt>
                <c:pt idx="1">
                  <c:v>0.54</c:v>
                </c:pt>
                <c:pt idx="2">
                  <c:v>0.35</c:v>
                </c:pt>
                <c:pt idx="3">
                  <c:v>0.42</c:v>
                </c:pt>
                <c:pt idx="4">
                  <c:v>0.56999999999999995</c:v>
                </c:pt>
                <c:pt idx="5">
                  <c:v>0.34</c:v>
                </c:pt>
                <c:pt idx="6">
                  <c:v>0.59</c:v>
                </c:pt>
                <c:pt idx="7">
                  <c:v>0.26</c:v>
                </c:pt>
                <c:pt idx="8">
                  <c:v>0.34</c:v>
                </c:pt>
                <c:pt idx="9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4F-409C-939B-F083F7479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709336"/>
        <c:axId val="468706384"/>
      </c:lineChart>
      <c:catAx>
        <c:axId val="46870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06384"/>
        <c:crosses val="autoZero"/>
        <c:auto val="1"/>
        <c:lblAlgn val="ctr"/>
        <c:lblOffset val="100"/>
        <c:noMultiLvlLbl val="0"/>
      </c:catAx>
      <c:valAx>
        <c:axId val="46870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09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'[WOs were scanned to Status 55 56 57_Weekly Sunday%2c December 16%2c 2018.xlsx]Sheet2'!$A$11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'[WOs were scanned to Status 55 56 57_Weekly Sunday%2c December 16%2c 2018.xlsx]Sheet2'!$B$11</c:f>
              <c:numCache>
                <c:formatCode>0%</c:formatCode>
                <c:ptCount val="1"/>
                <c:pt idx="0">
                  <c:v>0.40299999999999991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A-43E2-B443-DC7288ACB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291800"/>
        <c:axId val="339293112"/>
      </c:barChart>
      <c:catAx>
        <c:axId val="3392918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39293112"/>
        <c:crosses val="autoZero"/>
        <c:auto val="1"/>
        <c:lblAlgn val="ctr"/>
        <c:lblOffset val="100"/>
        <c:noMultiLvlLbl val="0"/>
      </c:catAx>
      <c:valAx>
        <c:axId val="33929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91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79E4C-3228-4672-8F6C-79C857DC2E7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9F2-A8A1-4EAF-B6ED-7B569B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4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9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533400" cy="171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>
              <a:defRPr sz="26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123950"/>
            <a:ext cx="8153400" cy="3497225"/>
          </a:xfrm>
        </p:spPr>
        <p:txBody>
          <a:bodyPr/>
          <a:lstStyle>
            <a:lvl1pPr marL="342900" indent="-342900">
              <a:buClr>
                <a:schemeClr val="accent4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 marL="708660" indent="-342900">
              <a:buClr>
                <a:schemeClr val="accent4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 marL="971550" indent="-285750"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⁻"/>
              <a:defRPr sz="1800"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 marL="1428750" indent="-285750"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⁻"/>
              <a:defRPr sz="1600"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 marL="1885950" indent="-285750">
              <a:buClr>
                <a:schemeClr val="accent4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148" y="1123950"/>
            <a:ext cx="4221652" cy="3497225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533400" cy="171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>
              <a:defRPr sz="2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123950"/>
            <a:ext cx="4221652" cy="3497225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6548" y="971550"/>
            <a:ext cx="2743200" cy="3649625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533400" cy="171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>
              <a:defRPr sz="2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971550"/>
            <a:ext cx="2743200" cy="3649625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971550"/>
            <a:ext cx="2743200" cy="3649625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73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2395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533400" cy="171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>
              <a:defRPr sz="2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7594" y="4857750"/>
            <a:ext cx="533400" cy="171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3950"/>
            <a:ext cx="1600200" cy="3429000"/>
          </a:xfrm>
          <a:noFill/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2000">
                <a:solidFill>
                  <a:srgbClr val="1D314F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123950"/>
            <a:ext cx="6400800" cy="3505200"/>
          </a:xfrm>
        </p:spPr>
        <p:txBody>
          <a:bodyPr/>
          <a:lstStyle>
            <a:lvl1pPr>
              <a:defRPr sz="2400">
                <a:solidFill>
                  <a:srgbClr val="1D314F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rgbClr val="1D314F"/>
                </a:solidFill>
                <a:latin typeface="Calibri" panose="020F0502020204030204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12395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>
              <a:defRPr sz="2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12395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596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29460"/>
            <a:ext cx="8461248" cy="346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76853"/>
            <a:ext cx="533400" cy="17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anchor="ctr" anchorCtr="0">
            <a:normAutofit/>
          </a:bodyPr>
          <a:lstStyle>
            <a:lvl1pPr algn="ctr">
              <a:defRPr sz="1000" b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66700" y="103680"/>
            <a:ext cx="7277100" cy="48687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3"/>
          <p:cNvSpPr txBox="1">
            <a:spLocks/>
          </p:cNvSpPr>
          <p:nvPr userDrawn="1"/>
        </p:nvSpPr>
        <p:spPr>
          <a:xfrm>
            <a:off x="7391400" y="4707229"/>
            <a:ext cx="1371600" cy="273844"/>
          </a:xfrm>
          <a:prstGeom prst="rect">
            <a:avLst/>
          </a:prstGeom>
        </p:spPr>
        <p:txBody>
          <a:bodyPr vert="horz" anchor="ctr" anchorCtr="0"/>
          <a:lstStyle>
            <a:lvl1pPr marL="0" algn="l" rtl="0" latinLnBrk="0">
              <a:defRPr sz="900" kern="120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498620" y="4824079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D314F"/>
                </a:solidFill>
                <a:latin typeface="Calibri" panose="020F0502020204030204" pitchFamily="34" charset="0"/>
              </a:rPr>
              <a:t>www.equuscs.com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41" y="74216"/>
            <a:ext cx="1205959" cy="516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2" r:id="rId3"/>
    <p:sldLayoutId id="2147483660" r:id="rId4"/>
    <p:sldLayoutId id="2147483654" r:id="rId5"/>
    <p:sldLayoutId id="2147483656" r:id="rId6"/>
    <p:sldLayoutId id="2147483659" r:id="rId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2600" kern="1200">
          <a:solidFill>
            <a:schemeClr val="bg1"/>
          </a:solidFill>
          <a:effectLst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extLst/>
    </p:titleStyle>
    <p:bodyStyle>
      <a:lvl1pPr marL="342900" indent="-342900" algn="l" rtl="0" eaLnBrk="1" latinLnBrk="0" hangingPunct="1">
        <a:spcBef>
          <a:spcPts val="700"/>
        </a:spcBef>
        <a:buClr>
          <a:srgbClr val="1D314F"/>
        </a:buClr>
        <a:buSzPct val="60000"/>
        <a:buFont typeface="Wingdings" panose="05000000000000000000" pitchFamily="2" charset="2"/>
        <a:buChar char="§"/>
        <a:defRPr sz="2400" kern="1200">
          <a:solidFill>
            <a:srgbClr val="1D314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08660" indent="-342900" algn="l" rtl="0" eaLnBrk="1" latinLnBrk="0" hangingPunct="1">
        <a:spcBef>
          <a:spcPts val="550"/>
        </a:spcBef>
        <a:buClr>
          <a:srgbClr val="1D314F"/>
        </a:buClr>
        <a:buSzPct val="70000"/>
        <a:buFont typeface="Wingdings" panose="05000000000000000000" pitchFamily="2" charset="2"/>
        <a:buChar char="§"/>
        <a:defRPr sz="2000" kern="1200">
          <a:solidFill>
            <a:srgbClr val="1D314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71550" indent="-285750" algn="l" rtl="0" eaLnBrk="1" latinLnBrk="0" hangingPunct="1">
        <a:spcBef>
          <a:spcPts val="500"/>
        </a:spcBef>
        <a:buClr>
          <a:srgbClr val="1D314F"/>
        </a:buClr>
        <a:buSzPct val="75000"/>
        <a:buFont typeface="Calibri" panose="020F0502020204030204" pitchFamily="34" charset="0"/>
        <a:buChar char="⁻"/>
        <a:defRPr sz="1800" kern="1200">
          <a:solidFill>
            <a:srgbClr val="1D314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428750" indent="-285750" algn="l" rtl="0" eaLnBrk="1" latinLnBrk="0" hangingPunct="1">
        <a:spcBef>
          <a:spcPts val="400"/>
        </a:spcBef>
        <a:buClr>
          <a:srgbClr val="1D314F"/>
        </a:buClr>
        <a:buSzPct val="75000"/>
        <a:buFont typeface="Calibri" panose="020F0502020204030204" pitchFamily="34" charset="0"/>
        <a:buChar char="⁻"/>
        <a:defRPr sz="1600" kern="1200">
          <a:solidFill>
            <a:srgbClr val="1D314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600200" indent="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None/>
        <a:defRPr sz="1400" kern="1200">
          <a:solidFill>
            <a:srgbClr val="1D314F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4" y="1111537"/>
            <a:ext cx="914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Production Order Changes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5755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Jackson Hsu, Joseph Miranda, Juliana Chen, Rocio Ramirez and Vivi Huang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93541"/>
              </p:ext>
            </p:extLst>
          </p:nvPr>
        </p:nvGraphicFramePr>
        <p:xfrm>
          <a:off x="261937" y="651510"/>
          <a:ext cx="8620126" cy="4206240"/>
        </p:xfrm>
        <a:graphic>
          <a:graphicData uri="http://schemas.openxmlformats.org/drawingml/2006/table">
            <a:tbl>
              <a:tblPr/>
              <a:tblGrid>
                <a:gridCol w="431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Project Title:</a:t>
                      </a:r>
                      <a:r>
                        <a:rPr lang="en-US" sz="1200" b="1" i="1" u="sng" baseline="0" dirty="0">
                          <a:latin typeface="+mj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Production Order Changes</a:t>
                      </a:r>
                      <a:endParaRPr lang="en-US" sz="1200" b="0" i="0" u="none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Date Chartered: </a:t>
                      </a: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11/19/2018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Business Need: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485900" algn="l"/>
                        </a:tabLst>
                      </a:pP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Save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 overall operations processing time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485900" algn="l"/>
                        </a:tabLst>
                      </a:pP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Increase customer satisfaction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485900" algn="l"/>
                        </a:tabLst>
                      </a:pP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Save # of man hours wasted on order changes</a:t>
                      </a:r>
                      <a:endParaRPr lang="en-US" sz="1200" b="0" i="0" u="none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Problem Statement: </a:t>
                      </a:r>
                      <a:r>
                        <a:rPr lang="en-US" sz="1200" b="1" i="1" u="none" dirty="0">
                          <a:latin typeface="+mj-lt"/>
                          <a:ea typeface="Times New Roman"/>
                          <a:cs typeface="Times New Roman"/>
                        </a:rPr>
                        <a:t>Complaints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Sales or sales engineers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 enter wrong PN# or EOL PN#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Delays &amp; stop productions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Affects on time delivery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Can’t return used material to vendor</a:t>
                      </a:r>
                      <a:endParaRPr lang="en-US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Objective: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 lead time</a:t>
                      </a:r>
                      <a:r>
                        <a:rPr lang="en-US" sz="1200" b="0" i="1" u="sng" dirty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Repeat</a:t>
                      </a: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projects didn’t go through usual process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Reduce order changes by 3% quarterly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Possible </a:t>
                      </a:r>
                      <a:r>
                        <a:rPr lang="en-US" sz="1200" b="0" i="0" u="none" kern="1200" baseline="0" dirty="0" err="1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Xs</a:t>
                      </a: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: customer change PN, human errors, compatibility</a:t>
                      </a:r>
                      <a:endParaRPr lang="en-US" sz="1200" b="0" i="0" u="none" kern="12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Scope:</a:t>
                      </a:r>
                      <a:b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</a:b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In-scope:</a:t>
                      </a: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sales, SCM, WH, production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Out-of-scope: customers,</a:t>
                      </a: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service dept., vendors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Lack of cooperation from sales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kern="1200" baseline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Present evidence to Executive team so they can enforce change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kern="12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Team: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Sales, Engineering,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0" u="none" dirty="0">
                          <a:latin typeface="+mj-lt"/>
                          <a:ea typeface="Times New Roman"/>
                          <a:cs typeface="Times New Roman"/>
                        </a:rPr>
                        <a:t>SCM,</a:t>
                      </a:r>
                      <a:r>
                        <a:rPr lang="en-US" sz="1200" b="0" i="0" u="none" baseline="0" dirty="0">
                          <a:latin typeface="+mj-lt"/>
                          <a:ea typeface="Times New Roman"/>
                          <a:cs typeface="Times New Roman"/>
                        </a:rPr>
                        <a:t> WH, Production</a:t>
                      </a:r>
                      <a:endParaRPr lang="en-US" sz="1200" b="0" i="0" u="none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sng" dirty="0">
                          <a:latin typeface="+mj-lt"/>
                          <a:ea typeface="Times New Roman"/>
                          <a:cs typeface="Times New Roman"/>
                        </a:rPr>
                        <a:t>Schedule: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dirty="0">
                          <a:latin typeface="+mj-lt"/>
                          <a:ea typeface="Times New Roman"/>
                          <a:cs typeface="Times New Roman"/>
                        </a:rPr>
                        <a:t>Period 11/26 –</a:t>
                      </a:r>
                      <a:r>
                        <a:rPr lang="en-US" sz="1200" b="0" i="1" u="none" baseline="0" dirty="0">
                          <a:latin typeface="+mj-lt"/>
                          <a:ea typeface="Times New Roman"/>
                          <a:cs typeface="Times New Roman"/>
                        </a:rPr>
                        <a:t> 03/11</a:t>
                      </a:r>
                      <a:endParaRPr lang="en-US" sz="1200" b="0" u="none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16169"/>
              </p:ext>
            </p:extLst>
          </p:nvPr>
        </p:nvGraphicFramePr>
        <p:xfrm>
          <a:off x="609600" y="971550"/>
          <a:ext cx="7772400" cy="3581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7437093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7327368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152070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7497829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155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  <a:r>
                        <a:rPr lang="en-US" b="0" dirty="0"/>
                        <a:t>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b="0" dirty="0"/>
                        <a:t>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0" dirty="0"/>
                        <a:t>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  <a:r>
                        <a:rPr lang="en-US" b="0" dirty="0"/>
                        <a:t>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b="0" dirty="0"/>
                        <a:t>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Receive, Review,</a:t>
                      </a:r>
                      <a:r>
                        <a:rPr lang="en-US" sz="1200" b="0" baseline="0" dirty="0"/>
                        <a:t> Enter Order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 Confirmation /SO</a:t>
                      </a:r>
                      <a:r>
                        <a:rPr lang="en-US" sz="1200" b="0" baseline="0" dirty="0"/>
                        <a:t> or SP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Order</a:t>
                      </a:r>
                      <a:r>
                        <a:rPr lang="en-US" sz="1200" b="0" baseline="0" dirty="0"/>
                        <a:t> Processing, Planner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Vendor</a:t>
                      </a:r>
                      <a:r>
                        <a:rPr lang="en-US" sz="1200" b="0" baseline="0" dirty="0"/>
                        <a:t> /Order Processing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B/O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Material</a:t>
                      </a:r>
                      <a:r>
                        <a:rPr lang="en-US" sz="1200" b="0" baseline="0" dirty="0"/>
                        <a:t> Sourcing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Scheduler /Picker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WO /Pick Slip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Release /Pick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Kitted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Engineering</a:t>
                      </a:r>
                      <a:r>
                        <a:rPr lang="en-US" sz="1200" b="0" baseline="0" dirty="0"/>
                        <a:t> /Sales + WH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Build</a:t>
                      </a:r>
                      <a:r>
                        <a:rPr lang="en-US" sz="1200" b="0" baseline="0" dirty="0"/>
                        <a:t> Doc /</a:t>
                      </a:r>
                      <a:r>
                        <a:rPr lang="en-US" sz="1200" b="0" baseline="0" dirty="0" err="1"/>
                        <a:t>Config</a:t>
                      </a:r>
                      <a:r>
                        <a:rPr lang="en-US" sz="1200" b="0" baseline="0" dirty="0"/>
                        <a:t> Sheet /Kitted Order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Tested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2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Engineering</a:t>
                      </a:r>
                      <a:r>
                        <a:rPr lang="en-US" sz="1200" b="0" baseline="0" dirty="0"/>
                        <a:t> /Sales + QA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Build Doc /Standard Spec.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dirty="0"/>
                        <a:t>/Tested</a:t>
                      </a:r>
                      <a:r>
                        <a:rPr lang="en-US" sz="1200" b="0" baseline="0" dirty="0"/>
                        <a:t> Product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FGI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Build Doc + Customer Req. + Standard Spec.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Pack</a:t>
                      </a:r>
                      <a:r>
                        <a:rPr lang="en-US" sz="1200" b="0" baseline="0" dirty="0"/>
                        <a:t> &amp; Ship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Shipping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AR +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Cash</a:t>
                      </a:r>
                      <a:r>
                        <a:rPr lang="en-US" sz="1200" b="0" baseline="0" dirty="0"/>
                        <a:t> /Inv. Paid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99170"/>
                  </a:ext>
                </a:extLst>
              </a:tr>
            </a:tbl>
          </a:graphicData>
        </a:graphic>
      </p:graphicFrame>
      <p:sp>
        <p:nvSpPr>
          <p:cNvPr id="4" name="Explosion 1 3"/>
          <p:cNvSpPr/>
          <p:nvPr/>
        </p:nvSpPr>
        <p:spPr>
          <a:xfrm>
            <a:off x="3352800" y="2305050"/>
            <a:ext cx="1981200" cy="914400"/>
          </a:xfrm>
          <a:prstGeom prst="irregularSeal1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9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 - Production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39120"/>
            <a:ext cx="8000324" cy="41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49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533400" cy="171450"/>
          </a:xfrm>
        </p:spPr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Bomb 2: Effect /Benefit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67EE5-3EEB-4A83-B56D-09D8915F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76336"/>
              </p:ext>
            </p:extLst>
          </p:nvPr>
        </p:nvGraphicFramePr>
        <p:xfrm>
          <a:off x="1536715" y="1128713"/>
          <a:ext cx="6288990" cy="346551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545790">
                  <a:extLst>
                    <a:ext uri="{9D8B030D-6E8A-4147-A177-3AD203B41FA5}">
                      <a16:colId xmlns:a16="http://schemas.microsoft.com/office/drawing/2014/main" val="9139675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0140763"/>
                    </a:ext>
                  </a:extLst>
                </a:gridCol>
              </a:tblGrid>
              <a:tr h="3465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3" marR="396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Production Pain Points</a:t>
                      </a:r>
                      <a:endParaRPr lang="en-US" sz="105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Missing Build Doc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Missing Config Sheet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MDR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Hardware Compatibility 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Cancel Order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Order Change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Software Compatibility Issue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Burn-in Carts Availability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Remote Connection</a:t>
                      </a:r>
                      <a:endParaRPr lang="en-US" sz="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900" dirty="0">
                          <a:effectLst/>
                        </a:rPr>
                        <a:t>Customer Image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3" marR="396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3419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DDAEFA87-7479-4D30-9C67-AD1E3C21E254}"/>
              </a:ext>
            </a:extLst>
          </p:cNvPr>
          <p:cNvSpPr/>
          <p:nvPr/>
        </p:nvSpPr>
        <p:spPr>
          <a:xfrm>
            <a:off x="4300618" y="3929286"/>
            <a:ext cx="348565" cy="3635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6BC00D-144D-4926-AE56-31EE26F330ED}"/>
              </a:ext>
            </a:extLst>
          </p:cNvPr>
          <p:cNvSpPr/>
          <p:nvPr/>
        </p:nvSpPr>
        <p:spPr>
          <a:xfrm>
            <a:off x="2895600" y="1200150"/>
            <a:ext cx="348565" cy="36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F98D2A-A7E4-451B-8C07-0C4FFAC4357D}"/>
              </a:ext>
            </a:extLst>
          </p:cNvPr>
          <p:cNvSpPr/>
          <p:nvPr/>
        </p:nvSpPr>
        <p:spPr>
          <a:xfrm>
            <a:off x="1577983" y="1191986"/>
            <a:ext cx="348565" cy="36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5AED-E220-448D-A04A-B4A85187FE39}"/>
              </a:ext>
            </a:extLst>
          </p:cNvPr>
          <p:cNvSpPr/>
          <p:nvPr/>
        </p:nvSpPr>
        <p:spPr>
          <a:xfrm>
            <a:off x="1937435" y="1191986"/>
            <a:ext cx="348565" cy="3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4BFE01-FCCF-4637-AA20-C5BAC454C023}"/>
              </a:ext>
            </a:extLst>
          </p:cNvPr>
          <p:cNvSpPr/>
          <p:nvPr/>
        </p:nvSpPr>
        <p:spPr>
          <a:xfrm>
            <a:off x="3253401" y="1200150"/>
            <a:ext cx="348566" cy="36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B9F62A-0DF5-4055-9CEB-C1657347553F}"/>
              </a:ext>
            </a:extLst>
          </p:cNvPr>
          <p:cNvSpPr/>
          <p:nvPr/>
        </p:nvSpPr>
        <p:spPr>
          <a:xfrm>
            <a:off x="3096206" y="1998826"/>
            <a:ext cx="348565" cy="36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605801-CE6D-4032-963E-DEF4B439833D}"/>
              </a:ext>
            </a:extLst>
          </p:cNvPr>
          <p:cNvSpPr/>
          <p:nvPr/>
        </p:nvSpPr>
        <p:spPr>
          <a:xfrm>
            <a:off x="3110915" y="3267302"/>
            <a:ext cx="348565" cy="36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F54886-CA9F-46E0-9416-9AB8E0143FB4}"/>
              </a:ext>
            </a:extLst>
          </p:cNvPr>
          <p:cNvSpPr/>
          <p:nvPr/>
        </p:nvSpPr>
        <p:spPr>
          <a:xfrm>
            <a:off x="3110379" y="4131467"/>
            <a:ext cx="349638" cy="36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EA8F27-6D06-48BC-92B8-E18B49FAFCCC}"/>
              </a:ext>
            </a:extLst>
          </p:cNvPr>
          <p:cNvSpPr/>
          <p:nvPr/>
        </p:nvSpPr>
        <p:spPr>
          <a:xfrm>
            <a:off x="4636372" y="4116850"/>
            <a:ext cx="349638" cy="36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CE7A83-809C-4854-8FC6-7EF5705EF769}"/>
              </a:ext>
            </a:extLst>
          </p:cNvPr>
          <p:cNvSpPr/>
          <p:nvPr/>
        </p:nvSpPr>
        <p:spPr>
          <a:xfrm>
            <a:off x="4634572" y="3718365"/>
            <a:ext cx="349638" cy="36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D549C-7E20-4C2E-BC47-65875DF19915}"/>
              </a:ext>
            </a:extLst>
          </p:cNvPr>
          <p:cNvSpPr txBox="1"/>
          <p:nvPr/>
        </p:nvSpPr>
        <p:spPr>
          <a:xfrm>
            <a:off x="4607005" y="41110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EB2CC4-EA92-4A51-98C2-D8D015DDD43C}"/>
              </a:ext>
            </a:extLst>
          </p:cNvPr>
          <p:cNvCxnSpPr/>
          <p:nvPr/>
        </p:nvCxnSpPr>
        <p:spPr>
          <a:xfrm flipV="1">
            <a:off x="1404610" y="1239838"/>
            <a:ext cx="0" cy="34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F5A0B3-F5AA-44CC-BAF2-19D3478EE926}"/>
              </a:ext>
            </a:extLst>
          </p:cNvPr>
          <p:cNvCxnSpPr/>
          <p:nvPr/>
        </p:nvCxnSpPr>
        <p:spPr>
          <a:xfrm>
            <a:off x="1404610" y="470535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E78BF2-201F-42C3-9FA1-283A35628BE7}"/>
              </a:ext>
            </a:extLst>
          </p:cNvPr>
          <p:cNvSpPr txBox="1"/>
          <p:nvPr/>
        </p:nvSpPr>
        <p:spPr>
          <a:xfrm>
            <a:off x="2953632" y="47053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Effect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9FFB85-47DB-4D43-BC8F-871BFB801C2D}"/>
              </a:ext>
            </a:extLst>
          </p:cNvPr>
          <p:cNvSpPr txBox="1"/>
          <p:nvPr/>
        </p:nvSpPr>
        <p:spPr>
          <a:xfrm rot="16200000">
            <a:off x="986707" y="2841789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6869591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Change Data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EDEE992-4F09-4087-B7BA-1C076A488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674590"/>
              </p:ext>
            </p:extLst>
          </p:nvPr>
        </p:nvGraphicFramePr>
        <p:xfrm>
          <a:off x="990600" y="1200150"/>
          <a:ext cx="37369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CFCFE98-9055-4488-BD30-60436E069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187494"/>
              </p:ext>
            </p:extLst>
          </p:nvPr>
        </p:nvGraphicFramePr>
        <p:xfrm>
          <a:off x="5257800" y="1200150"/>
          <a:ext cx="241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267975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 6: Order Changes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E4AF7B-0386-4266-ADDC-32A27E9DB577}"/>
              </a:ext>
            </a:extLst>
          </p:cNvPr>
          <p:cNvGrpSpPr/>
          <p:nvPr/>
        </p:nvGrpSpPr>
        <p:grpSpPr>
          <a:xfrm>
            <a:off x="1583430" y="1504950"/>
            <a:ext cx="6705600" cy="2590800"/>
            <a:chOff x="990600" y="1352550"/>
            <a:chExt cx="670560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523CDD7-D3D7-4913-8836-214D3190A8BB}"/>
                </a:ext>
              </a:extLst>
            </p:cNvPr>
            <p:cNvCxnSpPr/>
            <p:nvPr/>
          </p:nvCxnSpPr>
          <p:spPr>
            <a:xfrm>
              <a:off x="2286000" y="2647950"/>
              <a:ext cx="54102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CCF751-3C65-40EF-A26F-AF850CFDADED}"/>
                </a:ext>
              </a:extLst>
            </p:cNvPr>
            <p:cNvCxnSpPr/>
            <p:nvPr/>
          </p:nvCxnSpPr>
          <p:spPr>
            <a:xfrm flipH="1" flipV="1">
              <a:off x="6400800" y="13525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06620F-1E8C-4C67-9910-DA484D314A14}"/>
                </a:ext>
              </a:extLst>
            </p:cNvPr>
            <p:cNvCxnSpPr/>
            <p:nvPr/>
          </p:nvCxnSpPr>
          <p:spPr>
            <a:xfrm flipH="1" flipV="1">
              <a:off x="3810000" y="13525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0052E4-C5B5-49FC-80A2-AA6F8AD9FCFD}"/>
                </a:ext>
              </a:extLst>
            </p:cNvPr>
            <p:cNvCxnSpPr/>
            <p:nvPr/>
          </p:nvCxnSpPr>
          <p:spPr>
            <a:xfrm flipH="1" flipV="1">
              <a:off x="990600" y="13525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FAAA9A-F500-48F8-8CC8-47AB2B54F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26479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EAA21D-88FF-4E26-A3B5-BAF3465B5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671" y="26479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25DD5D-6D15-40B7-8859-AC7478A7D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929" y="2647950"/>
              <a:ext cx="129540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7478DA-5991-4683-8793-5905AC813D9B}"/>
              </a:ext>
            </a:extLst>
          </p:cNvPr>
          <p:cNvSpPr txBox="1"/>
          <p:nvPr/>
        </p:nvSpPr>
        <p:spPr>
          <a:xfrm>
            <a:off x="1194551" y="1047750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9D17A-8B60-4ABA-8DED-38825D0CC437}"/>
              </a:ext>
            </a:extLst>
          </p:cNvPr>
          <p:cNvSpPr txBox="1"/>
          <p:nvPr/>
        </p:nvSpPr>
        <p:spPr>
          <a:xfrm>
            <a:off x="1178222" y="4095359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32901-81ED-481D-BEFB-32474F576BC1}"/>
              </a:ext>
            </a:extLst>
          </p:cNvPr>
          <p:cNvSpPr txBox="1"/>
          <p:nvPr/>
        </p:nvSpPr>
        <p:spPr>
          <a:xfrm>
            <a:off x="3908838" y="863084"/>
            <a:ext cx="9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/System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E894D-1B50-4497-81D8-FE5DB1C435C9}"/>
              </a:ext>
            </a:extLst>
          </p:cNvPr>
          <p:cNvSpPr txBox="1"/>
          <p:nvPr/>
        </p:nvSpPr>
        <p:spPr>
          <a:xfrm>
            <a:off x="3981292" y="423385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F9E0C-91C3-462C-960F-999BD69631F5}"/>
              </a:ext>
            </a:extLst>
          </p:cNvPr>
          <p:cNvSpPr txBox="1"/>
          <p:nvPr/>
        </p:nvSpPr>
        <p:spPr>
          <a:xfrm>
            <a:off x="6384030" y="423385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02736-7C76-419F-BEE4-730190D48A0F}"/>
              </a:ext>
            </a:extLst>
          </p:cNvPr>
          <p:cNvSpPr txBox="1"/>
          <p:nvPr/>
        </p:nvSpPr>
        <p:spPr>
          <a:xfrm>
            <a:off x="6457672" y="1047750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9CD143CC-E152-46DB-AC6C-E121089C4D32}"/>
              </a:ext>
            </a:extLst>
          </p:cNvPr>
          <p:cNvSpPr/>
          <p:nvPr/>
        </p:nvSpPr>
        <p:spPr>
          <a:xfrm>
            <a:off x="6097308" y="1503483"/>
            <a:ext cx="99060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Incorrect Info From MFG.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D969AA8A-7DAE-459C-9220-96FB83CD0854}"/>
              </a:ext>
            </a:extLst>
          </p:cNvPr>
          <p:cNvSpPr/>
          <p:nvPr/>
        </p:nvSpPr>
        <p:spPr>
          <a:xfrm>
            <a:off x="6672839" y="2099720"/>
            <a:ext cx="99060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Request Change from Customer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8D18878-67DE-4F6D-8A13-95BE7ACE90D3}"/>
              </a:ext>
            </a:extLst>
          </p:cNvPr>
          <p:cNvSpPr/>
          <p:nvPr/>
        </p:nvSpPr>
        <p:spPr>
          <a:xfrm>
            <a:off x="3372822" y="1504950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Compatibility Issues (Hardware)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817853AB-C13F-4C36-B7B3-396865F1EB76}"/>
              </a:ext>
            </a:extLst>
          </p:cNvPr>
          <p:cNvSpPr/>
          <p:nvPr/>
        </p:nvSpPr>
        <p:spPr>
          <a:xfrm flipH="1">
            <a:off x="3352800" y="3604426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Lack of Engineering Review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17EB9070-DA6C-4A18-99F5-DCFF1F100324}"/>
              </a:ext>
            </a:extLst>
          </p:cNvPr>
          <p:cNvSpPr/>
          <p:nvPr/>
        </p:nvSpPr>
        <p:spPr>
          <a:xfrm flipH="1">
            <a:off x="1295400" y="2876550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Defective Parts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0E678E5A-9889-4A78-838D-8AD5D5DCD395}"/>
              </a:ext>
            </a:extLst>
          </p:cNvPr>
          <p:cNvSpPr/>
          <p:nvPr/>
        </p:nvSpPr>
        <p:spPr>
          <a:xfrm flipH="1">
            <a:off x="784213" y="3380291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 of Stock Parts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FA0B923E-08E6-4050-BA5A-A20A32E69D7A}"/>
              </a:ext>
            </a:extLst>
          </p:cNvPr>
          <p:cNvSpPr/>
          <p:nvPr/>
        </p:nvSpPr>
        <p:spPr>
          <a:xfrm>
            <a:off x="533400" y="1504950"/>
            <a:ext cx="1126230" cy="2582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Human Error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AB2519DF-D3B1-4A99-A783-F130F80D19AF}"/>
              </a:ext>
            </a:extLst>
          </p:cNvPr>
          <p:cNvSpPr/>
          <p:nvPr/>
        </p:nvSpPr>
        <p:spPr>
          <a:xfrm>
            <a:off x="1295400" y="2266950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Lack of Communication with Sales Eng.</a:t>
            </a:r>
          </a:p>
        </p:txBody>
      </p: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FC4032FA-021D-4488-8542-228404736B62}"/>
              </a:ext>
            </a:extLst>
          </p:cNvPr>
          <p:cNvSpPr/>
          <p:nvPr/>
        </p:nvSpPr>
        <p:spPr>
          <a:xfrm>
            <a:off x="838200" y="1780091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On-going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9030" y="2495550"/>
            <a:ext cx="7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Order</a:t>
            </a:r>
          </a:p>
          <a:p>
            <a:r>
              <a:rPr lang="en-US" sz="1400" b="1" dirty="0"/>
              <a:t>Change</a:t>
            </a:r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F5AD9F86-8A4C-49B7-9D96-D989D3C52CC7}"/>
              </a:ext>
            </a:extLst>
          </p:cNvPr>
          <p:cNvSpPr/>
          <p:nvPr/>
        </p:nvSpPr>
        <p:spPr>
          <a:xfrm flipH="1">
            <a:off x="3905250" y="3046280"/>
            <a:ext cx="1126230" cy="4868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Standard Format for Config. Sheet</a:t>
            </a:r>
          </a:p>
        </p:txBody>
      </p:sp>
    </p:spTree>
    <p:extLst>
      <p:ext uri="{BB962C8B-B14F-4D97-AF65-F5344CB8AC3E}">
        <p14:creationId xmlns:p14="http://schemas.microsoft.com/office/powerpoint/2010/main" val="32563926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128713"/>
            <a:ext cx="533400" cy="171450"/>
          </a:xfrm>
        </p:spPr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345</Words>
  <Application>Microsoft Office PowerPoint</Application>
  <PresentationFormat>On-screen Show (16:9)</PresentationFormat>
  <Paragraphs>126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Times New Roman</vt:lpstr>
      <vt:lpstr>Tw Cen MT</vt:lpstr>
      <vt:lpstr>Wingdings</vt:lpstr>
      <vt:lpstr>Widescreen Presentation</vt:lpstr>
      <vt:lpstr>PowerPoint Presentation</vt:lpstr>
      <vt:lpstr>Project Charter</vt:lpstr>
      <vt:lpstr>SIPOC</vt:lpstr>
      <vt:lpstr>Value Stream Map - Production</vt:lpstr>
      <vt:lpstr>Bomb 2: Effect /Benefit Analysis</vt:lpstr>
      <vt:lpstr>Order Change Data</vt:lpstr>
      <vt:lpstr>Pain Point 6: Order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2017-02-02T15:54:24Z</dcterms:created>
  <dcterms:modified xsi:type="dcterms:W3CDTF">2019-02-22T15:51:54Z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