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90" r:id="rId4"/>
  </p:sldMasterIdLst>
  <p:notesMasterIdLst>
    <p:notesMasterId r:id="rId91"/>
  </p:notesMasterIdLst>
  <p:handoutMasterIdLst>
    <p:handoutMasterId r:id="rId92"/>
  </p:handoutMasterIdLst>
  <p:sldIdLst>
    <p:sldId id="830" r:id="rId5"/>
    <p:sldId id="831" r:id="rId6"/>
    <p:sldId id="835" r:id="rId7"/>
    <p:sldId id="935" r:id="rId8"/>
    <p:sldId id="841" r:id="rId9"/>
    <p:sldId id="832" r:id="rId10"/>
    <p:sldId id="833" r:id="rId11"/>
    <p:sldId id="834" r:id="rId12"/>
    <p:sldId id="966" r:id="rId13"/>
    <p:sldId id="848" r:id="rId14"/>
    <p:sldId id="936" r:id="rId15"/>
    <p:sldId id="937" r:id="rId16"/>
    <p:sldId id="938" r:id="rId17"/>
    <p:sldId id="939" r:id="rId18"/>
    <p:sldId id="940" r:id="rId19"/>
    <p:sldId id="941" r:id="rId20"/>
    <p:sldId id="943" r:id="rId21"/>
    <p:sldId id="905" r:id="rId22"/>
    <p:sldId id="894" r:id="rId23"/>
    <p:sldId id="895" r:id="rId24"/>
    <p:sldId id="909" r:id="rId25"/>
    <p:sldId id="896" r:id="rId26"/>
    <p:sldId id="897" r:id="rId27"/>
    <p:sldId id="944" r:id="rId28"/>
    <p:sldId id="906" r:id="rId29"/>
    <p:sldId id="907" r:id="rId30"/>
    <p:sldId id="908" r:id="rId31"/>
    <p:sldId id="904" r:id="rId32"/>
    <p:sldId id="892" r:id="rId33"/>
    <p:sldId id="967" r:id="rId34"/>
    <p:sldId id="968" r:id="rId35"/>
    <p:sldId id="969" r:id="rId36"/>
    <p:sldId id="970" r:id="rId37"/>
    <p:sldId id="971" r:id="rId38"/>
    <p:sldId id="972" r:id="rId39"/>
    <p:sldId id="973" r:id="rId40"/>
    <p:sldId id="974" r:id="rId41"/>
    <p:sldId id="975" r:id="rId42"/>
    <p:sldId id="960" r:id="rId43"/>
    <p:sldId id="860" r:id="rId44"/>
    <p:sldId id="847" r:id="rId45"/>
    <p:sldId id="851" r:id="rId46"/>
    <p:sldId id="849" r:id="rId47"/>
    <p:sldId id="850" r:id="rId48"/>
    <p:sldId id="866" r:id="rId49"/>
    <p:sldId id="950" r:id="rId50"/>
    <p:sldId id="868" r:id="rId51"/>
    <p:sldId id="867" r:id="rId52"/>
    <p:sldId id="869" r:id="rId53"/>
    <p:sldId id="870" r:id="rId54"/>
    <p:sldId id="871" r:id="rId55"/>
    <p:sldId id="872" r:id="rId56"/>
    <p:sldId id="873" r:id="rId57"/>
    <p:sldId id="874" r:id="rId58"/>
    <p:sldId id="881" r:id="rId59"/>
    <p:sldId id="882" r:id="rId60"/>
    <p:sldId id="883" r:id="rId61"/>
    <p:sldId id="876" r:id="rId62"/>
    <p:sldId id="877" r:id="rId63"/>
    <p:sldId id="878" r:id="rId64"/>
    <p:sldId id="879" r:id="rId65"/>
    <p:sldId id="880" r:id="rId66"/>
    <p:sldId id="885" r:id="rId67"/>
    <p:sldId id="915" r:id="rId68"/>
    <p:sldId id="916" r:id="rId69"/>
    <p:sldId id="917" r:id="rId70"/>
    <p:sldId id="884" r:id="rId71"/>
    <p:sldId id="886" r:id="rId72"/>
    <p:sldId id="887" r:id="rId73"/>
    <p:sldId id="889" r:id="rId74"/>
    <p:sldId id="890" r:id="rId75"/>
    <p:sldId id="963" r:id="rId76"/>
    <p:sldId id="965" r:id="rId77"/>
    <p:sldId id="952" r:id="rId78"/>
    <p:sldId id="953" r:id="rId79"/>
    <p:sldId id="934" r:id="rId80"/>
    <p:sldId id="932" r:id="rId81"/>
    <p:sldId id="933" r:id="rId82"/>
    <p:sldId id="946" r:id="rId83"/>
    <p:sldId id="947" r:id="rId84"/>
    <p:sldId id="945" r:id="rId85"/>
    <p:sldId id="948" r:id="rId86"/>
    <p:sldId id="949" r:id="rId87"/>
    <p:sldId id="955" r:id="rId88"/>
    <p:sldId id="956" r:id="rId89"/>
    <p:sldId id="954" r:id="rId9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68B67D-772A-411B-A038-B4F2749EB4F1}">
          <p14:sldIdLst>
            <p14:sldId id="830"/>
            <p14:sldId id="831"/>
            <p14:sldId id="835"/>
            <p14:sldId id="935"/>
            <p14:sldId id="841"/>
            <p14:sldId id="832"/>
            <p14:sldId id="833"/>
            <p14:sldId id="834"/>
            <p14:sldId id="966"/>
            <p14:sldId id="848"/>
            <p14:sldId id="936"/>
            <p14:sldId id="937"/>
            <p14:sldId id="938"/>
            <p14:sldId id="939"/>
            <p14:sldId id="940"/>
            <p14:sldId id="941"/>
            <p14:sldId id="943"/>
            <p14:sldId id="905"/>
            <p14:sldId id="894"/>
            <p14:sldId id="895"/>
            <p14:sldId id="909"/>
            <p14:sldId id="896"/>
            <p14:sldId id="897"/>
            <p14:sldId id="944"/>
            <p14:sldId id="906"/>
            <p14:sldId id="907"/>
            <p14:sldId id="908"/>
            <p14:sldId id="904"/>
            <p14:sldId id="892"/>
            <p14:sldId id="967"/>
            <p14:sldId id="968"/>
            <p14:sldId id="969"/>
            <p14:sldId id="970"/>
            <p14:sldId id="971"/>
            <p14:sldId id="972"/>
            <p14:sldId id="973"/>
            <p14:sldId id="974"/>
            <p14:sldId id="975"/>
            <p14:sldId id="960"/>
            <p14:sldId id="860"/>
            <p14:sldId id="847"/>
            <p14:sldId id="851"/>
            <p14:sldId id="849"/>
            <p14:sldId id="850"/>
            <p14:sldId id="866"/>
            <p14:sldId id="950"/>
            <p14:sldId id="868"/>
            <p14:sldId id="867"/>
            <p14:sldId id="869"/>
            <p14:sldId id="870"/>
            <p14:sldId id="871"/>
            <p14:sldId id="872"/>
            <p14:sldId id="873"/>
            <p14:sldId id="874"/>
            <p14:sldId id="881"/>
            <p14:sldId id="882"/>
            <p14:sldId id="883"/>
            <p14:sldId id="876"/>
            <p14:sldId id="877"/>
            <p14:sldId id="878"/>
            <p14:sldId id="879"/>
            <p14:sldId id="880"/>
            <p14:sldId id="885"/>
            <p14:sldId id="915"/>
            <p14:sldId id="916"/>
            <p14:sldId id="917"/>
            <p14:sldId id="884"/>
            <p14:sldId id="886"/>
            <p14:sldId id="887"/>
            <p14:sldId id="889"/>
            <p14:sldId id="890"/>
            <p14:sldId id="963"/>
            <p14:sldId id="965"/>
            <p14:sldId id="952"/>
            <p14:sldId id="953"/>
            <p14:sldId id="934"/>
            <p14:sldId id="932"/>
            <p14:sldId id="933"/>
            <p14:sldId id="946"/>
            <p14:sldId id="947"/>
            <p14:sldId id="945"/>
            <p14:sldId id="948"/>
            <p14:sldId id="949"/>
            <p14:sldId id="955"/>
            <p14:sldId id="956"/>
            <p14:sldId id="95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8FF"/>
    <a:srgbClr val="FFDBDF"/>
    <a:srgbClr val="FFC899"/>
    <a:srgbClr val="BBFFBE"/>
    <a:srgbClr val="C2FFCB"/>
    <a:srgbClr val="E0FF59"/>
    <a:srgbClr val="75C23D"/>
    <a:srgbClr val="BED84C"/>
    <a:srgbClr val="FFA433"/>
    <a:srgbClr val="FF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25" autoAdjust="0"/>
    <p:restoredTop sz="95726" autoAdjust="0"/>
  </p:normalViewPr>
  <p:slideViewPr>
    <p:cSldViewPr snapToGrid="0">
      <p:cViewPr>
        <p:scale>
          <a:sx n="125" d="100"/>
          <a:sy n="125" d="100"/>
        </p:scale>
        <p:origin x="-1576" y="256"/>
      </p:cViewPr>
      <p:guideLst>
        <p:guide orient="horz" pos="2160"/>
        <p:guide pos="2880"/>
      </p:guideLst>
    </p:cSldViewPr>
  </p:slideViewPr>
  <p:outlineViewPr>
    <p:cViewPr>
      <p:scale>
        <a:sx n="33" d="100"/>
        <a:sy n="33" d="100"/>
      </p:scale>
      <p:origin x="0" y="9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slide" Target="slides/slide86.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interSettings" Target="printerSettings/printerSettings1.bin"/><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343EC-8F29-8B48-AB6E-182EEF3ABEB8}" type="doc">
      <dgm:prSet loTypeId="urn:microsoft.com/office/officeart/2005/8/layout/equation2" loCatId="" qsTypeId="urn:microsoft.com/office/officeart/2005/8/quickstyle/simple4" qsCatId="simple" csTypeId="urn:microsoft.com/office/officeart/2005/8/colors/accent1_2" csCatId="accent1" phldr="1"/>
      <dgm:spPr/>
    </dgm:pt>
    <dgm:pt modelId="{B3DA69E7-704E-3046-872D-4C62A502CC91}">
      <dgm:prSet phldrT="[Text]"/>
      <dgm:spPr>
        <a:blipFill rotWithShape="0">
          <a:blip xmlns:r="http://schemas.openxmlformats.org/officeDocument/2006/relationships" r:embed="rId1"/>
          <a:stretch>
            <a:fillRect/>
          </a:stretch>
        </a:blipFill>
      </dgm:spPr>
      <dgm:t>
        <a:bodyPr/>
        <a:lstStyle/>
        <a:p>
          <a:endParaRPr lang="en-US" dirty="0"/>
        </a:p>
      </dgm:t>
    </dgm:pt>
    <dgm:pt modelId="{1A481793-FD87-3849-B3B8-70E4CD497E21}" type="parTrans" cxnId="{4EDA5CD0-C856-6A47-AC1C-51C9A56F0011}">
      <dgm:prSet/>
      <dgm:spPr/>
      <dgm:t>
        <a:bodyPr/>
        <a:lstStyle/>
        <a:p>
          <a:endParaRPr lang="en-US"/>
        </a:p>
      </dgm:t>
    </dgm:pt>
    <dgm:pt modelId="{8A068472-6980-1A4C-B7B3-E324F7C1B86D}" type="sibTrans" cxnId="{4EDA5CD0-C856-6A47-AC1C-51C9A56F0011}">
      <dgm:prSet/>
      <dgm:spPr/>
      <dgm:t>
        <a:bodyPr/>
        <a:lstStyle/>
        <a:p>
          <a:endParaRPr lang="en-US"/>
        </a:p>
      </dgm:t>
    </dgm:pt>
    <dgm:pt modelId="{940B4AAD-7263-B04E-8029-8652480CAB08}">
      <dgm:prSet phldrT="[Text]"/>
      <dgm:spPr>
        <a:blipFill rotWithShape="0">
          <a:blip xmlns:r="http://schemas.openxmlformats.org/officeDocument/2006/relationships" r:embed="rId1"/>
          <a:stretch>
            <a:fillRect/>
          </a:stretch>
        </a:blipFill>
      </dgm:spPr>
      <dgm:t>
        <a:bodyPr/>
        <a:lstStyle/>
        <a:p>
          <a:r>
            <a:rPr lang="en-US" dirty="0" smtClean="0"/>
            <a:t/>
          </a:r>
          <a:br>
            <a:rPr lang="en-US" dirty="0" smtClean="0"/>
          </a:br>
          <a:endParaRPr lang="en-US" dirty="0"/>
        </a:p>
      </dgm:t>
    </dgm:pt>
    <dgm:pt modelId="{DF4C50DC-1302-3346-807A-C80767D59B53}" type="parTrans" cxnId="{4B015A43-18A8-1F41-8495-E79197606830}">
      <dgm:prSet/>
      <dgm:spPr/>
      <dgm:t>
        <a:bodyPr/>
        <a:lstStyle/>
        <a:p>
          <a:endParaRPr lang="en-US"/>
        </a:p>
      </dgm:t>
    </dgm:pt>
    <dgm:pt modelId="{AE0C8966-C704-5646-993E-01AFCC40F0B3}" type="sibTrans" cxnId="{4B015A43-18A8-1F41-8495-E79197606830}">
      <dgm:prSet/>
      <dgm:spPr/>
      <dgm:t>
        <a:bodyPr/>
        <a:lstStyle/>
        <a:p>
          <a:endParaRPr lang="en-US"/>
        </a:p>
      </dgm:t>
    </dgm:pt>
    <dgm:pt modelId="{73B02BFB-F088-BB49-AD0F-CF7E3D335AD8}">
      <dgm:prSet phldrT="[Text]"/>
      <dgm:spPr/>
      <dgm:t>
        <a:bodyPr/>
        <a:lstStyle/>
        <a:p>
          <a:r>
            <a:rPr lang="en-US" dirty="0" smtClean="0"/>
            <a:t>Aggregator</a:t>
          </a:r>
          <a:endParaRPr lang="en-US" dirty="0"/>
        </a:p>
      </dgm:t>
    </dgm:pt>
    <dgm:pt modelId="{900C4C8D-3C33-674F-A38E-E4ECFF8084C9}" type="parTrans" cxnId="{D87323EE-C8F7-6B47-8647-64B2656AD5D3}">
      <dgm:prSet/>
      <dgm:spPr/>
      <dgm:t>
        <a:bodyPr/>
        <a:lstStyle/>
        <a:p>
          <a:endParaRPr lang="en-US"/>
        </a:p>
      </dgm:t>
    </dgm:pt>
    <dgm:pt modelId="{3A2511FD-6574-EB40-B232-CEB9C351D620}" type="sibTrans" cxnId="{D87323EE-C8F7-6B47-8647-64B2656AD5D3}">
      <dgm:prSet/>
      <dgm:spPr/>
      <dgm:t>
        <a:bodyPr/>
        <a:lstStyle/>
        <a:p>
          <a:endParaRPr lang="en-US"/>
        </a:p>
      </dgm:t>
    </dgm:pt>
    <dgm:pt modelId="{6EC51152-4BDB-F84A-9629-20E074DDE556}">
      <dgm:prSet phldrT="[Text]"/>
      <dgm:spPr>
        <a:blipFill rotWithShape="0">
          <a:blip xmlns:r="http://schemas.openxmlformats.org/officeDocument/2006/relationships" r:embed="rId1"/>
          <a:stretch>
            <a:fillRect/>
          </a:stretch>
        </a:blipFill>
      </dgm:spPr>
      <dgm:t>
        <a:bodyPr/>
        <a:lstStyle/>
        <a:p>
          <a:r>
            <a:rPr lang="en-US" dirty="0" smtClean="0"/>
            <a:t/>
          </a:r>
          <a:br>
            <a:rPr lang="en-US" dirty="0" smtClean="0"/>
          </a:br>
          <a:endParaRPr lang="en-US" dirty="0"/>
        </a:p>
      </dgm:t>
    </dgm:pt>
    <dgm:pt modelId="{BF462EEB-FF48-8240-81A6-0A03DE79E3F3}" type="parTrans" cxnId="{FBF1B903-78EC-414B-868F-70D49EB03FE9}">
      <dgm:prSet/>
      <dgm:spPr/>
      <dgm:t>
        <a:bodyPr/>
        <a:lstStyle/>
        <a:p>
          <a:endParaRPr lang="en-US"/>
        </a:p>
      </dgm:t>
    </dgm:pt>
    <dgm:pt modelId="{4B6C4305-27A7-D348-98F0-C21BD5282803}" type="sibTrans" cxnId="{FBF1B903-78EC-414B-868F-70D49EB03FE9}">
      <dgm:prSet/>
      <dgm:spPr/>
      <dgm:t>
        <a:bodyPr/>
        <a:lstStyle/>
        <a:p>
          <a:endParaRPr lang="en-US"/>
        </a:p>
      </dgm:t>
    </dgm:pt>
    <dgm:pt modelId="{8BBE67A6-1A6D-4F42-9B17-88A4D0B8EF1D}" type="pres">
      <dgm:prSet presAssocID="{73E343EC-8F29-8B48-AB6E-182EEF3ABEB8}" presName="Name0" presStyleCnt="0">
        <dgm:presLayoutVars>
          <dgm:dir/>
          <dgm:resizeHandles val="exact"/>
        </dgm:presLayoutVars>
      </dgm:prSet>
      <dgm:spPr/>
    </dgm:pt>
    <dgm:pt modelId="{23A90536-CF56-AB45-AAAF-E5E682CF291E}" type="pres">
      <dgm:prSet presAssocID="{73E343EC-8F29-8B48-AB6E-182EEF3ABEB8}" presName="vNodes" presStyleCnt="0"/>
      <dgm:spPr/>
    </dgm:pt>
    <dgm:pt modelId="{022A4181-1B22-374E-A66B-93F54D55389D}" type="pres">
      <dgm:prSet presAssocID="{B3DA69E7-704E-3046-872D-4C62A502CC91}" presName="node" presStyleLbl="node1" presStyleIdx="0" presStyleCnt="4">
        <dgm:presLayoutVars>
          <dgm:bulletEnabled val="1"/>
        </dgm:presLayoutVars>
      </dgm:prSet>
      <dgm:spPr/>
      <dgm:t>
        <a:bodyPr/>
        <a:lstStyle/>
        <a:p>
          <a:endParaRPr lang="en-US"/>
        </a:p>
      </dgm:t>
    </dgm:pt>
    <dgm:pt modelId="{9C5C7A55-EA27-4B43-BBB3-DA8D9552E245}" type="pres">
      <dgm:prSet presAssocID="{8A068472-6980-1A4C-B7B3-E324F7C1B86D}" presName="spacerT" presStyleCnt="0"/>
      <dgm:spPr/>
    </dgm:pt>
    <dgm:pt modelId="{FFE4BDB6-9A5F-1840-8D72-F4209E3870F8}" type="pres">
      <dgm:prSet presAssocID="{8A068472-6980-1A4C-B7B3-E324F7C1B86D}" presName="sibTrans" presStyleLbl="sibTrans2D1" presStyleIdx="0" presStyleCnt="3"/>
      <dgm:spPr/>
      <dgm:t>
        <a:bodyPr/>
        <a:lstStyle/>
        <a:p>
          <a:endParaRPr lang="en-US"/>
        </a:p>
      </dgm:t>
    </dgm:pt>
    <dgm:pt modelId="{B31678DB-7F52-404D-A890-C839EA692033}" type="pres">
      <dgm:prSet presAssocID="{8A068472-6980-1A4C-B7B3-E324F7C1B86D}" presName="spacerB" presStyleCnt="0"/>
      <dgm:spPr/>
    </dgm:pt>
    <dgm:pt modelId="{67EFEF71-782E-A24E-88B3-0A9487C5E6A8}" type="pres">
      <dgm:prSet presAssocID="{940B4AAD-7263-B04E-8029-8652480CAB08}" presName="node" presStyleLbl="node1" presStyleIdx="1" presStyleCnt="4">
        <dgm:presLayoutVars>
          <dgm:bulletEnabled val="1"/>
        </dgm:presLayoutVars>
      </dgm:prSet>
      <dgm:spPr/>
      <dgm:t>
        <a:bodyPr/>
        <a:lstStyle/>
        <a:p>
          <a:endParaRPr lang="en-US"/>
        </a:p>
      </dgm:t>
    </dgm:pt>
    <dgm:pt modelId="{63331A78-DF9F-C24C-90A8-EBF762001D1D}" type="pres">
      <dgm:prSet presAssocID="{AE0C8966-C704-5646-993E-01AFCC40F0B3}" presName="spacerT" presStyleCnt="0"/>
      <dgm:spPr/>
    </dgm:pt>
    <dgm:pt modelId="{0ED0AFFE-9907-B646-9655-0F4069C17574}" type="pres">
      <dgm:prSet presAssocID="{AE0C8966-C704-5646-993E-01AFCC40F0B3}" presName="sibTrans" presStyleLbl="sibTrans2D1" presStyleIdx="1" presStyleCnt="3"/>
      <dgm:spPr/>
      <dgm:t>
        <a:bodyPr/>
        <a:lstStyle/>
        <a:p>
          <a:endParaRPr lang="en-US"/>
        </a:p>
      </dgm:t>
    </dgm:pt>
    <dgm:pt modelId="{5E6DF9D7-3A6B-3E41-88F5-BC289B05BFA6}" type="pres">
      <dgm:prSet presAssocID="{AE0C8966-C704-5646-993E-01AFCC40F0B3}" presName="spacerB" presStyleCnt="0"/>
      <dgm:spPr/>
    </dgm:pt>
    <dgm:pt modelId="{38AFEDD9-AF89-8541-9C69-346B4740EDE9}" type="pres">
      <dgm:prSet presAssocID="{6EC51152-4BDB-F84A-9629-20E074DDE556}" presName="node" presStyleLbl="node1" presStyleIdx="2" presStyleCnt="4">
        <dgm:presLayoutVars>
          <dgm:bulletEnabled val="1"/>
        </dgm:presLayoutVars>
      </dgm:prSet>
      <dgm:spPr/>
      <dgm:t>
        <a:bodyPr/>
        <a:lstStyle/>
        <a:p>
          <a:endParaRPr lang="en-US"/>
        </a:p>
      </dgm:t>
    </dgm:pt>
    <dgm:pt modelId="{7D9EB621-5EF7-8A45-8A40-B4CEA1FAFC57}" type="pres">
      <dgm:prSet presAssocID="{73E343EC-8F29-8B48-AB6E-182EEF3ABEB8}" presName="sibTransLast" presStyleLbl="sibTrans2D1" presStyleIdx="2" presStyleCnt="3"/>
      <dgm:spPr/>
      <dgm:t>
        <a:bodyPr/>
        <a:lstStyle/>
        <a:p>
          <a:endParaRPr lang="en-US"/>
        </a:p>
      </dgm:t>
    </dgm:pt>
    <dgm:pt modelId="{67AC5DFB-3015-2741-895C-4D3F2EC177C8}" type="pres">
      <dgm:prSet presAssocID="{73E343EC-8F29-8B48-AB6E-182EEF3ABEB8}" presName="connectorText" presStyleLbl="sibTrans2D1" presStyleIdx="2" presStyleCnt="3"/>
      <dgm:spPr/>
      <dgm:t>
        <a:bodyPr/>
        <a:lstStyle/>
        <a:p>
          <a:endParaRPr lang="en-US"/>
        </a:p>
      </dgm:t>
    </dgm:pt>
    <dgm:pt modelId="{7CF0F9EB-2DAC-0048-A22C-E1B457599B92}" type="pres">
      <dgm:prSet presAssocID="{73E343EC-8F29-8B48-AB6E-182EEF3ABEB8}" presName="lastNode" presStyleLbl="node1" presStyleIdx="3" presStyleCnt="4" custLinFactNeighborX="8064">
        <dgm:presLayoutVars>
          <dgm:bulletEnabled val="1"/>
        </dgm:presLayoutVars>
      </dgm:prSet>
      <dgm:spPr/>
      <dgm:t>
        <a:bodyPr/>
        <a:lstStyle/>
        <a:p>
          <a:endParaRPr lang="en-US"/>
        </a:p>
      </dgm:t>
    </dgm:pt>
  </dgm:ptLst>
  <dgm:cxnLst>
    <dgm:cxn modelId="{B943E5FE-5031-304B-A3D6-260D5D519DAE}" type="presOf" srcId="{4B6C4305-27A7-D348-98F0-C21BD5282803}" destId="{67AC5DFB-3015-2741-895C-4D3F2EC177C8}" srcOrd="1" destOrd="0" presId="urn:microsoft.com/office/officeart/2005/8/layout/equation2"/>
    <dgm:cxn modelId="{B3C1EA39-079A-CC4B-B537-B59D64F5987C}" type="presOf" srcId="{4B6C4305-27A7-D348-98F0-C21BD5282803}" destId="{7D9EB621-5EF7-8A45-8A40-B4CEA1FAFC57}" srcOrd="0" destOrd="0" presId="urn:microsoft.com/office/officeart/2005/8/layout/equation2"/>
    <dgm:cxn modelId="{FBF1B903-78EC-414B-868F-70D49EB03FE9}" srcId="{73E343EC-8F29-8B48-AB6E-182EEF3ABEB8}" destId="{6EC51152-4BDB-F84A-9629-20E074DDE556}" srcOrd="2" destOrd="0" parTransId="{BF462EEB-FF48-8240-81A6-0A03DE79E3F3}" sibTransId="{4B6C4305-27A7-D348-98F0-C21BD5282803}"/>
    <dgm:cxn modelId="{EA519487-5BF5-E941-907C-84C5A2946440}" type="presOf" srcId="{AE0C8966-C704-5646-993E-01AFCC40F0B3}" destId="{0ED0AFFE-9907-B646-9655-0F4069C17574}" srcOrd="0" destOrd="0" presId="urn:microsoft.com/office/officeart/2005/8/layout/equation2"/>
    <dgm:cxn modelId="{4EDA5CD0-C856-6A47-AC1C-51C9A56F0011}" srcId="{73E343EC-8F29-8B48-AB6E-182EEF3ABEB8}" destId="{B3DA69E7-704E-3046-872D-4C62A502CC91}" srcOrd="0" destOrd="0" parTransId="{1A481793-FD87-3849-B3B8-70E4CD497E21}" sibTransId="{8A068472-6980-1A4C-B7B3-E324F7C1B86D}"/>
    <dgm:cxn modelId="{D87323EE-C8F7-6B47-8647-64B2656AD5D3}" srcId="{73E343EC-8F29-8B48-AB6E-182EEF3ABEB8}" destId="{73B02BFB-F088-BB49-AD0F-CF7E3D335AD8}" srcOrd="3" destOrd="0" parTransId="{900C4C8D-3C33-674F-A38E-E4ECFF8084C9}" sibTransId="{3A2511FD-6574-EB40-B232-CEB9C351D620}"/>
    <dgm:cxn modelId="{612FD831-DC40-C448-8F1A-D9856E94ADCB}" type="presOf" srcId="{B3DA69E7-704E-3046-872D-4C62A502CC91}" destId="{022A4181-1B22-374E-A66B-93F54D55389D}" srcOrd="0" destOrd="0" presId="urn:microsoft.com/office/officeart/2005/8/layout/equation2"/>
    <dgm:cxn modelId="{AA7DF2F5-7A14-4A47-993F-C05F4AA4E3A7}" type="presOf" srcId="{8A068472-6980-1A4C-B7B3-E324F7C1B86D}" destId="{FFE4BDB6-9A5F-1840-8D72-F4209E3870F8}" srcOrd="0" destOrd="0" presId="urn:microsoft.com/office/officeart/2005/8/layout/equation2"/>
    <dgm:cxn modelId="{788E3685-9FFA-0743-AA90-428585288E4B}" type="presOf" srcId="{6EC51152-4BDB-F84A-9629-20E074DDE556}" destId="{38AFEDD9-AF89-8541-9C69-346B4740EDE9}" srcOrd="0" destOrd="0" presId="urn:microsoft.com/office/officeart/2005/8/layout/equation2"/>
    <dgm:cxn modelId="{4B015A43-18A8-1F41-8495-E79197606830}" srcId="{73E343EC-8F29-8B48-AB6E-182EEF3ABEB8}" destId="{940B4AAD-7263-B04E-8029-8652480CAB08}" srcOrd="1" destOrd="0" parTransId="{DF4C50DC-1302-3346-807A-C80767D59B53}" sibTransId="{AE0C8966-C704-5646-993E-01AFCC40F0B3}"/>
    <dgm:cxn modelId="{BB6AF34D-AD11-6547-A28C-7C97AAD97896}" type="presOf" srcId="{73B02BFB-F088-BB49-AD0F-CF7E3D335AD8}" destId="{7CF0F9EB-2DAC-0048-A22C-E1B457599B92}" srcOrd="0" destOrd="0" presId="urn:microsoft.com/office/officeart/2005/8/layout/equation2"/>
    <dgm:cxn modelId="{51C7BB00-233B-0042-A983-6B6EF25F74B6}" type="presOf" srcId="{940B4AAD-7263-B04E-8029-8652480CAB08}" destId="{67EFEF71-782E-A24E-88B3-0A9487C5E6A8}" srcOrd="0" destOrd="0" presId="urn:microsoft.com/office/officeart/2005/8/layout/equation2"/>
    <dgm:cxn modelId="{F2C8AA04-EC6D-074E-BBF9-FCF75EC5663A}" type="presOf" srcId="{73E343EC-8F29-8B48-AB6E-182EEF3ABEB8}" destId="{8BBE67A6-1A6D-4F42-9B17-88A4D0B8EF1D}" srcOrd="0" destOrd="0" presId="urn:microsoft.com/office/officeart/2005/8/layout/equation2"/>
    <dgm:cxn modelId="{46D6FB41-6073-D64E-983E-611F904A0556}" type="presParOf" srcId="{8BBE67A6-1A6D-4F42-9B17-88A4D0B8EF1D}" destId="{23A90536-CF56-AB45-AAAF-E5E682CF291E}" srcOrd="0" destOrd="0" presId="urn:microsoft.com/office/officeart/2005/8/layout/equation2"/>
    <dgm:cxn modelId="{CE07B45D-D3D9-2D4C-8958-CAB111F2188F}" type="presParOf" srcId="{23A90536-CF56-AB45-AAAF-E5E682CF291E}" destId="{022A4181-1B22-374E-A66B-93F54D55389D}" srcOrd="0" destOrd="0" presId="urn:microsoft.com/office/officeart/2005/8/layout/equation2"/>
    <dgm:cxn modelId="{E3FF0B18-0A52-914C-99DD-1AE9B7D82250}" type="presParOf" srcId="{23A90536-CF56-AB45-AAAF-E5E682CF291E}" destId="{9C5C7A55-EA27-4B43-BBB3-DA8D9552E245}" srcOrd="1" destOrd="0" presId="urn:microsoft.com/office/officeart/2005/8/layout/equation2"/>
    <dgm:cxn modelId="{EF8A5F35-73A3-9040-99DF-A34AE4189FED}" type="presParOf" srcId="{23A90536-CF56-AB45-AAAF-E5E682CF291E}" destId="{FFE4BDB6-9A5F-1840-8D72-F4209E3870F8}" srcOrd="2" destOrd="0" presId="urn:microsoft.com/office/officeart/2005/8/layout/equation2"/>
    <dgm:cxn modelId="{2EFEF56A-83DF-8344-82E5-E8738D123129}" type="presParOf" srcId="{23A90536-CF56-AB45-AAAF-E5E682CF291E}" destId="{B31678DB-7F52-404D-A890-C839EA692033}" srcOrd="3" destOrd="0" presId="urn:microsoft.com/office/officeart/2005/8/layout/equation2"/>
    <dgm:cxn modelId="{B4AD5262-896E-DF44-8628-A173883E2CBB}" type="presParOf" srcId="{23A90536-CF56-AB45-AAAF-E5E682CF291E}" destId="{67EFEF71-782E-A24E-88B3-0A9487C5E6A8}" srcOrd="4" destOrd="0" presId="urn:microsoft.com/office/officeart/2005/8/layout/equation2"/>
    <dgm:cxn modelId="{096824B3-AF67-F842-B847-DC3D4DB76629}" type="presParOf" srcId="{23A90536-CF56-AB45-AAAF-E5E682CF291E}" destId="{63331A78-DF9F-C24C-90A8-EBF762001D1D}" srcOrd="5" destOrd="0" presId="urn:microsoft.com/office/officeart/2005/8/layout/equation2"/>
    <dgm:cxn modelId="{80C8C35F-6213-9B4D-BA38-E785B57F0110}" type="presParOf" srcId="{23A90536-CF56-AB45-AAAF-E5E682CF291E}" destId="{0ED0AFFE-9907-B646-9655-0F4069C17574}" srcOrd="6" destOrd="0" presId="urn:microsoft.com/office/officeart/2005/8/layout/equation2"/>
    <dgm:cxn modelId="{8C0361B5-A03D-AB45-A4E4-3F6BDFAC8BA0}" type="presParOf" srcId="{23A90536-CF56-AB45-AAAF-E5E682CF291E}" destId="{5E6DF9D7-3A6B-3E41-88F5-BC289B05BFA6}" srcOrd="7" destOrd="0" presId="urn:microsoft.com/office/officeart/2005/8/layout/equation2"/>
    <dgm:cxn modelId="{2B020BE9-FE2A-824A-BCBD-EEBA78509EC5}" type="presParOf" srcId="{23A90536-CF56-AB45-AAAF-E5E682CF291E}" destId="{38AFEDD9-AF89-8541-9C69-346B4740EDE9}" srcOrd="8" destOrd="0" presId="urn:microsoft.com/office/officeart/2005/8/layout/equation2"/>
    <dgm:cxn modelId="{69CEA1CC-49F0-4B44-A88C-C8CA3763514E}" type="presParOf" srcId="{8BBE67A6-1A6D-4F42-9B17-88A4D0B8EF1D}" destId="{7D9EB621-5EF7-8A45-8A40-B4CEA1FAFC57}" srcOrd="1" destOrd="0" presId="urn:microsoft.com/office/officeart/2005/8/layout/equation2"/>
    <dgm:cxn modelId="{FFBE3CA2-B67B-C242-A0A4-668E59051EF8}" type="presParOf" srcId="{7D9EB621-5EF7-8A45-8A40-B4CEA1FAFC57}" destId="{67AC5DFB-3015-2741-895C-4D3F2EC177C8}" srcOrd="0" destOrd="0" presId="urn:microsoft.com/office/officeart/2005/8/layout/equation2"/>
    <dgm:cxn modelId="{072C84B6-4FB4-9A4A-921F-19505F4A67E3}" type="presParOf" srcId="{8BBE67A6-1A6D-4F42-9B17-88A4D0B8EF1D}" destId="{7CF0F9EB-2DAC-0048-A22C-E1B457599B9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A4181-1B22-374E-A66B-93F54D55389D}">
      <dsp:nvSpPr>
        <dsp:cNvPr id="0" name=""/>
        <dsp:cNvSpPr/>
      </dsp:nvSpPr>
      <dsp:spPr>
        <a:xfrm>
          <a:off x="1419225" y="2908"/>
          <a:ext cx="904874" cy="904874"/>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dirty="0"/>
        </a:p>
      </dsp:txBody>
      <dsp:txXfrm>
        <a:off x="1551741" y="135424"/>
        <a:ext cx="639842" cy="639842"/>
      </dsp:txXfrm>
    </dsp:sp>
    <dsp:sp modelId="{FFE4BDB6-9A5F-1840-8D72-F4209E3870F8}">
      <dsp:nvSpPr>
        <dsp:cNvPr id="0" name=""/>
        <dsp:cNvSpPr/>
      </dsp:nvSpPr>
      <dsp:spPr>
        <a:xfrm>
          <a:off x="1609248" y="981259"/>
          <a:ext cx="524827" cy="524827"/>
        </a:xfrm>
        <a:prstGeom prst="mathPlus">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678814" y="1181953"/>
        <a:ext cx="385695" cy="123439"/>
      </dsp:txXfrm>
    </dsp:sp>
    <dsp:sp modelId="{67EFEF71-782E-A24E-88B3-0A9487C5E6A8}">
      <dsp:nvSpPr>
        <dsp:cNvPr id="0" name=""/>
        <dsp:cNvSpPr/>
      </dsp:nvSpPr>
      <dsp:spPr>
        <a:xfrm>
          <a:off x="1419225" y="1579562"/>
          <a:ext cx="904874" cy="904874"/>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
          </a:r>
          <a:br>
            <a:rPr lang="en-US" sz="2100" kern="1200" dirty="0" smtClean="0"/>
          </a:br>
          <a:endParaRPr lang="en-US" sz="2100" kern="1200" dirty="0"/>
        </a:p>
      </dsp:txBody>
      <dsp:txXfrm>
        <a:off x="1551741" y="1712078"/>
        <a:ext cx="639842" cy="639842"/>
      </dsp:txXfrm>
    </dsp:sp>
    <dsp:sp modelId="{0ED0AFFE-9907-B646-9655-0F4069C17574}">
      <dsp:nvSpPr>
        <dsp:cNvPr id="0" name=""/>
        <dsp:cNvSpPr/>
      </dsp:nvSpPr>
      <dsp:spPr>
        <a:xfrm>
          <a:off x="1609248" y="2557913"/>
          <a:ext cx="524827" cy="524827"/>
        </a:xfrm>
        <a:prstGeom prst="mathPlus">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678814" y="2758607"/>
        <a:ext cx="385695" cy="123439"/>
      </dsp:txXfrm>
    </dsp:sp>
    <dsp:sp modelId="{38AFEDD9-AF89-8541-9C69-346B4740EDE9}">
      <dsp:nvSpPr>
        <dsp:cNvPr id="0" name=""/>
        <dsp:cNvSpPr/>
      </dsp:nvSpPr>
      <dsp:spPr>
        <a:xfrm>
          <a:off x="1419225" y="3156216"/>
          <a:ext cx="904874" cy="904874"/>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
          </a:r>
          <a:br>
            <a:rPr lang="en-US" sz="2100" kern="1200" dirty="0" smtClean="0"/>
          </a:br>
          <a:endParaRPr lang="en-US" sz="2100" kern="1200" dirty="0"/>
        </a:p>
      </dsp:txBody>
      <dsp:txXfrm>
        <a:off x="1551741" y="3288732"/>
        <a:ext cx="639842" cy="639842"/>
      </dsp:txXfrm>
    </dsp:sp>
    <dsp:sp modelId="{7D9EB621-5EF7-8A45-8A40-B4CEA1FAFC57}">
      <dsp:nvSpPr>
        <dsp:cNvPr id="0" name=""/>
        <dsp:cNvSpPr/>
      </dsp:nvSpPr>
      <dsp:spPr>
        <a:xfrm>
          <a:off x="2470776" y="1863693"/>
          <a:ext cx="310954" cy="33661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470776" y="1931016"/>
        <a:ext cx="217668" cy="201967"/>
      </dsp:txXfrm>
    </dsp:sp>
    <dsp:sp modelId="{7CF0F9EB-2DAC-0048-A22C-E1B457599B92}">
      <dsp:nvSpPr>
        <dsp:cNvPr id="0" name=""/>
        <dsp:cNvSpPr/>
      </dsp:nvSpPr>
      <dsp:spPr>
        <a:xfrm>
          <a:off x="2910806" y="1127125"/>
          <a:ext cx="1809749" cy="180974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Aggregator</a:t>
          </a:r>
          <a:endParaRPr lang="en-US" sz="1900" kern="1200" dirty="0"/>
        </a:p>
      </dsp:txBody>
      <dsp:txXfrm>
        <a:off x="3175838" y="1392157"/>
        <a:ext cx="1279685" cy="12796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258" cy="46529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575" y="0"/>
            <a:ext cx="3038258" cy="465292"/>
          </a:xfrm>
          <a:prstGeom prst="rect">
            <a:avLst/>
          </a:prstGeom>
        </p:spPr>
        <p:txBody>
          <a:bodyPr vert="horz" lIns="91440" tIns="45720" rIns="91440" bIns="45720" rtlCol="0"/>
          <a:lstStyle>
            <a:lvl1pPr algn="r">
              <a:defRPr sz="1200"/>
            </a:lvl1pPr>
          </a:lstStyle>
          <a:p>
            <a:fld id="{03D01197-F45B-4C11-85BA-237007D401E8}" type="datetimeFigureOut">
              <a:rPr lang="en-US" smtClean="0"/>
              <a:pPr/>
              <a:t>4/22/15</a:t>
            </a:fld>
            <a:endParaRPr lang="en-US" dirty="0"/>
          </a:p>
        </p:txBody>
      </p:sp>
      <p:sp>
        <p:nvSpPr>
          <p:cNvPr id="4" name="Footer Placeholder 3"/>
          <p:cNvSpPr>
            <a:spLocks noGrp="1"/>
          </p:cNvSpPr>
          <p:nvPr>
            <p:ph type="ftr" sz="quarter" idx="2"/>
          </p:nvPr>
        </p:nvSpPr>
        <p:spPr>
          <a:xfrm>
            <a:off x="1" y="8829537"/>
            <a:ext cx="3038258" cy="46529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575" y="8829537"/>
            <a:ext cx="3038258" cy="465292"/>
          </a:xfrm>
          <a:prstGeom prst="rect">
            <a:avLst/>
          </a:prstGeom>
        </p:spPr>
        <p:txBody>
          <a:bodyPr vert="horz" lIns="91440" tIns="45720" rIns="91440" bIns="45720" rtlCol="0" anchor="b"/>
          <a:lstStyle>
            <a:lvl1pPr algn="r">
              <a:defRPr sz="1200"/>
            </a:lvl1pPr>
          </a:lstStyle>
          <a:p>
            <a:fld id="{0C602888-B498-4BB1-8B86-1A574DC5ED55}" type="slidenum">
              <a:rPr lang="en-US" smtClean="0"/>
              <a:pPr/>
              <a:t>‹#›</a:t>
            </a:fld>
            <a:endParaRPr lang="en-US" dirty="0"/>
          </a:p>
        </p:txBody>
      </p:sp>
    </p:spTree>
    <p:extLst>
      <p:ext uri="{BB962C8B-B14F-4D97-AF65-F5344CB8AC3E}">
        <p14:creationId xmlns:p14="http://schemas.microsoft.com/office/powerpoint/2010/main" val="18228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4229" tIns="47114" rIns="94229" bIns="47114" rtlCol="0"/>
          <a:lstStyle>
            <a:lvl1pPr algn="r">
              <a:defRPr sz="1200"/>
            </a:lvl1pPr>
          </a:lstStyle>
          <a:p>
            <a:fld id="{24B2EC15-1F6C-4C33-AF83-6DDDC85C1E13}" type="datetimeFigureOut">
              <a:rPr lang="en-US" smtClean="0"/>
              <a:pPr/>
              <a:t>4/22/15</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4229" tIns="47114" rIns="94229" bIns="471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4229" tIns="47114" rIns="94229" bIns="47114" rtlCol="0" anchor="b"/>
          <a:lstStyle>
            <a:lvl1pPr algn="r">
              <a:defRPr sz="1200"/>
            </a:lvl1pPr>
          </a:lstStyle>
          <a:p>
            <a:fld id="{FDBAF4E0-D774-47EE-8275-3F6937B1E004}" type="slidenum">
              <a:rPr lang="en-US" smtClean="0"/>
              <a:pPr/>
              <a:t>‹#›</a:t>
            </a:fld>
            <a:endParaRPr lang="en-US" dirty="0"/>
          </a:p>
        </p:txBody>
      </p:sp>
    </p:spTree>
    <p:extLst>
      <p:ext uri="{BB962C8B-B14F-4D97-AF65-F5344CB8AC3E}">
        <p14:creationId xmlns:p14="http://schemas.microsoft.com/office/powerpoint/2010/main" val="146279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main part</a:t>
            </a:r>
            <a:r>
              <a:rPr lang="en-US" baseline="0" dirty="0" smtClean="0"/>
              <a:t> of a </a:t>
            </a:r>
            <a:r>
              <a:rPr lang="en-US" baseline="0" dirty="0" err="1" smtClean="0"/>
              <a:t>microservices</a:t>
            </a:r>
            <a:r>
              <a:rPr lang="en-US" baseline="0" dirty="0" smtClean="0"/>
              <a:t>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several other service registry platform (http://</a:t>
            </a:r>
            <a:r>
              <a:rPr lang="en-US" baseline="0" dirty="0" err="1" smtClean="0"/>
              <a:t>jasonwilder.com</a:t>
            </a:r>
            <a:r>
              <a:rPr lang="en-US" baseline="0" dirty="0" smtClean="0"/>
              <a:t>/blog/2014/02/04/service-discovery-in-the-cloud/)</a:t>
            </a:r>
          </a:p>
          <a:p>
            <a:r>
              <a:rPr lang="en-US" baseline="0" dirty="0" smtClean="0"/>
              <a:t>Consul, </a:t>
            </a:r>
            <a:r>
              <a:rPr lang="en-US" baseline="0" dirty="0" err="1" smtClean="0"/>
              <a:t>Zookeper</a:t>
            </a:r>
            <a:r>
              <a:rPr lang="en-US" baseline="0" dirty="0" smtClean="0"/>
              <a:t> are two of them</a:t>
            </a:r>
          </a:p>
          <a:p>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10</a:t>
            </a:fld>
            <a:endParaRPr lang="en-US" dirty="0"/>
          </a:p>
        </p:txBody>
      </p:sp>
    </p:spTree>
    <p:extLst>
      <p:ext uri="{BB962C8B-B14F-4D97-AF65-F5344CB8AC3E}">
        <p14:creationId xmlns:p14="http://schemas.microsoft.com/office/powerpoint/2010/main" val="890538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Centralized configuration management requires strong cryptographic algorithms for encrypting keys. Install Java JCE US for Oracle JDK: for Java 7 and Java 8.</a:t>
            </a:r>
          </a:p>
          <a:p>
            <a:r>
              <a:rPr lang="en-US" dirty="0" smtClean="0"/>
              <a:t>Please pay attention where the new jars are places. It should be $JAVA_HOME/</a:t>
            </a:r>
            <a:r>
              <a:rPr lang="en-US" dirty="0" err="1" smtClean="0"/>
              <a:t>jre</a:t>
            </a:r>
            <a:r>
              <a:rPr lang="en-US" dirty="0" smtClean="0"/>
              <a:t>/lib/security (not directly in lib/security for JDK).</a:t>
            </a:r>
          </a:p>
          <a:p>
            <a:endParaRPr lang="en-US" dirty="0" smtClean="0"/>
          </a:p>
          <a:p>
            <a:r>
              <a:rPr lang="en-US" dirty="0" smtClean="0"/>
              <a:t>http://</a:t>
            </a:r>
            <a:r>
              <a:rPr lang="en-US" dirty="0" err="1" smtClean="0"/>
              <a:t>www.oracle.com</a:t>
            </a:r>
            <a:r>
              <a:rPr lang="en-US" dirty="0" smtClean="0"/>
              <a:t>/</a:t>
            </a:r>
            <a:r>
              <a:rPr lang="en-US" dirty="0" err="1" smtClean="0"/>
              <a:t>technetwork</a:t>
            </a:r>
            <a:r>
              <a:rPr lang="en-US" dirty="0" smtClean="0"/>
              <a:t>/java/</a:t>
            </a:r>
            <a:r>
              <a:rPr lang="en-US" dirty="0" err="1" smtClean="0"/>
              <a:t>javase</a:t>
            </a:r>
            <a:r>
              <a:rPr lang="en-US" dirty="0" smtClean="0"/>
              <a:t>/downloads/jce8-download-2133166.html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25</a:t>
            </a:fld>
            <a:endParaRPr lang="en-US" dirty="0"/>
          </a:p>
        </p:txBody>
      </p:sp>
    </p:spTree>
    <p:extLst>
      <p:ext uri="{BB962C8B-B14F-4D97-AF65-F5344CB8AC3E}">
        <p14:creationId xmlns:p14="http://schemas.microsoft.com/office/powerpoint/2010/main" val="3632364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following</a:t>
            </a:r>
            <a:r>
              <a:rPr lang="en-US" baseline="0" dirty="0" smtClean="0"/>
              <a:t> line in the properties</a:t>
            </a:r>
          </a:p>
          <a:p>
            <a:r>
              <a:rPr lang="en-US" dirty="0" smtClean="0"/>
              <a:t>password: '{cipher}2091ca6a9cd7fe4f94e7c8cccea556352e67f94a4a832d0eaaf738eb04dfe6eff0371e2f097b3faf4be558fffbfb40bc’</a:t>
            </a:r>
          </a:p>
          <a:p>
            <a:endParaRPr lang="en-US" dirty="0" smtClean="0"/>
          </a:p>
          <a:p>
            <a:r>
              <a:rPr lang="en-US" dirty="0" smtClean="0"/>
              <a:t>And you will see it is decrypted - http://localhost:8888/test/</a:t>
            </a:r>
            <a:r>
              <a:rPr lang="en-US" dirty="0" err="1" smtClean="0"/>
              <a:t>dev</a:t>
            </a:r>
            <a:endParaRPr lang="en-US" dirty="0" smtClean="0"/>
          </a:p>
          <a:p>
            <a:r>
              <a:rPr lang="en-US" dirty="0" smtClean="0"/>
              <a:t>The service needs to be protected by any</a:t>
            </a:r>
            <a:r>
              <a:rPr lang="en-US" baseline="0" dirty="0" smtClean="0"/>
              <a:t> credentials (Spring Security)</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26</a:t>
            </a:fld>
            <a:endParaRPr lang="en-US" dirty="0"/>
          </a:p>
        </p:txBody>
      </p:sp>
    </p:spTree>
    <p:extLst>
      <p:ext uri="{BB962C8B-B14F-4D97-AF65-F5344CB8AC3E}">
        <p14:creationId xmlns:p14="http://schemas.microsoft.com/office/powerpoint/2010/main" val="1862926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bootstrap.yml</a:t>
            </a:r>
            <a:r>
              <a:rPr lang="en-US" dirty="0" smtClean="0"/>
              <a:t> defines the name of the service that will</a:t>
            </a:r>
            <a:r>
              <a:rPr lang="en-US" baseline="0" dirty="0" smtClean="0"/>
              <a:t> be registered against the Eureka server</a:t>
            </a:r>
          </a:p>
          <a:p>
            <a:r>
              <a:rPr lang="en-US" baseline="0" dirty="0" smtClean="0"/>
              <a:t>and the info of the service</a:t>
            </a:r>
          </a:p>
        </p:txBody>
      </p:sp>
      <p:sp>
        <p:nvSpPr>
          <p:cNvPr id="4" name="Slide Number Placeholder 3"/>
          <p:cNvSpPr>
            <a:spLocks noGrp="1"/>
          </p:cNvSpPr>
          <p:nvPr>
            <p:ph type="sldNum" sz="quarter" idx="10"/>
          </p:nvPr>
        </p:nvSpPr>
        <p:spPr/>
        <p:txBody>
          <a:bodyPr/>
          <a:lstStyle/>
          <a:p>
            <a:fld id="{FDBAF4E0-D774-47EE-8275-3F6937B1E004}" type="slidenum">
              <a:rPr lang="en-US" smtClean="0"/>
              <a:pPr/>
              <a:t>34</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service will run on the port 9000</a:t>
            </a:r>
            <a:endParaRPr lang="en-US" dirty="0" smtClean="0"/>
          </a:p>
          <a:p>
            <a:endParaRPr lang="en-US" sz="1200" b="1" dirty="0" smtClean="0">
              <a:latin typeface="Courier New"/>
              <a:cs typeface="Courier New"/>
            </a:endParaRPr>
          </a:p>
          <a:p>
            <a:endParaRPr lang="en-US" baseline="0" dirty="0" smtClean="0"/>
          </a:p>
        </p:txBody>
      </p:sp>
      <p:sp>
        <p:nvSpPr>
          <p:cNvPr id="4" name="Slide Number Placeholder 3"/>
          <p:cNvSpPr>
            <a:spLocks noGrp="1"/>
          </p:cNvSpPr>
          <p:nvPr>
            <p:ph type="sldNum" sz="quarter" idx="10"/>
          </p:nvPr>
        </p:nvSpPr>
        <p:spPr/>
        <p:txBody>
          <a:bodyPr/>
          <a:lstStyle/>
          <a:p>
            <a:fld id="{FDBAF4E0-D774-47EE-8275-3F6937B1E004}" type="slidenum">
              <a:rPr lang="en-US" smtClean="0"/>
              <a:pPr/>
              <a:t>35</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Update the resources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&lt;resources&gt;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&lt;resource&gt;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&lt;directory&gt;</a:t>
            </a:r>
            <a:r>
              <a:rPr lang="en-US" dirty="0" err="1" smtClean="0"/>
              <a:t>src</a:t>
            </a:r>
            <a:r>
              <a:rPr lang="en-US" dirty="0" smtClean="0"/>
              <a:t>/main/resources</a:t>
            </a:r>
            <a:r>
              <a:rPr lang="en-US" sz="1200" kern="1200" dirty="0" smtClean="0">
                <a:solidFill>
                  <a:schemeClr val="tx1"/>
                </a:solidFill>
                <a:effectLst/>
                <a:latin typeface="+mn-lt"/>
                <a:ea typeface="+mn-ea"/>
                <a:cs typeface="+mn-cs"/>
              </a:rPr>
              <a:t>&lt;/directory&gt;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&lt;filtering&gt;</a:t>
            </a:r>
            <a:r>
              <a:rPr lang="en-US" dirty="0" smtClean="0"/>
              <a:t>true</a:t>
            </a:r>
            <a:r>
              <a:rPr lang="en-US" sz="1200" kern="1200" dirty="0" smtClean="0">
                <a:solidFill>
                  <a:schemeClr val="tx1"/>
                </a:solidFill>
                <a:effectLst/>
                <a:latin typeface="+mn-lt"/>
                <a:ea typeface="+mn-ea"/>
                <a:cs typeface="+mn-cs"/>
              </a:rPr>
              <a:t>&lt;/filtering&gt;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&lt;includes&gt;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&lt;include&gt;</a:t>
            </a:r>
            <a:r>
              <a:rPr lang="en-US" b="1" dirty="0" smtClean="0"/>
              <a:t>**/*.</a:t>
            </a:r>
            <a:r>
              <a:rPr lang="en-US" b="1" dirty="0" err="1" smtClean="0"/>
              <a:t>yml</a:t>
            </a:r>
            <a:r>
              <a:rPr lang="en-US" sz="1200" b="1" kern="1200" dirty="0" smtClean="0">
                <a:solidFill>
                  <a:schemeClr val="tx1"/>
                </a:solidFill>
                <a:effectLst/>
                <a:latin typeface="+mn-lt"/>
                <a:ea typeface="+mn-ea"/>
                <a:cs typeface="+mn-cs"/>
              </a:rPr>
              <a:t>&lt;/include&gt;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&lt;include&gt;</a:t>
            </a:r>
            <a:r>
              <a:rPr lang="en-US" dirty="0" smtClean="0"/>
              <a:t>**/*.xml</a:t>
            </a:r>
            <a:r>
              <a:rPr lang="en-US" sz="1200" kern="1200" dirty="0" smtClean="0">
                <a:solidFill>
                  <a:schemeClr val="tx1"/>
                </a:solidFill>
                <a:effectLst/>
                <a:latin typeface="+mn-lt"/>
                <a:ea typeface="+mn-ea"/>
                <a:cs typeface="+mn-cs"/>
              </a:rPr>
              <a:t>&lt;/include&gt;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&lt;/includes&gt;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&lt;/resource&gt;</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38</a:t>
            </a:fld>
            <a:endParaRPr lang="en-US" dirty="0"/>
          </a:p>
        </p:txBody>
      </p:sp>
    </p:spTree>
    <p:extLst>
      <p:ext uri="{BB962C8B-B14F-4D97-AF65-F5344CB8AC3E}">
        <p14:creationId xmlns:p14="http://schemas.microsoft.com/office/powerpoint/2010/main" val="194864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we register the admin to use the registry and the configuration servers</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39</a:t>
            </a:fld>
            <a:endParaRPr lang="en-US" dirty="0"/>
          </a:p>
        </p:txBody>
      </p:sp>
    </p:spTree>
    <p:extLst>
      <p:ext uri="{BB962C8B-B14F-4D97-AF65-F5344CB8AC3E}">
        <p14:creationId xmlns:p14="http://schemas.microsoft.com/office/powerpoint/2010/main" val="2630345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bootstrap.yml</a:t>
            </a:r>
            <a:r>
              <a:rPr lang="en-US" dirty="0" smtClean="0"/>
              <a:t> defines the name of the service that will</a:t>
            </a:r>
            <a:r>
              <a:rPr lang="en-US" baseline="0" dirty="0" smtClean="0"/>
              <a:t> be registered against the Eureka server</a:t>
            </a:r>
          </a:p>
          <a:p>
            <a:r>
              <a:rPr lang="en-US" baseline="0" dirty="0" smtClean="0"/>
              <a:t>and the info of the service</a:t>
            </a:r>
          </a:p>
        </p:txBody>
      </p:sp>
      <p:sp>
        <p:nvSpPr>
          <p:cNvPr id="4" name="Slide Number Placeholder 3"/>
          <p:cNvSpPr>
            <a:spLocks noGrp="1"/>
          </p:cNvSpPr>
          <p:nvPr>
            <p:ph type="sldNum" sz="quarter" idx="10"/>
          </p:nvPr>
        </p:nvSpPr>
        <p:spPr/>
        <p:txBody>
          <a:bodyPr/>
          <a:lstStyle/>
          <a:p>
            <a:fld id="{FDBAF4E0-D774-47EE-8275-3F6937B1E004}" type="slidenum">
              <a:rPr lang="en-US" smtClean="0"/>
              <a:pPr/>
              <a:t>46</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service will run on the port 9000</a:t>
            </a:r>
            <a:endParaRPr lang="en-US" dirty="0" smtClean="0"/>
          </a:p>
          <a:p>
            <a:endParaRPr lang="en-US" sz="1200" b="1" dirty="0" smtClean="0">
              <a:latin typeface="Courier New"/>
              <a:cs typeface="Courier New"/>
            </a:endParaRPr>
          </a:p>
          <a:p>
            <a:endParaRPr lang="en-US" baseline="0" dirty="0" smtClean="0"/>
          </a:p>
        </p:txBody>
      </p:sp>
      <p:sp>
        <p:nvSpPr>
          <p:cNvPr id="4" name="Slide Number Placeholder 3"/>
          <p:cNvSpPr>
            <a:spLocks noGrp="1"/>
          </p:cNvSpPr>
          <p:nvPr>
            <p:ph type="sldNum" sz="quarter" idx="10"/>
          </p:nvPr>
        </p:nvSpPr>
        <p:spPr/>
        <p:txBody>
          <a:bodyPr/>
          <a:lstStyle/>
          <a:p>
            <a:fld id="{FDBAF4E0-D774-47EE-8275-3F6937B1E004}" type="slidenum">
              <a:rPr lang="en-US" smtClean="0"/>
              <a:pPr/>
              <a:t>47</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Feign is a declarative web interface</a:t>
            </a:r>
            <a:r>
              <a:rPr lang="en-US" baseline="0" dirty="0" smtClean="0"/>
              <a:t> definition</a:t>
            </a:r>
          </a:p>
          <a:p>
            <a:r>
              <a:rPr lang="en-US" baseline="0" dirty="0" smtClean="0"/>
              <a:t>Annotate through interface</a:t>
            </a:r>
          </a:p>
          <a:p>
            <a:r>
              <a:rPr lang="en-US" baseline="0" dirty="0" smtClean="0"/>
              <a:t>Encoder/decoder</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50</a:t>
            </a:fld>
            <a:endParaRPr lang="en-US" dirty="0"/>
          </a:p>
        </p:txBody>
      </p:sp>
    </p:spTree>
    <p:extLst>
      <p:ext uri="{BB962C8B-B14F-4D97-AF65-F5344CB8AC3E}">
        <p14:creationId xmlns:p14="http://schemas.microsoft.com/office/powerpoint/2010/main" val="214724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Feign is a declarative web interface</a:t>
            </a:r>
            <a:r>
              <a:rPr lang="en-US" baseline="0" dirty="0" smtClean="0"/>
              <a:t> definition</a:t>
            </a:r>
          </a:p>
          <a:p>
            <a:r>
              <a:rPr lang="en-US" baseline="0" dirty="0" smtClean="0"/>
              <a:t>Annotate through interface</a:t>
            </a:r>
          </a:p>
          <a:p>
            <a:r>
              <a:rPr lang="en-US" baseline="0" dirty="0" smtClean="0"/>
              <a:t>Encoder/decoder</a:t>
            </a:r>
          </a:p>
          <a:p>
            <a:endParaRPr lang="en-US" baseline="0" dirty="0" smtClean="0"/>
          </a:p>
          <a:p>
            <a:r>
              <a:rPr lang="en-US" baseline="0" dirty="0" smtClean="0"/>
              <a:t>Copy the </a:t>
            </a:r>
            <a:r>
              <a:rPr lang="en-US" dirty="0" err="1" smtClean="0"/>
              <a:t>com.expedia.livecoding.mtl.admin.domain.H</a:t>
            </a:r>
            <a:r>
              <a:rPr lang="en-US" baseline="0" dirty="0" err="1" smtClean="0"/>
              <a:t>otel</a:t>
            </a:r>
            <a:r>
              <a:rPr lang="en-US" baseline="0" dirty="0" smtClean="0"/>
              <a:t> object from the admin client</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51</a:t>
            </a:fld>
            <a:endParaRPr lang="en-US" dirty="0"/>
          </a:p>
        </p:txBody>
      </p:sp>
    </p:spTree>
    <p:extLst>
      <p:ext uri="{BB962C8B-B14F-4D97-AF65-F5344CB8AC3E}">
        <p14:creationId xmlns:p14="http://schemas.microsoft.com/office/powerpoint/2010/main" val="214724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11</a:t>
            </a:fld>
            <a:endParaRPr lang="en-US" dirty="0"/>
          </a:p>
        </p:txBody>
      </p:sp>
    </p:spTree>
    <p:extLst>
      <p:ext uri="{BB962C8B-B14F-4D97-AF65-F5344CB8AC3E}">
        <p14:creationId xmlns:p14="http://schemas.microsoft.com/office/powerpoint/2010/main" val="4013672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Feign is a declarative web interface</a:t>
            </a:r>
            <a:r>
              <a:rPr lang="en-US" baseline="0" dirty="0" smtClean="0"/>
              <a:t> definition</a:t>
            </a:r>
          </a:p>
          <a:p>
            <a:r>
              <a:rPr lang="en-US" baseline="0" dirty="0" smtClean="0"/>
              <a:t>Annotate through interface</a:t>
            </a:r>
          </a:p>
          <a:p>
            <a:r>
              <a:rPr lang="en-US" baseline="0" dirty="0" smtClean="0"/>
              <a:t>Encoder/decoder</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52</a:t>
            </a:fld>
            <a:endParaRPr lang="en-US" dirty="0"/>
          </a:p>
        </p:txBody>
      </p:sp>
    </p:spTree>
    <p:extLst>
      <p:ext uri="{BB962C8B-B14F-4D97-AF65-F5344CB8AC3E}">
        <p14:creationId xmlns:p14="http://schemas.microsoft.com/office/powerpoint/2010/main" val="2147245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Feign is a declarative web interface</a:t>
            </a:r>
            <a:r>
              <a:rPr lang="en-US" baseline="0" dirty="0" smtClean="0"/>
              <a:t> definition</a:t>
            </a:r>
          </a:p>
          <a:p>
            <a:r>
              <a:rPr lang="en-US" baseline="0" dirty="0" smtClean="0"/>
              <a:t>Annotate through interface</a:t>
            </a:r>
          </a:p>
          <a:p>
            <a:r>
              <a:rPr lang="en-US" baseline="0" dirty="0" smtClean="0"/>
              <a:t>Encoder/decoder</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53</a:t>
            </a:fld>
            <a:endParaRPr lang="en-US" dirty="0"/>
          </a:p>
        </p:txBody>
      </p:sp>
    </p:spTree>
    <p:extLst>
      <p:ext uri="{BB962C8B-B14F-4D97-AF65-F5344CB8AC3E}">
        <p14:creationId xmlns:p14="http://schemas.microsoft.com/office/powerpoint/2010/main" val="2147245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bootstrap.yml</a:t>
            </a:r>
            <a:r>
              <a:rPr lang="en-US" dirty="0" smtClean="0"/>
              <a:t> defines the name of the service that will</a:t>
            </a:r>
            <a:r>
              <a:rPr lang="en-US" baseline="0" dirty="0" smtClean="0"/>
              <a:t> be registered against the Eureka server</a:t>
            </a:r>
          </a:p>
          <a:p>
            <a:r>
              <a:rPr lang="en-US" baseline="0" dirty="0" smtClean="0"/>
              <a:t>and the info of the service</a:t>
            </a:r>
          </a:p>
        </p:txBody>
      </p:sp>
      <p:sp>
        <p:nvSpPr>
          <p:cNvPr id="4" name="Slide Number Placeholder 3"/>
          <p:cNvSpPr>
            <a:spLocks noGrp="1"/>
          </p:cNvSpPr>
          <p:nvPr>
            <p:ph type="sldNum" sz="quarter" idx="10"/>
          </p:nvPr>
        </p:nvSpPr>
        <p:spPr/>
        <p:txBody>
          <a:bodyPr/>
          <a:lstStyle/>
          <a:p>
            <a:fld id="{FDBAF4E0-D774-47EE-8275-3F6937B1E004}" type="slidenum">
              <a:rPr lang="en-US" smtClean="0"/>
              <a:pPr/>
              <a:t>64</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service will run on the port 9000</a:t>
            </a:r>
            <a:endParaRPr lang="en-US" dirty="0" smtClean="0"/>
          </a:p>
          <a:p>
            <a:endParaRPr lang="en-US" baseline="0" dirty="0" smtClean="0"/>
          </a:p>
          <a:p>
            <a:r>
              <a:rPr lang="en-US" baseline="0" dirty="0" smtClean="0"/>
              <a:t>Ribbon configuration</a:t>
            </a:r>
          </a:p>
          <a:p>
            <a:endParaRPr lang="en-US" baseline="0" dirty="0" smtClean="0"/>
          </a:p>
          <a:p>
            <a:r>
              <a:rPr lang="en-US" sz="1200" dirty="0" err="1" smtClean="0">
                <a:latin typeface="Courier New"/>
                <a:cs typeface="Courier New"/>
              </a:rPr>
              <a:t>ServerListRefreshInterval</a:t>
            </a:r>
            <a:r>
              <a:rPr lang="en-US" sz="1200" dirty="0" smtClean="0">
                <a:latin typeface="Courier New"/>
                <a:cs typeface="Courier New"/>
              </a:rPr>
              <a:t>:  Interval to refresh the server list from the source</a:t>
            </a:r>
          </a:p>
          <a:p>
            <a:r>
              <a:rPr lang="en-US" sz="1200" dirty="0" err="1" smtClean="0">
                <a:latin typeface="Courier New"/>
                <a:cs typeface="Courier New"/>
              </a:rPr>
              <a:t>MaxAutoRetries</a:t>
            </a:r>
            <a:r>
              <a:rPr lang="en-US" sz="1200" dirty="0" smtClean="0">
                <a:latin typeface="Courier New"/>
                <a:cs typeface="Courier New"/>
              </a:rPr>
              <a:t>: Max number of retries on the same server (excluding the first try) – DEFAULT</a:t>
            </a:r>
            <a:r>
              <a:rPr lang="en-US" sz="1200" baseline="0" dirty="0" smtClean="0">
                <a:latin typeface="Courier New"/>
                <a:cs typeface="Courier New"/>
              </a:rPr>
              <a:t> IS 1</a:t>
            </a:r>
            <a:endParaRPr lang="en-US" sz="1200" dirty="0" smtClean="0">
              <a:latin typeface="Courier New"/>
              <a:cs typeface="Courier New"/>
            </a:endParaRPr>
          </a:p>
          <a:p>
            <a:r>
              <a:rPr lang="en-US" sz="1200" dirty="0" err="1" smtClean="0">
                <a:latin typeface="Courier New"/>
                <a:cs typeface="Courier New"/>
              </a:rPr>
              <a:t>MaxAutoRetriesNextServer</a:t>
            </a:r>
            <a:r>
              <a:rPr lang="en-US" sz="1200" dirty="0" smtClean="0">
                <a:latin typeface="Courier New"/>
                <a:cs typeface="Courier New"/>
              </a:rPr>
              <a:t>: Max number of next servers to retry (excluding the first server) – DEFAULT</a:t>
            </a:r>
            <a:r>
              <a:rPr lang="en-US" sz="1200" baseline="0" dirty="0" smtClean="0">
                <a:latin typeface="Courier New"/>
                <a:cs typeface="Courier New"/>
              </a:rPr>
              <a:t> IS 1</a:t>
            </a:r>
          </a:p>
          <a:p>
            <a:r>
              <a:rPr lang="en-US" sz="1200" dirty="0" err="1" smtClean="0">
                <a:latin typeface="Courier New"/>
                <a:cs typeface="Courier New"/>
              </a:rPr>
              <a:t>OkToRetryOnAllOperations</a:t>
            </a:r>
            <a:r>
              <a:rPr lang="en-US" sz="1200" dirty="0" smtClean="0">
                <a:latin typeface="Courier New"/>
                <a:cs typeface="Courier New"/>
              </a:rPr>
              <a:t>:  Whether all operations can be retried for this client</a:t>
            </a:r>
            <a:endParaRPr lang="en-US" baseline="0" dirty="0" smtClean="0"/>
          </a:p>
        </p:txBody>
      </p:sp>
      <p:sp>
        <p:nvSpPr>
          <p:cNvPr id="4" name="Slide Number Placeholder 3"/>
          <p:cNvSpPr>
            <a:spLocks noGrp="1"/>
          </p:cNvSpPr>
          <p:nvPr>
            <p:ph type="sldNum" sz="quarter" idx="10"/>
          </p:nvPr>
        </p:nvSpPr>
        <p:spPr/>
        <p:txBody>
          <a:bodyPr/>
          <a:lstStyle/>
          <a:p>
            <a:fld id="{FDBAF4E0-D774-47EE-8275-3F6937B1E004}" type="slidenum">
              <a:rPr lang="en-US" smtClean="0"/>
              <a:pPr/>
              <a:t>65</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try to close both</a:t>
            </a:r>
            <a:r>
              <a:rPr lang="en-US" baseline="0" dirty="0" smtClean="0"/>
              <a:t> eureka servers. The aggregator service continues to respond</a:t>
            </a:r>
          </a:p>
          <a:p>
            <a:r>
              <a:rPr lang="en-US" baseline="0" dirty="0" smtClean="0"/>
              <a:t>The eureka client keeps a reference of the last list of services even when the eureka servers is down.</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72</a:t>
            </a:fld>
            <a:endParaRPr lang="en-US" dirty="0"/>
          </a:p>
        </p:txBody>
      </p:sp>
    </p:spTree>
    <p:extLst>
      <p:ext uri="{BB962C8B-B14F-4D97-AF65-F5344CB8AC3E}">
        <p14:creationId xmlns:p14="http://schemas.microsoft.com/office/powerpoint/2010/main" val="3397567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err="1" smtClean="0"/>
              <a:t>RoundRobinRule</a:t>
            </a:r>
            <a:endParaRPr lang="en-US" b="1" dirty="0" smtClean="0"/>
          </a:p>
          <a:p>
            <a:endParaRPr lang="en-US" b="0" dirty="0" smtClean="0"/>
          </a:p>
          <a:p>
            <a:r>
              <a:rPr lang="en-US" b="0" dirty="0" smtClean="0"/>
              <a:t>This rule simply choose servers by round robin. It is often used as the default rule or fallback of more advanced rules.</a:t>
            </a:r>
          </a:p>
          <a:p>
            <a:endParaRPr lang="en-US" b="1" dirty="0" smtClean="0"/>
          </a:p>
          <a:p>
            <a:r>
              <a:rPr lang="en-US" b="1" dirty="0" err="1" smtClean="0"/>
              <a:t>AvailabilityFilteringRule</a:t>
            </a:r>
            <a:endParaRPr lang="en-US" b="1" dirty="0" smtClean="0"/>
          </a:p>
          <a:p>
            <a:endParaRPr lang="en-US" dirty="0" smtClean="0"/>
          </a:p>
          <a:p>
            <a:r>
              <a:rPr lang="en-US" dirty="0" smtClean="0"/>
              <a:t>This rule will skip servers that are deemed "circuit tripped" or with high concurrent connection count.</a:t>
            </a:r>
          </a:p>
          <a:p>
            <a:endParaRPr lang="en-US" dirty="0" smtClean="0"/>
          </a:p>
          <a:p>
            <a:r>
              <a:rPr lang="en-US" dirty="0" smtClean="0"/>
              <a:t>By default, an instance is circuit tripped if the </a:t>
            </a:r>
            <a:r>
              <a:rPr lang="en-US" dirty="0" err="1" smtClean="0"/>
              <a:t>RestClient</a:t>
            </a:r>
            <a:r>
              <a:rPr lang="en-US" dirty="0" smtClean="0"/>
              <a:t> fails to make a connection to it for the last three times. Once an instance is circuit tripped, it will remain in this state for 30 seconds before the circuit is deemed as closed again. However, if it continues to fail connections, it will become "circuit tripped" again and the wait time for it to become "circuit closed" will increase exponentially to the number of consecutive failures.</a:t>
            </a:r>
          </a:p>
          <a:p>
            <a:endParaRPr lang="en-US" dirty="0" smtClean="0"/>
          </a:p>
          <a:p>
            <a:r>
              <a:rPr lang="en-US" b="1" dirty="0" err="1" smtClean="0"/>
              <a:t>WeightedResponseTimeRule</a:t>
            </a:r>
            <a:endParaRPr lang="en-US" b="1" dirty="0" smtClean="0"/>
          </a:p>
          <a:p>
            <a:endParaRPr lang="en-US" dirty="0" smtClean="0"/>
          </a:p>
          <a:p>
            <a:r>
              <a:rPr lang="en-US" dirty="0" smtClean="0"/>
              <a:t>For this rule, each server is given a weight according to its average response time. The longer the response time, the less weight it will get. The rule randomly picks a server where the possibility is determined by server's weight.</a:t>
            </a:r>
          </a:p>
          <a:p>
            <a:endParaRPr lang="en-US" dirty="0" smtClean="0"/>
          </a:p>
          <a:p>
            <a:r>
              <a:rPr lang="en-US" dirty="0" smtClean="0"/>
              <a:t>To enable </a:t>
            </a:r>
            <a:r>
              <a:rPr lang="en-US" dirty="0" err="1" smtClean="0"/>
              <a:t>WeightedResponseTimeRule</a:t>
            </a:r>
            <a:r>
              <a:rPr lang="en-US" dirty="0" smtClean="0"/>
              <a:t>, set it with the load balancer via API or set the following property</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75</a:t>
            </a:fld>
            <a:endParaRPr lang="en-US" dirty="0"/>
          </a:p>
        </p:txBody>
      </p:sp>
    </p:spTree>
    <p:extLst>
      <p:ext uri="{BB962C8B-B14F-4D97-AF65-F5344CB8AC3E}">
        <p14:creationId xmlns:p14="http://schemas.microsoft.com/office/powerpoint/2010/main" val="2757317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t>Try</a:t>
            </a:r>
            <a:r>
              <a:rPr lang="en-US" b="0" baseline="0" dirty="0" smtClean="0"/>
              <a:t> to reload the URL and the hostname should switch from </a:t>
            </a:r>
            <a:r>
              <a:rPr lang="en-US" b="0" baseline="0" dirty="0" err="1" smtClean="0"/>
              <a:t>localhost</a:t>
            </a:r>
            <a:r>
              <a:rPr lang="en-US" b="0" baseline="0" dirty="0" smtClean="0"/>
              <a:t> to localhost2</a:t>
            </a:r>
            <a:endParaRPr lang="en-US" b="0" dirty="0" smtClean="0"/>
          </a:p>
          <a:p>
            <a:endParaRPr lang="en-US" b="0" dirty="0" smtClean="0"/>
          </a:p>
          <a:p>
            <a:r>
              <a:rPr lang="en-US" b="0" dirty="0" smtClean="0"/>
              <a:t>Try to stop an instance and refresh</a:t>
            </a:r>
            <a:r>
              <a:rPr lang="en-US" b="0" baseline="0" dirty="0" smtClean="0"/>
              <a:t> the search client URL. </a:t>
            </a:r>
            <a:endParaRPr lang="en-US" b="0"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76</a:t>
            </a:fld>
            <a:endParaRPr lang="en-US" dirty="0"/>
          </a:p>
        </p:txBody>
      </p:sp>
    </p:spTree>
    <p:extLst>
      <p:ext uri="{BB962C8B-B14F-4D97-AF65-F5344CB8AC3E}">
        <p14:creationId xmlns:p14="http://schemas.microsoft.com/office/powerpoint/2010/main" val="2757317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Turbine allows to aggregate different</a:t>
            </a:r>
            <a:r>
              <a:rPr lang="en-US" baseline="0" dirty="0" smtClean="0"/>
              <a:t> services in one unique view</a:t>
            </a:r>
          </a:p>
          <a:p>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83</a:t>
            </a:fld>
            <a:endParaRPr lang="en-US" dirty="0"/>
          </a:p>
        </p:txBody>
      </p:sp>
    </p:spTree>
    <p:extLst>
      <p:ext uri="{BB962C8B-B14F-4D97-AF65-F5344CB8AC3E}">
        <p14:creationId xmlns:p14="http://schemas.microsoft.com/office/powerpoint/2010/main" val="193720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Open </a:t>
            </a:r>
            <a:r>
              <a:rPr lang="en-US" baseline="0" dirty="0" smtClean="0"/>
              <a:t>the browser on </a:t>
            </a:r>
            <a:r>
              <a:rPr lang="en-US" dirty="0" smtClean="0"/>
              <a:t>http://</a:t>
            </a:r>
            <a:r>
              <a:rPr lang="en-US" dirty="0" err="1" smtClean="0"/>
              <a:t>start.spring.io</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Try curl</a:t>
            </a:r>
            <a:r>
              <a:rPr lang="en-US" baseline="0" dirty="0" smtClean="0"/>
              <a:t> </a:t>
            </a:r>
            <a:r>
              <a:rPr lang="en-US" dirty="0" smtClean="0"/>
              <a:t>http://</a:t>
            </a:r>
            <a:r>
              <a:rPr lang="en-US" dirty="0" err="1" smtClean="0"/>
              <a:t>start.spring.io</a:t>
            </a:r>
            <a:endParaRPr lang="en-US"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smtClean="0"/>
          </a:p>
        </p:txBody>
      </p:sp>
      <p:sp>
        <p:nvSpPr>
          <p:cNvPr id="4" name="Slide Number Placeholder 3"/>
          <p:cNvSpPr>
            <a:spLocks noGrp="1"/>
          </p:cNvSpPr>
          <p:nvPr>
            <p:ph type="sldNum" sz="quarter" idx="10"/>
          </p:nvPr>
        </p:nvSpPr>
        <p:spPr/>
        <p:txBody>
          <a:bodyPr/>
          <a:lstStyle/>
          <a:p>
            <a:fld id="{FDBAF4E0-D774-47EE-8275-3F6937B1E004}" type="slidenum">
              <a:rPr lang="en-US" smtClean="0"/>
              <a:pPr/>
              <a:t>12</a:t>
            </a:fld>
            <a:endParaRPr lang="en-US" dirty="0"/>
          </a:p>
        </p:txBody>
      </p:sp>
    </p:spTree>
    <p:extLst>
      <p:ext uri="{BB962C8B-B14F-4D97-AF65-F5344CB8AC3E}">
        <p14:creationId xmlns:p14="http://schemas.microsoft.com/office/powerpoint/2010/main" val="195203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solidFill>
                  <a:schemeClr val="accent5"/>
                </a:solidFill>
              </a:rPr>
              <a:t>SpringCloudApplication</a:t>
            </a:r>
            <a:r>
              <a:rPr lang="en-US" dirty="0" smtClean="0">
                <a:solidFill>
                  <a:schemeClr val="accent5"/>
                </a:solidFill>
              </a:rPr>
              <a:t> is a meta-annotation used to read</a:t>
            </a:r>
            <a:r>
              <a:rPr lang="en-US" baseline="0" dirty="0" smtClean="0">
                <a:solidFill>
                  <a:schemeClr val="accent5"/>
                </a:solidFill>
              </a:rPr>
              <a:t> the </a:t>
            </a:r>
            <a:r>
              <a:rPr lang="en-US" baseline="0" dirty="0" err="1" smtClean="0">
                <a:solidFill>
                  <a:schemeClr val="accent5"/>
                </a:solidFill>
              </a:rPr>
              <a:t>config</a:t>
            </a:r>
            <a:r>
              <a:rPr lang="en-US" baseline="0" dirty="0" smtClean="0">
                <a:solidFill>
                  <a:schemeClr val="accent5"/>
                </a:solidFill>
              </a:rPr>
              <a:t> from the server</a:t>
            </a:r>
            <a:endParaRPr lang="en-US" dirty="0" smtClean="0">
              <a:solidFill>
                <a:schemeClr val="accent5"/>
              </a:solidFill>
            </a:endParaRP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SpringBootApplication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EnableDiscoveryClient</a:t>
            </a:r>
            <a:r>
              <a:rPr lang="en-US" sz="1200" kern="1200" dirty="0" smtClean="0">
                <a:solidFill>
                  <a:schemeClr val="tx1"/>
                </a:solidFill>
                <a:effectLst/>
                <a:latin typeface="+mn-lt"/>
                <a:ea typeface="+mn-ea"/>
                <a:cs typeface="+mn-cs"/>
              </a:rPr>
              <a:t>  used</a:t>
            </a:r>
            <a:r>
              <a:rPr lang="en-US" sz="1200" kern="1200" baseline="0" dirty="0" smtClean="0">
                <a:solidFill>
                  <a:schemeClr val="tx1"/>
                </a:solidFill>
                <a:effectLst/>
                <a:latin typeface="+mn-lt"/>
                <a:ea typeface="+mn-ea"/>
                <a:cs typeface="+mn-cs"/>
              </a:rPr>
              <a:t> to connect with eureka and discovers services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EnableCircuitBreaker</a:t>
            </a:r>
            <a:r>
              <a:rPr lang="en-US" sz="1200" kern="1200" dirty="0" smtClean="0">
                <a:solidFill>
                  <a:schemeClr val="tx1"/>
                </a:solidFill>
                <a:effectLst/>
                <a:latin typeface="+mn-lt"/>
                <a:ea typeface="+mn-ea"/>
                <a:cs typeface="+mn-cs"/>
              </a:rPr>
              <a:t>  used by </a:t>
            </a:r>
            <a:r>
              <a:rPr lang="en-US" sz="1200" kern="1200" dirty="0" err="1" smtClean="0">
                <a:solidFill>
                  <a:schemeClr val="tx1"/>
                </a:solidFill>
                <a:effectLst/>
                <a:latin typeface="+mn-lt"/>
                <a:ea typeface="+mn-ea"/>
                <a:cs typeface="+mn-cs"/>
              </a:rPr>
              <a:t>hystrix</a:t>
            </a:r>
            <a:r>
              <a:rPr lang="en-US" sz="1200" kern="1200" dirty="0" smtClean="0">
                <a:solidFill>
                  <a:schemeClr val="tx1"/>
                </a:solidFill>
                <a:effectLst/>
                <a:latin typeface="+mn-lt"/>
                <a:ea typeface="+mn-ea"/>
                <a:cs typeface="+mn-cs"/>
              </a:rPr>
              <a:t> to manage failover</a:t>
            </a:r>
            <a:endParaRPr lang="en-US" dirty="0" smtClean="0">
              <a:solidFill>
                <a:schemeClr val="accent5"/>
              </a:solidFill>
            </a:endParaRPr>
          </a:p>
          <a:p>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15</a:t>
            </a:fld>
            <a:endParaRPr lang="en-US" dirty="0"/>
          </a:p>
        </p:txBody>
      </p:sp>
    </p:spTree>
    <p:extLst>
      <p:ext uri="{BB962C8B-B14F-4D97-AF65-F5344CB8AC3E}">
        <p14:creationId xmlns:p14="http://schemas.microsoft.com/office/powerpoint/2010/main" val="335705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/Netflix/eureka/wiki/Eureka-REST-operations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Query for all instances	GET http://localhost:8761/eureka/apps	HTTP Code: 200 on success Output: JSON/XML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Query for all </a:t>
            </a:r>
            <a:r>
              <a:rPr lang="en-US" dirty="0" err="1" smtClean="0"/>
              <a:t>appID</a:t>
            </a:r>
            <a:r>
              <a:rPr lang="en-US" dirty="0" smtClean="0"/>
              <a:t> instances	GET http://localhost:8761/apps/</a:t>
            </a:r>
            <a:r>
              <a:rPr lang="en-US" dirty="0" err="1" smtClean="0"/>
              <a:t>appID</a:t>
            </a:r>
            <a:r>
              <a:rPr lang="en-US" dirty="0" smtClean="0"/>
              <a:t>	HTTP Code: 200 on success Output: JSON/XML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Query for a specific </a:t>
            </a:r>
            <a:r>
              <a:rPr lang="en-US" dirty="0" err="1" smtClean="0"/>
              <a:t>appID</a:t>
            </a:r>
            <a:r>
              <a:rPr lang="en-US" dirty="0" smtClean="0"/>
              <a:t>/</a:t>
            </a:r>
            <a:r>
              <a:rPr lang="en-US" dirty="0" err="1" smtClean="0"/>
              <a:t>instanceID</a:t>
            </a:r>
            <a:r>
              <a:rPr lang="en-US" dirty="0" smtClean="0"/>
              <a:t>	GET http://localhost:8761/apps/</a:t>
            </a:r>
            <a:r>
              <a:rPr lang="en-US" dirty="0" err="1" smtClean="0"/>
              <a:t>appID</a:t>
            </a:r>
            <a:r>
              <a:rPr lang="en-US" dirty="0" smtClean="0"/>
              <a:t>/</a:t>
            </a:r>
            <a:r>
              <a:rPr lang="en-US" dirty="0" err="1" smtClean="0"/>
              <a:t>instanceID</a:t>
            </a:r>
            <a:r>
              <a:rPr lang="en-US" dirty="0" smtClean="0"/>
              <a:t>	HTTP Code: 200 on success Output: JSON/XML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Query for a specific </a:t>
            </a:r>
            <a:r>
              <a:rPr lang="en-US" dirty="0" err="1" smtClean="0"/>
              <a:t>instanceID</a:t>
            </a:r>
            <a:r>
              <a:rPr lang="en-US" dirty="0" smtClean="0"/>
              <a:t>	GET http://localhost:8761/instances/</a:t>
            </a:r>
            <a:r>
              <a:rPr lang="en-US" dirty="0" err="1" smtClean="0"/>
              <a:t>instanceID</a:t>
            </a:r>
            <a:r>
              <a:rPr lang="en-US" dirty="0" smtClean="0"/>
              <a:t>	HTTP Code: 200 on success Output: JSON/XML</a:t>
            </a: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16</a:t>
            </a:fld>
            <a:endParaRPr lang="en-US" dirty="0"/>
          </a:p>
        </p:txBody>
      </p:sp>
    </p:spTree>
    <p:extLst>
      <p:ext uri="{BB962C8B-B14F-4D97-AF65-F5344CB8AC3E}">
        <p14:creationId xmlns:p14="http://schemas.microsoft.com/office/powerpoint/2010/main" val="284423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cloud.spring.io</a:t>
            </a:r>
            <a:r>
              <a:rPr lang="en-US" dirty="0" smtClean="0"/>
              <a:t>/spring-cloud-</a:t>
            </a:r>
            <a:r>
              <a:rPr lang="en-US" dirty="0" err="1" smtClean="0"/>
              <a:t>config</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Spring Cloud </a:t>
            </a:r>
            <a:r>
              <a:rPr lang="en-US" dirty="0" err="1" smtClean="0"/>
              <a:t>Config</a:t>
            </a:r>
            <a:r>
              <a:rPr lang="en-US" dirty="0" smtClean="0"/>
              <a:t> provides server and client-side support for externalized configuration in a distributed system.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the </a:t>
            </a:r>
            <a:r>
              <a:rPr lang="en-US" dirty="0" err="1" smtClean="0"/>
              <a:t>Config</a:t>
            </a:r>
            <a:r>
              <a:rPr lang="en-US" dirty="0" smtClean="0"/>
              <a:t> Server you have a central place to manage external properties for applications across all environments.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17</a:t>
            </a:fld>
            <a:endParaRPr lang="en-US" dirty="0"/>
          </a:p>
        </p:txBody>
      </p:sp>
    </p:spTree>
    <p:extLst>
      <p:ext uri="{BB962C8B-B14F-4D97-AF65-F5344CB8AC3E}">
        <p14:creationId xmlns:p14="http://schemas.microsoft.com/office/powerpoint/2010/main" val="245557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indent="-177800">
              <a:buNone/>
            </a:pPr>
            <a:r>
              <a:rPr lang="en-US" b="0" dirty="0" smtClean="0"/>
              <a:t>Local </a:t>
            </a:r>
            <a:r>
              <a:rPr lang="en-US" b="0" dirty="0" err="1" smtClean="0"/>
              <a:t>git</a:t>
            </a:r>
            <a:r>
              <a:rPr lang="en-US" b="0" dirty="0" smtClean="0"/>
              <a:t> will be used to save all configurations</a:t>
            </a:r>
            <a:endParaRPr lang="en-US" b="0"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22</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indent="-177800">
              <a:buNone/>
            </a:pPr>
            <a:r>
              <a:rPr lang="en-US" b="0" dirty="0" smtClean="0"/>
              <a:t>Local </a:t>
            </a:r>
            <a:r>
              <a:rPr lang="en-US" b="0" dirty="0" err="1" smtClean="0"/>
              <a:t>git</a:t>
            </a:r>
            <a:r>
              <a:rPr lang="en-US" b="0" dirty="0" smtClean="0"/>
              <a:t> will be used to save all configurations</a:t>
            </a:r>
          </a:p>
          <a:p>
            <a:pPr marL="0" lvl="3" indent="-177800">
              <a:buNone/>
            </a:pPr>
            <a:endParaRPr lang="en-US" b="0" dirty="0" smtClean="0"/>
          </a:p>
          <a:p>
            <a:r>
              <a:rPr lang="en-US" sz="1200" b="1" dirty="0" err="1" smtClean="0">
                <a:latin typeface="Courier New"/>
                <a:cs typeface="Courier New"/>
              </a:rPr>
              <a:t>leaseRenewalIntervalInSeconds</a:t>
            </a:r>
            <a:endParaRPr lang="en-US" b="1" baseline="0" dirty="0" smtClean="0"/>
          </a:p>
          <a:p>
            <a:r>
              <a:rPr lang="en-US" baseline="0" dirty="0" smtClean="0"/>
              <a:t>By default the client registers itself each 30sec. Change to 5 </a:t>
            </a:r>
            <a:r>
              <a:rPr lang="en-US" baseline="0" dirty="0" err="1" smtClean="0"/>
              <a:t>secs</a:t>
            </a:r>
            <a:r>
              <a:rPr lang="en-US" baseline="0" dirty="0" smtClean="0"/>
              <a:t> to speed up the time to register the client against the server</a:t>
            </a:r>
          </a:p>
          <a:p>
            <a:pPr marL="0" lvl="3" indent="-177800">
              <a:buNone/>
            </a:pPr>
            <a:endParaRPr lang="en-US" b="0"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23</a:t>
            </a:fld>
            <a:endParaRPr lang="en-US" dirty="0"/>
          </a:p>
        </p:txBody>
      </p:sp>
    </p:spTree>
    <p:extLst>
      <p:ext uri="{BB962C8B-B14F-4D97-AF65-F5344CB8AC3E}">
        <p14:creationId xmlns:p14="http://schemas.microsoft.com/office/powerpoint/2010/main" val="366982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eureka – http://localhost:8761</a:t>
            </a:r>
          </a:p>
          <a:p>
            <a:r>
              <a:rPr lang="en-US" dirty="0" smtClean="0"/>
              <a:t>Check </a:t>
            </a:r>
            <a:r>
              <a:rPr lang="en-US" dirty="0" err="1" smtClean="0"/>
              <a:t>config</a:t>
            </a:r>
            <a:r>
              <a:rPr lang="en-US" baseline="0" dirty="0" smtClean="0"/>
              <a:t> server is running</a:t>
            </a:r>
          </a:p>
          <a:p>
            <a:endParaRPr lang="en-US" baseline="0" dirty="0" smtClean="0"/>
          </a:p>
          <a:p>
            <a:r>
              <a:rPr lang="en-US" dirty="0" smtClean="0"/>
              <a:t>http://localhost:8888/test/</a:t>
            </a:r>
            <a:r>
              <a:rPr lang="en-US" dirty="0" err="1" smtClean="0"/>
              <a:t>dev</a:t>
            </a:r>
            <a:endParaRPr lang="en-US" dirty="0" smtClean="0"/>
          </a:p>
          <a:p>
            <a:r>
              <a:rPr lang="en-US" dirty="0" smtClean="0"/>
              <a:t>http://localhost:8888/test/master</a:t>
            </a:r>
          </a:p>
          <a:p>
            <a:endParaRPr lang="en-US" dirty="0" smtClean="0"/>
          </a:p>
          <a:p>
            <a:r>
              <a:rPr lang="en-US" dirty="0" smtClean="0"/>
              <a:t>Create a new branch</a:t>
            </a:r>
          </a:p>
          <a:p>
            <a:r>
              <a:rPr lang="en-US" dirty="0" err="1" smtClean="0"/>
              <a:t>git</a:t>
            </a:r>
            <a:r>
              <a:rPr lang="en-US" dirty="0" smtClean="0"/>
              <a:t> branch –b</a:t>
            </a:r>
            <a:r>
              <a:rPr lang="en-US" baseline="0" dirty="0" smtClean="0"/>
              <a:t> </a:t>
            </a:r>
            <a:r>
              <a:rPr lang="en-US" baseline="0" dirty="0" err="1" smtClean="0"/>
              <a:t>projectX</a:t>
            </a:r>
            <a:endParaRPr lang="en-US" baseline="0" dirty="0" smtClean="0"/>
          </a:p>
          <a:p>
            <a:r>
              <a:rPr lang="en-US" baseline="0" dirty="0" smtClean="0"/>
              <a:t>Update the </a:t>
            </a:r>
            <a:r>
              <a:rPr lang="en-US" baseline="0" dirty="0" err="1" smtClean="0"/>
              <a:t>text.yml</a:t>
            </a:r>
            <a:r>
              <a:rPr lang="en-US" baseline="0" dirty="0" smtClean="0"/>
              <a:t> properties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http://localhost:8888/test/master/</a:t>
            </a:r>
            <a:r>
              <a:rPr lang="en-US" dirty="0" err="1" smtClean="0"/>
              <a:t>projectX</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Make this</a:t>
            </a:r>
            <a:r>
              <a:rPr lang="en-US" baseline="0" dirty="0" smtClean="0"/>
              <a:t> branch as the default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spring: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cloud: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server: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uri</a:t>
            </a:r>
            <a:r>
              <a:rPr lang="en-US" sz="1200" kern="1200" dirty="0" smtClean="0">
                <a:solidFill>
                  <a:schemeClr val="tx1"/>
                </a:solidFill>
                <a:effectLst/>
                <a:latin typeface="+mn-lt"/>
                <a:ea typeface="+mn-ea"/>
                <a:cs typeface="+mn-cs"/>
              </a:rPr>
              <a:t>: file://${HOME}/</a:t>
            </a:r>
            <a:r>
              <a:rPr lang="en-US" sz="1200" kern="1200" dirty="0" err="1" smtClean="0">
                <a:solidFill>
                  <a:schemeClr val="tx1"/>
                </a:solidFill>
                <a:effectLst/>
                <a:latin typeface="+mn-lt"/>
                <a:ea typeface="+mn-ea"/>
                <a:cs typeface="+mn-cs"/>
              </a:rPr>
              <a:t>livecoding-config</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defaultLabel</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projectX</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DBAF4E0-D774-47EE-8275-3F6937B1E004}" type="slidenum">
              <a:rPr lang="en-US" smtClean="0"/>
              <a:pPr/>
              <a:t>24</a:t>
            </a:fld>
            <a:endParaRPr lang="en-US" dirty="0"/>
          </a:p>
        </p:txBody>
      </p:sp>
    </p:spTree>
    <p:extLst>
      <p:ext uri="{BB962C8B-B14F-4D97-AF65-F5344CB8AC3E}">
        <p14:creationId xmlns:p14="http://schemas.microsoft.com/office/powerpoint/2010/main" val="25945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9"/>
          <p:cNvSpPr>
            <a:spLocks noChangeArrowheads="1"/>
          </p:cNvSpPr>
          <p:nvPr/>
        </p:nvSpPr>
        <p:spPr bwMode="gray">
          <a:xfrm rot="5400000" flipH="1">
            <a:off x="-2946806" y="2943631"/>
            <a:ext cx="6858000" cy="970737"/>
          </a:xfrm>
          <a:prstGeom prst="rect">
            <a:avLst/>
          </a:prstGeom>
          <a:solidFill>
            <a:schemeClr val="folHlink"/>
          </a:solidFill>
          <a:ln w="9525">
            <a:noFill/>
            <a:miter lim="800000"/>
            <a:headEnd/>
            <a:tailEnd/>
          </a:ln>
          <a:effectLst/>
        </p:spPr>
        <p:txBody>
          <a:bodyPr rot="10800000" vert="eaVert" wrap="none" anchor="ctr"/>
          <a:lstStyle/>
          <a:p>
            <a:pPr algn="ctr">
              <a:defRPr/>
            </a:pPr>
            <a:endParaRPr lang="en-US" dirty="0">
              <a:solidFill>
                <a:srgbClr val="000000"/>
              </a:solidFill>
            </a:endParaRPr>
          </a:p>
        </p:txBody>
      </p:sp>
      <p:sp>
        <p:nvSpPr>
          <p:cNvPr id="6" name="Rectangle 10"/>
          <p:cNvSpPr>
            <a:spLocks noChangeArrowheads="1"/>
          </p:cNvSpPr>
          <p:nvPr/>
        </p:nvSpPr>
        <p:spPr bwMode="gray">
          <a:xfrm>
            <a:off x="9026525" y="0"/>
            <a:ext cx="117475" cy="6858000"/>
          </a:xfrm>
          <a:prstGeom prst="rect">
            <a:avLst/>
          </a:prstGeom>
          <a:solidFill>
            <a:schemeClr val="folHlink"/>
          </a:solidFill>
          <a:ln w="9525">
            <a:solidFill>
              <a:schemeClr val="folHlink"/>
            </a:solidFill>
            <a:miter lim="800000"/>
            <a:headEnd/>
            <a:tailEnd/>
          </a:ln>
          <a:effectLst/>
        </p:spPr>
        <p:txBody>
          <a:bodyPr wrap="none" anchor="ctr"/>
          <a:lstStyle/>
          <a:p>
            <a:pPr>
              <a:defRPr/>
            </a:pPr>
            <a:endParaRPr lang="en-US" dirty="0">
              <a:solidFill>
                <a:srgbClr val="000000"/>
              </a:solidFill>
            </a:endParaRPr>
          </a:p>
        </p:txBody>
      </p:sp>
      <p:sp>
        <p:nvSpPr>
          <p:cNvPr id="2" name="Rectangle 1"/>
          <p:cNvSpPr/>
          <p:nvPr userDrawn="1"/>
        </p:nvSpPr>
        <p:spPr>
          <a:xfrm>
            <a:off x="92504" y="0"/>
            <a:ext cx="45719" cy="6858000"/>
          </a:xfrm>
          <a:prstGeom prst="rect">
            <a:avLst/>
          </a:prstGeom>
          <a:solidFill>
            <a:srgbClr val="00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p:cNvSpPr>
            <a:spLocks noGrp="1"/>
          </p:cNvSpPr>
          <p:nvPr>
            <p:ph type="body" sz="quarter" idx="13" hasCustomPrompt="1"/>
          </p:nvPr>
        </p:nvSpPr>
        <p:spPr>
          <a:xfrm>
            <a:off x="3336208" y="2719974"/>
            <a:ext cx="3243262" cy="276999"/>
          </a:xfrm>
        </p:spPr>
        <p:txBody>
          <a:bodyPr anchor="ctr"/>
          <a:lstStyle>
            <a:lvl1pPr marL="0" indent="0" algn="ctr">
              <a:buNone/>
              <a:defRPr lang="en-US" sz="1800" b="0" kern="1200" baseline="0" dirty="0" smtClean="0">
                <a:solidFill>
                  <a:schemeClr val="tx1">
                    <a:lumMod val="65000"/>
                    <a:lumOff val="35000"/>
                  </a:schemeClr>
                </a:solidFill>
                <a:latin typeface="Calibri" panose="020F0502020204030204" pitchFamily="34" charset="0"/>
                <a:ea typeface="+mn-ea"/>
                <a:cs typeface="+mn-cs"/>
              </a:defRPr>
            </a:lvl1pPr>
            <a:lvl2pPr marL="1588" indent="0">
              <a:buNone/>
              <a:defRPr lang="en-US" sz="1800" kern="1200" dirty="0" smtClean="0">
                <a:solidFill>
                  <a:srgbClr val="00355F"/>
                </a:solidFill>
                <a:latin typeface="Century Gothic" panose="020B0502020202020204" pitchFamily="34" charset="0"/>
                <a:ea typeface="+mn-ea"/>
                <a:cs typeface="+mn-cs"/>
              </a:defRPr>
            </a:lvl2pPr>
            <a:lvl3pPr marL="234950" indent="0">
              <a:buNone/>
              <a:defRPr lang="en-US" sz="1800" kern="1200" dirty="0" smtClean="0">
                <a:solidFill>
                  <a:srgbClr val="00355F"/>
                </a:solidFill>
                <a:latin typeface="Century Gothic" panose="020B0502020202020204" pitchFamily="34" charset="0"/>
                <a:ea typeface="+mn-ea"/>
                <a:cs typeface="+mn-cs"/>
              </a:defRPr>
            </a:lvl3pPr>
            <a:lvl4pPr marL="454025" indent="0">
              <a:buNone/>
              <a:defRPr lang="en-US" sz="1800" kern="1200" dirty="0" smtClean="0">
                <a:solidFill>
                  <a:srgbClr val="00355F"/>
                </a:solidFill>
                <a:latin typeface="Century Gothic" panose="020B0502020202020204" pitchFamily="34" charset="0"/>
                <a:ea typeface="+mn-ea"/>
                <a:cs typeface="+mn-cs"/>
              </a:defRPr>
            </a:lvl4pPr>
            <a:lvl5pPr marL="690562" indent="0">
              <a:buNone/>
              <a:defRPr lang="en-US" sz="1800" kern="1200" dirty="0">
                <a:solidFill>
                  <a:srgbClr val="00355F"/>
                </a:solidFill>
                <a:latin typeface="Century Gothic" panose="020B0502020202020204" pitchFamily="34" charset="0"/>
                <a:ea typeface="+mn-ea"/>
                <a:cs typeface="+mn-cs"/>
              </a:defRPr>
            </a:lvl5pPr>
          </a:lstStyle>
          <a:p>
            <a:pPr lvl="0"/>
            <a:r>
              <a:rPr lang="en-US" dirty="0" smtClean="0"/>
              <a:t>[Insert Month Year]</a:t>
            </a:r>
          </a:p>
        </p:txBody>
      </p:sp>
      <p:sp>
        <p:nvSpPr>
          <p:cNvPr id="3" name="Rectangle 2"/>
          <p:cNvSpPr/>
          <p:nvPr userDrawn="1"/>
        </p:nvSpPr>
        <p:spPr>
          <a:xfrm>
            <a:off x="1644310" y="2077522"/>
            <a:ext cx="6627058" cy="646331"/>
          </a:xfrm>
          <a:prstGeom prst="rect">
            <a:avLst/>
          </a:prstGeom>
        </p:spPr>
        <p:txBody>
          <a:bodyPr wrap="square" anchor="ctr">
            <a:spAutoFit/>
          </a:bodyPr>
          <a:lstStyle/>
          <a:p>
            <a:pPr algn="ctr"/>
            <a:r>
              <a:rPr lang="en-US" sz="3600" b="1" dirty="0" smtClean="0">
                <a:solidFill>
                  <a:srgbClr val="002060"/>
                </a:solidFill>
                <a:latin typeface="Calibri" panose="020F0502020204030204" pitchFamily="34" charset="0"/>
                <a:cs typeface="Expedia Sans" pitchFamily="2" charset="0"/>
              </a:rPr>
              <a:t>Lodging Product Review</a:t>
            </a:r>
            <a:endParaRPr lang="en-US" sz="3600" b="1" dirty="0">
              <a:solidFill>
                <a:srgbClr val="002060"/>
              </a:solidFill>
              <a:latin typeface="Calibri" panose="020F0502020204030204" pitchFamily="34" charset="0"/>
              <a:cs typeface="Expedia Sans" pitchFamily="2" charset="0"/>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465" y="5465484"/>
            <a:ext cx="7926476" cy="108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5"/>
          <p:cNvSpPr>
            <a:spLocks noGrp="1" noChangeArrowheads="1"/>
          </p:cNvSpPr>
          <p:nvPr>
            <p:ph type="ftr" sz="quarter" idx="3"/>
          </p:nvPr>
        </p:nvSpPr>
        <p:spPr bwMode="auto">
          <a:xfrm>
            <a:off x="3506598" y="6575574"/>
            <a:ext cx="2895600" cy="207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002060"/>
                </a:solidFill>
                <a:latin typeface="Calibri Light" panose="020F0302020204030204" pitchFamily="34" charset="0"/>
                <a:cs typeface="Calibri Light" panose="020F0302020204030204" pitchFamily="34" charset="0"/>
              </a:defRPr>
            </a:lvl1pPr>
          </a:lstStyle>
          <a:p>
            <a:pPr fontAlgn="base">
              <a:spcBef>
                <a:spcPct val="0"/>
              </a:spcBef>
              <a:spcAft>
                <a:spcPct val="0"/>
              </a:spcAft>
              <a:defRPr/>
            </a:pPr>
            <a:r>
              <a:rPr lang="en-US" dirty="0" smtClean="0"/>
              <a:t>EXPEDIA CONFIDENTIAL</a:t>
            </a:r>
            <a:endParaRPr lang="en-US" dirty="0"/>
          </a:p>
        </p:txBody>
      </p:sp>
    </p:spTree>
    <p:extLst>
      <p:ext uri="{BB962C8B-B14F-4D97-AF65-F5344CB8AC3E}">
        <p14:creationId xmlns:p14="http://schemas.microsoft.com/office/powerpoint/2010/main" val="41242523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Slide">
    <p:spTree>
      <p:nvGrpSpPr>
        <p:cNvPr id="1" name=""/>
        <p:cNvGrpSpPr/>
        <p:nvPr/>
      </p:nvGrpSpPr>
      <p:grpSpPr>
        <a:xfrm>
          <a:off x="0" y="0"/>
          <a:ext cx="0" cy="0"/>
          <a:chOff x="0" y="0"/>
          <a:chExt cx="0" cy="0"/>
        </a:xfrm>
      </p:grpSpPr>
      <p:sp>
        <p:nvSpPr>
          <p:cNvPr id="5" name="Rectangle 9"/>
          <p:cNvSpPr>
            <a:spLocks noChangeArrowheads="1"/>
          </p:cNvSpPr>
          <p:nvPr/>
        </p:nvSpPr>
        <p:spPr bwMode="gray">
          <a:xfrm rot="5400000" flipH="1">
            <a:off x="-2946806" y="2943631"/>
            <a:ext cx="6858000" cy="970737"/>
          </a:xfrm>
          <a:prstGeom prst="rect">
            <a:avLst/>
          </a:prstGeom>
          <a:solidFill>
            <a:schemeClr val="folHlink"/>
          </a:solidFill>
          <a:ln w="9525">
            <a:noFill/>
            <a:miter lim="800000"/>
            <a:headEnd/>
            <a:tailEnd/>
          </a:ln>
          <a:effectLst/>
        </p:spPr>
        <p:txBody>
          <a:bodyPr rot="10800000" vert="eaVert" wrap="none" anchor="ctr"/>
          <a:lstStyle/>
          <a:p>
            <a:pPr algn="ctr">
              <a:defRPr/>
            </a:pPr>
            <a:endParaRPr lang="en-US" dirty="0">
              <a:solidFill>
                <a:srgbClr val="000000"/>
              </a:solidFill>
            </a:endParaRPr>
          </a:p>
        </p:txBody>
      </p:sp>
      <p:sp>
        <p:nvSpPr>
          <p:cNvPr id="6" name="Rectangle 10"/>
          <p:cNvSpPr>
            <a:spLocks noChangeArrowheads="1"/>
          </p:cNvSpPr>
          <p:nvPr/>
        </p:nvSpPr>
        <p:spPr bwMode="gray">
          <a:xfrm>
            <a:off x="9026525" y="0"/>
            <a:ext cx="117475" cy="6858000"/>
          </a:xfrm>
          <a:prstGeom prst="rect">
            <a:avLst/>
          </a:prstGeom>
          <a:solidFill>
            <a:schemeClr val="folHlink"/>
          </a:solidFill>
          <a:ln w="9525">
            <a:solidFill>
              <a:schemeClr val="folHlink"/>
            </a:solidFill>
            <a:miter lim="800000"/>
            <a:headEnd/>
            <a:tailEnd/>
          </a:ln>
          <a:effectLst/>
        </p:spPr>
        <p:txBody>
          <a:bodyPr wrap="none" anchor="ctr"/>
          <a:lstStyle/>
          <a:p>
            <a:pPr>
              <a:defRPr/>
            </a:pPr>
            <a:endParaRPr lang="en-US" dirty="0">
              <a:solidFill>
                <a:srgbClr val="000000"/>
              </a:solidFill>
            </a:endParaRPr>
          </a:p>
        </p:txBody>
      </p:sp>
      <p:sp>
        <p:nvSpPr>
          <p:cNvPr id="115714" name="Rectangle 2"/>
          <p:cNvSpPr>
            <a:spLocks noGrp="1" noChangeArrowheads="1"/>
          </p:cNvSpPr>
          <p:nvPr>
            <p:ph type="ctrTitle" hasCustomPrompt="1"/>
          </p:nvPr>
        </p:nvSpPr>
        <p:spPr>
          <a:xfrm>
            <a:off x="1339702" y="3123141"/>
            <a:ext cx="7110635" cy="482568"/>
          </a:xfrm>
        </p:spPr>
        <p:txBody>
          <a:bodyPr anchor="ctr"/>
          <a:lstStyle>
            <a:lvl1pPr>
              <a:defRPr sz="3200" b="1">
                <a:solidFill>
                  <a:srgbClr val="002060"/>
                </a:solidFill>
                <a:latin typeface="Calibri" panose="020F0502020204030204" pitchFamily="34" charset="0"/>
              </a:defRPr>
            </a:lvl1pPr>
          </a:lstStyle>
          <a:p>
            <a:r>
              <a:rPr lang="en-US" dirty="0" smtClean="0"/>
              <a:t>[Insert Priority / Theme Title]</a:t>
            </a:r>
            <a:endParaRPr lang="en-US" dirty="0"/>
          </a:p>
        </p:txBody>
      </p:sp>
      <p:sp>
        <p:nvSpPr>
          <p:cNvPr id="2" name="Rectangle 1"/>
          <p:cNvSpPr/>
          <p:nvPr userDrawn="1"/>
        </p:nvSpPr>
        <p:spPr>
          <a:xfrm>
            <a:off x="92504" y="0"/>
            <a:ext cx="45719" cy="6858000"/>
          </a:xfrm>
          <a:prstGeom prst="rect">
            <a:avLst/>
          </a:prstGeom>
          <a:solidFill>
            <a:srgbClr val="00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5"/>
          <p:cNvSpPr>
            <a:spLocks noGrp="1" noChangeArrowheads="1"/>
          </p:cNvSpPr>
          <p:nvPr>
            <p:ph type="ftr" sz="quarter" idx="3"/>
          </p:nvPr>
        </p:nvSpPr>
        <p:spPr bwMode="auto">
          <a:xfrm>
            <a:off x="3124200" y="6575574"/>
            <a:ext cx="2895600" cy="207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002060"/>
                </a:solidFill>
                <a:latin typeface="Calibri Light" panose="020F0302020204030204" pitchFamily="34" charset="0"/>
                <a:cs typeface="Calibri Light" panose="020F0302020204030204" pitchFamily="34" charset="0"/>
              </a:defRPr>
            </a:lvl1pPr>
          </a:lstStyle>
          <a:p>
            <a:pPr fontAlgn="base">
              <a:spcBef>
                <a:spcPct val="0"/>
              </a:spcBef>
              <a:spcAft>
                <a:spcPct val="0"/>
              </a:spcAft>
              <a:defRPr/>
            </a:pPr>
            <a:r>
              <a:rPr lang="en-US" dirty="0" smtClean="0"/>
              <a:t>EXPEDIA CONFIDENTIAL</a:t>
            </a:r>
            <a:endParaRPr lang="en-US" dirty="0"/>
          </a:p>
        </p:txBody>
      </p:sp>
      <p:sp>
        <p:nvSpPr>
          <p:cNvPr id="12" name="Text Placeholder 12"/>
          <p:cNvSpPr>
            <a:spLocks noGrp="1"/>
          </p:cNvSpPr>
          <p:nvPr>
            <p:ph type="body" sz="quarter" idx="14" hasCustomPrompt="1"/>
          </p:nvPr>
        </p:nvSpPr>
        <p:spPr>
          <a:xfrm>
            <a:off x="1339702" y="3586560"/>
            <a:ext cx="3243262" cy="276999"/>
          </a:xfrm>
        </p:spPr>
        <p:txBody>
          <a:bodyPr anchor="ctr"/>
          <a:lstStyle>
            <a:lvl1pPr marL="0" indent="0">
              <a:buNone/>
              <a:defRPr lang="en-US" sz="1600" b="0" kern="1200" baseline="0" dirty="0" smtClean="0">
                <a:solidFill>
                  <a:schemeClr val="tx1">
                    <a:lumMod val="65000"/>
                    <a:lumOff val="35000"/>
                  </a:schemeClr>
                </a:solidFill>
                <a:latin typeface="Calibri" panose="020F0502020204030204" pitchFamily="34" charset="0"/>
                <a:ea typeface="+mn-ea"/>
                <a:cs typeface="+mn-cs"/>
              </a:defRPr>
            </a:lvl1pPr>
            <a:lvl2pPr marL="1588" indent="0">
              <a:buNone/>
              <a:defRPr lang="en-US" sz="1800" kern="1200" dirty="0" smtClean="0">
                <a:solidFill>
                  <a:srgbClr val="00355F"/>
                </a:solidFill>
                <a:latin typeface="Century Gothic" panose="020B0502020202020204" pitchFamily="34" charset="0"/>
                <a:ea typeface="+mn-ea"/>
                <a:cs typeface="+mn-cs"/>
              </a:defRPr>
            </a:lvl2pPr>
            <a:lvl3pPr marL="234950" indent="0">
              <a:buNone/>
              <a:defRPr lang="en-US" sz="1800" kern="1200" dirty="0" smtClean="0">
                <a:solidFill>
                  <a:srgbClr val="00355F"/>
                </a:solidFill>
                <a:latin typeface="Century Gothic" panose="020B0502020202020204" pitchFamily="34" charset="0"/>
                <a:ea typeface="+mn-ea"/>
                <a:cs typeface="+mn-cs"/>
              </a:defRPr>
            </a:lvl3pPr>
            <a:lvl4pPr marL="454025" indent="0">
              <a:buNone/>
              <a:defRPr lang="en-US" sz="1800" kern="1200" dirty="0" smtClean="0">
                <a:solidFill>
                  <a:srgbClr val="00355F"/>
                </a:solidFill>
                <a:latin typeface="Century Gothic" panose="020B0502020202020204" pitchFamily="34" charset="0"/>
                <a:ea typeface="+mn-ea"/>
                <a:cs typeface="+mn-cs"/>
              </a:defRPr>
            </a:lvl4pPr>
            <a:lvl5pPr marL="690562" indent="0">
              <a:buNone/>
              <a:defRPr lang="en-US" sz="1800" kern="1200" dirty="0">
                <a:solidFill>
                  <a:srgbClr val="00355F"/>
                </a:solidFill>
                <a:latin typeface="Century Gothic" panose="020B0502020202020204" pitchFamily="34" charset="0"/>
                <a:ea typeface="+mn-ea"/>
                <a:cs typeface="+mn-cs"/>
              </a:defRPr>
            </a:lvl5pPr>
          </a:lstStyle>
          <a:p>
            <a:pPr lvl="0"/>
            <a:r>
              <a:rPr lang="en-US" dirty="0" smtClean="0"/>
              <a:t>[INSERT PRESENTER NAME]</a:t>
            </a:r>
          </a:p>
        </p:txBody>
      </p:sp>
    </p:spTree>
    <p:extLst>
      <p:ext uri="{BB962C8B-B14F-4D97-AF65-F5344CB8AC3E}">
        <p14:creationId xmlns:p14="http://schemas.microsoft.com/office/powerpoint/2010/main" val="34593472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293776"/>
            <a:ext cx="8602663" cy="361959"/>
          </a:xfrm>
        </p:spPr>
        <p:txBody>
          <a:bodyPr>
            <a:noAutofit/>
          </a:bodyPr>
          <a:lstStyle>
            <a:lvl1pPr>
              <a:defRPr sz="2400" b="1">
                <a:solidFill>
                  <a:srgbClr val="005092"/>
                </a:solidFill>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69875" y="906087"/>
            <a:ext cx="8602663" cy="5430918"/>
          </a:xfrm>
          <a:noFill/>
          <a:ln w="9525">
            <a:noFill/>
            <a:miter lim="800000"/>
            <a:headEnd/>
            <a:tailEnd/>
          </a:ln>
        </p:spPr>
        <p:txBody>
          <a:bodyPr vert="horz" wrap="square" lIns="91440" tIns="0" rIns="91440" bIns="45720" numCol="1" anchor="t" anchorCtr="0" compatLnSpc="1">
            <a:prstTxWarp prst="textNoShape">
              <a:avLst/>
            </a:prstTxWarp>
            <a:noAutofit/>
          </a:bodyPr>
          <a:lstStyle>
            <a:lvl1pPr>
              <a:defRPr lang="en-US" b="0"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6"/>
          <p:cNvSpPr>
            <a:spLocks noGrp="1" noChangeArrowheads="1"/>
          </p:cNvSpPr>
          <p:nvPr>
            <p:ph type="sldNum" sz="quarter" idx="12"/>
          </p:nvPr>
        </p:nvSpPr>
        <p:spPr>
          <a:ln/>
        </p:spPr>
        <p:txBody>
          <a:bodyPr/>
          <a:lstStyle>
            <a:lvl1pPr>
              <a:defRPr>
                <a:solidFill>
                  <a:srgbClr val="002060"/>
                </a:solidFill>
                <a:latin typeface="Expedia Sans" pitchFamily="2" charset="0"/>
              </a:defRPr>
            </a:lvl1pPr>
          </a:lstStyle>
          <a:p>
            <a:pPr>
              <a:defRPr/>
            </a:pPr>
            <a:fld id="{E5C71751-8F9D-46C9-AEB8-FE0B0B228A09}" type="slidenum">
              <a:rPr lang="en-US" smtClean="0"/>
              <a:pPr>
                <a:defRPr/>
              </a:pPr>
              <a:t>‹#›</a:t>
            </a:fld>
            <a:endParaRPr lang="en-US" dirty="0"/>
          </a:p>
        </p:txBody>
      </p:sp>
      <p:sp>
        <p:nvSpPr>
          <p:cNvPr id="5" name="Rectangle 5"/>
          <p:cNvSpPr>
            <a:spLocks noGrp="1" noChangeArrowheads="1"/>
          </p:cNvSpPr>
          <p:nvPr>
            <p:ph type="ftr" sz="quarter" idx="3"/>
          </p:nvPr>
        </p:nvSpPr>
        <p:spPr bwMode="auto">
          <a:xfrm>
            <a:off x="3124200" y="6575574"/>
            <a:ext cx="2895600" cy="207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002060"/>
                </a:solidFill>
                <a:latin typeface="Calibri Light" panose="020F0302020204030204" pitchFamily="34" charset="0"/>
                <a:cs typeface="Calibri Light" panose="020F0302020204030204" pitchFamily="34" charset="0"/>
              </a:defRPr>
            </a:lvl1pPr>
          </a:lstStyle>
          <a:p>
            <a:pPr fontAlgn="base">
              <a:spcBef>
                <a:spcPct val="0"/>
              </a:spcBef>
              <a:spcAft>
                <a:spcPct val="0"/>
              </a:spcAft>
              <a:defRPr/>
            </a:pPr>
            <a:r>
              <a:rPr lang="en-US" dirty="0" smtClean="0"/>
              <a:t>EXPEDIA CONFIDENTIAL</a:t>
            </a:r>
            <a:endParaRPr lang="en-US" dirty="0"/>
          </a:p>
        </p:txBody>
      </p:sp>
      <p:cxnSp>
        <p:nvCxnSpPr>
          <p:cNvPr id="8" name="Straight Connector 7"/>
          <p:cNvCxnSpPr/>
          <p:nvPr userDrawn="1"/>
        </p:nvCxnSpPr>
        <p:spPr>
          <a:xfrm>
            <a:off x="282633" y="771145"/>
            <a:ext cx="857873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54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lvl1pPr>
              <a:defRPr>
                <a:solidFill>
                  <a:srgbClr val="002060"/>
                </a:solidFill>
                <a:latin typeface="Expedia Sans" pitchFamily="2" charset="0"/>
              </a:defRPr>
            </a:lvl1pPr>
          </a:lstStyle>
          <a:p>
            <a:pPr>
              <a:defRPr/>
            </a:pPr>
            <a:fld id="{E7553007-B855-41D1-A0B8-C0135C654F36}" type="slidenum">
              <a:rPr lang="en-US" smtClean="0"/>
              <a:pPr>
                <a:defRPr/>
              </a:pPr>
              <a:t>‹#›</a:t>
            </a:fld>
            <a:endParaRPr lang="en-US" dirty="0"/>
          </a:p>
        </p:txBody>
      </p:sp>
      <p:sp>
        <p:nvSpPr>
          <p:cNvPr id="7" name="Title 1"/>
          <p:cNvSpPr>
            <a:spLocks noGrp="1"/>
          </p:cNvSpPr>
          <p:nvPr>
            <p:ph type="title"/>
          </p:nvPr>
        </p:nvSpPr>
        <p:spPr>
          <a:xfrm>
            <a:off x="292100" y="293776"/>
            <a:ext cx="8602663" cy="361959"/>
          </a:xfrm>
        </p:spPr>
        <p:txBody>
          <a:bodyPr>
            <a:noAutofit/>
          </a:bodyPr>
          <a:lstStyle>
            <a:lvl1pPr>
              <a:defRPr sz="2400" b="1">
                <a:latin typeface="Calibri" panose="020F0502020204030204" pitchFamily="34" charset="0"/>
              </a:defRPr>
            </a:lvl1pPr>
          </a:lstStyle>
          <a:p>
            <a:r>
              <a:rPr lang="en-US" dirty="0" smtClean="0"/>
              <a:t>Click to edit Master title style</a:t>
            </a:r>
            <a:endParaRPr lang="en-US" dirty="0"/>
          </a:p>
        </p:txBody>
      </p:sp>
      <p:sp>
        <p:nvSpPr>
          <p:cNvPr id="8" name="Rectangle 5"/>
          <p:cNvSpPr>
            <a:spLocks noGrp="1" noChangeArrowheads="1"/>
          </p:cNvSpPr>
          <p:nvPr>
            <p:ph type="ftr" sz="quarter" idx="3"/>
          </p:nvPr>
        </p:nvSpPr>
        <p:spPr bwMode="auto">
          <a:xfrm>
            <a:off x="3124200" y="6575574"/>
            <a:ext cx="2895600" cy="207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002060"/>
                </a:solidFill>
                <a:latin typeface="Calibri Light" panose="020F0302020204030204" pitchFamily="34" charset="0"/>
                <a:cs typeface="Calibri Light" panose="020F0302020204030204" pitchFamily="34" charset="0"/>
              </a:defRPr>
            </a:lvl1pPr>
          </a:lstStyle>
          <a:p>
            <a:pPr fontAlgn="base">
              <a:spcBef>
                <a:spcPct val="0"/>
              </a:spcBef>
              <a:spcAft>
                <a:spcPct val="0"/>
              </a:spcAft>
              <a:defRPr/>
            </a:pPr>
            <a:r>
              <a:rPr lang="en-US" dirty="0" smtClean="0"/>
              <a:t>EXPEDIA CONFIDENTIAL</a:t>
            </a:r>
            <a:endParaRPr lang="en-US" dirty="0"/>
          </a:p>
        </p:txBody>
      </p:sp>
      <p:cxnSp>
        <p:nvCxnSpPr>
          <p:cNvPr id="9" name="Straight Connector 8"/>
          <p:cNvCxnSpPr/>
          <p:nvPr userDrawn="1"/>
        </p:nvCxnSpPr>
        <p:spPr>
          <a:xfrm>
            <a:off x="191385" y="829336"/>
            <a:ext cx="8729330" cy="0"/>
          </a:xfrm>
          <a:prstGeom prst="line">
            <a:avLst/>
          </a:prstGeom>
          <a:ln w="19050">
            <a:solidFill>
              <a:srgbClr val="00355F"/>
            </a:solidFill>
            <a:prstDash val="sysDot"/>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997516" y="6317672"/>
            <a:ext cx="1246911" cy="184666"/>
          </a:xfrm>
          <a:noFill/>
        </p:spPr>
        <p:txBody>
          <a:bodyPr wrap="square" tIns="45720" rtlCol="0">
            <a:noAutofit/>
          </a:bodyPr>
          <a:lstStyle>
            <a:lvl1pPr>
              <a:defRPr lang="en-US" sz="900" kern="1200" dirty="0">
                <a:cs typeface="+mn-cs"/>
              </a:defRPr>
            </a:lvl1pPr>
          </a:lstStyle>
          <a:p>
            <a:pPr lvl="0" defTabSz="914400" latinLnBrk="0"/>
            <a:r>
              <a:rPr lang="en-US" dirty="0" smtClean="0"/>
              <a:t>[insert name]</a:t>
            </a:r>
            <a:endParaRPr lang="en-US" dirty="0"/>
          </a:p>
        </p:txBody>
      </p:sp>
      <p:sp>
        <p:nvSpPr>
          <p:cNvPr id="12" name="TextBox 11"/>
          <p:cNvSpPr txBox="1"/>
          <p:nvPr userDrawn="1"/>
        </p:nvSpPr>
        <p:spPr>
          <a:xfrm>
            <a:off x="99753" y="6317672"/>
            <a:ext cx="1354974" cy="18466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lvl="0" indent="0" fontAlgn="base">
              <a:spcBef>
                <a:spcPct val="0"/>
              </a:spcBef>
              <a:spcAft>
                <a:spcPct val="0"/>
              </a:spcAft>
              <a:buNone/>
              <a:defRPr sz="900" b="0">
                <a:latin typeface="Calibri" panose="020F0502020204030204" pitchFamily="34" charset="0"/>
              </a:defRPr>
            </a:lvl1pPr>
            <a:lvl2pPr marL="341313" indent="-231775" fontAlgn="base">
              <a:spcBef>
                <a:spcPct val="0"/>
              </a:spcBef>
              <a:spcAft>
                <a:spcPct val="0"/>
              </a:spcAft>
              <a:buSzPct val="130000"/>
              <a:buFont typeface="Arial" charset="0"/>
              <a:buChar char="•"/>
              <a:defRPr sz="2000" b="0">
                <a:latin typeface="Calibri" panose="020F0502020204030204" pitchFamily="34" charset="0"/>
                <a:cs typeface="Calibri" panose="020F0502020204030204" pitchFamily="34" charset="0"/>
              </a:defRPr>
            </a:lvl2pPr>
            <a:lvl3pPr marL="635000" indent="-217488" fontAlgn="base">
              <a:spcBef>
                <a:spcPct val="0"/>
              </a:spcBef>
              <a:spcAft>
                <a:spcPct val="0"/>
              </a:spcAft>
              <a:buFont typeface="Arial" charset="0"/>
              <a:buChar char="–"/>
              <a:defRPr b="0">
                <a:latin typeface="Calibri" panose="020F0502020204030204" pitchFamily="34" charset="0"/>
                <a:cs typeface="Calibri" panose="020F0502020204030204" pitchFamily="34" charset="0"/>
              </a:defRPr>
            </a:lvl3pPr>
            <a:lvl4pPr marL="855663" indent="-177800" fontAlgn="base">
              <a:spcBef>
                <a:spcPct val="0"/>
              </a:spcBef>
              <a:spcAft>
                <a:spcPct val="0"/>
              </a:spcAft>
              <a:buSzPct val="95000"/>
              <a:buFont typeface="Arial" charset="0"/>
              <a:buChar char="•"/>
              <a:defRPr sz="1600" b="0">
                <a:latin typeface="Calibri" panose="020F0502020204030204" pitchFamily="34" charset="0"/>
                <a:cs typeface="Calibri" panose="020F0502020204030204" pitchFamily="34" charset="0"/>
              </a:defRPr>
            </a:lvl4pPr>
            <a:lvl5pPr marL="1089025" indent="-165100" fontAlgn="base">
              <a:spcBef>
                <a:spcPct val="0"/>
              </a:spcBef>
              <a:spcAft>
                <a:spcPct val="0"/>
              </a:spcAft>
              <a:buFont typeface="Arial" charset="0"/>
              <a:buChar char="­"/>
              <a:defRPr sz="1600" b="0">
                <a:latin typeface="Calibri" panose="020F0502020204030204" pitchFamily="34" charset="0"/>
                <a:cs typeface="Calibri" panose="020F0502020204030204" pitchFamily="34" charset="0"/>
              </a:defRPr>
            </a:lvl5pPr>
            <a:lvl6pPr marL="1371600" indent="-227013" fontAlgn="base">
              <a:spcBef>
                <a:spcPct val="10000"/>
              </a:spcBef>
              <a:spcAft>
                <a:spcPct val="0"/>
              </a:spcAft>
              <a:buFont typeface="Arial" charset="0"/>
              <a:buChar char="­"/>
              <a:defRPr sz="1200"/>
            </a:lvl6pPr>
            <a:lvl7pPr marL="1828800" indent="-227013" fontAlgn="base">
              <a:spcBef>
                <a:spcPct val="10000"/>
              </a:spcBef>
              <a:spcAft>
                <a:spcPct val="0"/>
              </a:spcAft>
              <a:buFont typeface="Arial" charset="0"/>
              <a:buChar char="­"/>
              <a:defRPr sz="1200"/>
            </a:lvl7pPr>
            <a:lvl8pPr marL="2286000" indent="-227013" fontAlgn="base">
              <a:spcBef>
                <a:spcPct val="10000"/>
              </a:spcBef>
              <a:spcAft>
                <a:spcPct val="0"/>
              </a:spcAft>
              <a:buFont typeface="Arial" charset="0"/>
              <a:buChar char="­"/>
              <a:defRPr sz="1200"/>
            </a:lvl8pPr>
            <a:lvl9pPr marL="2743200" indent="-227013" fontAlgn="base">
              <a:spcBef>
                <a:spcPct val="10000"/>
              </a:spcBef>
              <a:spcAft>
                <a:spcPct val="0"/>
              </a:spcAft>
              <a:buFont typeface="Arial" charset="0"/>
              <a:buChar char="­"/>
              <a:defRPr sz="1200"/>
            </a:lvl9pPr>
          </a:lstStyle>
          <a:p>
            <a:r>
              <a:rPr lang="en-US" dirty="0" smtClean="0">
                <a:solidFill>
                  <a:srgbClr val="000000"/>
                </a:solidFill>
              </a:rPr>
              <a:t>Product Manager: </a:t>
            </a:r>
            <a:endParaRPr lang="en-US" dirty="0">
              <a:solidFill>
                <a:srgbClr val="000000"/>
              </a:solidFill>
            </a:endParaRPr>
          </a:p>
        </p:txBody>
      </p:sp>
    </p:spTree>
    <p:extLst>
      <p:ext uri="{BB962C8B-B14F-4D97-AF65-F5344CB8AC3E}">
        <p14:creationId xmlns:p14="http://schemas.microsoft.com/office/powerpoint/2010/main" val="319668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VP:  Image +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fontAlgn="base">
              <a:spcBef>
                <a:spcPct val="0"/>
              </a:spcBef>
              <a:spcAft>
                <a:spcPct val="0"/>
              </a:spcAft>
              <a:defRPr/>
            </a:pPr>
            <a:r>
              <a:rPr lang="en-US" smtClean="0">
                <a:solidFill>
                  <a:srgbClr val="000000"/>
                </a:solidFill>
              </a:rPr>
              <a:t>EXPEDIA CONFIDENTIAL</a:t>
            </a:r>
            <a:endParaRPr lang="en-US" dirty="0">
              <a:solidFill>
                <a:srgbClr val="000000"/>
              </a:solidFill>
            </a:endParaRP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F0A2CADB-F772-4B01-9B5F-3B3AEAA9B53D}" type="slidenum">
              <a:rPr lang="en-US" smtClean="0">
                <a:solidFill>
                  <a:srgbClr val="000000"/>
                </a:solidFill>
              </a:rPr>
              <a:pPr fontAlgn="base">
                <a:spcBef>
                  <a:spcPct val="0"/>
                </a:spcBef>
                <a:spcAft>
                  <a:spcPct val="0"/>
                </a:spcAft>
                <a:defRPr/>
              </a:pPr>
              <a:t>‹#›</a:t>
            </a:fld>
            <a:endParaRPr lang="en-US" dirty="0">
              <a:solidFill>
                <a:srgbClr val="000000"/>
              </a:solidFill>
            </a:endParaRPr>
          </a:p>
        </p:txBody>
      </p:sp>
      <p:sp>
        <p:nvSpPr>
          <p:cNvPr id="7" name="Text Placeholder 6"/>
          <p:cNvSpPr>
            <a:spLocks noGrp="1"/>
          </p:cNvSpPr>
          <p:nvPr>
            <p:ph type="body" sz="quarter" idx="12"/>
          </p:nvPr>
        </p:nvSpPr>
        <p:spPr>
          <a:xfrm>
            <a:off x="5444836" y="983250"/>
            <a:ext cx="3475327" cy="5375985"/>
          </a:xfrm>
        </p:spPr>
        <p:txBody>
          <a:bodyPr/>
          <a:lstStyle>
            <a:lvl1pPr>
              <a:defRPr sz="1600" b="1"/>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290513" y="983154"/>
            <a:ext cx="5096134" cy="5368434"/>
          </a:xfrm>
        </p:spPr>
        <p:txBody>
          <a:bodyPr/>
          <a:lstStyle/>
          <a:p>
            <a:endParaRPr lang="en-US" dirty="0"/>
          </a:p>
        </p:txBody>
      </p:sp>
      <p:cxnSp>
        <p:nvCxnSpPr>
          <p:cNvPr id="11" name="Straight Connector 10"/>
          <p:cNvCxnSpPr/>
          <p:nvPr userDrawn="1"/>
        </p:nvCxnSpPr>
        <p:spPr>
          <a:xfrm>
            <a:off x="282633" y="771145"/>
            <a:ext cx="857873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 name="Picture 2" descr="ur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3295" y="462948"/>
            <a:ext cx="904875" cy="52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292100" y="293776"/>
            <a:ext cx="8602663" cy="361959"/>
          </a:xfrm>
        </p:spPr>
        <p:txBody>
          <a:bodyPr>
            <a:noAutofit/>
          </a:bodyPr>
          <a:lstStyle>
            <a:lvl1pPr>
              <a:defRPr sz="2400" b="1">
                <a:solidFill>
                  <a:srgbClr val="005092"/>
                </a:solidFill>
                <a:latin typeface="Calibri" panose="020F0502020204030204" pitchFamily="34" charset="0"/>
              </a:defRPr>
            </a:lvl1pPr>
          </a:lstStyle>
          <a:p>
            <a:r>
              <a:rPr lang="en-US" dirty="0" smtClean="0"/>
              <a:t>Click to edit Master title style</a:t>
            </a:r>
            <a:endParaRPr lang="en-US" dirty="0"/>
          </a:p>
        </p:txBody>
      </p:sp>
      <p:sp>
        <p:nvSpPr>
          <p:cNvPr id="15" name="Text Placeholder 10"/>
          <p:cNvSpPr>
            <a:spLocks noGrp="1"/>
          </p:cNvSpPr>
          <p:nvPr>
            <p:ph type="body" sz="quarter" idx="14" hasCustomPrompt="1"/>
          </p:nvPr>
        </p:nvSpPr>
        <p:spPr>
          <a:xfrm>
            <a:off x="997516" y="6317672"/>
            <a:ext cx="1246911" cy="184666"/>
          </a:xfrm>
          <a:noFill/>
        </p:spPr>
        <p:txBody>
          <a:bodyPr wrap="square" tIns="45720" rtlCol="0">
            <a:noAutofit/>
          </a:bodyPr>
          <a:lstStyle>
            <a:lvl1pPr>
              <a:defRPr lang="en-US" sz="900" kern="1200" dirty="0">
                <a:cs typeface="+mn-cs"/>
              </a:defRPr>
            </a:lvl1pPr>
          </a:lstStyle>
          <a:p>
            <a:pPr lvl="0" defTabSz="914400" latinLnBrk="0"/>
            <a:r>
              <a:rPr lang="en-US" dirty="0" smtClean="0"/>
              <a:t>[insert name]</a:t>
            </a:r>
            <a:endParaRPr lang="en-US" dirty="0"/>
          </a:p>
        </p:txBody>
      </p:sp>
      <p:sp>
        <p:nvSpPr>
          <p:cNvPr id="16" name="TextBox 15"/>
          <p:cNvSpPr txBox="1"/>
          <p:nvPr userDrawn="1"/>
        </p:nvSpPr>
        <p:spPr>
          <a:xfrm>
            <a:off x="99753" y="6317672"/>
            <a:ext cx="1354974" cy="18466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lvl="0" indent="0" fontAlgn="base">
              <a:spcBef>
                <a:spcPct val="0"/>
              </a:spcBef>
              <a:spcAft>
                <a:spcPct val="0"/>
              </a:spcAft>
              <a:buNone/>
              <a:defRPr sz="900" b="0">
                <a:latin typeface="Calibri" panose="020F0502020204030204" pitchFamily="34" charset="0"/>
              </a:defRPr>
            </a:lvl1pPr>
            <a:lvl2pPr marL="341313" indent="-231775" fontAlgn="base">
              <a:spcBef>
                <a:spcPct val="0"/>
              </a:spcBef>
              <a:spcAft>
                <a:spcPct val="0"/>
              </a:spcAft>
              <a:buSzPct val="130000"/>
              <a:buFont typeface="Arial" charset="0"/>
              <a:buChar char="•"/>
              <a:defRPr sz="2000" b="0">
                <a:latin typeface="Calibri" panose="020F0502020204030204" pitchFamily="34" charset="0"/>
                <a:cs typeface="Calibri" panose="020F0502020204030204" pitchFamily="34" charset="0"/>
              </a:defRPr>
            </a:lvl2pPr>
            <a:lvl3pPr marL="635000" indent="-217488" fontAlgn="base">
              <a:spcBef>
                <a:spcPct val="0"/>
              </a:spcBef>
              <a:spcAft>
                <a:spcPct val="0"/>
              </a:spcAft>
              <a:buFont typeface="Arial" charset="0"/>
              <a:buChar char="–"/>
              <a:defRPr b="0">
                <a:latin typeface="Calibri" panose="020F0502020204030204" pitchFamily="34" charset="0"/>
                <a:cs typeface="Calibri" panose="020F0502020204030204" pitchFamily="34" charset="0"/>
              </a:defRPr>
            </a:lvl3pPr>
            <a:lvl4pPr marL="855663" indent="-177800" fontAlgn="base">
              <a:spcBef>
                <a:spcPct val="0"/>
              </a:spcBef>
              <a:spcAft>
                <a:spcPct val="0"/>
              </a:spcAft>
              <a:buSzPct val="95000"/>
              <a:buFont typeface="Arial" charset="0"/>
              <a:buChar char="•"/>
              <a:defRPr sz="1600" b="0">
                <a:latin typeface="Calibri" panose="020F0502020204030204" pitchFamily="34" charset="0"/>
                <a:cs typeface="Calibri" panose="020F0502020204030204" pitchFamily="34" charset="0"/>
              </a:defRPr>
            </a:lvl4pPr>
            <a:lvl5pPr marL="1089025" indent="-165100" fontAlgn="base">
              <a:spcBef>
                <a:spcPct val="0"/>
              </a:spcBef>
              <a:spcAft>
                <a:spcPct val="0"/>
              </a:spcAft>
              <a:buFont typeface="Arial" charset="0"/>
              <a:buChar char="­"/>
              <a:defRPr sz="1600" b="0">
                <a:latin typeface="Calibri" panose="020F0502020204030204" pitchFamily="34" charset="0"/>
                <a:cs typeface="Calibri" panose="020F0502020204030204" pitchFamily="34" charset="0"/>
              </a:defRPr>
            </a:lvl5pPr>
            <a:lvl6pPr marL="1371600" indent="-227013" fontAlgn="base">
              <a:spcBef>
                <a:spcPct val="10000"/>
              </a:spcBef>
              <a:spcAft>
                <a:spcPct val="0"/>
              </a:spcAft>
              <a:buFont typeface="Arial" charset="0"/>
              <a:buChar char="­"/>
              <a:defRPr sz="1200"/>
            </a:lvl6pPr>
            <a:lvl7pPr marL="1828800" indent="-227013" fontAlgn="base">
              <a:spcBef>
                <a:spcPct val="10000"/>
              </a:spcBef>
              <a:spcAft>
                <a:spcPct val="0"/>
              </a:spcAft>
              <a:buFont typeface="Arial" charset="0"/>
              <a:buChar char="­"/>
              <a:defRPr sz="1200"/>
            </a:lvl7pPr>
            <a:lvl8pPr marL="2286000" indent="-227013" fontAlgn="base">
              <a:spcBef>
                <a:spcPct val="10000"/>
              </a:spcBef>
              <a:spcAft>
                <a:spcPct val="0"/>
              </a:spcAft>
              <a:buFont typeface="Arial" charset="0"/>
              <a:buChar char="­"/>
              <a:defRPr sz="1200"/>
            </a:lvl8pPr>
            <a:lvl9pPr marL="2743200" indent="-227013" fontAlgn="base">
              <a:spcBef>
                <a:spcPct val="10000"/>
              </a:spcBef>
              <a:spcAft>
                <a:spcPct val="0"/>
              </a:spcAft>
              <a:buFont typeface="Arial" charset="0"/>
              <a:buChar char="­"/>
              <a:defRPr sz="1200"/>
            </a:lvl9pPr>
          </a:lstStyle>
          <a:p>
            <a:r>
              <a:rPr lang="en-US" dirty="0" smtClean="0">
                <a:solidFill>
                  <a:srgbClr val="000000"/>
                </a:solidFill>
              </a:rPr>
              <a:t>Product Manager: </a:t>
            </a:r>
            <a:endParaRPr lang="en-US" dirty="0">
              <a:solidFill>
                <a:srgbClr val="000000"/>
              </a:solidFill>
            </a:endParaRPr>
          </a:p>
        </p:txBody>
      </p:sp>
    </p:spTree>
    <p:extLst>
      <p:ext uri="{BB962C8B-B14F-4D97-AF65-F5344CB8AC3E}">
        <p14:creationId xmlns:p14="http://schemas.microsoft.com/office/powerpoint/2010/main" val="15347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mp;L:  Image +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fontAlgn="base">
              <a:spcBef>
                <a:spcPct val="0"/>
              </a:spcBef>
              <a:spcAft>
                <a:spcPct val="0"/>
              </a:spcAft>
              <a:defRPr/>
            </a:pPr>
            <a:r>
              <a:rPr lang="en-US" smtClean="0">
                <a:solidFill>
                  <a:srgbClr val="000000"/>
                </a:solidFill>
              </a:rPr>
              <a:t>EXPEDIA CONFIDENTIAL</a:t>
            </a:r>
            <a:endParaRPr lang="en-US" dirty="0">
              <a:solidFill>
                <a:srgbClr val="000000"/>
              </a:solidFill>
            </a:endParaRP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F0A2CADB-F772-4B01-9B5F-3B3AEAA9B53D}" type="slidenum">
              <a:rPr lang="en-US" smtClean="0">
                <a:solidFill>
                  <a:srgbClr val="000000"/>
                </a:solidFill>
              </a:rPr>
              <a:pPr fontAlgn="base">
                <a:spcBef>
                  <a:spcPct val="0"/>
                </a:spcBef>
                <a:spcAft>
                  <a:spcPct val="0"/>
                </a:spcAft>
                <a:defRPr/>
              </a:pPr>
              <a:t>‹#›</a:t>
            </a:fld>
            <a:endParaRPr lang="en-US" dirty="0">
              <a:solidFill>
                <a:srgbClr val="000000"/>
              </a:solidFill>
            </a:endParaRPr>
          </a:p>
        </p:txBody>
      </p:sp>
      <p:cxnSp>
        <p:nvCxnSpPr>
          <p:cNvPr id="12" name="Straight Connector 11"/>
          <p:cNvCxnSpPr/>
          <p:nvPr userDrawn="1"/>
        </p:nvCxnSpPr>
        <p:spPr>
          <a:xfrm>
            <a:off x="282633" y="771145"/>
            <a:ext cx="857873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0" b="100000" l="0" r="88889"/>
                    </a14:imgEffect>
                  </a14:imgLayer>
                </a14:imgProps>
              </a:ext>
              <a:ext uri="{28A0092B-C50C-407E-A947-70E740481C1C}">
                <a14:useLocalDpi xmlns:a14="http://schemas.microsoft.com/office/drawing/2010/main" val="0"/>
              </a:ext>
            </a:extLst>
          </a:blip>
          <a:srcRect/>
          <a:stretch>
            <a:fillRect/>
          </a:stretch>
        </p:blipFill>
        <p:spPr bwMode="auto">
          <a:xfrm>
            <a:off x="8070332" y="537765"/>
            <a:ext cx="987425"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sz="quarter" idx="12"/>
          </p:nvPr>
        </p:nvSpPr>
        <p:spPr>
          <a:xfrm>
            <a:off x="5486400" y="982264"/>
            <a:ext cx="3433763" cy="5376971"/>
          </a:xfrm>
        </p:spPr>
        <p:txBody>
          <a:bodyPr/>
          <a:lstStyle>
            <a:lvl1pPr>
              <a:defRPr sz="1600" b="1"/>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292100" y="293776"/>
            <a:ext cx="8602663" cy="361959"/>
          </a:xfrm>
        </p:spPr>
        <p:txBody>
          <a:bodyPr>
            <a:noAutofit/>
          </a:bodyPr>
          <a:lstStyle>
            <a:lvl1pPr>
              <a:defRPr sz="2400" b="1">
                <a:solidFill>
                  <a:srgbClr val="005092"/>
                </a:solidFill>
                <a:latin typeface="Calibri" panose="020F0502020204030204" pitchFamily="34" charset="0"/>
              </a:defRPr>
            </a:lvl1pPr>
          </a:lstStyle>
          <a:p>
            <a:r>
              <a:rPr lang="en-US" dirty="0" smtClean="0"/>
              <a:t>Click to edit Master title style</a:t>
            </a:r>
            <a:endParaRPr lang="en-US" dirty="0"/>
          </a:p>
        </p:txBody>
      </p:sp>
      <p:sp>
        <p:nvSpPr>
          <p:cNvPr id="14" name="Picture Placeholder 8"/>
          <p:cNvSpPr>
            <a:spLocks noGrp="1"/>
          </p:cNvSpPr>
          <p:nvPr>
            <p:ph type="pic" sz="quarter" idx="13"/>
          </p:nvPr>
        </p:nvSpPr>
        <p:spPr>
          <a:xfrm>
            <a:off x="290513" y="982170"/>
            <a:ext cx="5096134" cy="5369418"/>
          </a:xfrm>
        </p:spPr>
        <p:txBody>
          <a:bodyPr/>
          <a:lstStyle/>
          <a:p>
            <a:endParaRPr lang="en-US" dirty="0"/>
          </a:p>
        </p:txBody>
      </p:sp>
      <p:sp>
        <p:nvSpPr>
          <p:cNvPr id="10" name="Text Placeholder 10"/>
          <p:cNvSpPr>
            <a:spLocks noGrp="1"/>
          </p:cNvSpPr>
          <p:nvPr>
            <p:ph type="body" sz="quarter" idx="14" hasCustomPrompt="1"/>
          </p:nvPr>
        </p:nvSpPr>
        <p:spPr>
          <a:xfrm>
            <a:off x="997516" y="6317672"/>
            <a:ext cx="1246911" cy="184666"/>
          </a:xfrm>
          <a:noFill/>
        </p:spPr>
        <p:txBody>
          <a:bodyPr wrap="square" tIns="45720" rtlCol="0">
            <a:noAutofit/>
          </a:bodyPr>
          <a:lstStyle>
            <a:lvl1pPr>
              <a:defRPr lang="en-US" sz="900" kern="1200" dirty="0">
                <a:cs typeface="+mn-cs"/>
              </a:defRPr>
            </a:lvl1pPr>
          </a:lstStyle>
          <a:p>
            <a:pPr lvl="0" defTabSz="914400" latinLnBrk="0"/>
            <a:r>
              <a:rPr lang="en-US" dirty="0" smtClean="0"/>
              <a:t>[insert name]</a:t>
            </a:r>
            <a:endParaRPr lang="en-US" dirty="0"/>
          </a:p>
        </p:txBody>
      </p:sp>
      <p:sp>
        <p:nvSpPr>
          <p:cNvPr id="15" name="TextBox 14"/>
          <p:cNvSpPr txBox="1"/>
          <p:nvPr userDrawn="1"/>
        </p:nvSpPr>
        <p:spPr>
          <a:xfrm>
            <a:off x="99753" y="6317672"/>
            <a:ext cx="1354974" cy="18466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lvl="0" indent="0" fontAlgn="base">
              <a:spcBef>
                <a:spcPct val="0"/>
              </a:spcBef>
              <a:spcAft>
                <a:spcPct val="0"/>
              </a:spcAft>
              <a:buNone/>
              <a:defRPr sz="900" b="0">
                <a:latin typeface="Calibri" panose="020F0502020204030204" pitchFamily="34" charset="0"/>
              </a:defRPr>
            </a:lvl1pPr>
            <a:lvl2pPr marL="341313" indent="-231775" fontAlgn="base">
              <a:spcBef>
                <a:spcPct val="0"/>
              </a:spcBef>
              <a:spcAft>
                <a:spcPct val="0"/>
              </a:spcAft>
              <a:buSzPct val="130000"/>
              <a:buFont typeface="Arial" charset="0"/>
              <a:buChar char="•"/>
              <a:defRPr sz="2000" b="0">
                <a:latin typeface="Calibri" panose="020F0502020204030204" pitchFamily="34" charset="0"/>
                <a:cs typeface="Calibri" panose="020F0502020204030204" pitchFamily="34" charset="0"/>
              </a:defRPr>
            </a:lvl2pPr>
            <a:lvl3pPr marL="635000" indent="-217488" fontAlgn="base">
              <a:spcBef>
                <a:spcPct val="0"/>
              </a:spcBef>
              <a:spcAft>
                <a:spcPct val="0"/>
              </a:spcAft>
              <a:buFont typeface="Arial" charset="0"/>
              <a:buChar char="–"/>
              <a:defRPr b="0">
                <a:latin typeface="Calibri" panose="020F0502020204030204" pitchFamily="34" charset="0"/>
                <a:cs typeface="Calibri" panose="020F0502020204030204" pitchFamily="34" charset="0"/>
              </a:defRPr>
            </a:lvl3pPr>
            <a:lvl4pPr marL="855663" indent="-177800" fontAlgn="base">
              <a:spcBef>
                <a:spcPct val="0"/>
              </a:spcBef>
              <a:spcAft>
                <a:spcPct val="0"/>
              </a:spcAft>
              <a:buSzPct val="95000"/>
              <a:buFont typeface="Arial" charset="0"/>
              <a:buChar char="•"/>
              <a:defRPr sz="1600" b="0">
                <a:latin typeface="Calibri" panose="020F0502020204030204" pitchFamily="34" charset="0"/>
                <a:cs typeface="Calibri" panose="020F0502020204030204" pitchFamily="34" charset="0"/>
              </a:defRPr>
            </a:lvl4pPr>
            <a:lvl5pPr marL="1089025" indent="-165100" fontAlgn="base">
              <a:spcBef>
                <a:spcPct val="0"/>
              </a:spcBef>
              <a:spcAft>
                <a:spcPct val="0"/>
              </a:spcAft>
              <a:buFont typeface="Arial" charset="0"/>
              <a:buChar char="­"/>
              <a:defRPr sz="1600" b="0">
                <a:latin typeface="Calibri" panose="020F0502020204030204" pitchFamily="34" charset="0"/>
                <a:cs typeface="Calibri" panose="020F0502020204030204" pitchFamily="34" charset="0"/>
              </a:defRPr>
            </a:lvl5pPr>
            <a:lvl6pPr marL="1371600" indent="-227013" fontAlgn="base">
              <a:spcBef>
                <a:spcPct val="10000"/>
              </a:spcBef>
              <a:spcAft>
                <a:spcPct val="0"/>
              </a:spcAft>
              <a:buFont typeface="Arial" charset="0"/>
              <a:buChar char="­"/>
              <a:defRPr sz="1200"/>
            </a:lvl6pPr>
            <a:lvl7pPr marL="1828800" indent="-227013" fontAlgn="base">
              <a:spcBef>
                <a:spcPct val="10000"/>
              </a:spcBef>
              <a:spcAft>
                <a:spcPct val="0"/>
              </a:spcAft>
              <a:buFont typeface="Arial" charset="0"/>
              <a:buChar char="­"/>
              <a:defRPr sz="1200"/>
            </a:lvl7pPr>
            <a:lvl8pPr marL="2286000" indent="-227013" fontAlgn="base">
              <a:spcBef>
                <a:spcPct val="10000"/>
              </a:spcBef>
              <a:spcAft>
                <a:spcPct val="0"/>
              </a:spcAft>
              <a:buFont typeface="Arial" charset="0"/>
              <a:buChar char="­"/>
              <a:defRPr sz="1200"/>
            </a:lvl8pPr>
            <a:lvl9pPr marL="2743200" indent="-227013" fontAlgn="base">
              <a:spcBef>
                <a:spcPct val="10000"/>
              </a:spcBef>
              <a:spcAft>
                <a:spcPct val="0"/>
              </a:spcAft>
              <a:buFont typeface="Arial" charset="0"/>
              <a:buChar char="­"/>
              <a:defRPr sz="1200"/>
            </a:lvl9pPr>
          </a:lstStyle>
          <a:p>
            <a:r>
              <a:rPr lang="en-US" dirty="0" smtClean="0">
                <a:solidFill>
                  <a:srgbClr val="000000"/>
                </a:solidFill>
              </a:rPr>
              <a:t>Product Manager: </a:t>
            </a:r>
            <a:endParaRPr lang="en-US" dirty="0">
              <a:solidFill>
                <a:srgbClr val="000000"/>
              </a:solidFill>
            </a:endParaRPr>
          </a:p>
        </p:txBody>
      </p:sp>
    </p:spTree>
    <p:extLst>
      <p:ext uri="{BB962C8B-B14F-4D97-AF65-F5344CB8AC3E}">
        <p14:creationId xmlns:p14="http://schemas.microsoft.com/office/powerpoint/2010/main" val="340149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fontAlgn="base">
              <a:spcBef>
                <a:spcPct val="0"/>
              </a:spcBef>
              <a:spcAft>
                <a:spcPct val="0"/>
              </a:spcAft>
              <a:defRPr/>
            </a:pPr>
            <a:r>
              <a:rPr lang="en-US" smtClean="0">
                <a:solidFill>
                  <a:srgbClr val="000000"/>
                </a:solidFill>
              </a:rPr>
              <a:t>EXPEDIA CONFIDENTIAL</a:t>
            </a:r>
            <a:endParaRPr lang="en-US" dirty="0">
              <a:solidFill>
                <a:srgbClr val="000000"/>
              </a:solidFill>
            </a:endParaRP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F0A2CADB-F772-4B01-9B5F-3B3AEAA9B53D}" type="slidenum">
              <a:rPr lang="en-US" smtClean="0">
                <a:solidFill>
                  <a:srgbClr val="000000"/>
                </a:solidFill>
              </a:rPr>
              <a:pPr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28711573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1" name="Picture 3" descr="C:\Users\edorrance\Dropbox\Logos\US_Basic\Medium\4C\EXP_US_Basic_med_4C_RGB.jpg"/>
          <p:cNvPicPr>
            <a:picLocks noChangeAspect="1" noChangeArrowheads="1"/>
          </p:cNvPicPr>
          <p:nvPr userDrawn="1"/>
        </p:nvPicPr>
        <p:blipFill rotWithShape="1">
          <a:blip r:embed="rId9" cstate="print"/>
          <a:srcRect l="7716" t="19321" r="-7716" b="-19321"/>
          <a:stretch/>
        </p:blipFill>
        <p:spPr bwMode="auto">
          <a:xfrm>
            <a:off x="7900416" y="6409944"/>
            <a:ext cx="1181913" cy="473676"/>
          </a:xfrm>
          <a:prstGeom prst="rect">
            <a:avLst/>
          </a:prstGeom>
          <a:noFill/>
          <a:ln>
            <a:noFill/>
          </a:ln>
        </p:spPr>
      </p:pic>
      <p:sp>
        <p:nvSpPr>
          <p:cNvPr id="1026" name="Rectangle 2"/>
          <p:cNvSpPr>
            <a:spLocks noGrp="1" noChangeArrowheads="1"/>
          </p:cNvSpPr>
          <p:nvPr>
            <p:ph type="title"/>
          </p:nvPr>
        </p:nvSpPr>
        <p:spPr bwMode="auto">
          <a:xfrm>
            <a:off x="292100" y="233440"/>
            <a:ext cx="8602663" cy="4222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69875" y="906087"/>
            <a:ext cx="8602663" cy="5356491"/>
          </a:xfrm>
          <a:prstGeom prst="rect">
            <a:avLst/>
          </a:prstGeom>
          <a:noFill/>
          <a:ln w="9525">
            <a:noFill/>
            <a:miter lim="800000"/>
            <a:headEnd/>
            <a:tailEnd/>
          </a:ln>
        </p:spPr>
        <p:txBody>
          <a:bodyPr vert="horz" wrap="square" lIns="91440" tIns="0" rIns="91440" bIns="45720" numCol="1" anchor="t" anchorCtr="0" compatLnSpc="1">
            <a:prstTxWarp prst="textNoShape">
              <a:avLst/>
            </a:prstTxWarp>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1029" name="Rectangle 5"/>
          <p:cNvSpPr>
            <a:spLocks noGrp="1" noChangeArrowheads="1"/>
          </p:cNvSpPr>
          <p:nvPr>
            <p:ph type="ftr" sz="quarter" idx="3"/>
          </p:nvPr>
        </p:nvSpPr>
        <p:spPr bwMode="auto">
          <a:xfrm>
            <a:off x="3124200" y="6575574"/>
            <a:ext cx="2895600" cy="207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tx1"/>
                </a:solidFill>
                <a:latin typeface="Calibri Light" panose="020F0302020204030204" pitchFamily="34" charset="0"/>
                <a:cs typeface="Calibri Light" panose="020F0302020204030204" pitchFamily="34" charset="0"/>
              </a:defRPr>
            </a:lvl1pPr>
          </a:lstStyle>
          <a:p>
            <a:pPr fontAlgn="base">
              <a:spcBef>
                <a:spcPct val="0"/>
              </a:spcBef>
              <a:spcAft>
                <a:spcPct val="0"/>
              </a:spcAft>
              <a:defRPr/>
            </a:pPr>
            <a:r>
              <a:rPr lang="en-US" smtClean="0">
                <a:solidFill>
                  <a:srgbClr val="000000"/>
                </a:solidFill>
              </a:rPr>
              <a:t>EXPEDIA CONFIDENTIAL</a:t>
            </a:r>
            <a:endParaRPr lang="en-US" dirty="0">
              <a:solidFill>
                <a:srgbClr val="000000"/>
              </a:solidFill>
            </a:endParaRPr>
          </a:p>
        </p:txBody>
      </p:sp>
      <p:sp>
        <p:nvSpPr>
          <p:cNvPr id="1032" name="Line 8"/>
          <p:cNvSpPr>
            <a:spLocks noChangeShapeType="1"/>
          </p:cNvSpPr>
          <p:nvPr/>
        </p:nvSpPr>
        <p:spPr bwMode="gray">
          <a:xfrm>
            <a:off x="0" y="6543675"/>
            <a:ext cx="7753350" cy="0"/>
          </a:xfrm>
          <a:prstGeom prst="line">
            <a:avLst/>
          </a:prstGeom>
          <a:noFill/>
          <a:ln w="44450">
            <a:solidFill>
              <a:schemeClr val="folHlink"/>
            </a:solidFill>
            <a:round/>
            <a:headEnd/>
            <a:tailEnd/>
          </a:ln>
          <a:effectLst/>
        </p:spPr>
        <p:txBody>
          <a:bodyPr/>
          <a:lstStyle/>
          <a:p>
            <a:pPr>
              <a:defRPr/>
            </a:pPr>
            <a:endParaRPr lang="en-US" dirty="0">
              <a:solidFill>
                <a:srgbClr val="000000"/>
              </a:solidFill>
            </a:endParaRPr>
          </a:p>
        </p:txBody>
      </p:sp>
      <p:sp>
        <p:nvSpPr>
          <p:cNvPr id="1036" name="Rectangle 12"/>
          <p:cNvSpPr>
            <a:spLocks noChangeArrowheads="1"/>
          </p:cNvSpPr>
          <p:nvPr/>
        </p:nvSpPr>
        <p:spPr bwMode="gray">
          <a:xfrm>
            <a:off x="0" y="0"/>
            <a:ext cx="9144000" cy="163513"/>
          </a:xfrm>
          <a:prstGeom prst="rect">
            <a:avLst/>
          </a:prstGeom>
          <a:solidFill>
            <a:schemeClr val="folHlink"/>
          </a:solidFill>
          <a:ln w="9525">
            <a:solidFill>
              <a:schemeClr val="folHlink"/>
            </a:solidFill>
            <a:miter lim="800000"/>
            <a:headEnd/>
            <a:tailEnd/>
          </a:ln>
          <a:effectLst/>
        </p:spPr>
        <p:txBody>
          <a:bodyPr wrap="none" anchor="ctr"/>
          <a:lstStyle/>
          <a:p>
            <a:pPr>
              <a:defRPr/>
            </a:pPr>
            <a:endParaRPr lang="en-US" dirty="0">
              <a:solidFill>
                <a:srgbClr val="000000"/>
              </a:solidFill>
            </a:endParaRPr>
          </a:p>
        </p:txBody>
      </p:sp>
      <p:sp>
        <p:nvSpPr>
          <p:cNvPr id="2" name="Rectangle 6"/>
          <p:cNvSpPr>
            <a:spLocks noGrp="1" noChangeArrowheads="1"/>
          </p:cNvSpPr>
          <p:nvPr>
            <p:ph type="sldNum" sz="quarter" idx="4"/>
          </p:nvPr>
        </p:nvSpPr>
        <p:spPr bwMode="auto">
          <a:xfrm>
            <a:off x="138961" y="6645074"/>
            <a:ext cx="377825"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a:defRPr sz="900">
                <a:solidFill>
                  <a:schemeClr val="tx1"/>
                </a:solidFill>
                <a:latin typeface="Calibri Light" panose="020F0302020204030204" pitchFamily="34" charset="0"/>
                <a:cs typeface="Calibri Light" panose="020F0302020204030204" pitchFamily="34" charset="0"/>
              </a:defRPr>
            </a:lvl1pPr>
          </a:lstStyle>
          <a:p>
            <a:pPr fontAlgn="base">
              <a:spcBef>
                <a:spcPct val="0"/>
              </a:spcBef>
              <a:spcAft>
                <a:spcPct val="0"/>
              </a:spcAft>
              <a:defRPr/>
            </a:pPr>
            <a:fld id="{F0A2CADB-F772-4B01-9B5F-3B3AEAA9B53D}" type="slidenum">
              <a:rPr lang="en-US" smtClean="0">
                <a:solidFill>
                  <a:srgbClr val="000000"/>
                </a:solidFill>
              </a:rPr>
              <a:pPr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352961946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Lst>
  <p:timing>
    <p:tnLst>
      <p:par>
        <p:cTn xmlns:p14="http://schemas.microsoft.com/office/powerpoint/2010/main" id="1" dur="indefinite" restart="never" nodeType="tmRoot"/>
      </p:par>
    </p:tnLst>
  </p:timing>
  <p:hf hdr="0"/>
  <p:txStyles>
    <p:titleStyle>
      <a:lvl1pPr algn="l" rtl="0" eaLnBrk="1" fontAlgn="base" hangingPunct="1">
        <a:lnSpc>
          <a:spcPct val="100000"/>
        </a:lnSpc>
        <a:spcBef>
          <a:spcPct val="0"/>
        </a:spcBef>
        <a:spcAft>
          <a:spcPct val="0"/>
        </a:spcAft>
        <a:defRPr sz="28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p:titleStyle>
    <p:bodyStyle>
      <a:lvl1pPr marL="0" indent="0" algn="l" rtl="0" eaLnBrk="1" fontAlgn="base" hangingPunct="1">
        <a:spcBef>
          <a:spcPct val="0"/>
        </a:spcBef>
        <a:spcAft>
          <a:spcPct val="0"/>
        </a:spcAft>
        <a:buNone/>
        <a:defRPr sz="2400" b="0">
          <a:solidFill>
            <a:schemeClr val="tx1"/>
          </a:solidFill>
          <a:latin typeface="Calibri" panose="020F0502020204030204" pitchFamily="34" charset="0"/>
          <a:ea typeface="+mn-ea"/>
          <a:cs typeface="Calibri" panose="020F0502020204030204" pitchFamily="34" charset="0"/>
        </a:defRPr>
      </a:lvl1pPr>
      <a:lvl2pPr marL="341313" indent="-231775" algn="l" rtl="0" eaLnBrk="1" fontAlgn="base" hangingPunct="1">
        <a:spcBef>
          <a:spcPct val="0"/>
        </a:spcBef>
        <a:spcAft>
          <a:spcPct val="0"/>
        </a:spcAft>
        <a:buSzPct val="130000"/>
        <a:buFont typeface="Arial" charset="0"/>
        <a:buChar char="•"/>
        <a:defRPr sz="2000" b="0">
          <a:solidFill>
            <a:schemeClr val="tx1"/>
          </a:solidFill>
          <a:latin typeface="Calibri" panose="020F0502020204030204" pitchFamily="34" charset="0"/>
          <a:cs typeface="Calibri" panose="020F0502020204030204" pitchFamily="34" charset="0"/>
        </a:defRPr>
      </a:lvl2pPr>
      <a:lvl3pPr marL="635000" indent="-217488" algn="l" rtl="0" eaLnBrk="1" fontAlgn="base" hangingPunct="1">
        <a:spcBef>
          <a:spcPct val="0"/>
        </a:spcBef>
        <a:spcAft>
          <a:spcPct val="0"/>
        </a:spcAft>
        <a:buFont typeface="Arial" charset="0"/>
        <a:buChar char="–"/>
        <a:defRPr sz="1800" b="0">
          <a:solidFill>
            <a:schemeClr val="tx1"/>
          </a:solidFill>
          <a:latin typeface="Calibri" panose="020F0502020204030204" pitchFamily="34" charset="0"/>
          <a:cs typeface="Calibri" panose="020F0502020204030204" pitchFamily="34" charset="0"/>
        </a:defRPr>
      </a:lvl3pPr>
      <a:lvl4pPr marL="855663" indent="-177800" algn="l" rtl="0" eaLnBrk="1" fontAlgn="base" hangingPunct="1">
        <a:spcBef>
          <a:spcPct val="0"/>
        </a:spcBef>
        <a:spcAft>
          <a:spcPct val="0"/>
        </a:spcAft>
        <a:buSzPct val="95000"/>
        <a:buFont typeface="Arial" charset="0"/>
        <a:buChar char="•"/>
        <a:defRPr sz="1600" b="0">
          <a:solidFill>
            <a:schemeClr val="tx1"/>
          </a:solidFill>
          <a:latin typeface="Calibri" panose="020F0502020204030204" pitchFamily="34" charset="0"/>
          <a:cs typeface="Calibri" panose="020F0502020204030204" pitchFamily="34" charset="0"/>
        </a:defRPr>
      </a:lvl4pPr>
      <a:lvl5pPr marL="1089025" indent="-165100" algn="l" rtl="0" eaLnBrk="1" fontAlgn="base" hangingPunct="1">
        <a:spcBef>
          <a:spcPct val="0"/>
        </a:spcBef>
        <a:spcAft>
          <a:spcPct val="0"/>
        </a:spcAft>
        <a:buFont typeface="Arial" charset="0"/>
        <a:buChar char="­"/>
        <a:defRPr sz="1600" b="0">
          <a:solidFill>
            <a:schemeClr val="tx1"/>
          </a:solidFill>
          <a:latin typeface="Calibri" panose="020F0502020204030204" pitchFamily="34" charset="0"/>
          <a:cs typeface="Calibri" panose="020F0502020204030204" pitchFamily="34" charset="0"/>
        </a:defRPr>
      </a:lvl5pPr>
      <a:lvl6pPr marL="1371600" indent="-227013" algn="l" rtl="0" eaLnBrk="1" fontAlgn="base" hangingPunct="1">
        <a:spcBef>
          <a:spcPct val="10000"/>
        </a:spcBef>
        <a:spcAft>
          <a:spcPct val="0"/>
        </a:spcAft>
        <a:buFont typeface="Arial" charset="0"/>
        <a:buChar char="­"/>
        <a:defRPr sz="1200">
          <a:solidFill>
            <a:schemeClr val="tx1"/>
          </a:solidFill>
          <a:latin typeface="+mn-lt"/>
          <a:cs typeface="+mn-cs"/>
        </a:defRPr>
      </a:lvl6pPr>
      <a:lvl7pPr marL="1828800" indent="-227013" algn="l" rtl="0" eaLnBrk="1" fontAlgn="base" hangingPunct="1">
        <a:spcBef>
          <a:spcPct val="10000"/>
        </a:spcBef>
        <a:spcAft>
          <a:spcPct val="0"/>
        </a:spcAft>
        <a:buFont typeface="Arial" charset="0"/>
        <a:buChar char="­"/>
        <a:defRPr sz="1200">
          <a:solidFill>
            <a:schemeClr val="tx1"/>
          </a:solidFill>
          <a:latin typeface="+mn-lt"/>
          <a:cs typeface="+mn-cs"/>
        </a:defRPr>
      </a:lvl7pPr>
      <a:lvl8pPr marL="2286000" indent="-227013" algn="l" rtl="0" eaLnBrk="1" fontAlgn="base" hangingPunct="1">
        <a:spcBef>
          <a:spcPct val="10000"/>
        </a:spcBef>
        <a:spcAft>
          <a:spcPct val="0"/>
        </a:spcAft>
        <a:buFont typeface="Arial" charset="0"/>
        <a:buChar char="­"/>
        <a:defRPr sz="1200">
          <a:solidFill>
            <a:schemeClr val="tx1"/>
          </a:solidFill>
          <a:latin typeface="+mn-lt"/>
          <a:cs typeface="+mn-cs"/>
        </a:defRPr>
      </a:lvl8pPr>
      <a:lvl9pPr marL="2743200" indent="-227013" algn="l" rtl="0" eaLnBrk="1" fontAlgn="base" hangingPunct="1">
        <a:spcBef>
          <a:spcPct val="10000"/>
        </a:spcBef>
        <a:spcAft>
          <a:spcPct val="0"/>
        </a:spcAft>
        <a:buFont typeface="Arial"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art.spring.i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761/" TargetMode="External"/><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nodejs.or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127.0.0.1:8761/eurek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8761/" TargetMode="External"/><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martinfowler.com/articles/microservices.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127.0.0.1:8761/eurek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127.0.0.1:8761/eureka/"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jmirc/jhipsterlivecoding/blob/master/search-client-css-html.zip" TargetMode="External"/><Relationship Id="rId3"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0.png"/><Relationship Id="rId9" Type="http://schemas.openxmlformats.org/officeDocument/2006/relationships/image" Target="../media/image13.png"/><Relationship Id="rId10"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11000/aggregator-service/searchByName?query=R"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11000/refresh"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11000/msg" TargetMode="External"/><Relationship Id="rId3" Type="http://schemas.openxmlformats.org/officeDocument/2006/relationships/hyperlink" Target="http://localhost:11000/refresh"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77.xml.rels><?xml version="1.0" encoding="UTF-8" standalone="yes"?>
<Relationships xmlns="http://schemas.openxmlformats.org/package/2006/relationships"><Relationship Id="rId3" Type="http://schemas.openxmlformats.org/officeDocument/2006/relationships/hyperlink" Target="http://localhost:11000/aggregator-service/searchByName?query=R" TargetMode="External"/><Relationship Id="rId4" Type="http://schemas.openxmlformats.org/officeDocument/2006/relationships/hyperlink" Target="http://localhost:11000/aggregator-service/searchByName?query=%3CNAME_OF_THE_HOTEL"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9000/searchByName?query=%3CGOOD"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11000/hystrix/" TargetMode="External"/><Relationship Id="rId3"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0</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a:solidFill>
                  <a:srgbClr val="7030A0"/>
                </a:solidFill>
              </a:rPr>
              <a:t>EWE Tech Week </a:t>
            </a:r>
            <a:r>
              <a:rPr lang="en-US" dirty="0" smtClean="0">
                <a:solidFill>
                  <a:srgbClr val="7030A0"/>
                </a:solidFill>
              </a:rPr>
              <a:t>Montreal</a:t>
            </a:r>
            <a:endParaRPr lang="en-US" dirty="0">
              <a:solidFill>
                <a:srgbClr val="7030A0"/>
              </a:solidFill>
            </a:endParaRPr>
          </a:p>
          <a:p>
            <a:r>
              <a:rPr lang="en-US" b="0" dirty="0" smtClean="0">
                <a:solidFill>
                  <a:srgbClr val="7030A0"/>
                </a:solidFill>
              </a:rPr>
              <a:t>Live Coding</a:t>
            </a:r>
          </a:p>
          <a:p>
            <a:r>
              <a:rPr lang="en-US" b="0" dirty="0" err="1" smtClean="0">
                <a:solidFill>
                  <a:srgbClr val="7030A0"/>
                </a:solidFill>
              </a:rPr>
              <a:t>SpringBoot</a:t>
            </a:r>
            <a:r>
              <a:rPr lang="en-US" b="0" dirty="0" smtClean="0">
                <a:solidFill>
                  <a:srgbClr val="7030A0"/>
                </a:solidFill>
              </a:rPr>
              <a:t> &amp; Netflix &amp; </a:t>
            </a:r>
            <a:r>
              <a:rPr lang="en-US" b="0" dirty="0" err="1" smtClean="0">
                <a:solidFill>
                  <a:srgbClr val="7030A0"/>
                </a:solidFill>
              </a:rPr>
              <a:t>Jhipster</a:t>
            </a:r>
            <a:endParaRPr lang="en-US" b="0" dirty="0" smtClean="0">
              <a:solidFill>
                <a:srgbClr val="7030A0"/>
              </a:solidFill>
            </a:endParaRPr>
          </a:p>
          <a:p>
            <a:r>
              <a:rPr lang="en-US" b="0" dirty="0" smtClean="0">
                <a:solidFill>
                  <a:srgbClr val="7030A0"/>
                </a:solidFill>
              </a:rPr>
              <a:t>Micro Services platform</a:t>
            </a:r>
            <a:endParaRPr lang="en-US" b="0" dirty="0">
              <a:solidFill>
                <a:srgbClr val="7030A0"/>
              </a:solidFill>
            </a:endParaRPr>
          </a:p>
          <a:p>
            <a:endParaRPr lang="en-US" b="0" dirty="0" smtClean="0">
              <a:solidFill>
                <a:srgbClr val="7030A0"/>
              </a:solidFill>
            </a:endParaRPr>
          </a:p>
          <a:p>
            <a:r>
              <a:rPr lang="en-US" sz="1800" b="0" dirty="0" err="1" smtClean="0">
                <a:solidFill>
                  <a:srgbClr val="7030A0"/>
                </a:solidFill>
              </a:rPr>
              <a:t>Avril</a:t>
            </a:r>
            <a:r>
              <a:rPr lang="en-US" sz="1800" b="0" dirty="0" smtClean="0">
                <a:solidFill>
                  <a:srgbClr val="7030A0"/>
                </a:solidFill>
              </a:rPr>
              <a:t> 2015</a:t>
            </a:r>
            <a:endParaRPr lang="en-US" sz="1800" b="0" dirty="0">
              <a:solidFill>
                <a:srgbClr val="7030A0"/>
              </a:solidFill>
            </a:endParaRPr>
          </a:p>
        </p:txBody>
      </p:sp>
    </p:spTree>
    <p:extLst>
      <p:ext uri="{BB962C8B-B14F-4D97-AF65-F5344CB8AC3E}">
        <p14:creationId xmlns:p14="http://schemas.microsoft.com/office/powerpoint/2010/main" val="6457565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9</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smtClean="0">
                <a:solidFill>
                  <a:srgbClr val="7030A0"/>
                </a:solidFill>
              </a:rPr>
              <a:t>BUILD INFRASTRUCTURE</a:t>
            </a:r>
          </a:p>
          <a:p>
            <a:endParaRPr lang="en-US" dirty="0">
              <a:solidFill>
                <a:srgbClr val="7030A0"/>
              </a:solidFill>
            </a:endParaRPr>
          </a:p>
          <a:p>
            <a:r>
              <a:rPr lang="en-US" dirty="0" smtClean="0">
                <a:solidFill>
                  <a:srgbClr val="7030A0"/>
                </a:solidFill>
              </a:rPr>
              <a:t>SERVICE REGISTRY &amp; </a:t>
            </a:r>
            <a:r>
              <a:rPr lang="en-US" dirty="0">
                <a:solidFill>
                  <a:srgbClr val="7030A0"/>
                </a:solidFill>
              </a:rPr>
              <a:t>GLOBAL CONFIGURATION SERVICE </a:t>
            </a:r>
            <a:endParaRPr lang="en-US" dirty="0" smtClean="0">
              <a:solidFill>
                <a:srgbClr val="7030A0"/>
              </a:solidFill>
            </a:endParaRPr>
          </a:p>
          <a:p>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418717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10</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smtClean="0">
                <a:solidFill>
                  <a:srgbClr val="7030A0"/>
                </a:solidFill>
              </a:rPr>
              <a:t>BUILD INFRASTRUCTURE</a:t>
            </a:r>
          </a:p>
          <a:p>
            <a:endParaRPr lang="en-US" dirty="0">
              <a:solidFill>
                <a:srgbClr val="7030A0"/>
              </a:solidFill>
            </a:endParaRPr>
          </a:p>
          <a:p>
            <a:r>
              <a:rPr lang="en-US" dirty="0" smtClean="0">
                <a:solidFill>
                  <a:srgbClr val="7030A0"/>
                </a:solidFill>
              </a:rPr>
              <a:t>SERVICE REGISTRY (NETFLIX EUREKA)</a:t>
            </a:r>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38831610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Make in place a Service Registry &amp; Discovery Service</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Start Eureka as an embedded server</a:t>
            </a:r>
          </a:p>
          <a:p>
            <a:pPr marL="342900" indent="-342900">
              <a:buFont typeface="Wingdings" charset="2"/>
              <a:buChar char="§"/>
            </a:pPr>
            <a:endParaRPr lang="en-US" dirty="0">
              <a:solidFill>
                <a:srgbClr val="7030A0"/>
              </a:solidFill>
            </a:endParaRPr>
          </a:p>
          <a:p>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11</a:t>
            </a:fld>
            <a:endParaRPr lang="en-US" dirty="0"/>
          </a:p>
        </p:txBody>
      </p:sp>
    </p:spTree>
    <p:extLst>
      <p:ext uri="{BB962C8B-B14F-4D97-AF65-F5344CB8AC3E}">
        <p14:creationId xmlns:p14="http://schemas.microsoft.com/office/powerpoint/2010/main" val="448472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We </a:t>
            </a:r>
            <a:r>
              <a:rPr lang="en-US" dirty="0">
                <a:solidFill>
                  <a:schemeClr val="accent5"/>
                </a:solidFill>
              </a:rPr>
              <a:t>will use </a:t>
            </a:r>
            <a:r>
              <a:rPr lang="en-US" b="1" dirty="0">
                <a:solidFill>
                  <a:schemeClr val="accent5"/>
                </a:solidFill>
                <a:hlinkClick r:id="rId3"/>
              </a:rPr>
              <a:t>http://start.spring.io/</a:t>
            </a:r>
            <a:endParaRPr lang="en-US" dirty="0">
              <a:solidFill>
                <a:schemeClr val="accent5"/>
              </a:solidFill>
            </a:endParaRPr>
          </a:p>
          <a:p>
            <a:pPr marL="684213" lvl="1" indent="-342900">
              <a:buFont typeface="Wingdings" charset="2"/>
              <a:buChar char="§"/>
            </a:pPr>
            <a:r>
              <a:rPr lang="en-US" sz="1800" dirty="0">
                <a:solidFill>
                  <a:schemeClr val="accent5"/>
                </a:solidFill>
              </a:rPr>
              <a:t>Integrated with </a:t>
            </a:r>
            <a:r>
              <a:rPr lang="en-US" sz="1800" dirty="0" err="1">
                <a:solidFill>
                  <a:schemeClr val="accent5"/>
                </a:solidFill>
              </a:rPr>
              <a:t>Intellij</a:t>
            </a:r>
            <a:r>
              <a:rPr lang="en-US" sz="1800" dirty="0">
                <a:solidFill>
                  <a:schemeClr val="accent5"/>
                </a:solidFill>
              </a:rPr>
              <a:t> 14.1</a:t>
            </a:r>
          </a:p>
          <a:p>
            <a:pPr marL="684213" lvl="1" indent="-342900">
              <a:buFont typeface="Wingdings" charset="2"/>
              <a:buChar char="§"/>
            </a:pPr>
            <a:r>
              <a:rPr lang="en-US" sz="1800" dirty="0">
                <a:solidFill>
                  <a:schemeClr val="accent5"/>
                </a:solidFill>
              </a:rPr>
              <a:t>Spring Tool Suite 3.6.4</a:t>
            </a:r>
          </a:p>
          <a:p>
            <a:pPr lvl="1" indent="0">
              <a:buNone/>
            </a:pPr>
            <a:endParaRPr lang="en-US" dirty="0">
              <a:solidFill>
                <a:schemeClr val="accent5"/>
              </a:solidFill>
            </a:endParaRPr>
          </a:p>
          <a:p>
            <a:pPr marL="342900" indent="-342900">
              <a:buFont typeface="Wingdings" charset="2"/>
              <a:buChar char="§"/>
            </a:pPr>
            <a:r>
              <a:rPr lang="en-US" dirty="0" smtClean="0">
                <a:solidFill>
                  <a:schemeClr val="accent5"/>
                </a:solidFill>
              </a:rPr>
              <a:t>Create the Registry Service</a:t>
            </a:r>
          </a:p>
          <a:p>
            <a:pPr marL="684213" lvl="1" indent="-342900">
              <a:buFont typeface="Wingdings" charset="2"/>
              <a:buChar char="§"/>
            </a:pPr>
            <a:r>
              <a:rPr lang="en-US" sz="1800" dirty="0" smtClean="0">
                <a:solidFill>
                  <a:schemeClr val="accent5"/>
                </a:solidFill>
              </a:rPr>
              <a:t>Name: Registry Service</a:t>
            </a:r>
          </a:p>
          <a:p>
            <a:pPr marL="684213" lvl="1" indent="-342900">
              <a:buFont typeface="Wingdings" charset="2"/>
              <a:buChar char="§"/>
            </a:pPr>
            <a:r>
              <a:rPr lang="en-US" sz="1800" dirty="0" smtClean="0">
                <a:solidFill>
                  <a:schemeClr val="accent5"/>
                </a:solidFill>
              </a:rPr>
              <a:t>Type: Maven</a:t>
            </a:r>
          </a:p>
          <a:p>
            <a:pPr marL="684213" lvl="1" indent="-342900">
              <a:buFont typeface="Wingdings" charset="2"/>
              <a:buChar char="§"/>
            </a:pPr>
            <a:r>
              <a:rPr lang="en-US" sz="1800" dirty="0" smtClean="0">
                <a:solidFill>
                  <a:schemeClr val="accent5"/>
                </a:solidFill>
              </a:rPr>
              <a:t>Packaging: Jar</a:t>
            </a:r>
          </a:p>
          <a:p>
            <a:pPr marL="684213" lvl="1" indent="-342900">
              <a:buFont typeface="Wingdings" charset="2"/>
              <a:buChar char="§"/>
            </a:pPr>
            <a:r>
              <a:rPr lang="en-US" sz="1800" dirty="0" smtClean="0">
                <a:solidFill>
                  <a:schemeClr val="accent5"/>
                </a:solidFill>
              </a:rPr>
              <a:t>Java Version: 1.8</a:t>
            </a:r>
          </a:p>
          <a:p>
            <a:pPr marL="684213" lvl="1" indent="-342900">
              <a:buFont typeface="Wingdings" charset="2"/>
              <a:buChar char="§"/>
            </a:pPr>
            <a:r>
              <a:rPr lang="en-US" sz="1800" dirty="0" smtClean="0">
                <a:solidFill>
                  <a:schemeClr val="accent5"/>
                </a:solidFill>
              </a:rPr>
              <a:t>Language: Java</a:t>
            </a:r>
          </a:p>
          <a:p>
            <a:pPr marL="684213" lvl="1" indent="-342900">
              <a:buFont typeface="Wingdings" charset="2"/>
              <a:buChar char="§"/>
            </a:pPr>
            <a:r>
              <a:rPr lang="en-US" sz="1800" dirty="0">
                <a:solidFill>
                  <a:schemeClr val="accent5"/>
                </a:solidFill>
              </a:rPr>
              <a:t>Group: </a:t>
            </a:r>
            <a:r>
              <a:rPr lang="en-US" sz="1800" dirty="0" err="1" smtClean="0">
                <a:solidFill>
                  <a:schemeClr val="accent5"/>
                </a:solidFill>
              </a:rPr>
              <a:t>com.expedia.livecoding.mtl.service</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Artifact: </a:t>
            </a:r>
            <a:r>
              <a:rPr lang="en-US" sz="1800" dirty="0" smtClean="0">
                <a:solidFill>
                  <a:schemeClr val="accent5"/>
                </a:solidFill>
              </a:rPr>
              <a:t>registry-service</a:t>
            </a:r>
          </a:p>
          <a:p>
            <a:pPr marL="684213" lvl="1" indent="-342900">
              <a:buFont typeface="Wingdings" charset="2"/>
              <a:buChar char="§"/>
            </a:pPr>
            <a:r>
              <a:rPr lang="en-US" sz="1800" dirty="0">
                <a:solidFill>
                  <a:schemeClr val="accent5"/>
                </a:solidFill>
              </a:rPr>
              <a:t>Version: 0.0.1-SNAPSHOT</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Description: Hotel </a:t>
            </a:r>
            <a:r>
              <a:rPr lang="en-US" sz="1800" dirty="0" smtClean="0">
                <a:solidFill>
                  <a:schemeClr val="accent5"/>
                </a:solidFill>
              </a:rPr>
              <a:t>Management - Registry Service</a:t>
            </a:r>
          </a:p>
          <a:p>
            <a:pPr marL="684213" lvl="1" indent="-342900">
              <a:buFont typeface="Wingdings" charset="2"/>
              <a:buChar char="§"/>
            </a:pPr>
            <a:r>
              <a:rPr lang="en-US" sz="1800" dirty="0" smtClean="0">
                <a:solidFill>
                  <a:schemeClr val="accent5"/>
                </a:solidFill>
              </a:rPr>
              <a:t>Package</a:t>
            </a:r>
            <a:r>
              <a:rPr lang="en-US" sz="1800" dirty="0">
                <a:solidFill>
                  <a:schemeClr val="accent5"/>
                </a:solidFill>
              </a:rPr>
              <a:t>: </a:t>
            </a:r>
            <a:r>
              <a:rPr lang="en-US" sz="1800" dirty="0" err="1" smtClean="0">
                <a:solidFill>
                  <a:schemeClr val="accent5"/>
                </a:solidFill>
              </a:rPr>
              <a:t>com.expedia.livecoding.mtl.service.registry</a:t>
            </a:r>
            <a:endParaRPr lang="en-US" sz="1800"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12</a:t>
            </a:fld>
            <a:endParaRPr lang="en-US" dirty="0"/>
          </a:p>
        </p:txBody>
      </p:sp>
    </p:spTree>
    <p:extLst>
      <p:ext uri="{BB962C8B-B14F-4D97-AF65-F5344CB8AC3E}">
        <p14:creationId xmlns:p14="http://schemas.microsoft.com/office/powerpoint/2010/main" val="2822864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 – cont.</a:t>
            </a:r>
            <a:endParaRPr lang="en-US" dirty="0"/>
          </a:p>
        </p:txBody>
      </p:sp>
      <p:sp>
        <p:nvSpPr>
          <p:cNvPr id="3" name="Content Placeholder 2"/>
          <p:cNvSpPr>
            <a:spLocks noGrp="1"/>
          </p:cNvSpPr>
          <p:nvPr>
            <p:ph idx="1"/>
          </p:nvPr>
        </p:nvSpPr>
        <p:spPr/>
        <p:txBody>
          <a:bodyPr/>
          <a:lstStyle/>
          <a:p>
            <a:r>
              <a:rPr lang="en-US" dirty="0">
                <a:solidFill>
                  <a:schemeClr val="accent5"/>
                </a:solidFill>
              </a:rPr>
              <a:t>Create the </a:t>
            </a:r>
            <a:r>
              <a:rPr lang="en-US" dirty="0" smtClean="0">
                <a:solidFill>
                  <a:schemeClr val="accent5"/>
                </a:solidFill>
              </a:rPr>
              <a:t>Registry Service – cont.</a:t>
            </a:r>
          </a:p>
          <a:p>
            <a:pPr marL="579437" lvl="2" indent="-285750">
              <a:buFont typeface="Wingdings" charset="2"/>
              <a:buChar char="§"/>
            </a:pPr>
            <a:r>
              <a:rPr lang="en-US" dirty="0" smtClean="0">
                <a:solidFill>
                  <a:schemeClr val="accent5"/>
                </a:solidFill>
              </a:rPr>
              <a:t>Spring Boot Version: 1.2.3</a:t>
            </a:r>
          </a:p>
          <a:p>
            <a:pPr marL="579437" lvl="2" indent="-285750">
              <a:buFont typeface="Wingdings" charset="2"/>
              <a:buChar char="§"/>
            </a:pPr>
            <a:r>
              <a:rPr lang="en-US" dirty="0" smtClean="0">
                <a:solidFill>
                  <a:schemeClr val="accent5"/>
                </a:solidFill>
              </a:rPr>
              <a:t>Select: Actuator</a:t>
            </a:r>
          </a:p>
          <a:p>
            <a:pPr marL="579437" lvl="2" indent="-285750">
              <a:buFont typeface="Wingdings" charset="2"/>
              <a:buChar char="§"/>
            </a:pPr>
            <a:endParaRPr lang="en-US" dirty="0">
              <a:solidFill>
                <a:schemeClr val="accent5"/>
              </a:solidFill>
            </a:endParaRPr>
          </a:p>
          <a:p>
            <a:pPr marL="579437" lvl="2" indent="-285750">
              <a:buFont typeface="Wingdings" charset="2"/>
              <a:buChar char="§"/>
            </a:pPr>
            <a:endParaRPr lang="en-US" dirty="0" smtClean="0">
              <a:solidFill>
                <a:schemeClr val="accent5"/>
              </a:solidFill>
            </a:endParaRPr>
          </a:p>
          <a:p>
            <a:pPr marL="579437" lvl="2" indent="-285750">
              <a:buFont typeface="Wingdings" charset="2"/>
              <a:buChar char="§"/>
            </a:pPr>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13</a:t>
            </a:fld>
            <a:endParaRPr lang="en-US" dirty="0"/>
          </a:p>
        </p:txBody>
      </p:sp>
      <p:pic>
        <p:nvPicPr>
          <p:cNvPr id="5" name="Picture 4" descr="Screen Shot 2015-04-09 at 23.15.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73" y="1828433"/>
            <a:ext cx="5437187" cy="4675101"/>
          </a:xfrm>
          <a:prstGeom prst="rect">
            <a:avLst/>
          </a:prstGeom>
        </p:spPr>
      </p:pic>
    </p:spTree>
    <p:extLst>
      <p:ext uri="{BB962C8B-B14F-4D97-AF65-F5344CB8AC3E}">
        <p14:creationId xmlns:p14="http://schemas.microsoft.com/office/powerpoint/2010/main" val="35161507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t>
            </a:r>
            <a:r>
              <a:rPr lang="en-US" smtClean="0"/>
              <a:t>the Eureka Server</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endParaRPr lang="en-US" dirty="0" smtClean="0">
              <a:solidFill>
                <a:srgbClr val="7030A0"/>
              </a:solidFill>
            </a:endParaRPr>
          </a:p>
          <a:p>
            <a:pPr marL="684213" lvl="1" indent="-342900">
              <a:buFont typeface="Wingdings" charset="2"/>
              <a:buChar char="§"/>
            </a:pPr>
            <a:r>
              <a:rPr lang="en-US" dirty="0">
                <a:solidFill>
                  <a:srgbClr val="7030A0"/>
                </a:solidFill>
              </a:rPr>
              <a:t>Add a new dependency </a:t>
            </a:r>
            <a:r>
              <a:rPr lang="en-US" dirty="0" smtClean="0">
                <a:solidFill>
                  <a:srgbClr val="7030A0"/>
                </a:solidFill>
              </a:rPr>
              <a:t>management section</a:t>
            </a:r>
            <a:endParaRPr lang="en-US" sz="1200" i="1" dirty="0">
              <a:latin typeface="Courier New"/>
              <a:cs typeface="Courier New"/>
            </a:endParaRPr>
          </a:p>
          <a:p>
            <a:pPr lvl="2" indent="0">
              <a:buNone/>
            </a:pPr>
            <a:r>
              <a:rPr lang="en-US" sz="1200" dirty="0">
                <a:latin typeface="Courier New"/>
                <a:cs typeface="Courier New"/>
              </a:rPr>
              <a:t>&lt;</a:t>
            </a:r>
            <a:r>
              <a:rPr lang="en-US" sz="1200" dirty="0" err="1">
                <a:latin typeface="Courier New"/>
                <a:cs typeface="Courier New"/>
              </a:rPr>
              <a:t>dependencyManagement</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&lt;dependencies&gt;</a:t>
            </a:r>
            <a:br>
              <a:rPr lang="en-US" sz="1200" dirty="0">
                <a:latin typeface="Courier New"/>
                <a:cs typeface="Courier New"/>
              </a:rPr>
            </a:br>
            <a:r>
              <a:rPr lang="en-US" sz="1200" dirty="0">
                <a:latin typeface="Courier New"/>
                <a:cs typeface="Courier New"/>
              </a:rPr>
              <a:t>        &lt;dependency&gt;</a:t>
            </a:r>
            <a:br>
              <a:rPr lang="en-US" sz="1200" dirty="0">
                <a:latin typeface="Courier New"/>
                <a:cs typeface="Courier New"/>
              </a:rPr>
            </a:br>
            <a:r>
              <a:rPr lang="en-US" sz="1200" dirty="0">
                <a:latin typeface="Courier New"/>
                <a:cs typeface="Courier New"/>
              </a:rPr>
              <a:t>            &lt;</a:t>
            </a:r>
            <a:r>
              <a:rPr lang="en-US" sz="1200" dirty="0" err="1">
                <a:latin typeface="Courier New"/>
                <a:cs typeface="Courier New"/>
              </a:rPr>
              <a:t>groupId</a:t>
            </a:r>
            <a:r>
              <a:rPr lang="en-US" sz="1200" dirty="0">
                <a:latin typeface="Courier New"/>
                <a:cs typeface="Courier New"/>
              </a:rPr>
              <a:t>&gt;</a:t>
            </a:r>
            <a:r>
              <a:rPr lang="en-US" sz="1200" dirty="0" err="1">
                <a:latin typeface="Courier New"/>
                <a:cs typeface="Courier New"/>
              </a:rPr>
              <a:t>org.springframework.cloud</a:t>
            </a:r>
            <a:r>
              <a:rPr lang="en-US" sz="1200" dirty="0">
                <a:latin typeface="Courier New"/>
                <a:cs typeface="Courier New"/>
              </a:rPr>
              <a:t>&lt;/</a:t>
            </a:r>
            <a:r>
              <a:rPr lang="en-US" sz="1200" dirty="0" err="1">
                <a:latin typeface="Courier New"/>
                <a:cs typeface="Courier New"/>
              </a:rPr>
              <a:t>groupId</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dirty="0" err="1">
                <a:latin typeface="Courier New"/>
                <a:cs typeface="Courier New"/>
              </a:rPr>
              <a:t>artifactId</a:t>
            </a:r>
            <a:r>
              <a:rPr lang="en-US" sz="1200" dirty="0">
                <a:latin typeface="Courier New"/>
                <a:cs typeface="Courier New"/>
              </a:rPr>
              <a:t>&gt;spring-cloud-starter&lt;/</a:t>
            </a:r>
            <a:r>
              <a:rPr lang="en-US" sz="1200" dirty="0" err="1">
                <a:latin typeface="Courier New"/>
                <a:cs typeface="Courier New"/>
              </a:rPr>
              <a:t>artifactId</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&lt;version&gt;1.0.0.RELEASE&lt;/version&gt;</a:t>
            </a:r>
            <a:br>
              <a:rPr lang="en-US" sz="1200" dirty="0">
                <a:latin typeface="Courier New"/>
                <a:cs typeface="Courier New"/>
              </a:rPr>
            </a:br>
            <a:r>
              <a:rPr lang="en-US" sz="1200" dirty="0">
                <a:latin typeface="Courier New"/>
                <a:cs typeface="Courier New"/>
              </a:rPr>
              <a:t>            &lt;type&gt;</a:t>
            </a:r>
            <a:r>
              <a:rPr lang="en-US" sz="1200" dirty="0" err="1">
                <a:latin typeface="Courier New"/>
                <a:cs typeface="Courier New"/>
              </a:rPr>
              <a:t>pom</a:t>
            </a:r>
            <a:r>
              <a:rPr lang="en-US" sz="1200" dirty="0">
                <a:latin typeface="Courier New"/>
                <a:cs typeface="Courier New"/>
              </a:rPr>
              <a:t>&lt;/type&gt;</a:t>
            </a:r>
            <a:br>
              <a:rPr lang="en-US" sz="1200" dirty="0">
                <a:latin typeface="Courier New"/>
                <a:cs typeface="Courier New"/>
              </a:rPr>
            </a:br>
            <a:r>
              <a:rPr lang="en-US" sz="1200" dirty="0">
                <a:latin typeface="Courier New"/>
                <a:cs typeface="Courier New"/>
              </a:rPr>
              <a:t>            &lt;scope&gt;import&lt;/scope&gt;</a:t>
            </a:r>
            <a:br>
              <a:rPr lang="en-US" sz="1200" dirty="0">
                <a:latin typeface="Courier New"/>
                <a:cs typeface="Courier New"/>
              </a:rPr>
            </a:br>
            <a:r>
              <a:rPr lang="en-US" sz="1200" dirty="0">
                <a:latin typeface="Courier New"/>
                <a:cs typeface="Courier New"/>
              </a:rPr>
              <a:t>        &lt;/dependency&gt;</a:t>
            </a:r>
            <a:br>
              <a:rPr lang="en-US" sz="1200" dirty="0">
                <a:latin typeface="Courier New"/>
                <a:cs typeface="Courier New"/>
              </a:rPr>
            </a:br>
            <a:r>
              <a:rPr lang="en-US" sz="1200" dirty="0">
                <a:latin typeface="Courier New"/>
                <a:cs typeface="Courier New"/>
              </a:rPr>
              <a:t>    &lt;/dependencies&gt;</a:t>
            </a:r>
            <a:br>
              <a:rPr lang="en-US" sz="1200" dirty="0">
                <a:latin typeface="Courier New"/>
                <a:cs typeface="Courier New"/>
              </a:rPr>
            </a:br>
            <a:r>
              <a:rPr lang="en-US" sz="1200" dirty="0">
                <a:latin typeface="Courier New"/>
                <a:cs typeface="Courier New"/>
              </a:rPr>
              <a:t>&lt;/</a:t>
            </a:r>
            <a:r>
              <a:rPr lang="en-US" sz="1200" dirty="0" err="1">
                <a:latin typeface="Courier New"/>
                <a:cs typeface="Courier New"/>
              </a:rPr>
              <a:t>dependencyManagement</a:t>
            </a:r>
            <a:r>
              <a:rPr lang="en-US" sz="1200" dirty="0">
                <a:latin typeface="Courier New"/>
                <a:cs typeface="Courier New"/>
              </a:rPr>
              <a:t>&gt;</a:t>
            </a:r>
          </a:p>
          <a:p>
            <a:pPr lvl="2" indent="0">
              <a:buNone/>
            </a:pPr>
            <a:endParaRPr lang="en-US" sz="1400" dirty="0">
              <a:solidFill>
                <a:srgbClr val="7030A0"/>
              </a:solidFill>
              <a:latin typeface="Courier New"/>
              <a:cs typeface="Courier New"/>
            </a:endParaRPr>
          </a:p>
          <a:p>
            <a:pPr marL="739775" lvl="4" indent="-285750">
              <a:buFont typeface="Wingdings" charset="2"/>
              <a:buChar char="§"/>
            </a:pPr>
            <a:r>
              <a:rPr lang="en-US" sz="2000" dirty="0" smtClean="0">
                <a:solidFill>
                  <a:srgbClr val="7030A0"/>
                </a:solidFill>
                <a:latin typeface="Calibri"/>
                <a:cs typeface="Calibri"/>
              </a:rPr>
              <a:t>Add new dependencies</a:t>
            </a:r>
          </a:p>
          <a:p>
            <a:pPr marL="736600" lvl="5" indent="0">
              <a:buNone/>
            </a:pPr>
            <a:r>
              <a:rPr lang="en-US" dirty="0" smtClean="0">
                <a:latin typeface="Courier New"/>
                <a:cs typeface="Courier New"/>
              </a:rPr>
              <a:t>&lt;dependency&gt;</a:t>
            </a:r>
            <a:br>
              <a:rPr lang="en-US" dirty="0" smtClean="0">
                <a:latin typeface="Courier New"/>
                <a:cs typeface="Courier New"/>
              </a:rPr>
            </a:br>
            <a:r>
              <a:rPr lang="en-US" dirty="0" smtClean="0">
                <a:latin typeface="Courier New"/>
                <a:cs typeface="Courier New"/>
              </a:rPr>
              <a:t>    &lt;</a:t>
            </a:r>
            <a:r>
              <a:rPr lang="en-US" dirty="0" err="1" smtClean="0">
                <a:latin typeface="Courier New"/>
                <a:cs typeface="Courier New"/>
              </a:rPr>
              <a:t>groupId</a:t>
            </a:r>
            <a:r>
              <a:rPr lang="en-US" dirty="0" smtClean="0">
                <a:latin typeface="Courier New"/>
                <a:cs typeface="Courier New"/>
              </a:rPr>
              <a:t>&gt;</a:t>
            </a:r>
            <a:r>
              <a:rPr lang="en-US" dirty="0" err="1" smtClean="0">
                <a:latin typeface="Courier New"/>
                <a:cs typeface="Courier New"/>
              </a:rPr>
              <a:t>org.springframework.cloud</a:t>
            </a:r>
            <a:r>
              <a:rPr lang="en-US" dirty="0" smtClean="0">
                <a:latin typeface="Courier New"/>
                <a:cs typeface="Courier New"/>
              </a:rPr>
              <a:t>&lt;/</a:t>
            </a:r>
            <a:r>
              <a:rPr lang="en-US" dirty="0" err="1" smtClean="0">
                <a:latin typeface="Courier New"/>
                <a:cs typeface="Courier New"/>
              </a:rPr>
              <a:t>groupId</a:t>
            </a:r>
            <a:r>
              <a:rPr lang="en-US" dirty="0" smtClean="0">
                <a:latin typeface="Courier New"/>
                <a:cs typeface="Courier New"/>
              </a:rPr>
              <a:t>&gt;</a:t>
            </a:r>
            <a:br>
              <a:rPr lang="en-US" dirty="0" smtClean="0">
                <a:latin typeface="Courier New"/>
                <a:cs typeface="Courier New"/>
              </a:rPr>
            </a:br>
            <a:r>
              <a:rPr lang="en-US" dirty="0" smtClean="0">
                <a:latin typeface="Courier New"/>
                <a:cs typeface="Courier New"/>
              </a:rPr>
              <a:t>    &lt;</a:t>
            </a:r>
            <a:r>
              <a:rPr lang="en-US" dirty="0" err="1" smtClean="0">
                <a:latin typeface="Courier New"/>
                <a:cs typeface="Courier New"/>
              </a:rPr>
              <a:t>artifactId</a:t>
            </a:r>
            <a:r>
              <a:rPr lang="en-US" dirty="0" smtClean="0">
                <a:latin typeface="Courier New"/>
                <a:cs typeface="Courier New"/>
              </a:rPr>
              <a:t>&gt;spring-cloud-starter-eureka-server&lt;/</a:t>
            </a:r>
            <a:r>
              <a:rPr lang="en-US" dirty="0" err="1" smtClean="0">
                <a:latin typeface="Courier New"/>
                <a:cs typeface="Courier New"/>
              </a:rPr>
              <a:t>artifactId</a:t>
            </a:r>
            <a:r>
              <a:rPr lang="en-US" dirty="0" smtClean="0">
                <a:latin typeface="Courier New"/>
                <a:cs typeface="Courier New"/>
              </a:rPr>
              <a:t>&gt;</a:t>
            </a:r>
            <a:br>
              <a:rPr lang="en-US" dirty="0" smtClean="0">
                <a:latin typeface="Courier New"/>
                <a:cs typeface="Courier New"/>
              </a:rPr>
            </a:br>
            <a:r>
              <a:rPr lang="en-US" dirty="0" smtClean="0">
                <a:latin typeface="Courier New"/>
                <a:cs typeface="Courier New"/>
              </a:rPr>
              <a:t>&lt;/dependency&gt;</a:t>
            </a:r>
            <a:br>
              <a:rPr lang="en-US" dirty="0" smtClean="0">
                <a:latin typeface="Courier New"/>
                <a:cs typeface="Courier New"/>
              </a:rPr>
            </a:br>
            <a:r>
              <a:rPr lang="en-US" dirty="0" smtClean="0">
                <a:latin typeface="Courier New"/>
                <a:cs typeface="Courier New"/>
              </a:rPr>
              <a:t>&lt;dependency&gt;</a:t>
            </a:r>
            <a:br>
              <a:rPr lang="en-US" dirty="0" smtClean="0">
                <a:latin typeface="Courier New"/>
                <a:cs typeface="Courier New"/>
              </a:rPr>
            </a:br>
            <a:r>
              <a:rPr lang="en-US" dirty="0" smtClean="0">
                <a:latin typeface="Courier New"/>
                <a:cs typeface="Courier New"/>
              </a:rPr>
              <a:t>    &lt;</a:t>
            </a:r>
            <a:r>
              <a:rPr lang="en-US" dirty="0" err="1" smtClean="0">
                <a:latin typeface="Courier New"/>
                <a:cs typeface="Courier New"/>
              </a:rPr>
              <a:t>groupId</a:t>
            </a:r>
            <a:r>
              <a:rPr lang="en-US" dirty="0" smtClean="0">
                <a:latin typeface="Courier New"/>
                <a:cs typeface="Courier New"/>
              </a:rPr>
              <a:t>&gt;</a:t>
            </a:r>
            <a:r>
              <a:rPr lang="en-US" dirty="0" err="1" smtClean="0">
                <a:latin typeface="Courier New"/>
                <a:cs typeface="Courier New"/>
              </a:rPr>
              <a:t>org.springframework.cloud</a:t>
            </a:r>
            <a:r>
              <a:rPr lang="en-US" dirty="0" smtClean="0">
                <a:latin typeface="Courier New"/>
                <a:cs typeface="Courier New"/>
              </a:rPr>
              <a:t>&lt;/</a:t>
            </a:r>
            <a:r>
              <a:rPr lang="en-US" dirty="0" err="1" smtClean="0">
                <a:latin typeface="Courier New"/>
                <a:cs typeface="Courier New"/>
              </a:rPr>
              <a:t>groupId</a:t>
            </a:r>
            <a:r>
              <a:rPr lang="en-US" dirty="0" smtClean="0">
                <a:latin typeface="Courier New"/>
                <a:cs typeface="Courier New"/>
              </a:rPr>
              <a:t>&gt;</a:t>
            </a:r>
            <a:br>
              <a:rPr lang="en-US" dirty="0" smtClean="0">
                <a:latin typeface="Courier New"/>
                <a:cs typeface="Courier New"/>
              </a:rPr>
            </a:br>
            <a:r>
              <a:rPr lang="en-US" dirty="0" smtClean="0">
                <a:latin typeface="Courier New"/>
                <a:cs typeface="Courier New"/>
              </a:rPr>
              <a:t>    &lt;</a:t>
            </a:r>
            <a:r>
              <a:rPr lang="en-US" dirty="0" err="1" smtClean="0">
                <a:latin typeface="Courier New"/>
                <a:cs typeface="Courier New"/>
              </a:rPr>
              <a:t>artifactId</a:t>
            </a:r>
            <a:r>
              <a:rPr lang="en-US" dirty="0" smtClean="0">
                <a:latin typeface="Courier New"/>
                <a:cs typeface="Courier New"/>
              </a:rPr>
              <a:t>&gt;spring-cloud-starter-</a:t>
            </a:r>
            <a:r>
              <a:rPr lang="en-US" dirty="0" err="1" smtClean="0">
                <a:latin typeface="Courier New"/>
                <a:cs typeface="Courier New"/>
              </a:rPr>
              <a:t>hystrix</a:t>
            </a:r>
            <a:r>
              <a:rPr lang="en-US" dirty="0" smtClean="0">
                <a:latin typeface="Courier New"/>
                <a:cs typeface="Courier New"/>
              </a:rPr>
              <a:t>&lt;/</a:t>
            </a:r>
            <a:r>
              <a:rPr lang="en-US" dirty="0" err="1" smtClean="0">
                <a:latin typeface="Courier New"/>
                <a:cs typeface="Courier New"/>
              </a:rPr>
              <a:t>artifactId</a:t>
            </a:r>
            <a:r>
              <a:rPr lang="en-US" dirty="0" smtClean="0">
                <a:latin typeface="Courier New"/>
                <a:cs typeface="Courier New"/>
              </a:rPr>
              <a:t>&gt;</a:t>
            </a:r>
            <a:br>
              <a:rPr lang="en-US" dirty="0" smtClean="0">
                <a:latin typeface="Courier New"/>
                <a:cs typeface="Courier New"/>
              </a:rPr>
            </a:br>
            <a:r>
              <a:rPr lang="en-US" dirty="0" smtClean="0">
                <a:latin typeface="Courier New"/>
                <a:cs typeface="Courier New"/>
              </a:rPr>
              <a:t>&lt;/dependency&gt;</a:t>
            </a:r>
            <a:br>
              <a:rPr lang="en-US" dirty="0" smtClean="0">
                <a:latin typeface="Courier New"/>
                <a:cs typeface="Courier New"/>
              </a:rPr>
            </a:br>
            <a:endParaRPr lang="en-US" sz="1000" dirty="0">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14</a:t>
            </a:fld>
            <a:endParaRPr lang="en-US" dirty="0"/>
          </a:p>
        </p:txBody>
      </p:sp>
    </p:spTree>
    <p:extLst>
      <p:ext uri="{BB962C8B-B14F-4D97-AF65-F5344CB8AC3E}">
        <p14:creationId xmlns:p14="http://schemas.microsoft.com/office/powerpoint/2010/main" val="6650230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Eureka Server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Rename </a:t>
            </a:r>
            <a:r>
              <a:rPr lang="en-US" dirty="0">
                <a:solidFill>
                  <a:srgbClr val="7030A0"/>
                </a:solidFill>
              </a:rPr>
              <a:t>the </a:t>
            </a:r>
            <a:r>
              <a:rPr lang="en-US" dirty="0" err="1">
                <a:solidFill>
                  <a:srgbClr val="7030A0"/>
                </a:solidFill>
              </a:rPr>
              <a:t>application.properties</a:t>
            </a:r>
            <a:r>
              <a:rPr lang="en-US" dirty="0">
                <a:solidFill>
                  <a:srgbClr val="7030A0"/>
                </a:solidFill>
              </a:rPr>
              <a:t> file to </a:t>
            </a:r>
            <a:r>
              <a:rPr lang="en-US" dirty="0" err="1">
                <a:solidFill>
                  <a:srgbClr val="7030A0"/>
                </a:solidFill>
              </a:rPr>
              <a:t>application.yml</a:t>
            </a:r>
            <a:r>
              <a:rPr lang="en-US" dirty="0">
                <a:solidFill>
                  <a:srgbClr val="7030A0"/>
                </a:solidFill>
              </a:rPr>
              <a:t> because </a:t>
            </a:r>
            <a:r>
              <a:rPr lang="en-US" dirty="0" err="1">
                <a:solidFill>
                  <a:srgbClr val="7030A0"/>
                </a:solidFill>
              </a:rPr>
              <a:t>yml</a:t>
            </a:r>
            <a:r>
              <a:rPr lang="en-US" dirty="0">
                <a:solidFill>
                  <a:srgbClr val="7030A0"/>
                </a:solidFill>
              </a:rPr>
              <a:t> is more fun ;) with the following content</a:t>
            </a:r>
          </a:p>
          <a:p>
            <a:endParaRPr lang="en-US" sz="1200" dirty="0">
              <a:solidFill>
                <a:srgbClr val="7030A0"/>
              </a:solidFill>
            </a:endParaRPr>
          </a:p>
          <a:p>
            <a:pPr marL="739775" lvl="6" indent="0">
              <a:buNone/>
            </a:pPr>
            <a:r>
              <a:rPr lang="en-US" sz="1400" dirty="0">
                <a:latin typeface="Courier New"/>
                <a:cs typeface="Courier New"/>
              </a:rPr>
              <a:t>server:</a:t>
            </a:r>
            <a:br>
              <a:rPr lang="en-US" sz="1400" dirty="0">
                <a:latin typeface="Courier New"/>
                <a:cs typeface="Courier New"/>
              </a:rPr>
            </a:br>
            <a:r>
              <a:rPr lang="en-US" sz="1400" dirty="0">
                <a:latin typeface="Courier New"/>
                <a:cs typeface="Courier New"/>
              </a:rPr>
              <a:t>  port: 8761</a:t>
            </a:r>
            <a:br>
              <a:rPr lang="en-US" sz="1400" dirty="0">
                <a:latin typeface="Courier New"/>
                <a:cs typeface="Courier New"/>
              </a:rPr>
            </a:br>
            <a:r>
              <a:rPr lang="en-US" sz="1400" dirty="0">
                <a:latin typeface="Courier New"/>
                <a:cs typeface="Courier New"/>
              </a:rPr>
              <a:t/>
            </a:r>
            <a:br>
              <a:rPr lang="en-US" sz="1400" dirty="0">
                <a:latin typeface="Courier New"/>
                <a:cs typeface="Courier New"/>
              </a:rPr>
            </a:br>
            <a:r>
              <a:rPr lang="en-US" sz="1400" dirty="0">
                <a:latin typeface="Courier New"/>
                <a:cs typeface="Courier New"/>
              </a:rPr>
              <a:t>eureka:</a:t>
            </a:r>
            <a:br>
              <a:rPr lang="en-US" sz="1400" dirty="0">
                <a:latin typeface="Courier New"/>
                <a:cs typeface="Courier New"/>
              </a:rPr>
            </a:br>
            <a:r>
              <a:rPr lang="en-US" sz="1400" dirty="0">
                <a:latin typeface="Courier New"/>
                <a:cs typeface="Courier New"/>
              </a:rPr>
              <a:t>  client:</a:t>
            </a:r>
            <a:br>
              <a:rPr lang="en-US" sz="1400" dirty="0">
                <a:latin typeface="Courier New"/>
                <a:cs typeface="Courier New"/>
              </a:rPr>
            </a:br>
            <a:r>
              <a:rPr lang="en-US" sz="1400" dirty="0">
                <a:latin typeface="Courier New"/>
                <a:cs typeface="Courier New"/>
              </a:rPr>
              <a:t>    </a:t>
            </a:r>
            <a:r>
              <a:rPr lang="en-US" sz="1400" dirty="0" err="1">
                <a:latin typeface="Courier New"/>
                <a:cs typeface="Courier New"/>
              </a:rPr>
              <a:t>registerWithEureka</a:t>
            </a:r>
            <a:r>
              <a:rPr lang="en-US" sz="1400" dirty="0">
                <a:latin typeface="Courier New"/>
                <a:cs typeface="Courier New"/>
              </a:rPr>
              <a:t>: false</a:t>
            </a:r>
            <a:br>
              <a:rPr lang="en-US" sz="1400" dirty="0">
                <a:latin typeface="Courier New"/>
                <a:cs typeface="Courier New"/>
              </a:rPr>
            </a:br>
            <a:r>
              <a:rPr lang="en-US" sz="1400" dirty="0">
                <a:latin typeface="Courier New"/>
                <a:cs typeface="Courier New"/>
              </a:rPr>
              <a:t>    </a:t>
            </a:r>
            <a:r>
              <a:rPr lang="en-US" sz="1400" dirty="0" err="1">
                <a:latin typeface="Courier New"/>
                <a:cs typeface="Courier New"/>
              </a:rPr>
              <a:t>fetchRegistry</a:t>
            </a:r>
            <a:r>
              <a:rPr lang="en-US" sz="1400" dirty="0">
                <a:latin typeface="Courier New"/>
                <a:cs typeface="Courier New"/>
              </a:rPr>
              <a:t>: false</a:t>
            </a:r>
            <a:br>
              <a:rPr lang="en-US" sz="1400" dirty="0">
                <a:latin typeface="Courier New"/>
                <a:cs typeface="Courier New"/>
              </a:rPr>
            </a:br>
            <a:endParaRPr lang="en-US" dirty="0">
              <a:solidFill>
                <a:srgbClr val="7030A0"/>
              </a:solidFill>
            </a:endParaRPr>
          </a:p>
          <a:p>
            <a:pPr marL="736600" lvl="5" indent="0">
              <a:buNone/>
            </a:pPr>
            <a:endParaRPr lang="en-US" sz="1400" dirty="0" smtClean="0">
              <a:solidFill>
                <a:srgbClr val="7030A0"/>
              </a:solidFill>
              <a:latin typeface="Courier New"/>
              <a:cs typeface="Courier New"/>
            </a:endParaRPr>
          </a:p>
          <a:p>
            <a:pPr marL="342900" indent="-342900">
              <a:buFont typeface="Wingdings" charset="2"/>
              <a:buChar char="§"/>
            </a:pPr>
            <a:r>
              <a:rPr lang="en-US" dirty="0">
                <a:solidFill>
                  <a:srgbClr val="7030A0"/>
                </a:solidFill>
              </a:rPr>
              <a:t>Update the </a:t>
            </a:r>
            <a:r>
              <a:rPr lang="en-US" dirty="0" err="1">
                <a:solidFill>
                  <a:srgbClr val="7030A0"/>
                </a:solidFill>
              </a:rPr>
              <a:t>RegistryServiceApplication.java</a:t>
            </a:r>
            <a:endParaRPr lang="en-US" dirty="0">
              <a:solidFill>
                <a:srgbClr val="7030A0"/>
              </a:solidFill>
            </a:endParaRPr>
          </a:p>
          <a:p>
            <a:pPr marL="417512" lvl="2" indent="0">
              <a:buNone/>
            </a:pPr>
            <a:endParaRPr lang="en-US" dirty="0">
              <a:solidFill>
                <a:srgbClr val="7030A0"/>
              </a:solidFill>
            </a:endParaRPr>
          </a:p>
          <a:p>
            <a:pPr lvl="2">
              <a:buFont typeface="Wingdings" charset="2"/>
              <a:buChar char="§"/>
            </a:pPr>
            <a:r>
              <a:rPr lang="en-US" dirty="0">
                <a:solidFill>
                  <a:srgbClr val="7030A0"/>
                </a:solidFill>
              </a:rPr>
              <a:t>Add the </a:t>
            </a:r>
            <a:r>
              <a:rPr lang="en-US" dirty="0">
                <a:solidFill>
                  <a:schemeClr val="accent5"/>
                </a:solidFill>
              </a:rPr>
              <a:t>@</a:t>
            </a:r>
            <a:r>
              <a:rPr lang="en-US" dirty="0" err="1">
                <a:solidFill>
                  <a:schemeClr val="accent5"/>
                </a:solidFill>
              </a:rPr>
              <a:t>EnableEurekaServer</a:t>
            </a:r>
            <a:r>
              <a:rPr lang="en-US" dirty="0"/>
              <a:t> </a:t>
            </a:r>
            <a:r>
              <a:rPr lang="en-US" dirty="0">
                <a:solidFill>
                  <a:srgbClr val="7030A0"/>
                </a:solidFill>
              </a:rPr>
              <a:t>annotation on the </a:t>
            </a:r>
            <a:r>
              <a:rPr lang="en-US" dirty="0" smtClean="0">
                <a:solidFill>
                  <a:srgbClr val="7030A0"/>
                </a:solidFill>
              </a:rPr>
              <a:t>class</a:t>
            </a: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15</a:t>
            </a:fld>
            <a:endParaRPr lang="en-US" dirty="0"/>
          </a:p>
        </p:txBody>
      </p:sp>
    </p:spTree>
    <p:extLst>
      <p:ext uri="{BB962C8B-B14F-4D97-AF65-F5344CB8AC3E}">
        <p14:creationId xmlns:p14="http://schemas.microsoft.com/office/powerpoint/2010/main" val="17934309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Eureka Server</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16</a:t>
            </a:fld>
            <a:endParaRPr lang="en-US" dirty="0"/>
          </a:p>
        </p:txBody>
      </p:sp>
      <p:sp>
        <p:nvSpPr>
          <p:cNvPr id="5" name="Footer Placeholder 4"/>
          <p:cNvSpPr>
            <a:spLocks noGrp="1"/>
          </p:cNvSpPr>
          <p:nvPr>
            <p:ph type="ftr" sz="quarter" idx="3"/>
          </p:nvPr>
        </p:nvSpPr>
        <p:spPr/>
        <p:txBody>
          <a:bodyPr/>
          <a:lstStyle/>
          <a:p>
            <a:pPr fontAlgn="base">
              <a:spcBef>
                <a:spcPct val="0"/>
              </a:spcBef>
              <a:spcAft>
                <a:spcPct val="0"/>
              </a:spcAft>
              <a:defRPr/>
            </a:pPr>
            <a:r>
              <a:rPr lang="en-US" smtClean="0"/>
              <a:t>EXPEDIA CONFIDENTIAL</a:t>
            </a:r>
            <a:endParaRPr lang="en-US" dirty="0"/>
          </a:p>
        </p:txBody>
      </p:sp>
      <p:sp>
        <p:nvSpPr>
          <p:cNvPr id="7" name="TextBox 6"/>
          <p:cNvSpPr txBox="1"/>
          <p:nvPr/>
        </p:nvSpPr>
        <p:spPr>
          <a:xfrm>
            <a:off x="602120" y="810205"/>
            <a:ext cx="6678048" cy="369332"/>
          </a:xfrm>
          <a:prstGeom prst="rect">
            <a:avLst/>
          </a:prstGeom>
          <a:noFill/>
        </p:spPr>
        <p:txBody>
          <a:bodyPr wrap="square" rtlCol="0">
            <a:spAutoFit/>
          </a:bodyPr>
          <a:lstStyle/>
          <a:p>
            <a:r>
              <a:rPr lang="en-US" dirty="0">
                <a:solidFill>
                  <a:schemeClr val="accent5"/>
                </a:solidFill>
                <a:latin typeface="Calibri"/>
                <a:cs typeface="Calibri"/>
                <a:hlinkClick r:id="rId3"/>
              </a:rPr>
              <a:t>http://localhost:8761</a:t>
            </a:r>
            <a:r>
              <a:rPr lang="en-US" dirty="0" smtClean="0">
                <a:solidFill>
                  <a:schemeClr val="accent5"/>
                </a:solidFill>
                <a:latin typeface="Calibri"/>
                <a:cs typeface="Calibri"/>
                <a:hlinkClick r:id="rId3"/>
              </a:rPr>
              <a:t>/</a:t>
            </a:r>
            <a:endParaRPr lang="en-US" dirty="0">
              <a:solidFill>
                <a:srgbClr val="7030A0"/>
              </a:solidFill>
              <a:latin typeface="Calibri"/>
              <a:cs typeface="Calibri"/>
            </a:endParaRPr>
          </a:p>
        </p:txBody>
      </p:sp>
      <p:pic>
        <p:nvPicPr>
          <p:cNvPr id="9" name="Picture 8" descr="Screen Shot 2015-04-11 at 10.45.0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219" y="1378177"/>
            <a:ext cx="8468597" cy="4150923"/>
          </a:xfrm>
          <a:prstGeom prst="rect">
            <a:avLst/>
          </a:prstGeom>
        </p:spPr>
      </p:pic>
    </p:spTree>
    <p:extLst>
      <p:ext uri="{BB962C8B-B14F-4D97-AF65-F5344CB8AC3E}">
        <p14:creationId xmlns:p14="http://schemas.microsoft.com/office/powerpoint/2010/main" val="17962713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17</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a:solidFill>
                  <a:srgbClr val="7030A0"/>
                </a:solidFill>
              </a:rPr>
              <a:t>BUILD INFRASTRUCTURE</a:t>
            </a:r>
            <a:endParaRPr lang="en-US" dirty="0" smtClean="0">
              <a:solidFill>
                <a:srgbClr val="7030A0"/>
              </a:solidFill>
            </a:endParaRPr>
          </a:p>
          <a:p>
            <a:endParaRPr lang="en-US" dirty="0">
              <a:solidFill>
                <a:srgbClr val="7030A0"/>
              </a:solidFill>
            </a:endParaRPr>
          </a:p>
          <a:p>
            <a:r>
              <a:rPr lang="en-US" dirty="0" smtClean="0">
                <a:solidFill>
                  <a:srgbClr val="7030A0"/>
                </a:solidFill>
              </a:rPr>
              <a:t>GLOBAL CONFIGURATION SERVICE</a:t>
            </a:r>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3970102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Centralize all configurations in a unique place</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err="1" smtClean="0">
                <a:solidFill>
                  <a:srgbClr val="7030A0"/>
                </a:solidFill>
              </a:rPr>
              <a:t>Git</a:t>
            </a:r>
            <a:r>
              <a:rPr lang="en-US" dirty="0" smtClean="0">
                <a:solidFill>
                  <a:srgbClr val="7030A0"/>
                </a:solidFill>
              </a:rPr>
              <a:t>, SVN, local file are supported</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Encrypt/Decrypt property values</a:t>
            </a: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18</a:t>
            </a:fld>
            <a:endParaRPr lang="en-US" dirty="0"/>
          </a:p>
        </p:txBody>
      </p:sp>
    </p:spTree>
    <p:extLst>
      <p:ext uri="{BB962C8B-B14F-4D97-AF65-F5344CB8AC3E}">
        <p14:creationId xmlns:p14="http://schemas.microsoft.com/office/powerpoint/2010/main" val="2366482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Code </a:t>
            </a:r>
          </a:p>
          <a:p>
            <a:pPr marL="342900" indent="-342900">
              <a:buFont typeface="Wingdings" charset="2"/>
              <a:buChar char="§"/>
            </a:pPr>
            <a:r>
              <a:rPr lang="en-US" dirty="0" smtClean="0">
                <a:solidFill>
                  <a:srgbClr val="7030A0"/>
                </a:solidFill>
              </a:rPr>
              <a:t>Code </a:t>
            </a:r>
          </a:p>
          <a:p>
            <a:pPr marL="342900" indent="-342900">
              <a:buFont typeface="Wingdings" charset="2"/>
              <a:buChar char="§"/>
            </a:pPr>
            <a:r>
              <a:rPr lang="en-US" dirty="0" smtClean="0">
                <a:solidFill>
                  <a:srgbClr val="7030A0"/>
                </a:solidFill>
              </a:rPr>
              <a:t>Code</a:t>
            </a:r>
          </a:p>
          <a:p>
            <a:pPr marL="342900" indent="-342900">
              <a:buFont typeface="Wingdings" charset="2"/>
              <a:buChar char="§"/>
            </a:pPr>
            <a:r>
              <a:rPr lang="en-US" dirty="0" smtClean="0">
                <a:solidFill>
                  <a:srgbClr val="7030A0"/>
                </a:solidFill>
              </a:rPr>
              <a:t>With short presentations</a:t>
            </a: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a:t>
            </a:fld>
            <a:endParaRPr lang="en-US" dirty="0"/>
          </a:p>
        </p:txBody>
      </p:sp>
    </p:spTree>
    <p:extLst>
      <p:ext uri="{BB962C8B-B14F-4D97-AF65-F5344CB8AC3E}">
        <p14:creationId xmlns:p14="http://schemas.microsoft.com/office/powerpoint/2010/main" val="2778129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a:t>
            </a:r>
            <a:endParaRPr lang="en-US" dirty="0"/>
          </a:p>
        </p:txBody>
      </p:sp>
      <p:sp>
        <p:nvSpPr>
          <p:cNvPr id="3" name="Content Placeholder 2"/>
          <p:cNvSpPr>
            <a:spLocks noGrp="1"/>
          </p:cNvSpPr>
          <p:nvPr>
            <p:ph idx="1"/>
          </p:nvPr>
        </p:nvSpPr>
        <p:spPr>
          <a:xfrm>
            <a:off x="269875" y="906086"/>
            <a:ext cx="8602663" cy="5674089"/>
          </a:xfrm>
        </p:spPr>
        <p:txBody>
          <a:bodyPr/>
          <a:lstStyle/>
          <a:p>
            <a:pPr marL="342900" indent="-342900">
              <a:buFont typeface="Wingdings" charset="2"/>
              <a:buChar char="§"/>
            </a:pPr>
            <a:r>
              <a:rPr lang="en-US" dirty="0" smtClean="0">
                <a:solidFill>
                  <a:schemeClr val="accent5"/>
                </a:solidFill>
              </a:rPr>
              <a:t>Create </a:t>
            </a:r>
            <a:r>
              <a:rPr lang="en-US" dirty="0">
                <a:solidFill>
                  <a:schemeClr val="accent5"/>
                </a:solidFill>
              </a:rPr>
              <a:t>the </a:t>
            </a:r>
            <a:r>
              <a:rPr lang="en-US" dirty="0" smtClean="0">
                <a:solidFill>
                  <a:schemeClr val="accent5"/>
                </a:solidFill>
              </a:rPr>
              <a:t>Configuration Service</a:t>
            </a:r>
            <a:endParaRPr lang="en-US" dirty="0">
              <a:solidFill>
                <a:schemeClr val="accent5"/>
              </a:solidFill>
            </a:endParaRPr>
          </a:p>
          <a:p>
            <a:pPr marL="684213" lvl="1" indent="-342900">
              <a:buFont typeface="Wingdings" charset="2"/>
              <a:buChar char="§"/>
            </a:pPr>
            <a:r>
              <a:rPr lang="en-US" sz="1800" dirty="0">
                <a:solidFill>
                  <a:schemeClr val="accent5"/>
                </a:solidFill>
              </a:rPr>
              <a:t>Name: </a:t>
            </a:r>
            <a:r>
              <a:rPr lang="en-US" sz="1800" dirty="0" smtClean="0">
                <a:solidFill>
                  <a:schemeClr val="accent5"/>
                </a:solidFill>
              </a:rPr>
              <a:t>Configuration </a:t>
            </a:r>
            <a:r>
              <a:rPr lang="en-US" sz="1800" dirty="0">
                <a:solidFill>
                  <a:schemeClr val="accent5"/>
                </a:solidFill>
              </a:rPr>
              <a:t>Service</a:t>
            </a:r>
          </a:p>
          <a:p>
            <a:pPr marL="684213" lvl="1" indent="-342900">
              <a:buFont typeface="Wingdings" charset="2"/>
              <a:buChar char="§"/>
            </a:pPr>
            <a:r>
              <a:rPr lang="en-US" sz="1800" dirty="0">
                <a:solidFill>
                  <a:schemeClr val="accent5"/>
                </a:solidFill>
              </a:rPr>
              <a:t>Type: Maven</a:t>
            </a:r>
          </a:p>
          <a:p>
            <a:pPr marL="684213" lvl="1" indent="-342900">
              <a:buFont typeface="Wingdings" charset="2"/>
              <a:buChar char="§"/>
            </a:pPr>
            <a:r>
              <a:rPr lang="en-US" sz="1800" dirty="0">
                <a:solidFill>
                  <a:schemeClr val="accent5"/>
                </a:solidFill>
              </a:rPr>
              <a:t>Packaging: Jar</a:t>
            </a:r>
          </a:p>
          <a:p>
            <a:pPr marL="684213" lvl="1" indent="-342900">
              <a:buFont typeface="Wingdings" charset="2"/>
              <a:buChar char="§"/>
            </a:pPr>
            <a:r>
              <a:rPr lang="en-US" sz="1800" dirty="0">
                <a:solidFill>
                  <a:schemeClr val="accent5"/>
                </a:solidFill>
              </a:rPr>
              <a:t>Java Version: 1.8</a:t>
            </a:r>
          </a:p>
          <a:p>
            <a:pPr marL="684213" lvl="1" indent="-342900">
              <a:buFont typeface="Wingdings" charset="2"/>
              <a:buChar char="§"/>
            </a:pPr>
            <a:r>
              <a:rPr lang="en-US" sz="1800" dirty="0">
                <a:solidFill>
                  <a:schemeClr val="accent5"/>
                </a:solidFill>
              </a:rPr>
              <a:t>Language: Java</a:t>
            </a:r>
          </a:p>
          <a:p>
            <a:pPr marL="684213" lvl="1" indent="-342900">
              <a:buFont typeface="Wingdings" charset="2"/>
              <a:buChar char="§"/>
            </a:pPr>
            <a:r>
              <a:rPr lang="en-US" sz="1800" dirty="0">
                <a:solidFill>
                  <a:schemeClr val="accent5"/>
                </a:solidFill>
              </a:rPr>
              <a:t>Group: </a:t>
            </a:r>
            <a:r>
              <a:rPr lang="en-US" sz="1800" dirty="0" err="1" smtClean="0">
                <a:solidFill>
                  <a:schemeClr val="accent5"/>
                </a:solidFill>
              </a:rPr>
              <a:t>com.expedia.livecoding.mtl.service</a:t>
            </a:r>
            <a:endParaRPr lang="en-US" sz="1800" dirty="0">
              <a:solidFill>
                <a:schemeClr val="accent5"/>
              </a:solidFill>
            </a:endParaRPr>
          </a:p>
          <a:p>
            <a:pPr marL="684213" lvl="1" indent="-342900">
              <a:buFont typeface="Wingdings" charset="2"/>
              <a:buChar char="§"/>
            </a:pPr>
            <a:r>
              <a:rPr lang="en-US" sz="1800" dirty="0">
                <a:solidFill>
                  <a:schemeClr val="accent5"/>
                </a:solidFill>
              </a:rPr>
              <a:t>Artifact: </a:t>
            </a:r>
            <a:r>
              <a:rPr lang="en-US" sz="1800" dirty="0" smtClean="0">
                <a:solidFill>
                  <a:schemeClr val="accent5"/>
                </a:solidFill>
              </a:rPr>
              <a:t>configuration-</a:t>
            </a:r>
            <a:r>
              <a:rPr lang="en-US" sz="1800" dirty="0">
                <a:solidFill>
                  <a:schemeClr val="accent5"/>
                </a:solidFill>
              </a:rPr>
              <a:t>service</a:t>
            </a:r>
          </a:p>
          <a:p>
            <a:pPr marL="684213" lvl="1" indent="-342900">
              <a:buFont typeface="Wingdings" charset="2"/>
              <a:buChar char="§"/>
            </a:pPr>
            <a:r>
              <a:rPr lang="en-US" sz="1800" dirty="0">
                <a:solidFill>
                  <a:schemeClr val="accent5"/>
                </a:solidFill>
              </a:rPr>
              <a:t>Version: 0.0.1-SNAPSHOT</a:t>
            </a:r>
          </a:p>
          <a:p>
            <a:pPr marL="684213" lvl="1" indent="-342900">
              <a:buFont typeface="Wingdings" charset="2"/>
              <a:buChar char="§"/>
            </a:pPr>
            <a:r>
              <a:rPr lang="en-US" sz="1800" dirty="0">
                <a:solidFill>
                  <a:schemeClr val="accent5"/>
                </a:solidFill>
              </a:rPr>
              <a:t>Description: Hotel Management - </a:t>
            </a:r>
            <a:r>
              <a:rPr lang="en-US" sz="1800" dirty="0" smtClean="0">
                <a:solidFill>
                  <a:schemeClr val="accent5"/>
                </a:solidFill>
              </a:rPr>
              <a:t>Configuration </a:t>
            </a:r>
            <a:r>
              <a:rPr lang="en-US" sz="1800" dirty="0">
                <a:solidFill>
                  <a:schemeClr val="accent5"/>
                </a:solidFill>
              </a:rPr>
              <a:t>Service</a:t>
            </a:r>
          </a:p>
          <a:p>
            <a:pPr marL="684213" lvl="1" indent="-342900">
              <a:buFont typeface="Wingdings" charset="2"/>
              <a:buChar char="§"/>
            </a:pPr>
            <a:r>
              <a:rPr lang="en-US" sz="1800" dirty="0">
                <a:solidFill>
                  <a:schemeClr val="accent5"/>
                </a:solidFill>
              </a:rPr>
              <a:t>Package: </a:t>
            </a:r>
            <a:r>
              <a:rPr lang="en-US" sz="1800" dirty="0" err="1" smtClean="0">
                <a:solidFill>
                  <a:schemeClr val="accent5"/>
                </a:solidFill>
              </a:rPr>
              <a:t>com.expedia.livecoding.mtl.service.configuration</a:t>
            </a:r>
            <a:endParaRPr lang="en-US" sz="1800" dirty="0">
              <a:solidFill>
                <a:schemeClr val="accent5"/>
              </a:solidFill>
            </a:endParaRPr>
          </a:p>
          <a:p>
            <a:pPr marL="684213" lvl="1" indent="-342900">
              <a:buFont typeface="Wingdings" charset="2"/>
              <a:buChar char="§"/>
            </a:pPr>
            <a:endParaRPr lang="en-US" sz="1800"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19</a:t>
            </a:fld>
            <a:endParaRPr lang="en-US" dirty="0"/>
          </a:p>
        </p:txBody>
      </p:sp>
    </p:spTree>
    <p:extLst>
      <p:ext uri="{BB962C8B-B14F-4D97-AF65-F5344CB8AC3E}">
        <p14:creationId xmlns:p14="http://schemas.microsoft.com/office/powerpoint/2010/main" val="1874949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 – cont.</a:t>
            </a:r>
            <a:endParaRPr lang="en-US" dirty="0"/>
          </a:p>
        </p:txBody>
      </p:sp>
      <p:sp>
        <p:nvSpPr>
          <p:cNvPr id="3" name="Content Placeholder 2"/>
          <p:cNvSpPr>
            <a:spLocks noGrp="1"/>
          </p:cNvSpPr>
          <p:nvPr>
            <p:ph idx="1"/>
          </p:nvPr>
        </p:nvSpPr>
        <p:spPr/>
        <p:txBody>
          <a:bodyPr/>
          <a:lstStyle/>
          <a:p>
            <a:r>
              <a:rPr lang="en-US" dirty="0">
                <a:solidFill>
                  <a:schemeClr val="accent5"/>
                </a:solidFill>
              </a:rPr>
              <a:t>Create the </a:t>
            </a:r>
            <a:r>
              <a:rPr lang="en-US" dirty="0" smtClean="0">
                <a:solidFill>
                  <a:schemeClr val="accent5"/>
                </a:solidFill>
              </a:rPr>
              <a:t>Configuration Service – cont.</a:t>
            </a:r>
          </a:p>
          <a:p>
            <a:pPr marL="579437" lvl="2" indent="-285750">
              <a:buFont typeface="Wingdings" charset="2"/>
              <a:buChar char="§"/>
            </a:pPr>
            <a:r>
              <a:rPr lang="en-US" dirty="0" smtClean="0">
                <a:solidFill>
                  <a:schemeClr val="accent5"/>
                </a:solidFill>
              </a:rPr>
              <a:t>Spring Boot Version: 1.2.3</a:t>
            </a:r>
          </a:p>
          <a:p>
            <a:pPr marL="579437" lvl="2" indent="-285750">
              <a:buFont typeface="Wingdings" charset="2"/>
              <a:buChar char="§"/>
            </a:pPr>
            <a:r>
              <a:rPr lang="en-US" dirty="0" smtClean="0">
                <a:solidFill>
                  <a:schemeClr val="accent5"/>
                </a:solidFill>
              </a:rPr>
              <a:t>Select: Actuator</a:t>
            </a:r>
          </a:p>
          <a:p>
            <a:pPr marL="579437" lvl="2" indent="-285750">
              <a:buFont typeface="Wingdings" charset="2"/>
              <a:buChar char="§"/>
            </a:pPr>
            <a:endParaRPr lang="en-US" dirty="0">
              <a:solidFill>
                <a:schemeClr val="accent5"/>
              </a:solidFill>
            </a:endParaRPr>
          </a:p>
          <a:p>
            <a:pPr marL="579437" lvl="2" indent="-285750">
              <a:buFont typeface="Wingdings" charset="2"/>
              <a:buChar char="§"/>
            </a:pPr>
            <a:endParaRPr lang="en-US" dirty="0" smtClean="0">
              <a:solidFill>
                <a:schemeClr val="accent5"/>
              </a:solidFill>
            </a:endParaRPr>
          </a:p>
          <a:p>
            <a:pPr marL="579437" lvl="2" indent="-285750">
              <a:buFont typeface="Wingdings" charset="2"/>
              <a:buChar char="§"/>
            </a:pPr>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20</a:t>
            </a:fld>
            <a:endParaRPr lang="en-US" dirty="0"/>
          </a:p>
        </p:txBody>
      </p:sp>
      <p:pic>
        <p:nvPicPr>
          <p:cNvPr id="5" name="Picture 4" descr="Screen Shot 2015-04-09 at 23.15.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773" y="1828433"/>
            <a:ext cx="5437187" cy="4675101"/>
          </a:xfrm>
          <a:prstGeom prst="rect">
            <a:avLst/>
          </a:prstGeom>
        </p:spPr>
      </p:pic>
    </p:spTree>
    <p:extLst>
      <p:ext uri="{BB962C8B-B14F-4D97-AF65-F5344CB8AC3E}">
        <p14:creationId xmlns:p14="http://schemas.microsoft.com/office/powerpoint/2010/main" val="3380095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Configuration Server</a:t>
            </a:r>
            <a:endParaRPr lang="en-US" dirty="0"/>
          </a:p>
        </p:txBody>
      </p:sp>
      <p:sp>
        <p:nvSpPr>
          <p:cNvPr id="3" name="Content Placeholder 2"/>
          <p:cNvSpPr>
            <a:spLocks noGrp="1"/>
          </p:cNvSpPr>
          <p:nvPr>
            <p:ph idx="1"/>
          </p:nvPr>
        </p:nvSpPr>
        <p:spPr>
          <a:xfrm>
            <a:off x="277572" y="913784"/>
            <a:ext cx="8602663" cy="5430918"/>
          </a:xfrm>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endParaRPr lang="en-US" dirty="0" smtClean="0">
              <a:solidFill>
                <a:srgbClr val="7030A0"/>
              </a:solidFill>
            </a:endParaRPr>
          </a:p>
          <a:p>
            <a:pPr marL="684213" lvl="1" indent="-342900">
              <a:buFont typeface="Wingdings" charset="2"/>
              <a:buChar char="§"/>
            </a:pPr>
            <a:r>
              <a:rPr lang="en-US" dirty="0">
                <a:solidFill>
                  <a:srgbClr val="7030A0"/>
                </a:solidFill>
              </a:rPr>
              <a:t>Add a new dependency </a:t>
            </a:r>
            <a:r>
              <a:rPr lang="en-US" dirty="0" smtClean="0">
                <a:solidFill>
                  <a:srgbClr val="7030A0"/>
                </a:solidFill>
              </a:rPr>
              <a:t>management section</a:t>
            </a:r>
            <a:endParaRPr lang="en-US" sz="1200" i="1" dirty="0">
              <a:latin typeface="Courier New"/>
              <a:cs typeface="Courier New"/>
            </a:endParaRPr>
          </a:p>
          <a:p>
            <a:pPr lvl="2" indent="0">
              <a:buNone/>
            </a:pPr>
            <a:r>
              <a:rPr lang="en-US" sz="1200" dirty="0">
                <a:latin typeface="Courier New"/>
                <a:cs typeface="Courier New"/>
              </a:rPr>
              <a:t>&lt;</a:t>
            </a:r>
            <a:r>
              <a:rPr lang="en-US" sz="1200" dirty="0" err="1">
                <a:latin typeface="Courier New"/>
                <a:cs typeface="Courier New"/>
              </a:rPr>
              <a:t>dependencyManagement</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&lt;dependencies&gt;</a:t>
            </a:r>
            <a:br>
              <a:rPr lang="en-US" sz="1200" dirty="0">
                <a:latin typeface="Courier New"/>
                <a:cs typeface="Courier New"/>
              </a:rPr>
            </a:br>
            <a:r>
              <a:rPr lang="en-US" sz="1200" dirty="0">
                <a:latin typeface="Courier New"/>
                <a:cs typeface="Courier New"/>
              </a:rPr>
              <a:t>        &lt;dependency&gt;</a:t>
            </a:r>
            <a:br>
              <a:rPr lang="en-US" sz="1200" dirty="0">
                <a:latin typeface="Courier New"/>
                <a:cs typeface="Courier New"/>
              </a:rPr>
            </a:br>
            <a:r>
              <a:rPr lang="en-US" sz="1200" dirty="0">
                <a:latin typeface="Courier New"/>
                <a:cs typeface="Courier New"/>
              </a:rPr>
              <a:t>            &lt;</a:t>
            </a:r>
            <a:r>
              <a:rPr lang="en-US" sz="1200" dirty="0" err="1">
                <a:latin typeface="Courier New"/>
                <a:cs typeface="Courier New"/>
              </a:rPr>
              <a:t>groupId</a:t>
            </a:r>
            <a:r>
              <a:rPr lang="en-US" sz="1200" dirty="0">
                <a:latin typeface="Courier New"/>
                <a:cs typeface="Courier New"/>
              </a:rPr>
              <a:t>&gt;</a:t>
            </a:r>
            <a:r>
              <a:rPr lang="en-US" sz="1200" dirty="0" err="1">
                <a:latin typeface="Courier New"/>
                <a:cs typeface="Courier New"/>
              </a:rPr>
              <a:t>org.springframework.cloud</a:t>
            </a:r>
            <a:r>
              <a:rPr lang="en-US" sz="1200" dirty="0">
                <a:latin typeface="Courier New"/>
                <a:cs typeface="Courier New"/>
              </a:rPr>
              <a:t>&lt;/</a:t>
            </a:r>
            <a:r>
              <a:rPr lang="en-US" sz="1200" dirty="0" err="1">
                <a:latin typeface="Courier New"/>
                <a:cs typeface="Courier New"/>
              </a:rPr>
              <a:t>groupId</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a:t>
            </a:r>
            <a:r>
              <a:rPr lang="en-US" sz="1200" dirty="0" err="1">
                <a:latin typeface="Courier New"/>
                <a:cs typeface="Courier New"/>
              </a:rPr>
              <a:t>artifactId</a:t>
            </a:r>
            <a:r>
              <a:rPr lang="en-US" sz="1200" dirty="0">
                <a:latin typeface="Courier New"/>
                <a:cs typeface="Courier New"/>
              </a:rPr>
              <a:t>&gt;spring-cloud-starter&lt;/</a:t>
            </a:r>
            <a:r>
              <a:rPr lang="en-US" sz="1200" dirty="0" err="1">
                <a:latin typeface="Courier New"/>
                <a:cs typeface="Courier New"/>
              </a:rPr>
              <a:t>artifactId</a:t>
            </a:r>
            <a:r>
              <a:rPr lang="en-US" sz="1200" dirty="0">
                <a:latin typeface="Courier New"/>
                <a:cs typeface="Courier New"/>
              </a:rPr>
              <a:t>&gt;</a:t>
            </a:r>
            <a:br>
              <a:rPr lang="en-US" sz="1200" dirty="0">
                <a:latin typeface="Courier New"/>
                <a:cs typeface="Courier New"/>
              </a:rPr>
            </a:br>
            <a:r>
              <a:rPr lang="en-US" sz="1200" dirty="0">
                <a:latin typeface="Courier New"/>
                <a:cs typeface="Courier New"/>
              </a:rPr>
              <a:t>            &lt;version&gt;1.0.0.RELEASE&lt;/version&gt;</a:t>
            </a:r>
            <a:br>
              <a:rPr lang="en-US" sz="1200" dirty="0">
                <a:latin typeface="Courier New"/>
                <a:cs typeface="Courier New"/>
              </a:rPr>
            </a:br>
            <a:r>
              <a:rPr lang="en-US" sz="1200" dirty="0">
                <a:latin typeface="Courier New"/>
                <a:cs typeface="Courier New"/>
              </a:rPr>
              <a:t>            &lt;type&gt;</a:t>
            </a:r>
            <a:r>
              <a:rPr lang="en-US" sz="1200" dirty="0" err="1">
                <a:latin typeface="Courier New"/>
                <a:cs typeface="Courier New"/>
              </a:rPr>
              <a:t>pom</a:t>
            </a:r>
            <a:r>
              <a:rPr lang="en-US" sz="1200" dirty="0">
                <a:latin typeface="Courier New"/>
                <a:cs typeface="Courier New"/>
              </a:rPr>
              <a:t>&lt;/type&gt;</a:t>
            </a:r>
            <a:br>
              <a:rPr lang="en-US" sz="1200" dirty="0">
                <a:latin typeface="Courier New"/>
                <a:cs typeface="Courier New"/>
              </a:rPr>
            </a:br>
            <a:r>
              <a:rPr lang="en-US" sz="1200" dirty="0">
                <a:latin typeface="Courier New"/>
                <a:cs typeface="Courier New"/>
              </a:rPr>
              <a:t>            &lt;scope&gt;import&lt;/scope&gt;</a:t>
            </a:r>
            <a:br>
              <a:rPr lang="en-US" sz="1200" dirty="0">
                <a:latin typeface="Courier New"/>
                <a:cs typeface="Courier New"/>
              </a:rPr>
            </a:br>
            <a:r>
              <a:rPr lang="en-US" sz="1200" dirty="0">
                <a:latin typeface="Courier New"/>
                <a:cs typeface="Courier New"/>
              </a:rPr>
              <a:t>        &lt;/dependency&gt;</a:t>
            </a:r>
            <a:br>
              <a:rPr lang="en-US" sz="1200" dirty="0">
                <a:latin typeface="Courier New"/>
                <a:cs typeface="Courier New"/>
              </a:rPr>
            </a:br>
            <a:r>
              <a:rPr lang="en-US" sz="1200" dirty="0">
                <a:latin typeface="Courier New"/>
                <a:cs typeface="Courier New"/>
              </a:rPr>
              <a:t>    &lt;/dependencies&gt;</a:t>
            </a:r>
            <a:br>
              <a:rPr lang="en-US" sz="1200" dirty="0">
                <a:latin typeface="Courier New"/>
                <a:cs typeface="Courier New"/>
              </a:rPr>
            </a:br>
            <a:r>
              <a:rPr lang="en-US" sz="1200" dirty="0">
                <a:latin typeface="Courier New"/>
                <a:cs typeface="Courier New"/>
              </a:rPr>
              <a:t>&lt;/</a:t>
            </a:r>
            <a:r>
              <a:rPr lang="en-US" sz="1200" dirty="0" err="1">
                <a:latin typeface="Courier New"/>
                <a:cs typeface="Courier New"/>
              </a:rPr>
              <a:t>dependencyManagement</a:t>
            </a:r>
            <a:r>
              <a:rPr lang="en-US" sz="1200" dirty="0">
                <a:latin typeface="Courier New"/>
                <a:cs typeface="Courier New"/>
              </a:rPr>
              <a:t>&gt;</a:t>
            </a:r>
          </a:p>
          <a:p>
            <a:pPr lvl="2" indent="0">
              <a:buNone/>
            </a:pPr>
            <a:endParaRPr lang="en-US" sz="1400" dirty="0">
              <a:solidFill>
                <a:srgbClr val="7030A0"/>
              </a:solidFill>
              <a:latin typeface="Courier New"/>
              <a:cs typeface="Courier New"/>
            </a:endParaRPr>
          </a:p>
          <a:p>
            <a:pPr marL="739775" lvl="4" indent="-285750">
              <a:buFont typeface="Wingdings" charset="2"/>
              <a:buChar char="§"/>
            </a:pPr>
            <a:r>
              <a:rPr lang="en-US" sz="1800" dirty="0">
                <a:solidFill>
                  <a:srgbClr val="7030A0"/>
                </a:solidFill>
                <a:latin typeface="Calibri"/>
                <a:cs typeface="Calibri"/>
              </a:rPr>
              <a:t>Add </a:t>
            </a:r>
            <a:r>
              <a:rPr lang="en-US" sz="1800" dirty="0" smtClean="0">
                <a:solidFill>
                  <a:srgbClr val="7030A0"/>
                </a:solidFill>
                <a:latin typeface="Calibri"/>
                <a:cs typeface="Calibri"/>
              </a:rPr>
              <a:t>new dependency</a:t>
            </a:r>
            <a:endParaRPr lang="en-US" i="1" dirty="0">
              <a:latin typeface="Courier New"/>
              <a:cs typeface="Courier New"/>
            </a:endParaRPr>
          </a:p>
          <a:p>
            <a:pPr marL="736600" lvl="5" indent="0">
              <a:buNone/>
            </a:pPr>
            <a:r>
              <a:rPr lang="en-US" dirty="0">
                <a:latin typeface="Courier New"/>
                <a:cs typeface="Courier New"/>
              </a:rPr>
              <a:t>&lt;dependency&gt;</a:t>
            </a:r>
            <a:br>
              <a:rPr lang="en-US" dirty="0">
                <a:latin typeface="Courier New"/>
                <a:cs typeface="Courier New"/>
              </a:rPr>
            </a:br>
            <a:r>
              <a:rPr lang="en-US" dirty="0">
                <a:latin typeface="Courier New"/>
                <a:cs typeface="Courier New"/>
              </a:rPr>
              <a:t>    &lt;</a:t>
            </a:r>
            <a:r>
              <a:rPr lang="en-US" dirty="0" err="1">
                <a:latin typeface="Courier New"/>
                <a:cs typeface="Courier New"/>
              </a:rPr>
              <a:t>groupId</a:t>
            </a:r>
            <a:r>
              <a:rPr lang="en-US" dirty="0">
                <a:latin typeface="Courier New"/>
                <a:cs typeface="Courier New"/>
              </a:rPr>
              <a:t>&gt;</a:t>
            </a:r>
            <a:r>
              <a:rPr lang="en-US" dirty="0" err="1">
                <a:latin typeface="Courier New"/>
                <a:cs typeface="Courier New"/>
              </a:rPr>
              <a:t>org.springframework.cloud</a:t>
            </a:r>
            <a:r>
              <a:rPr lang="en-US" dirty="0">
                <a:latin typeface="Courier New"/>
                <a:cs typeface="Courier New"/>
              </a:rPr>
              <a:t>&lt;/</a:t>
            </a:r>
            <a:r>
              <a:rPr lang="en-US" dirty="0" err="1">
                <a:latin typeface="Courier New"/>
                <a:cs typeface="Courier New"/>
              </a:rPr>
              <a:t>groupId</a:t>
            </a:r>
            <a:r>
              <a:rPr lang="en-US" dirty="0">
                <a:latin typeface="Courier New"/>
                <a:cs typeface="Courier New"/>
              </a:rPr>
              <a:t>&gt;</a:t>
            </a:r>
            <a:br>
              <a:rPr lang="en-US" dirty="0">
                <a:latin typeface="Courier New"/>
                <a:cs typeface="Courier New"/>
              </a:rPr>
            </a:br>
            <a:r>
              <a:rPr lang="en-US" dirty="0">
                <a:latin typeface="Courier New"/>
                <a:cs typeface="Courier New"/>
              </a:rPr>
              <a:t>    &lt;</a:t>
            </a:r>
            <a:r>
              <a:rPr lang="en-US" dirty="0" err="1">
                <a:latin typeface="Courier New"/>
                <a:cs typeface="Courier New"/>
              </a:rPr>
              <a:t>artifactId</a:t>
            </a:r>
            <a:r>
              <a:rPr lang="en-US" dirty="0">
                <a:latin typeface="Courier New"/>
                <a:cs typeface="Courier New"/>
              </a:rPr>
              <a:t>&gt;spring-cloud-</a:t>
            </a:r>
            <a:r>
              <a:rPr lang="en-US" dirty="0" err="1">
                <a:latin typeface="Courier New"/>
                <a:cs typeface="Courier New"/>
              </a:rPr>
              <a:t>config</a:t>
            </a:r>
            <a:r>
              <a:rPr lang="en-US" dirty="0">
                <a:latin typeface="Courier New"/>
                <a:cs typeface="Courier New"/>
              </a:rPr>
              <a:t>-server&lt;/</a:t>
            </a:r>
            <a:r>
              <a:rPr lang="en-US" dirty="0" err="1">
                <a:latin typeface="Courier New"/>
                <a:cs typeface="Courier New"/>
              </a:rPr>
              <a:t>artifactId</a:t>
            </a:r>
            <a:r>
              <a:rPr lang="en-US" dirty="0">
                <a:latin typeface="Courier New"/>
                <a:cs typeface="Courier New"/>
              </a:rPr>
              <a:t>&gt;</a:t>
            </a:r>
            <a:br>
              <a:rPr lang="en-US" dirty="0">
                <a:latin typeface="Courier New"/>
                <a:cs typeface="Courier New"/>
              </a:rPr>
            </a:br>
            <a:r>
              <a:rPr lang="en-US" dirty="0">
                <a:latin typeface="Courier New"/>
                <a:cs typeface="Courier New"/>
              </a:rPr>
              <a:t>&lt;/dependency</a:t>
            </a:r>
            <a:r>
              <a:rPr lang="en-US" dirty="0" smtClean="0">
                <a:latin typeface="Courier New"/>
                <a:cs typeface="Courier New"/>
              </a:rPr>
              <a:t>&gt;</a:t>
            </a:r>
          </a:p>
          <a:p>
            <a:pPr marL="736600" lvl="5" indent="0">
              <a:buNone/>
            </a:pPr>
            <a:r>
              <a:rPr lang="en-US" dirty="0">
                <a:latin typeface="Courier New"/>
                <a:cs typeface="Courier New"/>
              </a:rPr>
              <a:t>&lt;dependency&gt;</a:t>
            </a:r>
            <a:br>
              <a:rPr lang="en-US" dirty="0">
                <a:latin typeface="Courier New"/>
                <a:cs typeface="Courier New"/>
              </a:rPr>
            </a:br>
            <a:r>
              <a:rPr lang="en-US" dirty="0">
                <a:latin typeface="Courier New"/>
                <a:cs typeface="Courier New"/>
              </a:rPr>
              <a:t>    &lt;</a:t>
            </a:r>
            <a:r>
              <a:rPr lang="en-US" dirty="0" err="1">
                <a:latin typeface="Courier New"/>
                <a:cs typeface="Courier New"/>
              </a:rPr>
              <a:t>groupId</a:t>
            </a:r>
            <a:r>
              <a:rPr lang="en-US" dirty="0">
                <a:latin typeface="Courier New"/>
                <a:cs typeface="Courier New"/>
              </a:rPr>
              <a:t>&gt;</a:t>
            </a:r>
            <a:r>
              <a:rPr lang="en-US" dirty="0" err="1">
                <a:latin typeface="Courier New"/>
                <a:cs typeface="Courier New"/>
              </a:rPr>
              <a:t>org.springframework.cloud</a:t>
            </a:r>
            <a:r>
              <a:rPr lang="en-US" dirty="0">
                <a:latin typeface="Courier New"/>
                <a:cs typeface="Courier New"/>
              </a:rPr>
              <a:t>&lt;/</a:t>
            </a:r>
            <a:r>
              <a:rPr lang="en-US" dirty="0" err="1">
                <a:latin typeface="Courier New"/>
                <a:cs typeface="Courier New"/>
              </a:rPr>
              <a:t>groupId</a:t>
            </a:r>
            <a:r>
              <a:rPr lang="en-US" dirty="0">
                <a:latin typeface="Courier New"/>
                <a:cs typeface="Courier New"/>
              </a:rPr>
              <a:t>&gt;</a:t>
            </a:r>
            <a:br>
              <a:rPr lang="en-US" dirty="0">
                <a:latin typeface="Courier New"/>
                <a:cs typeface="Courier New"/>
              </a:rPr>
            </a:br>
            <a:r>
              <a:rPr lang="en-US" dirty="0">
                <a:latin typeface="Courier New"/>
                <a:cs typeface="Courier New"/>
              </a:rPr>
              <a:t>    &lt;</a:t>
            </a:r>
            <a:r>
              <a:rPr lang="en-US" dirty="0" err="1">
                <a:latin typeface="Courier New"/>
                <a:cs typeface="Courier New"/>
              </a:rPr>
              <a:t>artifactId</a:t>
            </a:r>
            <a:r>
              <a:rPr lang="en-US" dirty="0">
                <a:latin typeface="Courier New"/>
                <a:cs typeface="Courier New"/>
              </a:rPr>
              <a:t>&gt;spring-cloud-starter-eureka&lt;/</a:t>
            </a:r>
            <a:r>
              <a:rPr lang="en-US" dirty="0" err="1">
                <a:latin typeface="Courier New"/>
                <a:cs typeface="Courier New"/>
              </a:rPr>
              <a:t>artifactId</a:t>
            </a:r>
            <a:r>
              <a:rPr lang="en-US" dirty="0">
                <a:latin typeface="Courier New"/>
                <a:cs typeface="Courier New"/>
              </a:rPr>
              <a:t>&gt;</a:t>
            </a:r>
            <a:br>
              <a:rPr lang="en-US" dirty="0">
                <a:latin typeface="Courier New"/>
                <a:cs typeface="Courier New"/>
              </a:rPr>
            </a:br>
            <a:r>
              <a:rPr lang="en-US" dirty="0">
                <a:latin typeface="Courier New"/>
                <a:cs typeface="Courier New"/>
              </a:rPr>
              <a:t>&lt;/dependency</a:t>
            </a:r>
            <a:r>
              <a:rPr lang="en-US" dirty="0" smtClean="0">
                <a:latin typeface="Courier New"/>
                <a:cs typeface="Courier New"/>
              </a:rPr>
              <a:t>&gt;</a:t>
            </a:r>
          </a:p>
          <a:p>
            <a:pPr marL="736600" lvl="5" indent="0">
              <a:buNone/>
            </a:pPr>
            <a:r>
              <a:rPr lang="en-US" dirty="0">
                <a:latin typeface="Courier New"/>
                <a:cs typeface="Courier New"/>
              </a:rPr>
              <a:t>&lt;dependency&gt;</a:t>
            </a:r>
            <a:br>
              <a:rPr lang="en-US" dirty="0">
                <a:latin typeface="Courier New"/>
                <a:cs typeface="Courier New"/>
              </a:rPr>
            </a:br>
            <a:r>
              <a:rPr lang="en-US" dirty="0">
                <a:latin typeface="Courier New"/>
                <a:cs typeface="Courier New"/>
              </a:rPr>
              <a:t>    &lt;</a:t>
            </a:r>
            <a:r>
              <a:rPr lang="en-US" dirty="0" err="1">
                <a:latin typeface="Courier New"/>
                <a:cs typeface="Courier New"/>
              </a:rPr>
              <a:t>groupId</a:t>
            </a:r>
            <a:r>
              <a:rPr lang="en-US" dirty="0">
                <a:latin typeface="Courier New"/>
                <a:cs typeface="Courier New"/>
              </a:rPr>
              <a:t>&gt;</a:t>
            </a:r>
            <a:r>
              <a:rPr lang="en-US" dirty="0" err="1">
                <a:latin typeface="Courier New"/>
                <a:cs typeface="Courier New"/>
              </a:rPr>
              <a:t>org.springframework.cloud</a:t>
            </a:r>
            <a:r>
              <a:rPr lang="en-US" dirty="0">
                <a:latin typeface="Courier New"/>
                <a:cs typeface="Courier New"/>
              </a:rPr>
              <a:t>&lt;/</a:t>
            </a:r>
            <a:r>
              <a:rPr lang="en-US" dirty="0" err="1">
                <a:latin typeface="Courier New"/>
                <a:cs typeface="Courier New"/>
              </a:rPr>
              <a:t>groupId</a:t>
            </a:r>
            <a:r>
              <a:rPr lang="en-US" dirty="0">
                <a:latin typeface="Courier New"/>
                <a:cs typeface="Courier New"/>
              </a:rPr>
              <a:t>&gt;</a:t>
            </a:r>
            <a:br>
              <a:rPr lang="en-US" dirty="0">
                <a:latin typeface="Courier New"/>
                <a:cs typeface="Courier New"/>
              </a:rPr>
            </a:br>
            <a:r>
              <a:rPr lang="en-US" dirty="0">
                <a:latin typeface="Courier New"/>
                <a:cs typeface="Courier New"/>
              </a:rPr>
              <a:t>    &lt;</a:t>
            </a:r>
            <a:r>
              <a:rPr lang="en-US" dirty="0" err="1">
                <a:latin typeface="Courier New"/>
                <a:cs typeface="Courier New"/>
              </a:rPr>
              <a:t>artifactId</a:t>
            </a:r>
            <a:r>
              <a:rPr lang="en-US" dirty="0">
                <a:latin typeface="Courier New"/>
                <a:cs typeface="Courier New"/>
              </a:rPr>
              <a:t>&gt;spring-cloud-starter-</a:t>
            </a:r>
            <a:r>
              <a:rPr lang="en-US" dirty="0" err="1">
                <a:latin typeface="Courier New"/>
                <a:cs typeface="Courier New"/>
              </a:rPr>
              <a:t>hystrix</a:t>
            </a:r>
            <a:r>
              <a:rPr lang="en-US" dirty="0">
                <a:latin typeface="Courier New"/>
                <a:cs typeface="Courier New"/>
              </a:rPr>
              <a:t>&lt;/</a:t>
            </a:r>
            <a:r>
              <a:rPr lang="en-US" dirty="0" err="1">
                <a:latin typeface="Courier New"/>
                <a:cs typeface="Courier New"/>
              </a:rPr>
              <a:t>artifactId</a:t>
            </a:r>
            <a:r>
              <a:rPr lang="en-US" dirty="0">
                <a:latin typeface="Courier New"/>
                <a:cs typeface="Courier New"/>
              </a:rPr>
              <a:t>&gt;</a:t>
            </a:r>
            <a:br>
              <a:rPr lang="en-US" dirty="0">
                <a:latin typeface="Courier New"/>
                <a:cs typeface="Courier New"/>
              </a:rPr>
            </a:br>
            <a:r>
              <a:rPr lang="en-US" dirty="0">
                <a:latin typeface="Courier New"/>
                <a:cs typeface="Courier New"/>
              </a:rPr>
              <a:t>&lt;/dependency&gt;</a:t>
            </a:r>
            <a:endParaRPr lang="en-US" dirty="0" smtClean="0">
              <a:latin typeface="Courier New"/>
              <a:cs typeface="Courier New"/>
            </a:endParaRPr>
          </a:p>
          <a:p>
            <a:pPr marL="736600" lvl="5"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21</a:t>
            </a:fld>
            <a:endParaRPr lang="en-US" dirty="0"/>
          </a:p>
        </p:txBody>
      </p:sp>
    </p:spTree>
    <p:extLst>
      <p:ext uri="{BB962C8B-B14F-4D97-AF65-F5344CB8AC3E}">
        <p14:creationId xmlns:p14="http://schemas.microsoft.com/office/powerpoint/2010/main" val="1370577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Configuration Server – cont.</a:t>
            </a:r>
            <a:endParaRPr lang="en-US" dirty="0"/>
          </a:p>
        </p:txBody>
      </p:sp>
      <p:sp>
        <p:nvSpPr>
          <p:cNvPr id="3" name="Content Placeholder 2"/>
          <p:cNvSpPr>
            <a:spLocks noGrp="1"/>
          </p:cNvSpPr>
          <p:nvPr>
            <p:ph idx="1"/>
          </p:nvPr>
        </p:nvSpPr>
        <p:spPr>
          <a:xfrm>
            <a:off x="269875" y="906087"/>
            <a:ext cx="8602663" cy="5531756"/>
          </a:xfrm>
        </p:spPr>
        <p:txBody>
          <a:bodyPr/>
          <a:lstStyle/>
          <a:p>
            <a:pPr marL="342900" lvl="2" indent="-342900">
              <a:buFont typeface="Wingdings" charset="2"/>
              <a:buChar char="§"/>
            </a:pPr>
            <a:r>
              <a:rPr lang="en-US" sz="2400" dirty="0" smtClean="0">
                <a:solidFill>
                  <a:schemeClr val="accent5"/>
                </a:solidFill>
              </a:rPr>
              <a:t>Add </a:t>
            </a:r>
            <a:r>
              <a:rPr lang="en-US" sz="2400" dirty="0">
                <a:solidFill>
                  <a:schemeClr val="accent5"/>
                </a:solidFill>
              </a:rPr>
              <a:t>a </a:t>
            </a:r>
            <a:r>
              <a:rPr lang="en-US" sz="2400" dirty="0" err="1">
                <a:solidFill>
                  <a:schemeClr val="accent5"/>
                </a:solidFill>
              </a:rPr>
              <a:t>bootstrap.yml</a:t>
            </a:r>
            <a:r>
              <a:rPr lang="en-US" sz="2400" dirty="0">
                <a:solidFill>
                  <a:schemeClr val="accent5"/>
                </a:solidFill>
              </a:rPr>
              <a:t> file</a:t>
            </a:r>
            <a:endParaRPr lang="en-US" sz="2400" dirty="0">
              <a:solidFill>
                <a:srgbClr val="7030A0"/>
              </a:solidFill>
            </a:endParaRPr>
          </a:p>
          <a:p>
            <a:pPr marL="736600" lvl="5" indent="0">
              <a:buNone/>
            </a:pPr>
            <a:r>
              <a:rPr lang="en-US" sz="1400" dirty="0">
                <a:latin typeface="Courier New"/>
                <a:cs typeface="Courier New"/>
              </a:rPr>
              <a:t>spring:</a:t>
            </a:r>
            <a:br>
              <a:rPr lang="en-US" sz="1400" dirty="0">
                <a:latin typeface="Courier New"/>
                <a:cs typeface="Courier New"/>
              </a:rPr>
            </a:br>
            <a:r>
              <a:rPr lang="en-US" dirty="0">
                <a:latin typeface="Courier New"/>
                <a:cs typeface="Courier New"/>
              </a:rPr>
              <a:t>  application:</a:t>
            </a:r>
            <a:br>
              <a:rPr lang="en-US" dirty="0">
                <a:latin typeface="Courier New"/>
                <a:cs typeface="Courier New"/>
              </a:rPr>
            </a:br>
            <a:r>
              <a:rPr lang="en-US" dirty="0">
                <a:latin typeface="Courier New"/>
                <a:cs typeface="Courier New"/>
              </a:rPr>
              <a:t>    name: configuration-service</a:t>
            </a:r>
            <a:br>
              <a:rPr lang="en-US" dirty="0">
                <a:latin typeface="Courier New"/>
                <a:cs typeface="Courier New"/>
              </a:rPr>
            </a:br>
            <a:r>
              <a:rPr lang="en-US" dirty="0">
                <a:latin typeface="Courier New"/>
                <a:cs typeface="Courier New"/>
              </a:rPr>
              <a:t/>
            </a:r>
            <a:br>
              <a:rPr lang="en-US" dirty="0">
                <a:latin typeface="Courier New"/>
                <a:cs typeface="Courier New"/>
              </a:rPr>
            </a:br>
            <a:r>
              <a:rPr lang="en-US" dirty="0" smtClean="0">
                <a:latin typeface="Courier New"/>
                <a:cs typeface="Courier New"/>
              </a:rPr>
              <a:t>info</a:t>
            </a:r>
            <a:r>
              <a:rPr lang="en-US" dirty="0">
                <a:latin typeface="Courier New"/>
                <a:cs typeface="Courier New"/>
              </a:rPr>
              <a:t>:</a:t>
            </a:r>
            <a:br>
              <a:rPr lang="en-US" dirty="0">
                <a:latin typeface="Courier New"/>
                <a:cs typeface="Courier New"/>
              </a:rPr>
            </a:br>
            <a:r>
              <a:rPr lang="en-US" dirty="0">
                <a:latin typeface="Courier New"/>
                <a:cs typeface="Courier New"/>
              </a:rPr>
              <a:t>    name: </a:t>
            </a:r>
            <a:r>
              <a:rPr lang="en-US" dirty="0" smtClean="0">
                <a:latin typeface="Courier New"/>
                <a:cs typeface="Courier New"/>
              </a:rPr>
              <a:t>Configuration Service</a:t>
            </a:r>
            <a:r>
              <a:rPr lang="en-US" dirty="0">
                <a:latin typeface="Courier New"/>
                <a:cs typeface="Courier New"/>
              </a:rPr>
              <a:t/>
            </a:r>
            <a:br>
              <a:rPr lang="en-US" dirty="0">
                <a:latin typeface="Courier New"/>
                <a:cs typeface="Courier New"/>
              </a:rPr>
            </a:br>
            <a:r>
              <a:rPr lang="en-US" dirty="0">
                <a:latin typeface="Courier New"/>
                <a:cs typeface="Courier New"/>
              </a:rPr>
              <a:t>    description: </a:t>
            </a:r>
            <a:r>
              <a:rPr lang="en-US" dirty="0" smtClean="0">
                <a:latin typeface="Courier New"/>
                <a:cs typeface="Courier New"/>
              </a:rPr>
              <a:t>Configuration Service Server</a:t>
            </a:r>
            <a:r>
              <a:rPr lang="en-US" dirty="0">
                <a:latin typeface="Courier New"/>
                <a:cs typeface="Courier New"/>
              </a:rPr>
              <a:t/>
            </a:r>
            <a:br>
              <a:rPr lang="en-US" dirty="0">
                <a:latin typeface="Courier New"/>
                <a:cs typeface="Courier New"/>
              </a:rPr>
            </a:br>
            <a:r>
              <a:rPr lang="en-US" dirty="0">
                <a:latin typeface="Courier New"/>
                <a:cs typeface="Courier New"/>
              </a:rPr>
              <a:t>    version: </a:t>
            </a:r>
            <a:r>
              <a:rPr lang="en-US" dirty="0" smtClean="0">
                <a:latin typeface="Courier New"/>
                <a:cs typeface="Courier New"/>
              </a:rPr>
              <a:t>${</a:t>
            </a:r>
            <a:r>
              <a:rPr lang="en-US" dirty="0" err="1" smtClean="0">
                <a:latin typeface="Courier New"/>
                <a:cs typeface="Courier New"/>
              </a:rPr>
              <a:t>project.version</a:t>
            </a:r>
            <a:r>
              <a:rPr lang="en-US" dirty="0" smtClean="0">
                <a:latin typeface="Courier New"/>
                <a:cs typeface="Courier New"/>
              </a:rPr>
              <a:t>}</a:t>
            </a:r>
          </a:p>
          <a:p>
            <a:pPr marL="736600" lvl="5" indent="0">
              <a:buNone/>
            </a:pPr>
            <a:endParaRPr lang="en-US" sz="1400" dirty="0" smtClean="0">
              <a:solidFill>
                <a:srgbClr val="7030A0"/>
              </a:solidFill>
              <a:latin typeface="Courier New"/>
              <a:cs typeface="Courier New"/>
            </a:endParaRPr>
          </a:p>
          <a:p>
            <a:pPr marL="736600" lvl="5" indent="0">
              <a:buNone/>
            </a:pPr>
            <a:endParaRPr lang="en-US" sz="1400" dirty="0" smtClean="0">
              <a:solidFill>
                <a:srgbClr val="7030A0"/>
              </a:solidFill>
              <a:latin typeface="Courier New"/>
              <a:cs typeface="Courier New"/>
            </a:endParaRPr>
          </a:p>
          <a:p>
            <a:pPr marL="342900" lvl="2" indent="-342900">
              <a:buFont typeface="Wingdings" charset="2"/>
              <a:buChar char="§"/>
            </a:pPr>
            <a:r>
              <a:rPr lang="en-US" sz="2400" dirty="0" smtClean="0">
                <a:solidFill>
                  <a:schemeClr val="accent5"/>
                </a:solidFill>
              </a:rPr>
              <a:t>Update the </a:t>
            </a:r>
            <a:r>
              <a:rPr lang="en-US" sz="2400" dirty="0" err="1" smtClean="0">
                <a:solidFill>
                  <a:schemeClr val="accent5"/>
                </a:solidFill>
              </a:rPr>
              <a:t>pom.xml</a:t>
            </a:r>
            <a:endParaRPr lang="en-US" sz="2400" dirty="0" smtClean="0">
              <a:solidFill>
                <a:schemeClr val="accent5"/>
              </a:solidFill>
            </a:endParaRPr>
          </a:p>
          <a:p>
            <a:pPr marL="0" lvl="2" indent="0">
              <a:buNone/>
            </a:pPr>
            <a:r>
              <a:rPr lang="en-US" sz="1400" dirty="0" smtClean="0">
                <a:latin typeface="Courier New"/>
                <a:cs typeface="Courier New"/>
              </a:rPr>
              <a:t>       &lt;build&gt;</a:t>
            </a:r>
          </a:p>
          <a:p>
            <a:pPr marL="0" lvl="2" indent="0">
              <a:buNone/>
            </a:pPr>
            <a:r>
              <a:rPr lang="en-US" sz="1400" dirty="0" smtClean="0">
                <a:solidFill>
                  <a:srgbClr val="7030A0"/>
                </a:solidFill>
                <a:latin typeface="Courier New"/>
                <a:cs typeface="Courier New"/>
              </a:rPr>
              <a:t>       …</a:t>
            </a:r>
            <a:endParaRPr lang="en-US" sz="1400" dirty="0">
              <a:solidFill>
                <a:srgbClr val="7030A0"/>
              </a:solidFill>
              <a:latin typeface="Courier New"/>
              <a:cs typeface="Courier New"/>
            </a:endParaRPr>
          </a:p>
          <a:p>
            <a:pPr marL="736600" lvl="5" indent="0">
              <a:buNone/>
            </a:pPr>
            <a:r>
              <a:rPr lang="en-US" dirty="0">
                <a:latin typeface="Courier New"/>
                <a:cs typeface="Courier New"/>
              </a:rPr>
              <a:t>&lt;resources&gt;</a:t>
            </a:r>
            <a:br>
              <a:rPr lang="en-US" dirty="0">
                <a:latin typeface="Courier New"/>
                <a:cs typeface="Courier New"/>
              </a:rPr>
            </a:br>
            <a:r>
              <a:rPr lang="en-US" dirty="0">
                <a:latin typeface="Courier New"/>
                <a:cs typeface="Courier New"/>
              </a:rPr>
              <a:t>    &lt;resource&gt;</a:t>
            </a:r>
            <a:br>
              <a:rPr lang="en-US" dirty="0">
                <a:latin typeface="Courier New"/>
                <a:cs typeface="Courier New"/>
              </a:rPr>
            </a:br>
            <a:r>
              <a:rPr lang="en-US" dirty="0">
                <a:latin typeface="Courier New"/>
                <a:cs typeface="Courier New"/>
              </a:rPr>
              <a:t>        &lt;filtering&gt;true&lt;/filtering&gt;</a:t>
            </a:r>
            <a:br>
              <a:rPr lang="en-US" dirty="0">
                <a:latin typeface="Courier New"/>
                <a:cs typeface="Courier New"/>
              </a:rPr>
            </a:br>
            <a:r>
              <a:rPr lang="en-US" dirty="0">
                <a:latin typeface="Courier New"/>
                <a:cs typeface="Courier New"/>
              </a:rPr>
              <a:t>        &lt;directory&gt;</a:t>
            </a:r>
            <a:r>
              <a:rPr lang="en-US" dirty="0" err="1">
                <a:latin typeface="Courier New"/>
                <a:cs typeface="Courier New"/>
              </a:rPr>
              <a:t>src</a:t>
            </a:r>
            <a:r>
              <a:rPr lang="en-US" dirty="0">
                <a:latin typeface="Courier New"/>
                <a:cs typeface="Courier New"/>
              </a:rPr>
              <a:t>/main/resources&lt;/directory&gt;</a:t>
            </a:r>
            <a:br>
              <a:rPr lang="en-US" dirty="0">
                <a:latin typeface="Courier New"/>
                <a:cs typeface="Courier New"/>
              </a:rPr>
            </a:br>
            <a:r>
              <a:rPr lang="en-US" dirty="0">
                <a:latin typeface="Courier New"/>
                <a:cs typeface="Courier New"/>
              </a:rPr>
              <a:t>    &lt;/resource&gt;</a:t>
            </a:r>
            <a:br>
              <a:rPr lang="en-US" dirty="0">
                <a:latin typeface="Courier New"/>
                <a:cs typeface="Courier New"/>
              </a:rPr>
            </a:br>
            <a:r>
              <a:rPr lang="en-US" dirty="0">
                <a:latin typeface="Courier New"/>
                <a:cs typeface="Courier New"/>
              </a:rPr>
              <a:t>&lt;/resources</a:t>
            </a:r>
            <a:r>
              <a:rPr lang="en-US" dirty="0" smtClean="0">
                <a:latin typeface="Courier New"/>
                <a:cs typeface="Courier New"/>
              </a:rPr>
              <a:t>&gt;</a:t>
            </a:r>
          </a:p>
          <a:p>
            <a:pPr marL="736600" lvl="5" indent="0">
              <a:buNone/>
            </a:pPr>
            <a:r>
              <a:rPr lang="en-US" dirty="0">
                <a:solidFill>
                  <a:srgbClr val="7030A0"/>
                </a:solidFill>
                <a:latin typeface="Courier New"/>
                <a:cs typeface="Courier New"/>
              </a:rPr>
              <a:t>…</a:t>
            </a:r>
          </a:p>
          <a:p>
            <a:pPr marL="0" lvl="2" indent="0">
              <a:buNone/>
            </a:pPr>
            <a:r>
              <a:rPr lang="en-US" sz="1400" dirty="0" smtClean="0">
                <a:latin typeface="Courier New"/>
                <a:cs typeface="Courier New"/>
              </a:rPr>
              <a:t>       &lt;/build</a:t>
            </a:r>
            <a:r>
              <a:rPr lang="en-US" sz="1400" dirty="0">
                <a:latin typeface="Courier New"/>
                <a:cs typeface="Courier New"/>
              </a:rPr>
              <a:t>&gt;</a:t>
            </a:r>
          </a:p>
          <a:p>
            <a:pPr indent="-635000"/>
            <a:r>
              <a:rPr lang="en-US" dirty="0">
                <a:solidFill>
                  <a:srgbClr val="7030A0"/>
                </a:solidFill>
                <a:latin typeface="Courier New"/>
                <a:cs typeface="Courier New"/>
              </a:rPr>
              <a:t>   </a:t>
            </a:r>
            <a:r>
              <a:rPr lang="en-US" dirty="0" smtClean="0">
                <a:solidFill>
                  <a:srgbClr val="7030A0"/>
                </a:solidFill>
                <a:latin typeface="Courier New"/>
                <a:cs typeface="Courier New"/>
              </a:rPr>
              <a:t>  </a:t>
            </a:r>
            <a:endParaRPr lang="en-US"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22</a:t>
            </a:fld>
            <a:endParaRPr lang="en-US" dirty="0"/>
          </a:p>
        </p:txBody>
      </p:sp>
    </p:spTree>
    <p:extLst>
      <p:ext uri="{BB962C8B-B14F-4D97-AF65-F5344CB8AC3E}">
        <p14:creationId xmlns:p14="http://schemas.microsoft.com/office/powerpoint/2010/main" val="721243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Configuration Server – cont.</a:t>
            </a:r>
            <a:endParaRPr lang="en-US" dirty="0"/>
          </a:p>
        </p:txBody>
      </p:sp>
      <p:sp>
        <p:nvSpPr>
          <p:cNvPr id="3" name="Content Placeholder 2"/>
          <p:cNvSpPr>
            <a:spLocks noGrp="1"/>
          </p:cNvSpPr>
          <p:nvPr>
            <p:ph idx="1"/>
          </p:nvPr>
        </p:nvSpPr>
        <p:spPr>
          <a:xfrm>
            <a:off x="269875" y="917036"/>
            <a:ext cx="8602663" cy="5531756"/>
          </a:xfrm>
        </p:spPr>
        <p:txBody>
          <a:bodyPr/>
          <a:lstStyle/>
          <a:p>
            <a:pPr marL="342900" indent="-342900">
              <a:buFont typeface="Wingdings" charset="2"/>
              <a:buChar char="§"/>
            </a:pPr>
            <a:r>
              <a:rPr lang="en-US" dirty="0">
                <a:solidFill>
                  <a:srgbClr val="7030A0"/>
                </a:solidFill>
              </a:rPr>
              <a:t>Rename the </a:t>
            </a:r>
            <a:r>
              <a:rPr lang="en-US" dirty="0" err="1">
                <a:solidFill>
                  <a:srgbClr val="7030A0"/>
                </a:solidFill>
              </a:rPr>
              <a:t>application.properties</a:t>
            </a:r>
            <a:r>
              <a:rPr lang="en-US" dirty="0">
                <a:solidFill>
                  <a:srgbClr val="7030A0"/>
                </a:solidFill>
              </a:rPr>
              <a:t> file to </a:t>
            </a:r>
            <a:r>
              <a:rPr lang="en-US" dirty="0" err="1">
                <a:solidFill>
                  <a:srgbClr val="7030A0"/>
                </a:solidFill>
              </a:rPr>
              <a:t>application.yml</a:t>
            </a:r>
            <a:r>
              <a:rPr lang="en-US" dirty="0">
                <a:solidFill>
                  <a:srgbClr val="7030A0"/>
                </a:solidFill>
              </a:rPr>
              <a:t> because </a:t>
            </a:r>
            <a:r>
              <a:rPr lang="en-US" dirty="0" err="1">
                <a:solidFill>
                  <a:srgbClr val="7030A0"/>
                </a:solidFill>
              </a:rPr>
              <a:t>yml</a:t>
            </a:r>
            <a:r>
              <a:rPr lang="en-US" dirty="0">
                <a:solidFill>
                  <a:srgbClr val="7030A0"/>
                </a:solidFill>
              </a:rPr>
              <a:t> is more fun ;) with the following </a:t>
            </a:r>
            <a:r>
              <a:rPr lang="en-US" dirty="0" smtClean="0">
                <a:solidFill>
                  <a:srgbClr val="7030A0"/>
                </a:solidFill>
              </a:rPr>
              <a:t>content</a:t>
            </a:r>
            <a:endParaRPr lang="en-US" dirty="0">
              <a:solidFill>
                <a:srgbClr val="7030A0"/>
              </a:solidFill>
            </a:endParaRPr>
          </a:p>
          <a:p>
            <a:pPr marL="736600" lvl="5" indent="0">
              <a:buNone/>
            </a:pPr>
            <a:r>
              <a:rPr lang="en-US" sz="1400" dirty="0">
                <a:latin typeface="Courier New"/>
                <a:cs typeface="Courier New"/>
              </a:rPr>
              <a:t>server:</a:t>
            </a:r>
            <a:br>
              <a:rPr lang="en-US" sz="1400" dirty="0">
                <a:latin typeface="Courier New"/>
                <a:cs typeface="Courier New"/>
              </a:rPr>
            </a:br>
            <a:r>
              <a:rPr lang="en-US" sz="1400" dirty="0">
                <a:latin typeface="Courier New"/>
                <a:cs typeface="Courier New"/>
              </a:rPr>
              <a:t>  port: 8888</a:t>
            </a:r>
            <a:br>
              <a:rPr lang="en-US" sz="1400" dirty="0">
                <a:latin typeface="Courier New"/>
                <a:cs typeface="Courier New"/>
              </a:rPr>
            </a:br>
            <a:r>
              <a:rPr lang="en-US" sz="1400" dirty="0">
                <a:latin typeface="Courier New"/>
                <a:cs typeface="Courier New"/>
              </a:rPr>
              <a:t/>
            </a:r>
            <a:br>
              <a:rPr lang="en-US" sz="1400" dirty="0">
                <a:latin typeface="Courier New"/>
                <a:cs typeface="Courier New"/>
              </a:rPr>
            </a:br>
            <a:r>
              <a:rPr lang="en-US" sz="1400" dirty="0">
                <a:latin typeface="Courier New"/>
                <a:cs typeface="Courier New"/>
              </a:rPr>
              <a:t>spring:</a:t>
            </a:r>
            <a:br>
              <a:rPr lang="en-US" sz="1400" dirty="0">
                <a:latin typeface="Courier New"/>
                <a:cs typeface="Courier New"/>
              </a:rPr>
            </a:br>
            <a:r>
              <a:rPr lang="en-US" sz="1400" dirty="0">
                <a:latin typeface="Courier New"/>
                <a:cs typeface="Courier New"/>
              </a:rPr>
              <a:t>  cloud:</a:t>
            </a:r>
            <a:br>
              <a:rPr lang="en-US" sz="1400" dirty="0">
                <a:latin typeface="Courier New"/>
                <a:cs typeface="Courier New"/>
              </a:rPr>
            </a:br>
            <a:r>
              <a:rPr lang="en-US" sz="1400" dirty="0">
                <a:latin typeface="Courier New"/>
                <a:cs typeface="Courier New"/>
              </a:rPr>
              <a:t>    </a:t>
            </a:r>
            <a:r>
              <a:rPr lang="en-US" sz="1400" dirty="0" err="1">
                <a:latin typeface="Courier New"/>
                <a:cs typeface="Courier New"/>
              </a:rPr>
              <a:t>config</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server:</a:t>
            </a:r>
            <a:br>
              <a:rPr lang="en-US" sz="1400" dirty="0">
                <a:latin typeface="Courier New"/>
                <a:cs typeface="Courier New"/>
              </a:rPr>
            </a:br>
            <a:r>
              <a:rPr lang="en-US" sz="1400" dirty="0">
                <a:latin typeface="Courier New"/>
                <a:cs typeface="Courier New"/>
              </a:rPr>
              <a:t>        </a:t>
            </a:r>
            <a:r>
              <a:rPr lang="en-US" sz="1400" dirty="0" err="1">
                <a:latin typeface="Courier New"/>
                <a:cs typeface="Courier New"/>
              </a:rPr>
              <a:t>git</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a:t>
            </a:r>
            <a:r>
              <a:rPr lang="en-US" sz="1400" dirty="0" err="1">
                <a:latin typeface="Courier New"/>
                <a:cs typeface="Courier New"/>
              </a:rPr>
              <a:t>uri</a:t>
            </a:r>
            <a:r>
              <a:rPr lang="en-US" sz="1400" dirty="0">
                <a:latin typeface="Courier New"/>
                <a:cs typeface="Courier New"/>
              </a:rPr>
              <a:t>: file://${HOME}/</a:t>
            </a:r>
            <a:r>
              <a:rPr lang="en-US" sz="1400" dirty="0" err="1">
                <a:latin typeface="Courier New"/>
                <a:cs typeface="Courier New"/>
              </a:rPr>
              <a:t>livecoding-config</a:t>
            </a:r>
            <a:r>
              <a:rPr lang="en-US" sz="1400" dirty="0">
                <a:latin typeface="Courier New"/>
                <a:cs typeface="Courier New"/>
              </a:rPr>
              <a:t/>
            </a:r>
            <a:br>
              <a:rPr lang="en-US" sz="1400" dirty="0">
                <a:latin typeface="Courier New"/>
                <a:cs typeface="Courier New"/>
              </a:rPr>
            </a:br>
            <a:endParaRPr lang="en-US" dirty="0" smtClean="0">
              <a:latin typeface="Courier New"/>
              <a:cs typeface="Courier New"/>
            </a:endParaRPr>
          </a:p>
          <a:p>
            <a:pPr marL="736600" lvl="5" indent="0">
              <a:buNone/>
            </a:pPr>
            <a:r>
              <a:rPr lang="en-US" sz="1400" dirty="0" smtClean="0">
                <a:latin typeface="Courier New"/>
                <a:cs typeface="Courier New"/>
              </a:rPr>
              <a:t>eureka</a:t>
            </a:r>
            <a:r>
              <a:rPr lang="en-US" sz="1400" dirty="0">
                <a:latin typeface="Courier New"/>
                <a:cs typeface="Courier New"/>
              </a:rPr>
              <a:t>:</a:t>
            </a:r>
            <a:br>
              <a:rPr lang="en-US" sz="1400" dirty="0">
                <a:latin typeface="Courier New"/>
                <a:cs typeface="Courier New"/>
              </a:rPr>
            </a:br>
            <a:r>
              <a:rPr lang="en-US" sz="1400" dirty="0" smtClean="0">
                <a:latin typeface="Courier New"/>
                <a:cs typeface="Courier New"/>
              </a:rPr>
              <a:t>  instance</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a:t>
            </a:r>
            <a:r>
              <a:rPr lang="en-US" sz="1400" dirty="0" err="1">
                <a:latin typeface="Courier New"/>
                <a:cs typeface="Courier New"/>
              </a:rPr>
              <a:t>leaseRenewalIntervalInSeconds</a:t>
            </a:r>
            <a:r>
              <a:rPr lang="en-US" sz="1400" dirty="0">
                <a:latin typeface="Courier New"/>
                <a:cs typeface="Courier New"/>
              </a:rPr>
              <a:t>: </a:t>
            </a:r>
            <a:r>
              <a:rPr lang="en-US" sz="1400" dirty="0" smtClean="0">
                <a:latin typeface="Courier New"/>
                <a:cs typeface="Courier New"/>
              </a:rPr>
              <a:t>5</a:t>
            </a:r>
          </a:p>
          <a:p>
            <a:pPr marL="736600" lvl="5" indent="0">
              <a:buNone/>
            </a:pPr>
            <a:r>
              <a:rPr lang="en-US" sz="1400" dirty="0" smtClean="0">
                <a:latin typeface="Courier New"/>
                <a:cs typeface="Courier New"/>
              </a:rPr>
              <a:t>  client</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serviceUrl:</a:t>
            </a:r>
            <a:br>
              <a:rPr lang="en-US" sz="1400" dirty="0">
                <a:latin typeface="Courier New"/>
                <a:cs typeface="Courier New"/>
              </a:rPr>
            </a:br>
            <a:r>
              <a:rPr lang="en-US" sz="1400" dirty="0">
                <a:latin typeface="Courier New"/>
                <a:cs typeface="Courier New"/>
              </a:rPr>
              <a:t>      defaultZone: http://localhost:8761/eureka/</a:t>
            </a:r>
            <a:br>
              <a:rPr lang="en-US" sz="1400" dirty="0">
                <a:latin typeface="Courier New"/>
                <a:cs typeface="Courier New"/>
              </a:rPr>
            </a:br>
            <a:endParaRPr lang="en-US" sz="1400" dirty="0" smtClean="0">
              <a:latin typeface="Courier New"/>
              <a:cs typeface="Courier New"/>
            </a:endParaRPr>
          </a:p>
          <a:p>
            <a:pPr marL="736600" lvl="5" indent="0">
              <a:buNone/>
            </a:pPr>
            <a:endParaRPr lang="en-US" dirty="0">
              <a:solidFill>
                <a:srgbClr val="7030A0"/>
              </a:solidFill>
            </a:endParaRPr>
          </a:p>
          <a:p>
            <a:pPr marL="342900" indent="-342900">
              <a:buFont typeface="Wingdings" charset="2"/>
              <a:buChar char="§"/>
            </a:pPr>
            <a:r>
              <a:rPr lang="en-US" dirty="0">
                <a:solidFill>
                  <a:srgbClr val="7030A0"/>
                </a:solidFill>
              </a:rPr>
              <a:t>Update the </a:t>
            </a:r>
            <a:r>
              <a:rPr lang="en-US" dirty="0" err="1">
                <a:solidFill>
                  <a:srgbClr val="7030A0"/>
                </a:solidFill>
              </a:rPr>
              <a:t>ConfigurationServiceApplication.java</a:t>
            </a:r>
            <a:endParaRPr lang="en-US" dirty="0">
              <a:solidFill>
                <a:schemeClr val="accent5"/>
              </a:solidFill>
            </a:endParaRPr>
          </a:p>
          <a:p>
            <a:pPr lvl="2">
              <a:buFont typeface="Wingdings" charset="2"/>
              <a:buChar char="§"/>
            </a:pPr>
            <a:r>
              <a:rPr lang="en-US" dirty="0">
                <a:solidFill>
                  <a:srgbClr val="7030A0"/>
                </a:solidFill>
              </a:rPr>
              <a:t>Add </a:t>
            </a:r>
            <a:r>
              <a:rPr lang="en-US" dirty="0">
                <a:solidFill>
                  <a:schemeClr val="accent5"/>
                </a:solidFill>
              </a:rPr>
              <a:t>@</a:t>
            </a:r>
            <a:r>
              <a:rPr lang="en-US" dirty="0" err="1">
                <a:solidFill>
                  <a:schemeClr val="accent5"/>
                </a:solidFill>
              </a:rPr>
              <a:t>EnableConfigServer</a:t>
            </a:r>
            <a:r>
              <a:rPr lang="en-US" dirty="0">
                <a:solidFill>
                  <a:schemeClr val="accent5"/>
                </a:solidFill>
              </a:rPr>
              <a:t> and @</a:t>
            </a:r>
            <a:r>
              <a:rPr lang="en-US" dirty="0" err="1">
                <a:solidFill>
                  <a:schemeClr val="accent5"/>
                </a:solidFill>
              </a:rPr>
              <a:t>EnableEurekaClient</a:t>
            </a:r>
            <a:r>
              <a:rPr lang="en-US" dirty="0"/>
              <a:t> </a:t>
            </a:r>
            <a:r>
              <a:rPr lang="en-US" dirty="0">
                <a:solidFill>
                  <a:srgbClr val="7030A0"/>
                </a:solidFill>
              </a:rPr>
              <a:t>annotations on the class</a:t>
            </a:r>
          </a:p>
          <a:p>
            <a:pPr indent="-635000"/>
            <a:r>
              <a:rPr lang="en-US" dirty="0">
                <a:solidFill>
                  <a:srgbClr val="7030A0"/>
                </a:solidFill>
                <a:latin typeface="Courier New"/>
                <a:cs typeface="Courier New"/>
              </a:rPr>
              <a:t> </a:t>
            </a:r>
            <a:endParaRPr lang="en-US" dirty="0" smtClean="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23</a:t>
            </a:fld>
            <a:endParaRPr lang="en-US" dirty="0"/>
          </a:p>
        </p:txBody>
      </p:sp>
    </p:spTree>
    <p:extLst>
      <p:ext uri="{BB962C8B-B14F-4D97-AF65-F5344CB8AC3E}">
        <p14:creationId xmlns:p14="http://schemas.microsoft.com/office/powerpoint/2010/main" val="2510598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manage the configuration files using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pPr marL="111125" indent="-342900">
              <a:buFont typeface="Wingdings" charset="2"/>
              <a:buChar char="§"/>
            </a:pPr>
            <a:r>
              <a:rPr lang="en-US" dirty="0" smtClean="0">
                <a:solidFill>
                  <a:schemeClr val="accent5"/>
                </a:solidFill>
                <a:latin typeface="Calibri"/>
                <a:cs typeface="Calibri"/>
              </a:rPr>
              <a:t>Initialize the </a:t>
            </a:r>
            <a:r>
              <a:rPr lang="en-US" dirty="0" err="1" smtClean="0">
                <a:solidFill>
                  <a:schemeClr val="accent5"/>
                </a:solidFill>
                <a:latin typeface="Calibri"/>
                <a:cs typeface="Calibri"/>
              </a:rPr>
              <a:t>git</a:t>
            </a:r>
            <a:r>
              <a:rPr lang="en-US" dirty="0" smtClean="0">
                <a:solidFill>
                  <a:schemeClr val="accent5"/>
                </a:solidFill>
                <a:latin typeface="Calibri"/>
                <a:cs typeface="Calibri"/>
              </a:rPr>
              <a:t> repository to save all configurations</a:t>
            </a:r>
          </a:p>
          <a:p>
            <a:pPr marL="403225" lvl="2" indent="0">
              <a:buNone/>
            </a:pPr>
            <a:r>
              <a:rPr lang="en-US" sz="1400" dirty="0" smtClean="0">
                <a:latin typeface="Courier New"/>
                <a:cs typeface="Courier New"/>
              </a:rPr>
              <a:t>» </a:t>
            </a:r>
            <a:r>
              <a:rPr lang="en-US" sz="1400" dirty="0" err="1" smtClean="0">
                <a:latin typeface="Courier New"/>
                <a:cs typeface="Courier New"/>
              </a:rPr>
              <a:t>mkdir</a:t>
            </a:r>
            <a:r>
              <a:rPr lang="en-US" sz="1400" dirty="0" smtClean="0">
                <a:latin typeface="Courier New"/>
                <a:cs typeface="Courier New"/>
              </a:rPr>
              <a:t> </a:t>
            </a:r>
            <a:r>
              <a:rPr lang="en-US" sz="1400" dirty="0">
                <a:latin typeface="Courier New"/>
                <a:cs typeface="Courier New"/>
              </a:rPr>
              <a:t>~/</a:t>
            </a:r>
            <a:r>
              <a:rPr lang="en-US" sz="1400" dirty="0" err="1">
                <a:latin typeface="Courier New"/>
                <a:cs typeface="Courier New"/>
              </a:rPr>
              <a:t>livecoding-</a:t>
            </a:r>
            <a:r>
              <a:rPr lang="en-US" sz="1400" dirty="0" err="1" smtClean="0">
                <a:latin typeface="Courier New"/>
                <a:cs typeface="Courier New"/>
              </a:rPr>
              <a:t>config</a:t>
            </a:r>
            <a:endParaRPr lang="en-US" sz="1400" dirty="0" smtClean="0">
              <a:latin typeface="Courier New"/>
              <a:cs typeface="Courier New"/>
            </a:endParaRPr>
          </a:p>
          <a:p>
            <a:pPr marL="403225" lvl="2" indent="0">
              <a:buNone/>
            </a:pPr>
            <a:r>
              <a:rPr lang="en-US" sz="1400" dirty="0" smtClean="0">
                <a:latin typeface="Courier New"/>
                <a:cs typeface="Courier New"/>
              </a:rPr>
              <a:t>» cd </a:t>
            </a:r>
            <a:r>
              <a:rPr lang="en-US" sz="1400" dirty="0">
                <a:latin typeface="Courier New"/>
                <a:cs typeface="Courier New"/>
              </a:rPr>
              <a:t>~</a:t>
            </a:r>
            <a:r>
              <a:rPr lang="en-US" sz="1400" dirty="0" smtClean="0">
                <a:latin typeface="Courier New"/>
                <a:cs typeface="Courier New"/>
              </a:rPr>
              <a:t>/</a:t>
            </a:r>
            <a:r>
              <a:rPr lang="en-US" sz="1400" dirty="0" err="1" smtClean="0">
                <a:latin typeface="Courier New"/>
                <a:cs typeface="Courier New"/>
              </a:rPr>
              <a:t>livecoding</a:t>
            </a:r>
            <a:r>
              <a:rPr lang="en-US" sz="1400" dirty="0" err="1">
                <a:latin typeface="Courier New"/>
                <a:cs typeface="Courier New"/>
              </a:rPr>
              <a:t>-</a:t>
            </a:r>
            <a:r>
              <a:rPr lang="en-US" sz="1400" dirty="0" err="1" smtClean="0">
                <a:latin typeface="Courier New"/>
                <a:cs typeface="Courier New"/>
              </a:rPr>
              <a:t>config</a:t>
            </a:r>
            <a:endParaRPr lang="en-US" sz="1400" dirty="0" smtClean="0">
              <a:latin typeface="Courier New"/>
              <a:cs typeface="Courier New"/>
            </a:endParaRPr>
          </a:p>
          <a:p>
            <a:pPr marL="403225" lvl="2" indent="0">
              <a:buNone/>
            </a:pPr>
            <a:r>
              <a:rPr lang="en-US" sz="1400" dirty="0" smtClean="0">
                <a:latin typeface="Courier New"/>
                <a:cs typeface="Courier New"/>
              </a:rPr>
              <a:t>» </a:t>
            </a:r>
            <a:r>
              <a:rPr lang="en-US" sz="1400" dirty="0" err="1" smtClean="0">
                <a:latin typeface="Courier New"/>
                <a:cs typeface="Courier New"/>
              </a:rPr>
              <a:t>git</a:t>
            </a:r>
            <a:r>
              <a:rPr lang="en-US" sz="1400" dirty="0" smtClean="0">
                <a:latin typeface="Courier New"/>
                <a:cs typeface="Courier New"/>
              </a:rPr>
              <a:t> </a:t>
            </a:r>
            <a:r>
              <a:rPr lang="en-US" sz="1400" dirty="0" err="1" smtClean="0">
                <a:latin typeface="Courier New"/>
                <a:cs typeface="Courier New"/>
              </a:rPr>
              <a:t>init</a:t>
            </a:r>
            <a:endParaRPr lang="en-US" sz="1400" dirty="0" smtClean="0">
              <a:latin typeface="Courier New"/>
              <a:cs typeface="Courier New"/>
            </a:endParaRPr>
          </a:p>
          <a:p>
            <a:endParaRPr lang="en-US" dirty="0" smtClean="0">
              <a:solidFill>
                <a:schemeClr val="accent5"/>
              </a:solidFill>
              <a:latin typeface="Courier New"/>
              <a:cs typeface="Courier New"/>
            </a:endParaRPr>
          </a:p>
          <a:p>
            <a:pPr marL="342900" indent="-342900">
              <a:buFont typeface="Wingdings" charset="2"/>
              <a:buChar char="§"/>
            </a:pPr>
            <a:r>
              <a:rPr lang="en-US" dirty="0" smtClean="0">
                <a:solidFill>
                  <a:schemeClr val="accent5"/>
                </a:solidFill>
                <a:latin typeface="Calibri"/>
                <a:cs typeface="Calibri"/>
              </a:rPr>
              <a:t>Create our first </a:t>
            </a:r>
            <a:r>
              <a:rPr lang="en-US" dirty="0" err="1" smtClean="0">
                <a:solidFill>
                  <a:schemeClr val="accent5"/>
                </a:solidFill>
                <a:latin typeface="Calibri"/>
                <a:cs typeface="Calibri"/>
              </a:rPr>
              <a:t>config</a:t>
            </a:r>
            <a:endParaRPr lang="en-US" dirty="0" smtClean="0">
              <a:solidFill>
                <a:schemeClr val="accent5"/>
              </a:solidFill>
              <a:latin typeface="Calibri"/>
              <a:cs typeface="Calibri"/>
            </a:endParaRPr>
          </a:p>
          <a:p>
            <a:pPr marL="684213" lvl="1" indent="-342900">
              <a:buFont typeface="Wingdings" charset="2"/>
              <a:buChar char="§"/>
            </a:pPr>
            <a:r>
              <a:rPr lang="en-US" dirty="0" smtClean="0">
                <a:solidFill>
                  <a:schemeClr val="accent5"/>
                </a:solidFill>
                <a:latin typeface="Calibri"/>
                <a:cs typeface="Calibri"/>
              </a:rPr>
              <a:t>Here one of the available format</a:t>
            </a:r>
          </a:p>
          <a:p>
            <a:pPr lvl="3" indent="0">
              <a:buNone/>
            </a:pPr>
            <a:r>
              <a:rPr lang="en-US" dirty="0" smtClean="0">
                <a:solidFill>
                  <a:schemeClr val="accent5"/>
                </a:solidFill>
                <a:latin typeface="Calibri"/>
                <a:cs typeface="Calibri"/>
              </a:rPr>
              <a:t>/</a:t>
            </a:r>
            <a:r>
              <a:rPr lang="en-US" dirty="0">
                <a:solidFill>
                  <a:schemeClr val="accent5"/>
                </a:solidFill>
                <a:latin typeface="Calibri"/>
                <a:cs typeface="Calibri"/>
              </a:rPr>
              <a:t>{application}-{profile}.</a:t>
            </a:r>
            <a:r>
              <a:rPr lang="en-US" dirty="0" err="1">
                <a:solidFill>
                  <a:schemeClr val="accent5"/>
                </a:solidFill>
                <a:latin typeface="Calibri"/>
                <a:cs typeface="Calibri"/>
              </a:rPr>
              <a:t>yml</a:t>
            </a:r>
            <a:endParaRPr lang="en-US" dirty="0">
              <a:solidFill>
                <a:schemeClr val="accent5"/>
              </a:solidFill>
              <a:latin typeface="Calibri"/>
              <a:cs typeface="Calibri"/>
            </a:endParaRPr>
          </a:p>
          <a:p>
            <a:endParaRPr lang="en-US" dirty="0" smtClean="0">
              <a:solidFill>
                <a:schemeClr val="accent5"/>
              </a:solidFill>
              <a:latin typeface="Courier New"/>
              <a:cs typeface="Courier New"/>
            </a:endParaRPr>
          </a:p>
          <a:p>
            <a:pPr lvl="1" indent="0">
              <a:buNone/>
            </a:pPr>
            <a:r>
              <a:rPr lang="en-US" sz="1400" dirty="0" smtClean="0">
                <a:latin typeface="Courier New"/>
                <a:cs typeface="Courier New"/>
              </a:rPr>
              <a:t>» vi </a:t>
            </a:r>
            <a:r>
              <a:rPr lang="en-US" sz="1400" dirty="0" err="1" smtClean="0">
                <a:latin typeface="Courier New"/>
                <a:cs typeface="Courier New"/>
              </a:rPr>
              <a:t>test.yml</a:t>
            </a:r>
            <a:endParaRPr lang="en-US" sz="1400" dirty="0" smtClean="0">
              <a:latin typeface="Courier New"/>
              <a:cs typeface="Courier New"/>
            </a:endParaRPr>
          </a:p>
          <a:p>
            <a:pPr lvl="1" indent="0">
              <a:buNone/>
            </a:pPr>
            <a:r>
              <a:rPr lang="en-US" sz="1400" dirty="0" smtClean="0">
                <a:latin typeface="Courier New"/>
                <a:cs typeface="Courier New"/>
              </a:rPr>
              <a:t>message: </a:t>
            </a:r>
            <a:r>
              <a:rPr lang="en-US" sz="1400" dirty="0">
                <a:latin typeface="Courier New"/>
                <a:cs typeface="Courier New"/>
              </a:rPr>
              <a:t>This message is managed by Spring Cloud </a:t>
            </a:r>
            <a:r>
              <a:rPr lang="en-US" sz="1400" dirty="0" err="1">
                <a:latin typeface="Courier New"/>
                <a:cs typeface="Courier New"/>
              </a:rPr>
              <a:t>Config</a:t>
            </a:r>
            <a:r>
              <a:rPr lang="en-US" sz="1400" dirty="0">
                <a:latin typeface="Courier New"/>
                <a:cs typeface="Courier New"/>
              </a:rPr>
              <a:t> Server</a:t>
            </a:r>
            <a:endParaRPr lang="en-US" sz="1400" dirty="0" smtClean="0">
              <a:latin typeface="Courier New"/>
              <a:cs typeface="Courier New"/>
            </a:endParaRPr>
          </a:p>
          <a:p>
            <a:pPr lvl="1" indent="0">
              <a:buNone/>
            </a:pPr>
            <a:endParaRPr lang="en-US" sz="1400" dirty="0">
              <a:latin typeface="Courier New"/>
              <a:cs typeface="Courier New"/>
            </a:endParaRPr>
          </a:p>
          <a:p>
            <a:pPr lvl="1" indent="0">
              <a:buNone/>
            </a:pPr>
            <a:r>
              <a:rPr lang="en-US" sz="1400" dirty="0" smtClean="0">
                <a:latin typeface="Courier New"/>
                <a:cs typeface="Courier New"/>
              </a:rPr>
              <a:t>» </a:t>
            </a:r>
            <a:r>
              <a:rPr lang="en-US" sz="1400" dirty="0" err="1" smtClean="0">
                <a:latin typeface="Courier New"/>
                <a:cs typeface="Courier New"/>
              </a:rPr>
              <a:t>git</a:t>
            </a:r>
            <a:r>
              <a:rPr lang="en-US" sz="1400" dirty="0" smtClean="0">
                <a:latin typeface="Courier New"/>
                <a:cs typeface="Courier New"/>
              </a:rPr>
              <a:t> add </a:t>
            </a:r>
            <a:r>
              <a:rPr lang="en-US" sz="1400" dirty="0" err="1" smtClean="0">
                <a:latin typeface="Courier New"/>
                <a:cs typeface="Courier New"/>
              </a:rPr>
              <a:t>test.yml</a:t>
            </a:r>
            <a:endParaRPr lang="en-US" sz="1400" dirty="0" smtClean="0">
              <a:latin typeface="Courier New"/>
              <a:cs typeface="Courier New"/>
            </a:endParaRPr>
          </a:p>
          <a:p>
            <a:pPr lvl="1" indent="0">
              <a:buNone/>
            </a:pPr>
            <a:r>
              <a:rPr lang="en-US" sz="1400" dirty="0" smtClean="0">
                <a:latin typeface="Courier New"/>
                <a:cs typeface="Courier New"/>
              </a:rPr>
              <a:t>» </a:t>
            </a:r>
            <a:r>
              <a:rPr lang="en-US" sz="1400" dirty="0" err="1" smtClean="0">
                <a:latin typeface="Courier New"/>
                <a:cs typeface="Courier New"/>
              </a:rPr>
              <a:t>git</a:t>
            </a:r>
            <a:r>
              <a:rPr lang="en-US" sz="1400" dirty="0" smtClean="0">
                <a:latin typeface="Courier New"/>
                <a:cs typeface="Courier New"/>
              </a:rPr>
              <a:t> commit –m “our first </a:t>
            </a:r>
            <a:r>
              <a:rPr lang="en-US" sz="1400" dirty="0" err="1" smtClean="0">
                <a:latin typeface="Courier New"/>
                <a:cs typeface="Courier New"/>
              </a:rPr>
              <a:t>config</a:t>
            </a:r>
            <a:r>
              <a:rPr lang="en-US" sz="1400" dirty="0" smtClean="0">
                <a:latin typeface="Courier New"/>
                <a:cs typeface="Courier New"/>
              </a:rPr>
              <a:t> file”</a:t>
            </a:r>
          </a:p>
          <a:p>
            <a:pPr lvl="1" indent="0">
              <a:buNone/>
            </a:pPr>
            <a:endParaRPr lang="en-US" sz="1400" dirty="0">
              <a:latin typeface="Courier New"/>
              <a:cs typeface="Courier New"/>
            </a:endParaRPr>
          </a:p>
          <a:p>
            <a:pPr marL="285750" indent="-285750">
              <a:buFont typeface="Wingdings" charset="2"/>
              <a:buChar char="§"/>
            </a:pPr>
            <a:r>
              <a:rPr lang="en-US" dirty="0" smtClean="0">
                <a:solidFill>
                  <a:schemeClr val="accent5"/>
                </a:solidFill>
                <a:latin typeface="Calibri"/>
                <a:cs typeface="Calibri"/>
              </a:rPr>
              <a:t>Check if it works</a:t>
            </a:r>
          </a:p>
          <a:p>
            <a:pPr marL="627063" lvl="1" indent="-285750">
              <a:buFont typeface="Wingdings" charset="2"/>
              <a:buChar char="§"/>
            </a:pPr>
            <a:r>
              <a:rPr lang="en-US" dirty="0" smtClean="0">
                <a:solidFill>
                  <a:schemeClr val="accent5"/>
                </a:solidFill>
                <a:latin typeface="Calibri"/>
                <a:cs typeface="Calibri"/>
              </a:rPr>
              <a:t>Open the </a:t>
            </a:r>
            <a:r>
              <a:rPr lang="en-US" dirty="0" err="1" smtClean="0">
                <a:solidFill>
                  <a:schemeClr val="accent5"/>
                </a:solidFill>
                <a:latin typeface="Calibri"/>
                <a:cs typeface="Calibri"/>
              </a:rPr>
              <a:t>url</a:t>
            </a:r>
            <a:r>
              <a:rPr lang="en-US" dirty="0" smtClean="0">
                <a:solidFill>
                  <a:schemeClr val="accent5"/>
                </a:solidFill>
                <a:latin typeface="Calibri"/>
                <a:cs typeface="Calibri"/>
              </a:rPr>
              <a:t> at http://localhost:8888/test/</a:t>
            </a:r>
            <a:r>
              <a:rPr lang="en-US" dirty="0" err="1" smtClean="0">
                <a:solidFill>
                  <a:schemeClr val="accent5"/>
                </a:solidFill>
                <a:latin typeface="Calibri"/>
                <a:cs typeface="Calibri"/>
              </a:rPr>
              <a:t>env</a:t>
            </a:r>
            <a:endParaRPr lang="en-US" dirty="0">
              <a:solidFill>
                <a:schemeClr val="accent5"/>
              </a:solidFill>
              <a:latin typeface="Calibri"/>
              <a:cs typeface="Calibri"/>
            </a:endParaRPr>
          </a:p>
          <a:p>
            <a:pPr lvl="1" indent="0">
              <a:buNone/>
            </a:pP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24</a:t>
            </a:fld>
            <a:endParaRPr lang="en-US" dirty="0"/>
          </a:p>
        </p:txBody>
      </p:sp>
      <p:sp>
        <p:nvSpPr>
          <p:cNvPr id="5" name="Footer Placeholder 4"/>
          <p:cNvSpPr>
            <a:spLocks noGrp="1"/>
          </p:cNvSpPr>
          <p:nvPr>
            <p:ph type="ftr" sz="quarter" idx="3"/>
          </p:nvPr>
        </p:nvSpPr>
        <p:spPr/>
        <p:txBody>
          <a:bodyPr/>
          <a:lstStyle/>
          <a:p>
            <a:pPr fontAlgn="base">
              <a:spcBef>
                <a:spcPct val="0"/>
              </a:spcBef>
              <a:spcAft>
                <a:spcPct val="0"/>
              </a:spcAft>
              <a:defRPr/>
            </a:pPr>
            <a:r>
              <a:rPr lang="en-US" smtClean="0"/>
              <a:t>EXPEDIA CONFIDENTIAL</a:t>
            </a:r>
            <a:endParaRPr lang="en-US" dirty="0"/>
          </a:p>
        </p:txBody>
      </p:sp>
    </p:spTree>
    <p:extLst>
      <p:ext uri="{BB962C8B-B14F-4D97-AF65-F5344CB8AC3E}">
        <p14:creationId xmlns:p14="http://schemas.microsoft.com/office/powerpoint/2010/main" val="3073551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use Encrypt &amp; Decrypt?</a:t>
            </a:r>
            <a:endParaRPr lang="en-US" dirty="0"/>
          </a:p>
        </p:txBody>
      </p:sp>
      <p:sp>
        <p:nvSpPr>
          <p:cNvPr id="3" name="Content Placeholder 2"/>
          <p:cNvSpPr>
            <a:spLocks noGrp="1"/>
          </p:cNvSpPr>
          <p:nvPr>
            <p:ph idx="1"/>
          </p:nvPr>
        </p:nvSpPr>
        <p:spPr>
          <a:xfrm>
            <a:off x="280823" y="895138"/>
            <a:ext cx="8602663" cy="5685038"/>
          </a:xfrm>
        </p:spPr>
        <p:txBody>
          <a:bodyPr/>
          <a:lstStyle/>
          <a:p>
            <a:pPr marL="342900" indent="-342900">
              <a:buFont typeface="Wingdings" charset="2"/>
              <a:buChar char="§"/>
            </a:pPr>
            <a:r>
              <a:rPr lang="en-US" dirty="0" smtClean="0">
                <a:solidFill>
                  <a:schemeClr val="accent5"/>
                </a:solidFill>
              </a:rPr>
              <a:t>Use the configuration management tool to encrypt any values like password</a:t>
            </a:r>
          </a:p>
          <a:p>
            <a:pPr marL="342900" indent="-342900">
              <a:buFont typeface="Wingdings" charset="2"/>
              <a:buChar char="§"/>
            </a:pPr>
            <a:endParaRPr lang="en-US" dirty="0">
              <a:solidFill>
                <a:schemeClr val="accent5"/>
              </a:solidFill>
            </a:endParaRPr>
          </a:p>
          <a:p>
            <a:pPr marL="342900" indent="-342900">
              <a:buFont typeface="Wingdings" charset="2"/>
              <a:buChar char="§"/>
            </a:pPr>
            <a:r>
              <a:rPr lang="en-US" dirty="0" smtClean="0">
                <a:solidFill>
                  <a:schemeClr val="accent5"/>
                </a:solidFill>
              </a:rPr>
              <a:t>If a value start with {cypher}, the value will be decrypted before sending to the client</a:t>
            </a:r>
          </a:p>
          <a:p>
            <a:pPr marL="342900" indent="-342900">
              <a:buFont typeface="Wingdings" charset="2"/>
              <a:buChar char="§"/>
            </a:pPr>
            <a:endParaRPr lang="en-US" dirty="0">
              <a:solidFill>
                <a:schemeClr val="accent5"/>
              </a:solidFill>
            </a:endParaRPr>
          </a:p>
          <a:p>
            <a:pPr marL="342900" indent="-342900">
              <a:buFont typeface="Wingdings" charset="2"/>
              <a:buChar char="§"/>
            </a:pPr>
            <a:r>
              <a:rPr lang="en-US" dirty="0" smtClean="0">
                <a:solidFill>
                  <a:schemeClr val="accent5"/>
                </a:solidFill>
              </a:rPr>
              <a:t>How it works?</a:t>
            </a:r>
          </a:p>
          <a:p>
            <a:pPr marL="627063" lvl="1" indent="-285750">
              <a:buFont typeface="Wingdings" charset="2"/>
              <a:buChar char="§"/>
            </a:pPr>
            <a:r>
              <a:rPr lang="en-US" dirty="0" smtClean="0">
                <a:solidFill>
                  <a:schemeClr val="accent5"/>
                </a:solidFill>
                <a:latin typeface="Calibri"/>
                <a:cs typeface="Calibri"/>
              </a:rPr>
              <a:t>Encrypt a password</a:t>
            </a:r>
          </a:p>
          <a:p>
            <a:pPr marL="627063" lvl="1" indent="-285750">
              <a:buFont typeface="Wingdings" charset="2"/>
              <a:buChar char="§"/>
            </a:pPr>
            <a:endParaRPr lang="en-US" sz="1400" dirty="0" smtClean="0">
              <a:latin typeface="Courier New"/>
              <a:cs typeface="Courier New"/>
            </a:endParaRPr>
          </a:p>
          <a:p>
            <a:pPr lvl="1" indent="0">
              <a:buNone/>
            </a:pPr>
            <a:r>
              <a:rPr lang="en-US" sz="1400" dirty="0" smtClean="0">
                <a:latin typeface="Courier New"/>
                <a:cs typeface="Courier New"/>
              </a:rPr>
              <a:t>» curl </a:t>
            </a:r>
            <a:r>
              <a:rPr lang="en-US" sz="1400" dirty="0">
                <a:latin typeface="Courier New"/>
                <a:cs typeface="Courier New"/>
              </a:rPr>
              <a:t>localhost:8888/encrypt -d </a:t>
            </a:r>
            <a:r>
              <a:rPr lang="en-US" sz="1400" dirty="0" err="1" smtClean="0">
                <a:latin typeface="Courier New"/>
                <a:cs typeface="Courier New"/>
              </a:rPr>
              <a:t>passwordToEncrypt</a:t>
            </a:r>
            <a:endParaRPr lang="en-US" sz="1400" dirty="0" smtClean="0">
              <a:latin typeface="Courier New"/>
              <a:cs typeface="Courier New"/>
            </a:endParaRPr>
          </a:p>
          <a:p>
            <a:pPr lvl="1" indent="0">
              <a:buNone/>
            </a:pPr>
            <a:r>
              <a:rPr lang="en-US" sz="1200" b="1" dirty="0">
                <a:latin typeface="Courier New"/>
                <a:cs typeface="Courier New"/>
              </a:rPr>
              <a:t>{"</a:t>
            </a:r>
            <a:r>
              <a:rPr lang="en-US" sz="1200" b="1" dirty="0" err="1">
                <a:latin typeface="Courier New"/>
                <a:cs typeface="Courier New"/>
              </a:rPr>
              <a:t>description":"No</a:t>
            </a:r>
            <a:r>
              <a:rPr lang="en-US" sz="1200" b="1" dirty="0">
                <a:latin typeface="Courier New"/>
                <a:cs typeface="Courier New"/>
              </a:rPr>
              <a:t> key was installed for encryption </a:t>
            </a:r>
            <a:r>
              <a:rPr lang="en-US" sz="1200" b="1" dirty="0" err="1">
                <a:latin typeface="Courier New"/>
                <a:cs typeface="Courier New"/>
              </a:rPr>
              <a:t>service","status":"NO_KEY</a:t>
            </a:r>
            <a:r>
              <a:rPr lang="en-US" sz="1200" b="1" dirty="0">
                <a:latin typeface="Courier New"/>
                <a:cs typeface="Courier New"/>
              </a:rPr>
              <a:t>"}</a:t>
            </a:r>
            <a:endParaRPr lang="en-US" sz="1200" b="1" dirty="0" smtClean="0">
              <a:latin typeface="Courier New"/>
              <a:cs typeface="Courier New"/>
            </a:endParaRPr>
          </a:p>
          <a:p>
            <a:pPr lvl="2" indent="0">
              <a:buNone/>
            </a:pPr>
            <a:endParaRPr lang="en-US" sz="1400" dirty="0" smtClean="0">
              <a:latin typeface="Courier New"/>
              <a:cs typeface="Courier New"/>
            </a:endParaRPr>
          </a:p>
          <a:p>
            <a:pPr marL="627063" lvl="1" indent="-285750">
              <a:buFont typeface="Wingdings" charset="2"/>
              <a:buChar char="§"/>
            </a:pPr>
            <a:r>
              <a:rPr lang="en-US" dirty="0" smtClean="0">
                <a:solidFill>
                  <a:schemeClr val="accent5"/>
                </a:solidFill>
                <a:latin typeface="Calibri"/>
                <a:cs typeface="Calibri"/>
              </a:rPr>
              <a:t>How to set the key?</a:t>
            </a:r>
          </a:p>
          <a:p>
            <a:pPr marL="920750" lvl="2" indent="-285750">
              <a:buFont typeface="Wingdings" charset="2"/>
              <a:buChar char="§"/>
            </a:pPr>
            <a:r>
              <a:rPr lang="en-US" dirty="0" smtClean="0">
                <a:solidFill>
                  <a:schemeClr val="accent5"/>
                </a:solidFill>
                <a:latin typeface="Calibri"/>
                <a:cs typeface="Calibri"/>
              </a:rPr>
              <a:t>Update the </a:t>
            </a:r>
            <a:r>
              <a:rPr lang="en-US" dirty="0" err="1" smtClean="0">
                <a:solidFill>
                  <a:schemeClr val="accent5"/>
                </a:solidFill>
                <a:latin typeface="Calibri"/>
                <a:cs typeface="Calibri"/>
              </a:rPr>
              <a:t>bootstrap.yml</a:t>
            </a:r>
            <a:endParaRPr lang="en-US" dirty="0" smtClean="0">
              <a:solidFill>
                <a:schemeClr val="accent5"/>
              </a:solidFill>
              <a:latin typeface="Calibri"/>
              <a:cs typeface="Calibri"/>
            </a:endParaRPr>
          </a:p>
          <a:p>
            <a:pPr lvl="2" indent="0">
              <a:buNone/>
            </a:pPr>
            <a:endParaRPr lang="en-US" sz="1100" dirty="0" smtClean="0">
              <a:latin typeface="Courier New"/>
              <a:cs typeface="Courier New"/>
            </a:endParaRPr>
          </a:p>
          <a:p>
            <a:pPr lvl="2" indent="0">
              <a:buNone/>
            </a:pPr>
            <a:r>
              <a:rPr lang="en-US" sz="1400" dirty="0" smtClean="0">
                <a:latin typeface="Courier New"/>
                <a:cs typeface="Courier New"/>
              </a:rPr>
              <a:t>encrypt</a:t>
            </a:r>
            <a:r>
              <a:rPr lang="en-US" sz="1400" dirty="0">
                <a:latin typeface="Courier New"/>
                <a:cs typeface="Courier New"/>
              </a:rPr>
              <a:t>:</a:t>
            </a:r>
            <a:br>
              <a:rPr lang="en-US" sz="1400" dirty="0">
                <a:latin typeface="Courier New"/>
                <a:cs typeface="Courier New"/>
              </a:rPr>
            </a:br>
            <a:r>
              <a:rPr lang="en-US" sz="1400" dirty="0">
                <a:latin typeface="Courier New"/>
                <a:cs typeface="Courier New"/>
              </a:rPr>
              <a:t>  key: </a:t>
            </a:r>
            <a:r>
              <a:rPr lang="en-US" sz="1400" dirty="0" err="1" smtClean="0">
                <a:latin typeface="Courier New"/>
                <a:cs typeface="Courier New"/>
              </a:rPr>
              <a:t>thisIsMyKeyToEncrypt</a:t>
            </a:r>
            <a:endParaRPr lang="en-US" sz="1400" dirty="0" smtClean="0">
              <a:latin typeface="Courier New"/>
              <a:cs typeface="Courier New"/>
            </a:endParaRPr>
          </a:p>
          <a:p>
            <a:pPr lvl="2" indent="0">
              <a:buNone/>
            </a:pPr>
            <a:endParaRPr lang="en-US" sz="1400" dirty="0">
              <a:latin typeface="Courier New"/>
              <a:cs typeface="Courier New"/>
            </a:endParaRPr>
          </a:p>
          <a:p>
            <a:pPr lvl="2" indent="0">
              <a:buNone/>
            </a:pPr>
            <a:endParaRPr lang="en-US" sz="1400" dirty="0">
              <a:latin typeface="Courier New"/>
              <a:cs typeface="Courier New"/>
            </a:endParaRPr>
          </a:p>
          <a:p>
            <a:pPr marL="977900" lvl="2" indent="-342900">
              <a:buFont typeface="Wingdings" charset="2"/>
              <a:buChar char="§"/>
            </a:pPr>
            <a:endParaRPr lang="en-US" dirty="0">
              <a:solidFill>
                <a:schemeClr val="accent5"/>
              </a:solidFill>
              <a:latin typeface="Calibri"/>
              <a:cs typeface="Calibri"/>
            </a:endParaRPr>
          </a:p>
          <a:p>
            <a:pPr lvl="2" indent="0">
              <a:buNone/>
            </a:pPr>
            <a:endParaRPr lang="en-US" sz="2000" dirty="0">
              <a:solidFill>
                <a:schemeClr val="accent5"/>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25</a:t>
            </a:fld>
            <a:endParaRPr lang="en-US" dirty="0"/>
          </a:p>
        </p:txBody>
      </p:sp>
    </p:spTree>
    <p:extLst>
      <p:ext uri="{BB962C8B-B14F-4D97-AF65-F5344CB8AC3E}">
        <p14:creationId xmlns:p14="http://schemas.microsoft.com/office/powerpoint/2010/main" val="13717729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 &amp; Decrypt feature</a:t>
            </a:r>
            <a:r>
              <a:rPr lang="en-US" dirty="0" smtClean="0"/>
              <a:t>? –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pPr marL="285750" indent="-285750">
              <a:buFont typeface="Wingdings" charset="2"/>
              <a:buChar char="§"/>
            </a:pPr>
            <a:r>
              <a:rPr lang="en-US" dirty="0">
                <a:solidFill>
                  <a:schemeClr val="accent5"/>
                </a:solidFill>
                <a:latin typeface="Calibri"/>
                <a:cs typeface="Calibri"/>
              </a:rPr>
              <a:t>Try </a:t>
            </a:r>
            <a:r>
              <a:rPr lang="en-US" dirty="0" smtClean="0">
                <a:solidFill>
                  <a:schemeClr val="accent5"/>
                </a:solidFill>
                <a:latin typeface="Calibri"/>
                <a:cs typeface="Calibri"/>
              </a:rPr>
              <a:t>to encrypt a value? </a:t>
            </a:r>
          </a:p>
          <a:p>
            <a:pPr marL="285750" indent="-285750">
              <a:buFont typeface="Wingdings" charset="2"/>
              <a:buChar char="§"/>
            </a:pPr>
            <a:endParaRPr lang="en-US" sz="1400" dirty="0" smtClean="0">
              <a:solidFill>
                <a:schemeClr val="accent5"/>
              </a:solidFill>
              <a:latin typeface="Courier New"/>
              <a:cs typeface="Courier New"/>
            </a:endParaRPr>
          </a:p>
          <a:p>
            <a:pPr marL="417512" lvl="2" indent="0">
              <a:buNone/>
            </a:pPr>
            <a:r>
              <a:rPr lang="en-US" sz="1400" dirty="0" smtClean="0">
                <a:latin typeface="Courier New"/>
                <a:cs typeface="Courier New"/>
              </a:rPr>
              <a:t>» curl </a:t>
            </a:r>
            <a:r>
              <a:rPr lang="en-US" sz="1400" dirty="0">
                <a:latin typeface="Courier New"/>
                <a:cs typeface="Courier New"/>
              </a:rPr>
              <a:t>http://localhost:8888/encrypt -d </a:t>
            </a:r>
            <a:r>
              <a:rPr lang="en-US" sz="1400" dirty="0" err="1">
                <a:latin typeface="Courier New"/>
                <a:cs typeface="Courier New"/>
              </a:rPr>
              <a:t>passwordToEncrypt</a:t>
            </a:r>
            <a:endParaRPr lang="en-US" sz="1400" dirty="0" smtClean="0">
              <a:latin typeface="Courier New"/>
              <a:cs typeface="Courier New"/>
            </a:endParaRPr>
          </a:p>
          <a:p>
            <a:pPr marL="417512" lvl="2" indent="0">
              <a:buNone/>
            </a:pPr>
            <a:endParaRPr lang="nl-NL" sz="1400" dirty="0" smtClean="0">
              <a:latin typeface="Courier New"/>
              <a:cs typeface="Courier New"/>
            </a:endParaRPr>
          </a:p>
          <a:p>
            <a:pPr marL="417512" lvl="2" indent="0">
              <a:buNone/>
            </a:pPr>
            <a:r>
              <a:rPr lang="nl-NL" sz="1400" dirty="0" smtClean="0">
                <a:latin typeface="Courier New"/>
                <a:cs typeface="Courier New"/>
              </a:rPr>
              <a:t>» 0e9aa5cab9a29dafb72e1840d37c5ce1ff5d63166f7b68e5547d62facb1a0caff159c63be    6b265294b0375be24547b3a</a:t>
            </a:r>
          </a:p>
          <a:p>
            <a:pPr marL="417512" lvl="2" indent="0">
              <a:buNone/>
            </a:pPr>
            <a:endParaRPr lang="nl-NL" sz="1400" dirty="0" smtClean="0">
              <a:latin typeface="Courier New"/>
              <a:cs typeface="Courier New"/>
            </a:endParaRPr>
          </a:p>
          <a:p>
            <a:pPr>
              <a:buFont typeface="Wingdings" charset="2"/>
              <a:buChar char="§"/>
            </a:pPr>
            <a:r>
              <a:rPr lang="en-US" dirty="0" smtClean="0">
                <a:solidFill>
                  <a:schemeClr val="accent5"/>
                </a:solidFill>
                <a:latin typeface="Calibri"/>
                <a:cs typeface="Calibri"/>
              </a:rPr>
              <a:t> Try to decrypt a value? </a:t>
            </a:r>
            <a:endParaRPr lang="en-US" sz="1400" dirty="0">
              <a:solidFill>
                <a:schemeClr val="accent5"/>
              </a:solidFill>
              <a:latin typeface="Courier New"/>
              <a:cs typeface="Courier New"/>
            </a:endParaRPr>
          </a:p>
          <a:p>
            <a:pPr marL="417512" lvl="2" indent="0">
              <a:buNone/>
            </a:pPr>
            <a:endParaRPr lang="nl-NL" sz="1400" dirty="0">
              <a:latin typeface="Courier New"/>
              <a:cs typeface="Courier New"/>
            </a:endParaRPr>
          </a:p>
          <a:p>
            <a:pPr marL="417512" lvl="2" indent="0">
              <a:buNone/>
            </a:pPr>
            <a:r>
              <a:rPr lang="nl-NL" sz="1400" dirty="0" smtClean="0">
                <a:latin typeface="Courier New"/>
                <a:cs typeface="Courier New"/>
              </a:rPr>
              <a:t>» </a:t>
            </a:r>
            <a:r>
              <a:rPr lang="pt-BR" sz="1400" dirty="0" err="1" smtClean="0">
                <a:latin typeface="Courier New"/>
                <a:cs typeface="Courier New"/>
              </a:rPr>
              <a:t>curl</a:t>
            </a:r>
            <a:r>
              <a:rPr lang="pt-BR" sz="1400" dirty="0" smtClean="0">
                <a:latin typeface="Courier New"/>
                <a:cs typeface="Courier New"/>
              </a:rPr>
              <a:t> </a:t>
            </a:r>
            <a:r>
              <a:rPr lang="pt-BR" sz="1400" dirty="0">
                <a:latin typeface="Courier New"/>
                <a:cs typeface="Courier New"/>
              </a:rPr>
              <a:t>localhost:8888/</a:t>
            </a:r>
            <a:r>
              <a:rPr lang="pt-BR" sz="1400" dirty="0" err="1">
                <a:latin typeface="Courier New"/>
                <a:cs typeface="Courier New"/>
              </a:rPr>
              <a:t>decrypt</a:t>
            </a:r>
            <a:r>
              <a:rPr lang="pt-BR" sz="1400" dirty="0">
                <a:latin typeface="Courier New"/>
                <a:cs typeface="Courier New"/>
              </a:rPr>
              <a:t> </a:t>
            </a:r>
            <a:r>
              <a:rPr lang="pt-BR" sz="1400" dirty="0" smtClean="0">
                <a:latin typeface="Courier New"/>
                <a:cs typeface="Courier New"/>
              </a:rPr>
              <a:t>-</a:t>
            </a:r>
            <a:r>
              <a:rPr lang="pt-BR" sz="1400" dirty="0" err="1" smtClean="0">
                <a:latin typeface="Courier New"/>
                <a:cs typeface="Courier New"/>
              </a:rPr>
              <a:t>d</a:t>
            </a:r>
            <a:r>
              <a:rPr lang="pt-BR" sz="1400" dirty="0" smtClean="0">
                <a:latin typeface="Courier New"/>
                <a:cs typeface="Courier New"/>
              </a:rPr>
              <a:t> </a:t>
            </a:r>
            <a:r>
              <a:rPr lang="nl-NL" sz="1400" dirty="0">
                <a:latin typeface="Courier New"/>
                <a:cs typeface="Courier New"/>
              </a:rPr>
              <a:t>0e9aa5cab9a29dafb72e1840d37c5ce1ff5d63166f7b68e5547d62facb1a0caff159c63be6b265294b0375be24547b3a</a:t>
            </a:r>
          </a:p>
          <a:p>
            <a:pPr marL="417512" lvl="2" indent="0">
              <a:buNone/>
            </a:pPr>
            <a:endParaRPr lang="pt-BR" sz="1400" dirty="0" smtClean="0">
              <a:latin typeface="Courier New"/>
              <a:cs typeface="Courier New"/>
            </a:endParaRPr>
          </a:p>
          <a:p>
            <a:pPr marL="417512" lvl="2" indent="0">
              <a:buNone/>
            </a:pPr>
            <a:r>
              <a:rPr lang="pt-BR" sz="1400" dirty="0" smtClean="0">
                <a:latin typeface="Courier New"/>
                <a:cs typeface="Courier New"/>
              </a:rPr>
              <a:t>» </a:t>
            </a:r>
            <a:r>
              <a:rPr lang="pt-BR" sz="1400" dirty="0" err="1" smtClean="0">
                <a:latin typeface="Courier New"/>
                <a:cs typeface="Courier New"/>
              </a:rPr>
              <a:t>passwordToEncrypt</a:t>
            </a:r>
            <a:endParaRPr lang="en-US" dirty="0" smtClean="0">
              <a:solidFill>
                <a:srgbClr val="7030A0"/>
              </a:solidFill>
            </a:endParaRPr>
          </a:p>
          <a:p>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26</a:t>
            </a:fld>
            <a:endParaRPr lang="en-US" dirty="0"/>
          </a:p>
        </p:txBody>
      </p:sp>
      <p:sp>
        <p:nvSpPr>
          <p:cNvPr id="5" name="Footer Placeholder 4"/>
          <p:cNvSpPr>
            <a:spLocks noGrp="1"/>
          </p:cNvSpPr>
          <p:nvPr>
            <p:ph type="ftr" sz="quarter" idx="3"/>
          </p:nvPr>
        </p:nvSpPr>
        <p:spPr/>
        <p:txBody>
          <a:bodyPr/>
          <a:lstStyle/>
          <a:p>
            <a:pPr fontAlgn="base">
              <a:spcBef>
                <a:spcPct val="0"/>
              </a:spcBef>
              <a:spcAft>
                <a:spcPct val="0"/>
              </a:spcAft>
              <a:defRPr/>
            </a:pPr>
            <a:r>
              <a:rPr lang="en-US" smtClean="0"/>
              <a:t>EXPEDIA CONFIDENTIAL</a:t>
            </a:r>
            <a:endParaRPr lang="en-US" dirty="0"/>
          </a:p>
        </p:txBody>
      </p:sp>
    </p:spTree>
    <p:extLst>
      <p:ext uri="{BB962C8B-B14F-4D97-AF65-F5344CB8AC3E}">
        <p14:creationId xmlns:p14="http://schemas.microsoft.com/office/powerpoint/2010/main" val="1806753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353387" y="832102"/>
            <a:ext cx="3621930" cy="199266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solidFill>
                  <a:schemeClr val="tx1"/>
                </a:solidFill>
              </a:rPr>
              <a:t>Infrastructure</a:t>
            </a:r>
            <a:endParaRPr lang="en-US" dirty="0">
              <a:solidFill>
                <a:schemeClr val="tx1"/>
              </a:solidFill>
            </a:endParaRPr>
          </a:p>
        </p:txBody>
      </p:sp>
      <p:pic>
        <p:nvPicPr>
          <p:cNvPr id="24" name="Picture 23"/>
          <p:cNvPicPr>
            <a:picLocks noChangeAspect="1"/>
          </p:cNvPicPr>
          <p:nvPr/>
        </p:nvPicPr>
        <p:blipFill>
          <a:blip r:embed="rId2"/>
          <a:stretch>
            <a:fillRect/>
          </a:stretch>
        </p:blipFill>
        <p:spPr>
          <a:xfrm>
            <a:off x="6704546" y="1394782"/>
            <a:ext cx="734349" cy="1101524"/>
          </a:xfrm>
          <a:prstGeom prst="rect">
            <a:avLst/>
          </a:prstGeom>
        </p:spPr>
      </p:pic>
      <p:sp>
        <p:nvSpPr>
          <p:cNvPr id="27" name="TextBox 26"/>
          <p:cNvSpPr txBox="1"/>
          <p:nvPr/>
        </p:nvSpPr>
        <p:spPr>
          <a:xfrm>
            <a:off x="6455625" y="2317601"/>
            <a:ext cx="1302209" cy="307777"/>
          </a:xfrm>
          <a:prstGeom prst="rect">
            <a:avLst/>
          </a:prstGeom>
          <a:noFill/>
        </p:spPr>
        <p:txBody>
          <a:bodyPr wrap="none" rtlCol="0">
            <a:spAutoFit/>
          </a:bodyPr>
          <a:lstStyle/>
          <a:p>
            <a:r>
              <a:rPr lang="en-US" sz="1400" dirty="0" smtClean="0"/>
              <a:t>Netflix Eureka</a:t>
            </a:r>
            <a:endParaRPr lang="en-US" sz="1400" dirty="0"/>
          </a:p>
        </p:txBody>
      </p:sp>
      <p:sp>
        <p:nvSpPr>
          <p:cNvPr id="28" name="Snip Single Corner Rectangle 27"/>
          <p:cNvSpPr/>
          <p:nvPr/>
        </p:nvSpPr>
        <p:spPr>
          <a:xfrm>
            <a:off x="6054030" y="2715281"/>
            <a:ext cx="24851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Registry &amp; </a:t>
            </a:r>
            <a:r>
              <a:rPr lang="en-US" sz="1050" dirty="0"/>
              <a:t>Configuration Servers</a:t>
            </a:r>
          </a:p>
        </p:txBody>
      </p:sp>
      <p:sp>
        <p:nvSpPr>
          <p:cNvPr id="29" name="TextBox 28"/>
          <p:cNvSpPr txBox="1"/>
          <p:nvPr/>
        </p:nvSpPr>
        <p:spPr>
          <a:xfrm>
            <a:off x="7791233" y="2153374"/>
            <a:ext cx="1122848" cy="307777"/>
          </a:xfrm>
          <a:prstGeom prst="rect">
            <a:avLst/>
          </a:prstGeom>
          <a:noFill/>
        </p:spPr>
        <p:txBody>
          <a:bodyPr wrap="none" rtlCol="0">
            <a:spAutoFit/>
          </a:bodyPr>
          <a:lstStyle/>
          <a:p>
            <a:r>
              <a:rPr lang="en-US" sz="1400" dirty="0" smtClean="0"/>
              <a:t>Spring Boot</a:t>
            </a:r>
            <a:endParaRPr lang="en-US" sz="1400" dirty="0"/>
          </a:p>
        </p:txBody>
      </p:sp>
      <p:pic>
        <p:nvPicPr>
          <p:cNvPr id="30" name="Picture 29"/>
          <p:cNvPicPr>
            <a:picLocks noChangeAspect="1"/>
          </p:cNvPicPr>
          <p:nvPr/>
        </p:nvPicPr>
        <p:blipFill>
          <a:blip r:embed="rId3"/>
          <a:stretch>
            <a:fillRect/>
          </a:stretch>
        </p:blipFill>
        <p:spPr>
          <a:xfrm>
            <a:off x="7953042" y="1472690"/>
            <a:ext cx="791507" cy="716635"/>
          </a:xfrm>
          <a:prstGeom prst="rect">
            <a:avLst/>
          </a:prstGeom>
        </p:spPr>
      </p:pic>
      <p:sp>
        <p:nvSpPr>
          <p:cNvPr id="31" name="TextBox 30"/>
          <p:cNvSpPr txBox="1"/>
          <p:nvPr/>
        </p:nvSpPr>
        <p:spPr>
          <a:xfrm>
            <a:off x="5370943" y="1342288"/>
            <a:ext cx="1287532" cy="523220"/>
          </a:xfrm>
          <a:prstGeom prst="rect">
            <a:avLst/>
          </a:prstGeom>
          <a:noFill/>
        </p:spPr>
        <p:txBody>
          <a:bodyPr wrap="none" rtlCol="0">
            <a:spAutoFit/>
          </a:bodyPr>
          <a:lstStyle/>
          <a:p>
            <a:r>
              <a:rPr lang="en-US" sz="1400" dirty="0" smtClean="0"/>
              <a:t>Spring Cloud </a:t>
            </a:r>
          </a:p>
          <a:p>
            <a:r>
              <a:rPr lang="en-US" sz="1400" dirty="0" err="1" smtClean="0"/>
              <a:t>Config</a:t>
            </a:r>
            <a:r>
              <a:rPr lang="en-US" sz="1400" dirty="0" smtClean="0"/>
              <a:t> Server</a:t>
            </a:r>
            <a:endParaRPr lang="en-US" sz="1400" dirty="0"/>
          </a:p>
        </p:txBody>
      </p:sp>
      <p:pic>
        <p:nvPicPr>
          <p:cNvPr id="34" name="Picture 33"/>
          <p:cNvPicPr>
            <a:picLocks noChangeAspect="1"/>
          </p:cNvPicPr>
          <p:nvPr/>
        </p:nvPicPr>
        <p:blipFill>
          <a:blip r:embed="rId4"/>
          <a:stretch>
            <a:fillRect/>
          </a:stretch>
        </p:blipFill>
        <p:spPr>
          <a:xfrm>
            <a:off x="5656057" y="812801"/>
            <a:ext cx="660719" cy="531672"/>
          </a:xfrm>
          <a:prstGeom prst="rect">
            <a:avLst/>
          </a:prstGeom>
        </p:spPr>
      </p:pic>
      <p:sp>
        <p:nvSpPr>
          <p:cNvPr id="2" name="Title 1"/>
          <p:cNvSpPr>
            <a:spLocks noGrp="1"/>
          </p:cNvSpPr>
          <p:nvPr>
            <p:ph type="title"/>
          </p:nvPr>
        </p:nvSpPr>
        <p:spPr/>
        <p:txBody>
          <a:bodyPr/>
          <a:lstStyle/>
          <a:p>
            <a:r>
              <a:rPr lang="en-US" dirty="0" smtClean="0"/>
              <a:t>What have been done?</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27</a:t>
            </a:fld>
            <a:endParaRPr lang="en-US" dirty="0"/>
          </a:p>
        </p:txBody>
      </p:sp>
      <p:pic>
        <p:nvPicPr>
          <p:cNvPr id="26" name="Picture 25"/>
          <p:cNvPicPr>
            <a:picLocks noChangeAspect="1"/>
          </p:cNvPicPr>
          <p:nvPr/>
        </p:nvPicPr>
        <p:blipFill>
          <a:blip r:embed="rId5"/>
          <a:stretch>
            <a:fillRect/>
          </a:stretch>
        </p:blipFill>
        <p:spPr>
          <a:xfrm>
            <a:off x="6389230" y="303400"/>
            <a:ext cx="1055153" cy="823019"/>
          </a:xfrm>
          <a:prstGeom prst="rect">
            <a:avLst/>
          </a:prstGeom>
        </p:spPr>
      </p:pic>
    </p:spTree>
    <p:extLst>
      <p:ext uri="{BB962C8B-B14F-4D97-AF65-F5344CB8AC3E}">
        <p14:creationId xmlns:p14="http://schemas.microsoft.com/office/powerpoint/2010/main" val="3597678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P spid="28" grpId="0" animBg="1"/>
      <p:bldP spid="29" grpId="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28</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smtClean="0">
                <a:solidFill>
                  <a:srgbClr val="7030A0"/>
                </a:solidFill>
              </a:rPr>
              <a:t>BUILD</a:t>
            </a:r>
          </a:p>
          <a:p>
            <a:endParaRPr lang="en-US" dirty="0">
              <a:solidFill>
                <a:srgbClr val="7030A0"/>
              </a:solidFill>
            </a:endParaRPr>
          </a:p>
          <a:p>
            <a:r>
              <a:rPr lang="en-US" dirty="0" smtClean="0">
                <a:solidFill>
                  <a:srgbClr val="7030A0"/>
                </a:solidFill>
              </a:rPr>
              <a:t>CONTENT GENERATOR SERVICE</a:t>
            </a:r>
            <a:endParaRPr lang="en-US" b="0" dirty="0" smtClean="0">
              <a:solidFill>
                <a:srgbClr val="7030A0"/>
              </a:solidFill>
            </a:endParaRPr>
          </a:p>
        </p:txBody>
      </p:sp>
    </p:spTree>
    <p:extLst>
      <p:ext uri="{BB962C8B-B14F-4D97-AF65-F5344CB8AC3E}">
        <p14:creationId xmlns:p14="http://schemas.microsoft.com/office/powerpoint/2010/main" val="25209303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Java 8</a:t>
            </a:r>
          </a:p>
          <a:p>
            <a:pPr marL="342900" indent="-342900">
              <a:buFont typeface="Wingdings" charset="2"/>
              <a:buChar char="§"/>
            </a:pPr>
            <a:r>
              <a:rPr lang="en-US" dirty="0" smtClean="0">
                <a:solidFill>
                  <a:srgbClr val="7030A0"/>
                </a:solidFill>
              </a:rPr>
              <a:t>Maven</a:t>
            </a:r>
          </a:p>
          <a:p>
            <a:pPr marL="342900" indent="-342900">
              <a:buFont typeface="Wingdings" charset="2"/>
              <a:buChar char="§"/>
            </a:pPr>
            <a:r>
              <a:rPr lang="en-US" dirty="0" err="1" smtClean="0">
                <a:solidFill>
                  <a:srgbClr val="7030A0"/>
                </a:solidFill>
              </a:rPr>
              <a:t>Git</a:t>
            </a:r>
            <a:r>
              <a:rPr lang="en-US" dirty="0" smtClean="0">
                <a:solidFill>
                  <a:srgbClr val="7030A0"/>
                </a:solidFill>
              </a:rPr>
              <a:t> </a:t>
            </a:r>
          </a:p>
          <a:p>
            <a:pPr marL="342900" indent="-342900">
              <a:buFont typeface="Wingdings" charset="2"/>
              <a:buChar char="§"/>
            </a:pPr>
            <a:r>
              <a:rPr lang="en-US" dirty="0">
                <a:solidFill>
                  <a:srgbClr val="7030A0"/>
                </a:solidFill>
              </a:rPr>
              <a:t>Node JS (</a:t>
            </a:r>
            <a:r>
              <a:rPr lang="en-US" dirty="0">
                <a:solidFill>
                  <a:srgbClr val="7030A0"/>
                </a:solidFill>
                <a:hlinkClick r:id="rId2"/>
              </a:rPr>
              <a:t>https://nodejs.org</a:t>
            </a:r>
            <a:r>
              <a:rPr lang="en-US" dirty="0" smtClean="0">
                <a:solidFill>
                  <a:srgbClr val="7030A0"/>
                </a:solidFill>
                <a:hlinkClick r:id="rId2"/>
              </a:rPr>
              <a:t>/</a:t>
            </a:r>
            <a:r>
              <a:rPr lang="en-US" dirty="0" smtClean="0">
                <a:solidFill>
                  <a:srgbClr val="7030A0"/>
                </a:solidFill>
              </a:rPr>
              <a:t>)</a:t>
            </a:r>
          </a:p>
          <a:p>
            <a:pPr marL="342900" indent="-342900">
              <a:buFont typeface="Wingdings" charset="2"/>
              <a:buChar char="§"/>
            </a:pPr>
            <a:r>
              <a:rPr lang="en-US" dirty="0" smtClean="0">
                <a:solidFill>
                  <a:srgbClr val="7030A0"/>
                </a:solidFill>
              </a:rPr>
              <a:t>Install Yeoman </a:t>
            </a:r>
            <a:r>
              <a:rPr lang="en-US" b="1" dirty="0" smtClean="0">
                <a:solidFill>
                  <a:srgbClr val="7030A0"/>
                </a:solidFill>
              </a:rPr>
              <a:t>“</a:t>
            </a:r>
            <a:r>
              <a:rPr lang="en-US" b="1" dirty="0" err="1" smtClean="0">
                <a:solidFill>
                  <a:srgbClr val="7030A0"/>
                </a:solidFill>
              </a:rPr>
              <a:t>npm</a:t>
            </a:r>
            <a:r>
              <a:rPr lang="en-US" b="1" dirty="0" smtClean="0">
                <a:solidFill>
                  <a:srgbClr val="7030A0"/>
                </a:solidFill>
              </a:rPr>
              <a:t> install –g </a:t>
            </a:r>
            <a:r>
              <a:rPr lang="en-US" b="1" dirty="0" err="1" smtClean="0">
                <a:solidFill>
                  <a:srgbClr val="7030A0"/>
                </a:solidFill>
              </a:rPr>
              <a:t>yo</a:t>
            </a:r>
            <a:r>
              <a:rPr lang="en-US" b="1" dirty="0" smtClean="0">
                <a:solidFill>
                  <a:srgbClr val="7030A0"/>
                </a:solidFill>
              </a:rPr>
              <a:t>”</a:t>
            </a:r>
            <a:endParaRPr lang="en-US" dirty="0" smtClean="0">
              <a:solidFill>
                <a:srgbClr val="7030A0"/>
              </a:solidFill>
            </a:endParaRPr>
          </a:p>
          <a:p>
            <a:pPr marL="342900" indent="-342900">
              <a:buFont typeface="Wingdings" charset="2"/>
              <a:buChar char="§"/>
            </a:pPr>
            <a:r>
              <a:rPr lang="en-US" dirty="0" smtClean="0">
                <a:solidFill>
                  <a:srgbClr val="7030A0"/>
                </a:solidFill>
              </a:rPr>
              <a:t>Install Bower </a:t>
            </a:r>
            <a:r>
              <a:rPr lang="en-US" dirty="0">
                <a:solidFill>
                  <a:srgbClr val="7030A0"/>
                </a:solidFill>
              </a:rPr>
              <a:t> </a:t>
            </a:r>
            <a:r>
              <a:rPr lang="en-US" b="1" dirty="0">
                <a:solidFill>
                  <a:srgbClr val="7030A0"/>
                </a:solidFill>
              </a:rPr>
              <a:t>“</a:t>
            </a:r>
            <a:r>
              <a:rPr lang="en-US" b="1" dirty="0" err="1">
                <a:solidFill>
                  <a:srgbClr val="7030A0"/>
                </a:solidFill>
              </a:rPr>
              <a:t>npm</a:t>
            </a:r>
            <a:r>
              <a:rPr lang="en-US" b="1" dirty="0">
                <a:solidFill>
                  <a:srgbClr val="7030A0"/>
                </a:solidFill>
              </a:rPr>
              <a:t> install –g </a:t>
            </a:r>
            <a:r>
              <a:rPr lang="en-US" b="1" dirty="0" smtClean="0">
                <a:solidFill>
                  <a:srgbClr val="7030A0"/>
                </a:solidFill>
              </a:rPr>
              <a:t>bower”</a:t>
            </a:r>
            <a:endParaRPr lang="en-US" dirty="0">
              <a:solidFill>
                <a:srgbClr val="7030A0"/>
              </a:solidFill>
            </a:endParaRPr>
          </a:p>
          <a:p>
            <a:pPr marL="342900" indent="-342900">
              <a:buFont typeface="Wingdings" charset="2"/>
              <a:buChar char="§"/>
            </a:pPr>
            <a:r>
              <a:rPr lang="en-US" dirty="0" smtClean="0">
                <a:solidFill>
                  <a:srgbClr val="7030A0"/>
                </a:solidFill>
              </a:rPr>
              <a:t>Install </a:t>
            </a:r>
            <a:r>
              <a:rPr lang="en-US" dirty="0" err="1" smtClean="0">
                <a:solidFill>
                  <a:srgbClr val="7030A0"/>
                </a:solidFill>
              </a:rPr>
              <a:t>Jhipster</a:t>
            </a:r>
            <a:r>
              <a:rPr lang="en-US" dirty="0" smtClean="0">
                <a:solidFill>
                  <a:srgbClr val="7030A0"/>
                </a:solidFill>
              </a:rPr>
              <a:t> </a:t>
            </a:r>
            <a:r>
              <a:rPr lang="en-US" b="1" dirty="0" smtClean="0">
                <a:solidFill>
                  <a:srgbClr val="7030A0"/>
                </a:solidFill>
              </a:rPr>
              <a:t>“</a:t>
            </a:r>
            <a:r>
              <a:rPr lang="en-US" b="1" dirty="0" err="1">
                <a:solidFill>
                  <a:srgbClr val="7030A0"/>
                </a:solidFill>
              </a:rPr>
              <a:t>npm</a:t>
            </a:r>
            <a:r>
              <a:rPr lang="en-US" b="1" dirty="0">
                <a:solidFill>
                  <a:srgbClr val="7030A0"/>
                </a:solidFill>
              </a:rPr>
              <a:t> install –g </a:t>
            </a:r>
            <a:r>
              <a:rPr lang="en-US" b="1" dirty="0" smtClean="0">
                <a:solidFill>
                  <a:srgbClr val="7030A0"/>
                </a:solidFill>
              </a:rPr>
              <a:t>generator-</a:t>
            </a:r>
            <a:r>
              <a:rPr lang="en-US" b="1" dirty="0" err="1" smtClean="0">
                <a:solidFill>
                  <a:srgbClr val="7030A0"/>
                </a:solidFill>
              </a:rPr>
              <a:t>jhipster</a:t>
            </a:r>
            <a:r>
              <a:rPr lang="en-US" b="1" dirty="0" smtClean="0">
                <a:solidFill>
                  <a:srgbClr val="7030A0"/>
                </a:solidFill>
              </a:rPr>
              <a:t>”</a:t>
            </a:r>
            <a:endParaRPr lang="en-US" b="1" dirty="0" smtClean="0">
              <a:solidFill>
                <a:srgbClr val="7030A0"/>
              </a:solidFill>
            </a:endParaRPr>
          </a:p>
          <a:p>
            <a:pPr marL="342900" indent="-342900">
              <a:buFont typeface="Wingdings" charset="2"/>
              <a:buChar char="§"/>
            </a:pPr>
            <a:endParaRPr lang="en-US" b="1" dirty="0" smtClean="0">
              <a:solidFill>
                <a:srgbClr val="7030A0"/>
              </a:solidFill>
            </a:endParaRPr>
          </a:p>
          <a:p>
            <a:endParaRPr lang="en-US" b="1" dirty="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a:t>
            </a:fld>
            <a:endParaRPr lang="en-US" dirty="0"/>
          </a:p>
        </p:txBody>
      </p:sp>
    </p:spTree>
    <p:extLst>
      <p:ext uri="{BB962C8B-B14F-4D97-AF65-F5344CB8AC3E}">
        <p14:creationId xmlns:p14="http://schemas.microsoft.com/office/powerpoint/2010/main" val="1292863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Generate dynamically all the contents </a:t>
            </a:r>
            <a:r>
              <a:rPr lang="en-US" dirty="0" smtClean="0">
                <a:solidFill>
                  <a:srgbClr val="7030A0"/>
                </a:solidFill>
              </a:rPr>
              <a:t>for an hotel</a:t>
            </a:r>
          </a:p>
          <a:p>
            <a:pPr marL="684213" lvl="1" indent="-342900">
              <a:buFont typeface="Wingdings" charset="2"/>
              <a:buChar char="§"/>
            </a:pPr>
            <a:r>
              <a:rPr lang="en-US" dirty="0" smtClean="0">
                <a:solidFill>
                  <a:srgbClr val="7030A0"/>
                </a:solidFill>
              </a:rPr>
              <a:t>Name</a:t>
            </a:r>
          </a:p>
          <a:p>
            <a:pPr marL="684213" lvl="1" indent="-342900">
              <a:buFont typeface="Wingdings" charset="2"/>
              <a:buChar char="§"/>
            </a:pPr>
            <a:r>
              <a:rPr lang="en-US" dirty="0" smtClean="0">
                <a:solidFill>
                  <a:srgbClr val="7030A0"/>
                </a:solidFill>
              </a:rPr>
              <a:t>Address</a:t>
            </a:r>
          </a:p>
          <a:p>
            <a:pPr marL="684213" lvl="1" indent="-342900">
              <a:buFont typeface="Wingdings" charset="2"/>
              <a:buChar char="§"/>
            </a:pPr>
            <a:r>
              <a:rPr lang="en-US" dirty="0" smtClean="0">
                <a:solidFill>
                  <a:srgbClr val="7030A0"/>
                </a:solidFill>
              </a:rPr>
              <a:t>Description</a:t>
            </a:r>
            <a:endParaRPr lang="en-US" dirty="0" smtClean="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r>
              <a:rPr lang="en-US" dirty="0" smtClean="0">
                <a:solidFill>
                  <a:srgbClr val="7030A0"/>
                </a:solidFill>
              </a:rPr>
              <a:t>Make this generated hotels available through a rest API</a:t>
            </a:r>
            <a:endParaRPr lang="en-US" dirty="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Register this service to eureka</a:t>
            </a:r>
            <a:endParaRPr lang="en-US" dirty="0" smtClean="0">
              <a:solidFill>
                <a:srgbClr val="7030A0"/>
              </a:solidFill>
            </a:endParaRPr>
          </a:p>
          <a:p>
            <a:endParaRPr lang="en-US" dirty="0" smtClean="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29</a:t>
            </a:fld>
            <a:endParaRPr lang="en-US" dirty="0"/>
          </a:p>
        </p:txBody>
      </p:sp>
    </p:spTree>
    <p:extLst>
      <p:ext uri="{BB962C8B-B14F-4D97-AF65-F5344CB8AC3E}">
        <p14:creationId xmlns:p14="http://schemas.microsoft.com/office/powerpoint/2010/main" val="3097714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Create the </a:t>
            </a:r>
            <a:r>
              <a:rPr lang="en-US" dirty="0" smtClean="0">
                <a:solidFill>
                  <a:schemeClr val="accent5"/>
                </a:solidFill>
              </a:rPr>
              <a:t>Content Generator Service</a:t>
            </a:r>
            <a:endParaRPr lang="en-US" dirty="0" smtClean="0">
              <a:solidFill>
                <a:schemeClr val="accent5"/>
              </a:solidFill>
            </a:endParaRPr>
          </a:p>
          <a:p>
            <a:pPr marL="684213" lvl="1" indent="-342900">
              <a:buFont typeface="Wingdings" charset="2"/>
              <a:buChar char="§"/>
            </a:pPr>
            <a:r>
              <a:rPr lang="en-US" sz="1800" dirty="0" smtClean="0">
                <a:solidFill>
                  <a:schemeClr val="accent5"/>
                </a:solidFill>
              </a:rPr>
              <a:t>Name: </a:t>
            </a:r>
            <a:r>
              <a:rPr lang="en-US" sz="1800" dirty="0" smtClean="0">
                <a:solidFill>
                  <a:schemeClr val="accent5"/>
                </a:solidFill>
              </a:rPr>
              <a:t>Content Generator Service</a:t>
            </a:r>
            <a:endParaRPr lang="en-US" sz="1800" dirty="0" smtClean="0">
              <a:solidFill>
                <a:schemeClr val="accent5"/>
              </a:solidFill>
            </a:endParaRPr>
          </a:p>
          <a:p>
            <a:pPr marL="684213" lvl="1" indent="-342900">
              <a:buFont typeface="Wingdings" charset="2"/>
              <a:buChar char="§"/>
            </a:pPr>
            <a:r>
              <a:rPr lang="en-US" sz="1800" dirty="0" smtClean="0">
                <a:solidFill>
                  <a:schemeClr val="accent5"/>
                </a:solidFill>
              </a:rPr>
              <a:t>Type: Maven</a:t>
            </a:r>
          </a:p>
          <a:p>
            <a:pPr marL="684213" lvl="1" indent="-342900">
              <a:buFont typeface="Wingdings" charset="2"/>
              <a:buChar char="§"/>
            </a:pPr>
            <a:r>
              <a:rPr lang="en-US" sz="1800" dirty="0" smtClean="0">
                <a:solidFill>
                  <a:schemeClr val="accent5"/>
                </a:solidFill>
              </a:rPr>
              <a:t>Packaging: Jar</a:t>
            </a:r>
          </a:p>
          <a:p>
            <a:pPr marL="684213" lvl="1" indent="-342900">
              <a:buFont typeface="Wingdings" charset="2"/>
              <a:buChar char="§"/>
            </a:pPr>
            <a:r>
              <a:rPr lang="en-US" sz="1800" dirty="0" smtClean="0">
                <a:solidFill>
                  <a:schemeClr val="accent5"/>
                </a:solidFill>
              </a:rPr>
              <a:t>Java Version: 1.8</a:t>
            </a:r>
          </a:p>
          <a:p>
            <a:pPr marL="684213" lvl="1" indent="-342900">
              <a:buFont typeface="Wingdings" charset="2"/>
              <a:buChar char="§"/>
            </a:pPr>
            <a:r>
              <a:rPr lang="en-US" sz="1800" dirty="0" smtClean="0">
                <a:solidFill>
                  <a:schemeClr val="accent5"/>
                </a:solidFill>
              </a:rPr>
              <a:t>Language: Java</a:t>
            </a:r>
          </a:p>
          <a:p>
            <a:pPr marL="684213" lvl="1" indent="-342900">
              <a:buFont typeface="Wingdings" charset="2"/>
              <a:buChar char="§"/>
            </a:pPr>
            <a:r>
              <a:rPr lang="en-US" sz="1800" dirty="0">
                <a:solidFill>
                  <a:schemeClr val="accent5"/>
                </a:solidFill>
              </a:rPr>
              <a:t>Group: </a:t>
            </a:r>
            <a:r>
              <a:rPr lang="en-US" sz="1800" dirty="0" err="1" smtClean="0">
                <a:solidFill>
                  <a:schemeClr val="accent5"/>
                </a:solidFill>
              </a:rPr>
              <a:t>com.expedia.livecoding.mtl.service</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Artifact: </a:t>
            </a:r>
            <a:r>
              <a:rPr lang="en-US" sz="1800" dirty="0" smtClean="0">
                <a:solidFill>
                  <a:schemeClr val="accent5"/>
                </a:solidFill>
              </a:rPr>
              <a:t>content-generator-service</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Version: 0.0.1-SNAPSHOT</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Description: Hotel Management </a:t>
            </a:r>
            <a:r>
              <a:rPr lang="en-US" sz="1800" dirty="0" smtClean="0">
                <a:solidFill>
                  <a:schemeClr val="accent5"/>
                </a:solidFill>
              </a:rPr>
              <a:t>– Content Generator </a:t>
            </a:r>
            <a:r>
              <a:rPr lang="en-US" sz="1800" dirty="0" smtClean="0">
                <a:solidFill>
                  <a:schemeClr val="accent5"/>
                </a:solidFill>
              </a:rPr>
              <a:t>Service</a:t>
            </a:r>
          </a:p>
          <a:p>
            <a:pPr marL="684213" lvl="1" indent="-342900">
              <a:buFont typeface="Wingdings" charset="2"/>
              <a:buChar char="§"/>
            </a:pPr>
            <a:r>
              <a:rPr lang="en-US" sz="1800" dirty="0">
                <a:solidFill>
                  <a:schemeClr val="accent5"/>
                </a:solidFill>
              </a:rPr>
              <a:t>Package: </a:t>
            </a:r>
            <a:r>
              <a:rPr lang="en-US" sz="1800" dirty="0" err="1" smtClean="0">
                <a:solidFill>
                  <a:schemeClr val="accent5"/>
                </a:solidFill>
              </a:rPr>
              <a:t>com.expedia.livecoding.mtl.service.contentgeneratorservice</a:t>
            </a:r>
            <a:endParaRPr lang="en-US" sz="1800"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30</a:t>
            </a:fld>
            <a:endParaRPr lang="en-US" dirty="0"/>
          </a:p>
        </p:txBody>
      </p:sp>
    </p:spTree>
    <p:extLst>
      <p:ext uri="{BB962C8B-B14F-4D97-AF65-F5344CB8AC3E}">
        <p14:creationId xmlns:p14="http://schemas.microsoft.com/office/powerpoint/2010/main" val="17164438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 – cont.</a:t>
            </a:r>
            <a:endParaRPr lang="en-US" dirty="0"/>
          </a:p>
        </p:txBody>
      </p:sp>
      <p:sp>
        <p:nvSpPr>
          <p:cNvPr id="3" name="Content Placeholder 2"/>
          <p:cNvSpPr>
            <a:spLocks noGrp="1"/>
          </p:cNvSpPr>
          <p:nvPr>
            <p:ph idx="1"/>
          </p:nvPr>
        </p:nvSpPr>
        <p:spPr/>
        <p:txBody>
          <a:bodyPr/>
          <a:lstStyle/>
          <a:p>
            <a:r>
              <a:rPr lang="en-US" dirty="0">
                <a:solidFill>
                  <a:schemeClr val="accent5"/>
                </a:solidFill>
              </a:rPr>
              <a:t>Create the </a:t>
            </a:r>
            <a:r>
              <a:rPr lang="en-US" dirty="0" smtClean="0">
                <a:solidFill>
                  <a:schemeClr val="accent5"/>
                </a:solidFill>
              </a:rPr>
              <a:t>Content Generator Service </a:t>
            </a:r>
            <a:r>
              <a:rPr lang="en-US" dirty="0" smtClean="0">
                <a:solidFill>
                  <a:schemeClr val="accent5"/>
                </a:solidFill>
              </a:rPr>
              <a:t>– cont.</a:t>
            </a:r>
          </a:p>
          <a:p>
            <a:pPr marL="579437" lvl="2" indent="-285750">
              <a:buFont typeface="Wingdings" charset="2"/>
              <a:buChar char="§"/>
            </a:pPr>
            <a:r>
              <a:rPr lang="en-US" dirty="0" smtClean="0">
                <a:solidFill>
                  <a:schemeClr val="accent5"/>
                </a:solidFill>
              </a:rPr>
              <a:t>Spring Boot Version: 1.2.3</a:t>
            </a:r>
          </a:p>
          <a:p>
            <a:pPr marL="579437" lvl="2" indent="-285750">
              <a:buFont typeface="Wingdings" charset="2"/>
              <a:buChar char="§"/>
            </a:pPr>
            <a:r>
              <a:rPr lang="en-US" dirty="0" smtClean="0">
                <a:solidFill>
                  <a:schemeClr val="accent5"/>
                </a:solidFill>
              </a:rPr>
              <a:t>Select: </a:t>
            </a:r>
            <a:r>
              <a:rPr lang="en-US" dirty="0" smtClean="0">
                <a:solidFill>
                  <a:schemeClr val="accent5"/>
                </a:solidFill>
              </a:rPr>
              <a:t>Actuator, Security and Web</a:t>
            </a:r>
            <a:endParaRPr lang="en-US" dirty="0" smtClean="0">
              <a:solidFill>
                <a:schemeClr val="accent5"/>
              </a:solidFill>
            </a:endParaRPr>
          </a:p>
          <a:p>
            <a:pPr marL="579437" lvl="2" indent="-285750">
              <a:buFont typeface="Wingdings" charset="2"/>
              <a:buChar char="§"/>
            </a:pPr>
            <a:endParaRPr lang="en-US" dirty="0">
              <a:solidFill>
                <a:schemeClr val="accent5"/>
              </a:solidFill>
            </a:endParaRPr>
          </a:p>
          <a:p>
            <a:pPr marL="579437" lvl="2" indent="-285750">
              <a:buFont typeface="Wingdings" charset="2"/>
              <a:buChar char="§"/>
            </a:pPr>
            <a:endParaRPr lang="en-US" dirty="0" smtClean="0">
              <a:solidFill>
                <a:schemeClr val="accent5"/>
              </a:solidFill>
            </a:endParaRPr>
          </a:p>
          <a:p>
            <a:pPr marL="579437" lvl="2" indent="-285750">
              <a:buFont typeface="Wingdings" charset="2"/>
              <a:buChar char="§"/>
            </a:pPr>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31</a:t>
            </a:fld>
            <a:endParaRPr lang="en-US" dirty="0"/>
          </a:p>
        </p:txBody>
      </p:sp>
      <p:pic>
        <p:nvPicPr>
          <p:cNvPr id="5" name="Picture 4" descr="Screen Shot 2015-04-22 at 21.47.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 y="1899920"/>
            <a:ext cx="5300979" cy="4549828"/>
          </a:xfrm>
          <a:prstGeom prst="rect">
            <a:avLst/>
          </a:prstGeom>
        </p:spPr>
      </p:pic>
    </p:spTree>
    <p:extLst>
      <p:ext uri="{BB962C8B-B14F-4D97-AF65-F5344CB8AC3E}">
        <p14:creationId xmlns:p14="http://schemas.microsoft.com/office/powerpoint/2010/main" val="8923197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a:t>
            </a:r>
            <a:r>
              <a:rPr lang="en-US" dirty="0" smtClean="0"/>
              <a:t>Content Generator Service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endParaRPr lang="en-US" dirty="0" smtClean="0">
              <a:solidFill>
                <a:srgbClr val="7030A0"/>
              </a:solidFill>
            </a:endParaRPr>
          </a:p>
          <a:p>
            <a:endParaRPr lang="en-US" dirty="0" smtClean="0">
              <a:solidFill>
                <a:srgbClr val="7030A0"/>
              </a:solidFill>
            </a:endParaRPr>
          </a:p>
          <a:p>
            <a:pPr marL="684213" lvl="1" indent="-342900">
              <a:buFont typeface="Wingdings" charset="2"/>
              <a:buChar char="§"/>
            </a:pPr>
            <a:r>
              <a:rPr lang="en-US" dirty="0" smtClean="0">
                <a:solidFill>
                  <a:srgbClr val="7030A0"/>
                </a:solidFill>
              </a:rPr>
              <a:t>Add a new dependency management</a:t>
            </a:r>
            <a:endParaRPr lang="en-US" sz="1200" i="1" dirty="0" smtClean="0">
              <a:latin typeface="Courier New"/>
              <a:cs typeface="Courier New"/>
            </a:endParaRPr>
          </a:p>
          <a:p>
            <a:pPr lvl="2" indent="0">
              <a:buNone/>
            </a:pPr>
            <a:r>
              <a:rPr lang="en-US" sz="1400" dirty="0">
                <a:latin typeface="Courier New"/>
                <a:cs typeface="Courier New"/>
              </a:rPr>
              <a:t>&lt;dependencyManagement&gt;</a:t>
            </a:r>
            <a:br>
              <a:rPr lang="en-US" sz="1400" dirty="0">
                <a:latin typeface="Courier New"/>
                <a:cs typeface="Courier New"/>
              </a:rPr>
            </a:br>
            <a:r>
              <a:rPr lang="en-US" sz="1400" dirty="0">
                <a:latin typeface="Courier New"/>
                <a:cs typeface="Courier New"/>
              </a:rPr>
              <a:t>    &lt;dependencies&gt;</a:t>
            </a:r>
            <a:br>
              <a:rPr lang="en-US" sz="1400" dirty="0">
                <a:latin typeface="Courier New"/>
                <a:cs typeface="Courier New"/>
              </a:rPr>
            </a:br>
            <a:r>
              <a:rPr lang="en-US" sz="1400" dirty="0">
                <a:latin typeface="Courier New"/>
                <a:cs typeface="Courier New"/>
              </a:rPr>
              <a:t>        &lt;dependency&gt;</a:t>
            </a:r>
            <a:br>
              <a:rPr lang="en-US" sz="1400" dirty="0">
                <a:latin typeface="Courier New"/>
                <a:cs typeface="Courier New"/>
              </a:rPr>
            </a:br>
            <a:r>
              <a:rPr lang="en-US" sz="1400" dirty="0">
                <a:latin typeface="Courier New"/>
                <a:cs typeface="Courier New"/>
              </a:rPr>
              <a:t>            &lt;groupId&gt;</a:t>
            </a:r>
            <a:r>
              <a:rPr lang="en-US" sz="1400" dirty="0" err="1">
                <a:latin typeface="Courier New"/>
                <a:cs typeface="Courier New"/>
              </a:rPr>
              <a:t>org.springframework.cloud</a:t>
            </a:r>
            <a:r>
              <a:rPr lang="en-US" sz="1400" dirty="0">
                <a:latin typeface="Courier New"/>
                <a:cs typeface="Courier New"/>
              </a:rPr>
              <a:t>&lt;/groupId&gt;</a:t>
            </a:r>
            <a:br>
              <a:rPr lang="en-US" sz="1400" dirty="0">
                <a:latin typeface="Courier New"/>
                <a:cs typeface="Courier New"/>
              </a:rPr>
            </a:br>
            <a:r>
              <a:rPr lang="en-US" sz="1400" dirty="0">
                <a:latin typeface="Courier New"/>
                <a:cs typeface="Courier New"/>
              </a:rPr>
              <a:t>            &lt;artifactId&gt;spring-cloud-starter&lt;/artifactId&gt;</a:t>
            </a:r>
            <a:br>
              <a:rPr lang="en-US" sz="1400" dirty="0">
                <a:latin typeface="Courier New"/>
                <a:cs typeface="Courier New"/>
              </a:rPr>
            </a:br>
            <a:r>
              <a:rPr lang="en-US" sz="1400" dirty="0">
                <a:latin typeface="Courier New"/>
                <a:cs typeface="Courier New"/>
              </a:rPr>
              <a:t>            &lt;version&gt;1.0.0.RELEASE&lt;/version&gt;</a:t>
            </a:r>
            <a:br>
              <a:rPr lang="en-US" sz="1400" dirty="0">
                <a:latin typeface="Courier New"/>
                <a:cs typeface="Courier New"/>
              </a:rPr>
            </a:br>
            <a:r>
              <a:rPr lang="en-US" sz="1400" dirty="0">
                <a:latin typeface="Courier New"/>
                <a:cs typeface="Courier New"/>
              </a:rPr>
              <a:t>            &lt;type&gt;</a:t>
            </a:r>
            <a:r>
              <a:rPr lang="en-US" sz="1400" dirty="0" err="1">
                <a:latin typeface="Courier New"/>
                <a:cs typeface="Courier New"/>
              </a:rPr>
              <a:t>pom</a:t>
            </a:r>
            <a:r>
              <a:rPr lang="en-US" sz="1400" dirty="0">
                <a:latin typeface="Courier New"/>
                <a:cs typeface="Courier New"/>
              </a:rPr>
              <a:t>&lt;/type&gt;</a:t>
            </a:r>
            <a:br>
              <a:rPr lang="en-US" sz="1400" dirty="0">
                <a:latin typeface="Courier New"/>
                <a:cs typeface="Courier New"/>
              </a:rPr>
            </a:br>
            <a:r>
              <a:rPr lang="en-US" sz="1400" dirty="0">
                <a:latin typeface="Courier New"/>
                <a:cs typeface="Courier New"/>
              </a:rPr>
              <a:t>            &lt;scope&gt;import&lt;/scope&gt;</a:t>
            </a:r>
            <a:br>
              <a:rPr lang="en-US" sz="1400" dirty="0">
                <a:latin typeface="Courier New"/>
                <a:cs typeface="Courier New"/>
              </a:rPr>
            </a:br>
            <a:r>
              <a:rPr lang="en-US" sz="1400" dirty="0">
                <a:latin typeface="Courier New"/>
                <a:cs typeface="Courier New"/>
              </a:rPr>
              <a:t>        &lt;/dependency&gt;</a:t>
            </a:r>
            <a:br>
              <a:rPr lang="en-US" sz="1400" dirty="0">
                <a:latin typeface="Courier New"/>
                <a:cs typeface="Courier New"/>
              </a:rPr>
            </a:br>
            <a:r>
              <a:rPr lang="en-US" sz="1400" dirty="0">
                <a:latin typeface="Courier New"/>
                <a:cs typeface="Courier New"/>
              </a:rPr>
              <a:t>    &lt;/dependencies&gt;</a:t>
            </a:r>
            <a:br>
              <a:rPr lang="en-US" sz="1400" dirty="0">
                <a:latin typeface="Courier New"/>
                <a:cs typeface="Courier New"/>
              </a:rPr>
            </a:br>
            <a:r>
              <a:rPr lang="en-US" sz="1400" dirty="0">
                <a:latin typeface="Courier New"/>
                <a:cs typeface="Courier New"/>
              </a:rPr>
              <a:t>&lt;/</a:t>
            </a:r>
            <a:r>
              <a:rPr lang="en-US" sz="1400" dirty="0" err="1">
                <a:latin typeface="Courier New"/>
                <a:cs typeface="Courier New"/>
              </a:rPr>
              <a:t>dependencyManagement</a:t>
            </a:r>
            <a:r>
              <a:rPr lang="en-US" sz="1400" dirty="0" smtClean="0">
                <a:latin typeface="Courier New"/>
                <a:cs typeface="Courier New"/>
              </a:rPr>
              <a:t>&gt;</a:t>
            </a:r>
          </a:p>
          <a:p>
            <a:pPr lvl="2" indent="0">
              <a:buNone/>
            </a:pPr>
            <a:endParaRPr lang="en-US" sz="1600" dirty="0">
              <a:solidFill>
                <a:srgbClr val="7030A0"/>
              </a:solidFill>
              <a:latin typeface="Courier New"/>
              <a:cs typeface="Courier New"/>
            </a:endParaRPr>
          </a:p>
          <a:p>
            <a:pPr lvl="2"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32</a:t>
            </a:fld>
            <a:endParaRPr lang="en-US" dirty="0"/>
          </a:p>
        </p:txBody>
      </p:sp>
    </p:spTree>
    <p:extLst>
      <p:ext uri="{BB962C8B-B14F-4D97-AF65-F5344CB8AC3E}">
        <p14:creationId xmlns:p14="http://schemas.microsoft.com/office/powerpoint/2010/main" val="8648768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a:t>
            </a:r>
            <a:r>
              <a:rPr lang="en-US" dirty="0" smtClean="0"/>
              <a:t>Content Generator Service </a:t>
            </a:r>
            <a:r>
              <a:rPr lang="en-US" dirty="0" smtClean="0"/>
              <a:t>–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r>
              <a:rPr lang="en-US" dirty="0" smtClean="0">
                <a:solidFill>
                  <a:srgbClr val="7030A0"/>
                </a:solidFill>
              </a:rPr>
              <a:t> – cont.</a:t>
            </a:r>
          </a:p>
          <a:p>
            <a:pPr lvl="2" indent="0">
              <a:buNone/>
            </a:pPr>
            <a:endParaRPr lang="en-US" sz="1400" dirty="0">
              <a:solidFill>
                <a:srgbClr val="7030A0"/>
              </a:solidFill>
              <a:latin typeface="Courier New"/>
              <a:cs typeface="Courier New"/>
            </a:endParaRPr>
          </a:p>
          <a:p>
            <a:pPr marL="739775" lvl="4" indent="-285750">
              <a:buFont typeface="Wingdings" charset="2"/>
              <a:buChar char="§"/>
            </a:pPr>
            <a:r>
              <a:rPr lang="en-US" sz="1800" dirty="0">
                <a:solidFill>
                  <a:srgbClr val="7030A0"/>
                </a:solidFill>
                <a:latin typeface="Calibri"/>
                <a:cs typeface="Calibri"/>
              </a:rPr>
              <a:t>Add a </a:t>
            </a:r>
            <a:r>
              <a:rPr lang="en-US" sz="1800" dirty="0" smtClean="0">
                <a:solidFill>
                  <a:srgbClr val="7030A0"/>
                </a:solidFill>
                <a:latin typeface="Calibri"/>
                <a:cs typeface="Calibri"/>
              </a:rPr>
              <a:t>dependency to include eureka spring cloud library</a:t>
            </a:r>
            <a:endParaRPr lang="en-US" i="1" dirty="0">
              <a:latin typeface="Courier New"/>
              <a:cs typeface="Courier New"/>
            </a:endParaRPr>
          </a:p>
          <a:p>
            <a:pPr marL="736600" lvl="5" indent="0">
              <a:buNone/>
            </a:pPr>
            <a:r>
              <a:rPr lang="en-US" sz="1400" i="1" dirty="0" smtClean="0">
                <a:latin typeface="Courier New"/>
                <a:cs typeface="Courier New"/>
              </a:rPr>
              <a:t>&lt;dependency&gt;</a:t>
            </a:r>
            <a:br>
              <a:rPr lang="en-US" sz="1400" i="1" dirty="0" smtClean="0">
                <a:latin typeface="Courier New"/>
                <a:cs typeface="Courier New"/>
              </a:rPr>
            </a:br>
            <a:r>
              <a:rPr lang="en-US" sz="1400" i="1" dirty="0" smtClean="0">
                <a:latin typeface="Courier New"/>
                <a:cs typeface="Courier New"/>
              </a:rPr>
              <a:t>    &lt;</a:t>
            </a:r>
            <a:r>
              <a:rPr lang="en-US" sz="1400" i="1" dirty="0" err="1" smtClean="0">
                <a:latin typeface="Courier New"/>
                <a:cs typeface="Courier New"/>
              </a:rPr>
              <a:t>groupId</a:t>
            </a:r>
            <a:r>
              <a:rPr lang="en-US" sz="1400" i="1" dirty="0" smtClean="0">
                <a:latin typeface="Courier New"/>
                <a:cs typeface="Courier New"/>
              </a:rPr>
              <a:t>&gt;</a:t>
            </a:r>
            <a:r>
              <a:rPr lang="en-US" sz="1400" i="1" dirty="0" err="1" smtClean="0">
                <a:latin typeface="Courier New"/>
                <a:cs typeface="Courier New"/>
              </a:rPr>
              <a:t>org.springframework.cloud</a:t>
            </a:r>
            <a:r>
              <a:rPr lang="en-US" sz="1400" i="1" dirty="0" smtClean="0">
                <a:latin typeface="Courier New"/>
                <a:cs typeface="Courier New"/>
              </a:rPr>
              <a:t>&lt;/</a:t>
            </a:r>
            <a:r>
              <a:rPr lang="en-US" sz="1400" i="1" dirty="0" err="1" smtClean="0">
                <a:latin typeface="Courier New"/>
                <a:cs typeface="Courier New"/>
              </a:rPr>
              <a:t>groupId</a:t>
            </a:r>
            <a:r>
              <a:rPr lang="en-US" sz="1400" i="1" dirty="0" smtClean="0">
                <a:latin typeface="Courier New"/>
                <a:cs typeface="Courier New"/>
              </a:rPr>
              <a:t>&gt;</a:t>
            </a:r>
            <a:br>
              <a:rPr lang="en-US" sz="1400" i="1" dirty="0" smtClean="0">
                <a:latin typeface="Courier New"/>
                <a:cs typeface="Courier New"/>
              </a:rPr>
            </a:br>
            <a:r>
              <a:rPr lang="en-US" sz="1400" i="1" dirty="0" smtClean="0">
                <a:latin typeface="Courier New"/>
                <a:cs typeface="Courier New"/>
              </a:rPr>
              <a:t>    &lt;</a:t>
            </a:r>
            <a:r>
              <a:rPr lang="en-US" sz="1400" i="1" dirty="0" err="1" smtClean="0">
                <a:latin typeface="Courier New"/>
                <a:cs typeface="Courier New"/>
              </a:rPr>
              <a:t>artifactId</a:t>
            </a:r>
            <a:r>
              <a:rPr lang="en-US" sz="1400" i="1" dirty="0" smtClean="0">
                <a:latin typeface="Courier New"/>
                <a:cs typeface="Courier New"/>
              </a:rPr>
              <a:t>&gt;spring-cloud-starter-eureka&lt;/</a:t>
            </a:r>
            <a:r>
              <a:rPr lang="en-US" sz="1400" i="1" dirty="0" err="1" smtClean="0">
                <a:latin typeface="Courier New"/>
                <a:cs typeface="Courier New"/>
              </a:rPr>
              <a:t>artifactId</a:t>
            </a:r>
            <a:r>
              <a:rPr lang="en-US" sz="1400" i="1" dirty="0" smtClean="0">
                <a:latin typeface="Courier New"/>
                <a:cs typeface="Courier New"/>
              </a:rPr>
              <a:t>&gt;</a:t>
            </a:r>
            <a:br>
              <a:rPr lang="en-US" sz="1400" i="1" dirty="0" smtClean="0">
                <a:latin typeface="Courier New"/>
                <a:cs typeface="Courier New"/>
              </a:rPr>
            </a:br>
            <a:r>
              <a:rPr lang="en-US" sz="1400" i="1" dirty="0" smtClean="0">
                <a:latin typeface="Courier New"/>
                <a:cs typeface="Courier New"/>
              </a:rPr>
              <a:t>&lt;/dependency&gt;</a:t>
            </a:r>
          </a:p>
          <a:p>
            <a:pPr marL="736600" lvl="5" indent="0">
              <a:buNone/>
            </a:pPr>
            <a:r>
              <a:rPr lang="en-US" sz="1400" dirty="0" smtClean="0">
                <a:latin typeface="Courier New"/>
                <a:cs typeface="Courier New"/>
              </a:rPr>
              <a:t>&lt;dependency&gt;</a:t>
            </a:r>
            <a:br>
              <a:rPr lang="en-US" sz="1400" dirty="0" smtClean="0">
                <a:latin typeface="Courier New"/>
                <a:cs typeface="Courier New"/>
              </a:rPr>
            </a:br>
            <a:r>
              <a:rPr lang="en-US" sz="1400" dirty="0" smtClean="0">
                <a:latin typeface="Courier New"/>
                <a:cs typeface="Courier New"/>
              </a:rPr>
              <a:t>    &lt;</a:t>
            </a:r>
            <a:r>
              <a:rPr lang="en-US" sz="1400" dirty="0" err="1" smtClean="0">
                <a:latin typeface="Courier New"/>
                <a:cs typeface="Courier New"/>
              </a:rPr>
              <a:t>groupId</a:t>
            </a:r>
            <a:r>
              <a:rPr lang="en-US" sz="1400" dirty="0" smtClean="0">
                <a:latin typeface="Courier New"/>
                <a:cs typeface="Courier New"/>
              </a:rPr>
              <a:t>&gt;</a:t>
            </a:r>
            <a:r>
              <a:rPr lang="en-US" sz="1400" dirty="0" err="1" smtClean="0">
                <a:latin typeface="Courier New"/>
                <a:cs typeface="Courier New"/>
              </a:rPr>
              <a:t>org.springframework.cloud</a:t>
            </a:r>
            <a:r>
              <a:rPr lang="en-US" sz="1400" dirty="0" smtClean="0">
                <a:latin typeface="Courier New"/>
                <a:cs typeface="Courier New"/>
              </a:rPr>
              <a:t>&lt;/</a:t>
            </a:r>
            <a:r>
              <a:rPr lang="en-US" sz="1400" dirty="0" err="1" smtClean="0">
                <a:latin typeface="Courier New"/>
                <a:cs typeface="Courier New"/>
              </a:rPr>
              <a:t>groupId</a:t>
            </a:r>
            <a:r>
              <a:rPr lang="en-US" sz="1400" dirty="0" smtClean="0">
                <a:latin typeface="Courier New"/>
                <a:cs typeface="Courier New"/>
              </a:rPr>
              <a:t>&gt;</a:t>
            </a:r>
            <a:br>
              <a:rPr lang="en-US" sz="1400" dirty="0" smtClean="0">
                <a:latin typeface="Courier New"/>
                <a:cs typeface="Courier New"/>
              </a:rPr>
            </a:br>
            <a:r>
              <a:rPr lang="en-US" sz="1400" dirty="0" smtClean="0">
                <a:latin typeface="Courier New"/>
                <a:cs typeface="Courier New"/>
              </a:rPr>
              <a:t>    &lt;</a:t>
            </a:r>
            <a:r>
              <a:rPr lang="en-US" sz="1400" dirty="0" err="1" smtClean="0">
                <a:latin typeface="Courier New"/>
                <a:cs typeface="Courier New"/>
              </a:rPr>
              <a:t>artifactId</a:t>
            </a:r>
            <a:r>
              <a:rPr lang="en-US" sz="1400" dirty="0" smtClean="0">
                <a:latin typeface="Courier New"/>
                <a:cs typeface="Courier New"/>
              </a:rPr>
              <a:t>&gt;spring-cloud-</a:t>
            </a:r>
            <a:r>
              <a:rPr lang="en-US" sz="1400" dirty="0" err="1" smtClean="0">
                <a:latin typeface="Courier New"/>
                <a:cs typeface="Courier New"/>
              </a:rPr>
              <a:t>config</a:t>
            </a:r>
            <a:r>
              <a:rPr lang="en-US" sz="1400" dirty="0" smtClean="0">
                <a:latin typeface="Courier New"/>
                <a:cs typeface="Courier New"/>
              </a:rPr>
              <a:t>-client&lt;/</a:t>
            </a:r>
            <a:r>
              <a:rPr lang="en-US" sz="1400" dirty="0" err="1" smtClean="0">
                <a:latin typeface="Courier New"/>
                <a:cs typeface="Courier New"/>
              </a:rPr>
              <a:t>artifactId</a:t>
            </a:r>
            <a:r>
              <a:rPr lang="en-US" sz="1400" dirty="0" smtClean="0">
                <a:latin typeface="Courier New"/>
                <a:cs typeface="Courier New"/>
              </a:rPr>
              <a:t>&gt;</a:t>
            </a:r>
            <a:br>
              <a:rPr lang="en-US" sz="1400" dirty="0" smtClean="0">
                <a:latin typeface="Courier New"/>
                <a:cs typeface="Courier New"/>
              </a:rPr>
            </a:br>
            <a:r>
              <a:rPr lang="en-US" sz="1400" dirty="0" smtClean="0">
                <a:latin typeface="Courier New"/>
                <a:cs typeface="Courier New"/>
              </a:rPr>
              <a:t>&lt;/dependency&gt;</a:t>
            </a:r>
            <a:br>
              <a:rPr lang="en-US" sz="1400" dirty="0" smtClean="0">
                <a:latin typeface="Courier New"/>
                <a:cs typeface="Courier New"/>
              </a:rPr>
            </a:br>
            <a:r>
              <a:rPr lang="en-US" sz="1400" dirty="0" smtClean="0">
                <a:latin typeface="Courier New"/>
                <a:cs typeface="Courier New"/>
              </a:rPr>
              <a:t>&lt;dependency&gt;</a:t>
            </a:r>
            <a:br>
              <a:rPr lang="en-US" sz="1400" dirty="0" smtClean="0">
                <a:latin typeface="Courier New"/>
                <a:cs typeface="Courier New"/>
              </a:rPr>
            </a:br>
            <a:r>
              <a:rPr lang="en-US" sz="1400" dirty="0" smtClean="0">
                <a:latin typeface="Courier New"/>
                <a:cs typeface="Courier New"/>
              </a:rPr>
              <a:t>    &lt;</a:t>
            </a:r>
            <a:r>
              <a:rPr lang="en-US" sz="1400" dirty="0" err="1" smtClean="0">
                <a:latin typeface="Courier New"/>
                <a:cs typeface="Courier New"/>
              </a:rPr>
              <a:t>groupId</a:t>
            </a:r>
            <a:r>
              <a:rPr lang="en-US" sz="1400" dirty="0" smtClean="0">
                <a:latin typeface="Courier New"/>
                <a:cs typeface="Courier New"/>
              </a:rPr>
              <a:t>&gt;</a:t>
            </a:r>
            <a:r>
              <a:rPr lang="en-US" sz="1400" dirty="0" err="1" smtClean="0">
                <a:latin typeface="Courier New"/>
                <a:cs typeface="Courier New"/>
              </a:rPr>
              <a:t>org.springframework.cloud</a:t>
            </a:r>
            <a:r>
              <a:rPr lang="en-US" sz="1400" dirty="0" smtClean="0">
                <a:latin typeface="Courier New"/>
                <a:cs typeface="Courier New"/>
              </a:rPr>
              <a:t>&lt;/</a:t>
            </a:r>
            <a:r>
              <a:rPr lang="en-US" sz="1400" dirty="0" err="1" smtClean="0">
                <a:latin typeface="Courier New"/>
                <a:cs typeface="Courier New"/>
              </a:rPr>
              <a:t>groupId</a:t>
            </a:r>
            <a:r>
              <a:rPr lang="en-US" sz="1400" dirty="0" smtClean="0">
                <a:latin typeface="Courier New"/>
                <a:cs typeface="Courier New"/>
              </a:rPr>
              <a:t>&gt;</a:t>
            </a:r>
            <a:br>
              <a:rPr lang="en-US" sz="1400" dirty="0" smtClean="0">
                <a:latin typeface="Courier New"/>
                <a:cs typeface="Courier New"/>
              </a:rPr>
            </a:br>
            <a:r>
              <a:rPr lang="en-US" sz="1400" dirty="0" smtClean="0">
                <a:latin typeface="Courier New"/>
                <a:cs typeface="Courier New"/>
              </a:rPr>
              <a:t>    &lt;</a:t>
            </a:r>
            <a:r>
              <a:rPr lang="en-US" sz="1400" dirty="0" err="1" smtClean="0">
                <a:latin typeface="Courier New"/>
                <a:cs typeface="Courier New"/>
              </a:rPr>
              <a:t>artifactId</a:t>
            </a:r>
            <a:r>
              <a:rPr lang="en-US" sz="1400" dirty="0" smtClean="0">
                <a:latin typeface="Courier New"/>
                <a:cs typeface="Courier New"/>
              </a:rPr>
              <a:t>&gt;spring-cloud-starter-</a:t>
            </a:r>
            <a:r>
              <a:rPr lang="en-US" sz="1400" dirty="0" err="1" smtClean="0">
                <a:latin typeface="Courier New"/>
                <a:cs typeface="Courier New"/>
              </a:rPr>
              <a:t>hystrix</a:t>
            </a:r>
            <a:r>
              <a:rPr lang="en-US" sz="1400" dirty="0" smtClean="0">
                <a:latin typeface="Courier New"/>
                <a:cs typeface="Courier New"/>
              </a:rPr>
              <a:t>&lt;/</a:t>
            </a:r>
            <a:r>
              <a:rPr lang="en-US" sz="1400" dirty="0" err="1" smtClean="0">
                <a:latin typeface="Courier New"/>
                <a:cs typeface="Courier New"/>
              </a:rPr>
              <a:t>artifactId</a:t>
            </a:r>
            <a:r>
              <a:rPr lang="en-US" sz="1400" dirty="0" smtClean="0">
                <a:latin typeface="Courier New"/>
                <a:cs typeface="Courier New"/>
              </a:rPr>
              <a:t>&gt;</a:t>
            </a:r>
            <a:br>
              <a:rPr lang="en-US" sz="1400" dirty="0" smtClean="0">
                <a:latin typeface="Courier New"/>
                <a:cs typeface="Courier New"/>
              </a:rPr>
            </a:br>
            <a:r>
              <a:rPr lang="en-US" sz="1400" dirty="0" smtClean="0">
                <a:latin typeface="Courier New"/>
                <a:cs typeface="Courier New"/>
              </a:rPr>
              <a:t>&lt;/dependency&gt;</a:t>
            </a:r>
            <a:endParaRPr lang="en-US" sz="1400" i="1" dirty="0" smtClean="0">
              <a:latin typeface="Courier New"/>
              <a:cs typeface="Courier New"/>
            </a:endParaRPr>
          </a:p>
          <a:p>
            <a:pPr lvl="2" indent="0">
              <a:buNone/>
            </a:pPr>
            <a:endParaRPr lang="en-US" sz="1400" dirty="0" smtClean="0">
              <a:solidFill>
                <a:srgbClr val="7030A0"/>
              </a:solidFill>
              <a:latin typeface="Courier New"/>
              <a:cs typeface="Courier New"/>
            </a:endParaRPr>
          </a:p>
          <a:p>
            <a:pPr marL="736600" lvl="5" indent="0">
              <a:buNone/>
            </a:pPr>
            <a:r>
              <a:rPr lang="en-US" sz="1400" i="1" dirty="0">
                <a:latin typeface="Courier New"/>
                <a:cs typeface="Courier New"/>
              </a:rPr>
              <a:t>&lt;</a:t>
            </a:r>
            <a:r>
              <a:rPr lang="en-US" sz="1400" dirty="0">
                <a:latin typeface="Courier New"/>
                <a:cs typeface="Courier New"/>
              </a:rPr>
              <a:t>build&gt;</a:t>
            </a:r>
          </a:p>
          <a:p>
            <a:pPr marL="1193800" lvl="6" indent="0">
              <a:buNone/>
            </a:pPr>
            <a:r>
              <a:rPr lang="en-US" sz="1400" dirty="0">
                <a:latin typeface="Courier New"/>
                <a:cs typeface="Courier New"/>
              </a:rPr>
              <a:t>&lt;resources&gt;</a:t>
            </a:r>
            <a:br>
              <a:rPr lang="en-US" sz="1400" dirty="0">
                <a:latin typeface="Courier New"/>
                <a:cs typeface="Courier New"/>
              </a:rPr>
            </a:br>
            <a:r>
              <a:rPr lang="en-US" sz="1400" dirty="0">
                <a:latin typeface="Courier New"/>
                <a:cs typeface="Courier New"/>
              </a:rPr>
              <a:t>    &lt;resource&gt;</a:t>
            </a:r>
            <a:br>
              <a:rPr lang="en-US" sz="1400" dirty="0">
                <a:latin typeface="Courier New"/>
                <a:cs typeface="Courier New"/>
              </a:rPr>
            </a:br>
            <a:r>
              <a:rPr lang="en-US" sz="1400" dirty="0">
                <a:latin typeface="Courier New"/>
                <a:cs typeface="Courier New"/>
              </a:rPr>
              <a:t>        &lt;directory&gt;</a:t>
            </a:r>
            <a:r>
              <a:rPr lang="en-US" sz="1400" dirty="0" err="1">
                <a:latin typeface="Courier New"/>
                <a:cs typeface="Courier New"/>
              </a:rPr>
              <a:t>src</a:t>
            </a:r>
            <a:r>
              <a:rPr lang="en-US" sz="1400" dirty="0">
                <a:latin typeface="Courier New"/>
                <a:cs typeface="Courier New"/>
              </a:rPr>
              <a:t>/main/resources&lt;/directory&gt;</a:t>
            </a:r>
            <a:br>
              <a:rPr lang="en-US" sz="1400" dirty="0">
                <a:latin typeface="Courier New"/>
                <a:cs typeface="Courier New"/>
              </a:rPr>
            </a:br>
            <a:r>
              <a:rPr lang="en-US" sz="1400" dirty="0">
                <a:latin typeface="Courier New"/>
                <a:cs typeface="Courier New"/>
              </a:rPr>
              <a:t>    &lt;/resource&gt;</a:t>
            </a:r>
            <a:br>
              <a:rPr lang="en-US" sz="1400" dirty="0">
                <a:latin typeface="Courier New"/>
                <a:cs typeface="Courier New"/>
              </a:rPr>
            </a:br>
            <a:r>
              <a:rPr lang="en-US" sz="1400" dirty="0">
                <a:latin typeface="Courier New"/>
                <a:cs typeface="Courier New"/>
              </a:rPr>
              <a:t>&lt;/resources&gt;</a:t>
            </a:r>
          </a:p>
          <a:p>
            <a:pPr marL="1193800" lvl="6" indent="0">
              <a:buNone/>
            </a:pPr>
            <a:r>
              <a:rPr lang="en-US" sz="1400" i="1" dirty="0">
                <a:latin typeface="Courier New"/>
                <a:cs typeface="Courier New"/>
              </a:rPr>
              <a:t>…</a:t>
            </a:r>
          </a:p>
          <a:p>
            <a:pPr marL="736600" lvl="5" indent="0">
              <a:buNone/>
            </a:pPr>
            <a:r>
              <a:rPr lang="en-US" sz="1400" i="1" dirty="0">
                <a:latin typeface="Courier New"/>
                <a:cs typeface="Courier New"/>
              </a:rPr>
              <a:t>&lt;/build&gt;</a:t>
            </a:r>
          </a:p>
          <a:p>
            <a:pPr lvl="2"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33</a:t>
            </a:fld>
            <a:endParaRPr lang="en-US" dirty="0"/>
          </a:p>
        </p:txBody>
      </p:sp>
    </p:spTree>
    <p:extLst>
      <p:ext uri="{BB962C8B-B14F-4D97-AF65-F5344CB8AC3E}">
        <p14:creationId xmlns:p14="http://schemas.microsoft.com/office/powerpoint/2010/main" val="232836800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a:t>
            </a:r>
            <a:r>
              <a:rPr lang="en-US" dirty="0" smtClean="0"/>
              <a:t>Content </a:t>
            </a:r>
            <a:r>
              <a:rPr lang="en-US" dirty="0" smtClean="0"/>
              <a:t>Generator </a:t>
            </a:r>
            <a:r>
              <a:rPr lang="en-US" dirty="0" smtClean="0"/>
              <a:t>Service </a:t>
            </a:r>
            <a:r>
              <a:rPr lang="en-US" dirty="0" smtClean="0"/>
              <a:t>–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a:solidFill>
                  <a:schemeClr val="accent5"/>
                </a:solidFill>
              </a:rPr>
              <a:t>Delete the </a:t>
            </a:r>
            <a:r>
              <a:rPr lang="en-US" dirty="0" err="1">
                <a:solidFill>
                  <a:schemeClr val="accent5"/>
                </a:solidFill>
              </a:rPr>
              <a:t>application.properties</a:t>
            </a:r>
            <a:r>
              <a:rPr lang="en-US" dirty="0">
                <a:solidFill>
                  <a:schemeClr val="accent5"/>
                </a:solidFill>
              </a:rPr>
              <a:t> file</a:t>
            </a:r>
          </a:p>
          <a:p>
            <a:pPr marL="342900" indent="-342900">
              <a:buFont typeface="Wingdings" charset="2"/>
              <a:buChar char="§"/>
            </a:pPr>
            <a:endParaRPr lang="en-US" dirty="0" smtClean="0">
              <a:solidFill>
                <a:schemeClr val="accent5"/>
              </a:solidFill>
            </a:endParaRPr>
          </a:p>
          <a:p>
            <a:pPr marL="342900" indent="-342900">
              <a:buFont typeface="Wingdings" charset="2"/>
              <a:buChar char="§"/>
            </a:pPr>
            <a:r>
              <a:rPr lang="en-US" dirty="0" smtClean="0">
                <a:solidFill>
                  <a:schemeClr val="accent5"/>
                </a:solidFill>
              </a:rPr>
              <a:t>Add a </a:t>
            </a:r>
            <a:r>
              <a:rPr lang="en-US" dirty="0" err="1" smtClean="0">
                <a:solidFill>
                  <a:schemeClr val="accent5"/>
                </a:solidFill>
              </a:rPr>
              <a:t>bootstrap.yml</a:t>
            </a:r>
            <a:r>
              <a:rPr lang="en-US" dirty="0" smtClean="0">
                <a:solidFill>
                  <a:schemeClr val="accent5"/>
                </a:solidFill>
              </a:rPr>
              <a:t> file</a:t>
            </a:r>
          </a:p>
          <a:p>
            <a:endParaRPr lang="en-US" sz="1600" dirty="0" smtClean="0">
              <a:solidFill>
                <a:schemeClr val="accent5"/>
              </a:solidFill>
            </a:endParaRPr>
          </a:p>
          <a:p>
            <a:pPr lvl="2" indent="0">
              <a:buNone/>
            </a:pPr>
            <a:r>
              <a:rPr lang="en-US" sz="1200" dirty="0" smtClean="0">
                <a:latin typeface="Courier New"/>
                <a:cs typeface="Courier New"/>
              </a:rPr>
              <a:t># Name of the service registered in Eureka Server</a:t>
            </a:r>
            <a:r>
              <a:rPr lang="en-US" sz="1200" dirty="0">
                <a:latin typeface="Courier New"/>
                <a:cs typeface="Courier New"/>
              </a:rPr>
              <a:t/>
            </a:r>
            <a:br>
              <a:rPr lang="en-US" sz="1200" dirty="0">
                <a:latin typeface="Courier New"/>
                <a:cs typeface="Courier New"/>
              </a:rPr>
            </a:br>
            <a:r>
              <a:rPr lang="en-US" sz="1200" dirty="0" smtClean="0">
                <a:latin typeface="Courier New"/>
                <a:cs typeface="Courier New"/>
              </a:rPr>
              <a:t>spring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application:</a:t>
            </a:r>
            <a:br>
              <a:rPr lang="en-US" sz="1200" dirty="0">
                <a:latin typeface="Courier New"/>
                <a:cs typeface="Courier New"/>
              </a:rPr>
            </a:br>
            <a:r>
              <a:rPr lang="en-US" sz="1200" dirty="0">
                <a:latin typeface="Courier New"/>
                <a:cs typeface="Courier New"/>
              </a:rPr>
              <a:t>    name: </a:t>
            </a:r>
            <a:r>
              <a:rPr lang="en-US" sz="1200" dirty="0" smtClean="0">
                <a:latin typeface="Courier New"/>
                <a:cs typeface="Courier New"/>
              </a:rPr>
              <a:t>content-generator-</a:t>
            </a:r>
            <a:r>
              <a:rPr lang="en-US" sz="1200" dirty="0" smtClean="0">
                <a:latin typeface="Courier New"/>
                <a:cs typeface="Courier New"/>
              </a:rPr>
              <a:t>service</a:t>
            </a:r>
          </a:p>
          <a:p>
            <a:pPr lvl="3" indent="0">
              <a:buNone/>
            </a:pPr>
            <a:r>
              <a:rPr lang="en-US" sz="1200" dirty="0" smtClean="0">
                <a:latin typeface="Courier New"/>
                <a:cs typeface="Courier New"/>
              </a:rPr>
              <a:t>cloud</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discovery:</a:t>
            </a:r>
            <a:br>
              <a:rPr lang="en-US" sz="1200" dirty="0">
                <a:latin typeface="Courier New"/>
                <a:cs typeface="Courier New"/>
              </a:rPr>
            </a:br>
            <a:r>
              <a:rPr lang="en-US" sz="1200" dirty="0">
                <a:latin typeface="Courier New"/>
                <a:cs typeface="Courier New"/>
              </a:rPr>
              <a:t>    enabled: true</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serviceId</a:t>
            </a:r>
            <a:r>
              <a:rPr lang="en-US" sz="1200" dirty="0">
                <a:latin typeface="Courier New"/>
                <a:cs typeface="Courier New"/>
              </a:rPr>
              <a:t>: configuration-service</a:t>
            </a:r>
          </a:p>
          <a:p>
            <a:pPr lvl="2" indent="0">
              <a:buNone/>
            </a:pPr>
            <a:endParaRPr lang="en-US" sz="1200" dirty="0" smtClean="0">
              <a:solidFill>
                <a:srgbClr val="7030A0"/>
              </a:solidFill>
              <a:latin typeface="Courier New"/>
              <a:cs typeface="Courier New"/>
            </a:endParaRPr>
          </a:p>
          <a:p>
            <a:pPr lvl="2" indent="0">
              <a:buNone/>
            </a:pPr>
            <a:r>
              <a:rPr lang="en-US" sz="1200" dirty="0">
                <a:latin typeface="Courier New"/>
                <a:cs typeface="Courier New"/>
              </a:rPr>
              <a:t>eureka:</a:t>
            </a:r>
          </a:p>
          <a:p>
            <a:pPr lvl="3" indent="0">
              <a:buNone/>
            </a:pPr>
            <a:r>
              <a:rPr lang="en-US" sz="1200" dirty="0" smtClean="0">
                <a:latin typeface="Courier New"/>
                <a:cs typeface="Courier New"/>
              </a:rPr>
              <a:t>client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serviceUrl</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defaultZone</a:t>
            </a:r>
            <a:r>
              <a:rPr lang="en-US" sz="1200" dirty="0">
                <a:latin typeface="Courier New"/>
                <a:cs typeface="Courier New"/>
              </a:rPr>
              <a:t>: </a:t>
            </a:r>
            <a:r>
              <a:rPr lang="en-US" sz="1200" dirty="0">
                <a:latin typeface="Courier New"/>
                <a:cs typeface="Courier New"/>
                <a:hlinkClick r:id="rId3"/>
              </a:rPr>
              <a:t>http://127.0.0.1:8761/eureka</a:t>
            </a:r>
            <a:r>
              <a:rPr lang="en-US" sz="1200" dirty="0" smtClean="0">
                <a:latin typeface="Courier New"/>
                <a:cs typeface="Courier New"/>
                <a:hlinkClick r:id="rId3"/>
              </a:rPr>
              <a:t>/</a:t>
            </a:r>
            <a:endParaRPr lang="en-US" sz="1200" dirty="0" smtClean="0">
              <a:solidFill>
                <a:srgbClr val="7030A0"/>
              </a:solidFill>
              <a:latin typeface="Courier New"/>
              <a:cs typeface="Courier New"/>
            </a:endParaRPr>
          </a:p>
          <a:p>
            <a:pPr lvl="2" indent="0">
              <a:buNone/>
            </a:pPr>
            <a:endParaRPr lang="en-US" sz="1200" dirty="0">
              <a:solidFill>
                <a:srgbClr val="7030A0"/>
              </a:solidFill>
              <a:latin typeface="Courier New"/>
              <a:cs typeface="Courier New"/>
            </a:endParaRPr>
          </a:p>
          <a:p>
            <a:pPr lvl="2" indent="0">
              <a:buNone/>
            </a:pPr>
            <a:r>
              <a:rPr lang="en-US" sz="1200" dirty="0">
                <a:latin typeface="Courier New"/>
                <a:cs typeface="Courier New"/>
              </a:rPr>
              <a:t># </a:t>
            </a:r>
            <a:r>
              <a:rPr lang="en-US" sz="1200" dirty="0" smtClean="0">
                <a:latin typeface="Courier New"/>
                <a:cs typeface="Courier New"/>
              </a:rPr>
              <a:t>Info displayed by spring boot when calling /info</a:t>
            </a:r>
            <a:endParaRPr lang="en-US" sz="1200" dirty="0" smtClean="0">
              <a:solidFill>
                <a:srgbClr val="7030A0"/>
              </a:solidFill>
              <a:latin typeface="Courier New"/>
              <a:cs typeface="Courier New"/>
            </a:endParaRPr>
          </a:p>
          <a:p>
            <a:pPr lvl="2" indent="0">
              <a:buNone/>
            </a:pPr>
            <a:r>
              <a:rPr lang="en-US" sz="1200" dirty="0">
                <a:latin typeface="Courier New"/>
                <a:cs typeface="Courier New"/>
              </a:rPr>
              <a:t>info:</a:t>
            </a:r>
            <a:br>
              <a:rPr lang="en-US" sz="1200" dirty="0">
                <a:latin typeface="Courier New"/>
                <a:cs typeface="Courier New"/>
              </a:rPr>
            </a:br>
            <a:r>
              <a:rPr lang="en-US" sz="1200" dirty="0">
                <a:latin typeface="Courier New"/>
                <a:cs typeface="Courier New"/>
              </a:rPr>
              <a:t>  name: ${project.name}</a:t>
            </a:r>
            <a:br>
              <a:rPr lang="en-US" sz="1200" dirty="0">
                <a:latin typeface="Courier New"/>
                <a:cs typeface="Courier New"/>
              </a:rPr>
            </a:br>
            <a:r>
              <a:rPr lang="en-US" sz="1200" dirty="0">
                <a:latin typeface="Courier New"/>
                <a:cs typeface="Courier New"/>
              </a:rPr>
              <a:t>  description: ${</a:t>
            </a:r>
            <a:r>
              <a:rPr lang="en-US" sz="1200" dirty="0" err="1" smtClean="0">
                <a:latin typeface="Courier New"/>
                <a:cs typeface="Courier New"/>
              </a:rPr>
              <a:t>project.description</a:t>
            </a:r>
            <a:r>
              <a:rPr lang="en-US" sz="1200" dirty="0" smtClean="0">
                <a:latin typeface="Courier New"/>
                <a:cs typeface="Courier New"/>
              </a:rPr>
              <a:t>}</a:t>
            </a:r>
          </a:p>
          <a:p>
            <a:pPr lvl="2" indent="0">
              <a:buNone/>
            </a:pPr>
            <a:r>
              <a:rPr lang="en-US" sz="1200" dirty="0" smtClean="0">
                <a:latin typeface="Courier New"/>
                <a:cs typeface="Courier New"/>
              </a:rPr>
              <a:t>  </a:t>
            </a:r>
            <a:r>
              <a:rPr lang="en-US" sz="1200" dirty="0">
                <a:latin typeface="Courier New"/>
                <a:cs typeface="Courier New"/>
              </a:rPr>
              <a:t>version: ${</a:t>
            </a:r>
            <a:r>
              <a:rPr lang="en-US" sz="1200" dirty="0" err="1" smtClean="0">
                <a:latin typeface="Courier New"/>
                <a:cs typeface="Courier New"/>
              </a:rPr>
              <a:t>project.version</a:t>
            </a:r>
            <a:r>
              <a:rPr lang="en-US" sz="1200" dirty="0" smtClean="0">
                <a:latin typeface="Courier New"/>
                <a:cs typeface="Courier New"/>
              </a:rPr>
              <a:t>}</a:t>
            </a:r>
          </a:p>
          <a:p>
            <a:pPr lvl="2" indent="0">
              <a:buNone/>
            </a:pPr>
            <a:endParaRPr lang="en-US" sz="1400" dirty="0">
              <a:solidFill>
                <a:srgbClr val="7030A0"/>
              </a:solidFill>
              <a:latin typeface="Courier New"/>
              <a:cs typeface="Courier New"/>
            </a:endParaRPr>
          </a:p>
          <a:p>
            <a:pPr lvl="2" indent="0">
              <a:buNone/>
            </a:pPr>
            <a:endParaRPr lang="en-US" sz="14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34</a:t>
            </a:fld>
            <a:endParaRPr lang="en-US" dirty="0"/>
          </a:p>
        </p:txBody>
      </p:sp>
    </p:spTree>
    <p:extLst>
      <p:ext uri="{BB962C8B-B14F-4D97-AF65-F5344CB8AC3E}">
        <p14:creationId xmlns:p14="http://schemas.microsoft.com/office/powerpoint/2010/main" val="19316429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new </a:t>
            </a:r>
            <a:r>
              <a:rPr lang="en-US" dirty="0"/>
              <a:t>content-generator-</a:t>
            </a:r>
            <a:r>
              <a:rPr lang="en-US" dirty="0" err="1"/>
              <a:t>service.yml</a:t>
            </a:r>
            <a:r>
              <a:rPr lang="en-US" dirty="0"/>
              <a:t> </a:t>
            </a:r>
            <a:r>
              <a:rPr lang="en-US" dirty="0" smtClean="0"/>
              <a:t>file to the </a:t>
            </a:r>
            <a:r>
              <a:rPr lang="en-US" dirty="0" err="1"/>
              <a:t>config</a:t>
            </a:r>
            <a:r>
              <a:rPr lang="en-US" dirty="0"/>
              <a:t> server?</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Create a new </a:t>
            </a:r>
            <a:r>
              <a:rPr lang="en-US" dirty="0">
                <a:solidFill>
                  <a:schemeClr val="accent5"/>
                </a:solidFill>
              </a:rPr>
              <a:t>content-generator-</a:t>
            </a:r>
            <a:r>
              <a:rPr lang="en-US" dirty="0" err="1">
                <a:solidFill>
                  <a:schemeClr val="accent5"/>
                </a:solidFill>
              </a:rPr>
              <a:t>service.yml</a:t>
            </a:r>
            <a:r>
              <a:rPr lang="en-US" dirty="0">
                <a:solidFill>
                  <a:schemeClr val="accent5"/>
                </a:solidFill>
              </a:rPr>
              <a:t> </a:t>
            </a:r>
            <a:r>
              <a:rPr lang="en-US" dirty="0" smtClean="0">
                <a:solidFill>
                  <a:schemeClr val="accent5"/>
                </a:solidFill>
              </a:rPr>
              <a:t>file </a:t>
            </a:r>
          </a:p>
          <a:p>
            <a:pPr marL="514350" lvl="3" indent="0">
              <a:buNone/>
            </a:pPr>
            <a:r>
              <a:rPr lang="en-US" sz="1400" dirty="0" smtClean="0">
                <a:latin typeface="Courier New"/>
                <a:cs typeface="Courier New"/>
              </a:rPr>
              <a:t>» </a:t>
            </a:r>
            <a:r>
              <a:rPr lang="en-US" sz="1400" dirty="0">
                <a:latin typeface="Courier New"/>
                <a:cs typeface="Courier New"/>
              </a:rPr>
              <a:t>vi ~/</a:t>
            </a:r>
            <a:r>
              <a:rPr lang="en-US" sz="1400" dirty="0" err="1">
                <a:latin typeface="Courier New"/>
                <a:cs typeface="Courier New"/>
              </a:rPr>
              <a:t>livecoding-config</a:t>
            </a:r>
            <a:r>
              <a:rPr lang="en-US" sz="1400" dirty="0">
                <a:latin typeface="Courier New"/>
                <a:cs typeface="Courier New"/>
              </a:rPr>
              <a:t>/content-generator-</a:t>
            </a:r>
            <a:r>
              <a:rPr lang="en-US" sz="1400" dirty="0" err="1">
                <a:latin typeface="Courier New"/>
                <a:cs typeface="Courier New"/>
              </a:rPr>
              <a:t>service.yml</a:t>
            </a: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r>
              <a:rPr lang="en-US" sz="1400" b="1" dirty="0" smtClean="0">
                <a:latin typeface="Courier New"/>
                <a:cs typeface="Courier New"/>
              </a:rPr>
              <a:t>With the following content</a:t>
            </a:r>
            <a:endParaRPr lang="en-US" b="1" dirty="0" smtClean="0"/>
          </a:p>
          <a:p>
            <a:pPr marL="736600" lvl="5" indent="0">
              <a:buNone/>
            </a:pPr>
            <a:r>
              <a:rPr lang="es-ES_tradnl" sz="1400" dirty="0" smtClean="0">
                <a:latin typeface="Courier New"/>
                <a:cs typeface="Courier New"/>
              </a:rPr>
              <a:t>server</a:t>
            </a:r>
            <a:r>
              <a:rPr lang="es-ES_tradnl" sz="1400" dirty="0">
                <a:latin typeface="Courier New"/>
                <a:cs typeface="Courier New"/>
              </a:rPr>
              <a:t>:</a:t>
            </a:r>
            <a:br>
              <a:rPr lang="es-ES_tradnl" sz="1400" dirty="0">
                <a:latin typeface="Courier New"/>
                <a:cs typeface="Courier New"/>
              </a:rPr>
            </a:br>
            <a:r>
              <a:rPr lang="es-ES_tradnl" sz="1400" dirty="0">
                <a:latin typeface="Courier New"/>
                <a:cs typeface="Courier New"/>
              </a:rPr>
              <a:t>  </a:t>
            </a:r>
            <a:r>
              <a:rPr lang="es-ES_tradnl" sz="1400" dirty="0" err="1">
                <a:latin typeface="Courier New"/>
                <a:cs typeface="Courier New"/>
              </a:rPr>
              <a:t>port</a:t>
            </a:r>
            <a:r>
              <a:rPr lang="es-ES_tradnl" sz="1400" dirty="0">
                <a:latin typeface="Courier New"/>
                <a:cs typeface="Courier New"/>
              </a:rPr>
              <a:t>: </a:t>
            </a:r>
            <a:r>
              <a:rPr lang="es-ES_tradnl" sz="1400" dirty="0" smtClean="0">
                <a:latin typeface="Courier New"/>
                <a:cs typeface="Courier New"/>
              </a:rPr>
              <a:t>9000</a:t>
            </a:r>
          </a:p>
          <a:p>
            <a:pPr marL="736600" lvl="5" indent="0">
              <a:buNone/>
            </a:pPr>
            <a:endParaRPr lang="es-ES_tradnl" sz="1400" dirty="0">
              <a:latin typeface="Courier New"/>
              <a:cs typeface="Courier New"/>
            </a:endParaRPr>
          </a:p>
          <a:p>
            <a:pPr marL="736600" lvl="5" indent="0">
              <a:buNone/>
            </a:pPr>
            <a:r>
              <a:rPr lang="es-ES_tradnl" sz="1400" dirty="0" err="1">
                <a:latin typeface="Courier New"/>
                <a:cs typeface="Courier New"/>
              </a:rPr>
              <a:t>security</a:t>
            </a:r>
            <a:r>
              <a:rPr lang="es-ES_tradnl" sz="1400" dirty="0">
                <a:latin typeface="Courier New"/>
                <a:cs typeface="Courier New"/>
              </a:rPr>
              <a:t>:</a:t>
            </a:r>
          </a:p>
          <a:p>
            <a:pPr marL="736600" lvl="5" indent="0">
              <a:buNone/>
            </a:pPr>
            <a:r>
              <a:rPr lang="es-ES_tradnl" sz="1400" dirty="0">
                <a:latin typeface="Courier New"/>
                <a:cs typeface="Courier New"/>
              </a:rPr>
              <a:t>    </a:t>
            </a:r>
            <a:r>
              <a:rPr lang="es-ES_tradnl" sz="1400" dirty="0" err="1">
                <a:latin typeface="Courier New"/>
                <a:cs typeface="Courier New"/>
              </a:rPr>
              <a:t>user</a:t>
            </a:r>
            <a:r>
              <a:rPr lang="es-ES_tradnl" sz="1400" dirty="0">
                <a:latin typeface="Courier New"/>
                <a:cs typeface="Courier New"/>
              </a:rPr>
              <a:t>:</a:t>
            </a:r>
          </a:p>
          <a:p>
            <a:pPr marL="736600" lvl="5" indent="0">
              <a:buNone/>
            </a:pPr>
            <a:r>
              <a:rPr lang="es-ES_tradnl" sz="1400" dirty="0">
                <a:latin typeface="Courier New"/>
                <a:cs typeface="Courier New"/>
              </a:rPr>
              <a:t>        </a:t>
            </a:r>
            <a:r>
              <a:rPr lang="es-ES_tradnl" sz="1400" dirty="0" err="1">
                <a:latin typeface="Courier New"/>
                <a:cs typeface="Courier New"/>
              </a:rPr>
              <a:t>name</a:t>
            </a:r>
            <a:r>
              <a:rPr lang="es-ES_tradnl" sz="1400" dirty="0">
                <a:latin typeface="Courier New"/>
                <a:cs typeface="Courier New"/>
              </a:rPr>
              <a:t>: </a:t>
            </a:r>
            <a:r>
              <a:rPr lang="es-ES_tradnl" sz="1400" dirty="0" err="1">
                <a:latin typeface="Courier New"/>
                <a:cs typeface="Courier New"/>
              </a:rPr>
              <a:t>admin</a:t>
            </a:r>
            <a:endParaRPr lang="es-ES_tradnl" sz="1400" dirty="0">
              <a:latin typeface="Courier New"/>
              <a:cs typeface="Courier New"/>
            </a:endParaRPr>
          </a:p>
          <a:p>
            <a:pPr marL="736600" lvl="5" indent="0">
              <a:buNone/>
            </a:pPr>
            <a:r>
              <a:rPr lang="es-ES_tradnl" sz="1400" dirty="0">
                <a:latin typeface="Courier New"/>
                <a:cs typeface="Courier New"/>
              </a:rPr>
              <a:t>        </a:t>
            </a:r>
            <a:r>
              <a:rPr lang="es-ES_tradnl" sz="1400" dirty="0" err="1">
                <a:latin typeface="Courier New"/>
                <a:cs typeface="Courier New"/>
              </a:rPr>
              <a:t>password</a:t>
            </a:r>
            <a:r>
              <a:rPr lang="es-ES_tradnl" sz="1400" dirty="0">
                <a:latin typeface="Courier New"/>
                <a:cs typeface="Courier New"/>
              </a:rPr>
              <a:t>: </a:t>
            </a:r>
            <a:r>
              <a:rPr lang="es-ES_tradnl" sz="1400" dirty="0" err="1" smtClean="0">
                <a:latin typeface="Courier New"/>
                <a:cs typeface="Courier New"/>
              </a:rPr>
              <a:t>admin</a:t>
            </a:r>
            <a:endParaRPr lang="es-ES_tradnl" sz="1400" dirty="0" smtClean="0">
              <a:latin typeface="Courier New"/>
              <a:cs typeface="Courier New"/>
            </a:endParaRPr>
          </a:p>
          <a:p>
            <a:pPr marL="736600" lvl="5" indent="0">
              <a:buNone/>
            </a:pPr>
            <a:endParaRPr lang="es-ES_tradnl" sz="1400" dirty="0">
              <a:latin typeface="Courier New"/>
              <a:cs typeface="Courier New"/>
            </a:endParaRPr>
          </a:p>
          <a:p>
            <a:pPr marL="736600" lvl="5" indent="0">
              <a:buNone/>
            </a:pPr>
            <a:r>
              <a:rPr lang="es-ES_tradnl" sz="1400" dirty="0">
                <a:latin typeface="Courier New"/>
                <a:cs typeface="Courier New"/>
              </a:rPr>
              <a:t>eureka:</a:t>
            </a:r>
          </a:p>
          <a:p>
            <a:pPr marL="736600" lvl="5" indent="0">
              <a:buNone/>
            </a:pPr>
            <a:r>
              <a:rPr lang="es-ES_tradnl" sz="1400" dirty="0">
                <a:latin typeface="Courier New"/>
                <a:cs typeface="Courier New"/>
              </a:rPr>
              <a:t>  </a:t>
            </a:r>
            <a:r>
              <a:rPr lang="es-ES_tradnl" sz="1400" dirty="0" err="1">
                <a:latin typeface="Courier New"/>
                <a:cs typeface="Courier New"/>
              </a:rPr>
              <a:t>instance</a:t>
            </a:r>
            <a:r>
              <a:rPr lang="es-ES_tradnl" sz="1400" dirty="0">
                <a:latin typeface="Courier New"/>
                <a:cs typeface="Courier New"/>
              </a:rPr>
              <a:t>:</a:t>
            </a:r>
          </a:p>
          <a:p>
            <a:pPr marL="736600" lvl="5" indent="0">
              <a:buNone/>
            </a:pPr>
            <a:r>
              <a:rPr lang="es-ES_tradnl" sz="1400" dirty="0">
                <a:latin typeface="Courier New"/>
                <a:cs typeface="Courier New"/>
              </a:rPr>
              <a:t>    </a:t>
            </a:r>
            <a:r>
              <a:rPr lang="es-ES_tradnl" sz="1400" dirty="0" err="1">
                <a:latin typeface="Courier New"/>
                <a:cs typeface="Courier New"/>
              </a:rPr>
              <a:t>leaseRenewalIntervalInSeconds</a:t>
            </a:r>
            <a:r>
              <a:rPr lang="es-ES_tradnl" sz="1400" dirty="0">
                <a:latin typeface="Courier New"/>
                <a:cs typeface="Courier New"/>
              </a:rPr>
              <a:t>: 5</a:t>
            </a:r>
          </a:p>
          <a:p>
            <a:pPr marL="736600" lvl="5" indent="0">
              <a:buNone/>
            </a:pPr>
            <a:r>
              <a:rPr lang="es-ES_tradnl" sz="1400" dirty="0">
                <a:latin typeface="Courier New"/>
                <a:cs typeface="Courier New"/>
              </a:rPr>
              <a:t>    </a:t>
            </a:r>
            <a:r>
              <a:rPr lang="es-ES_tradnl" sz="1400" dirty="0" err="1">
                <a:latin typeface="Courier New"/>
                <a:cs typeface="Courier New"/>
              </a:rPr>
              <a:t>hostname</a:t>
            </a:r>
            <a:r>
              <a:rPr lang="es-ES_tradnl" sz="1400" dirty="0">
                <a:latin typeface="Courier New"/>
                <a:cs typeface="Courier New"/>
              </a:rPr>
              <a:t>: </a:t>
            </a:r>
            <a:r>
              <a:rPr lang="es-ES_tradnl" sz="1400" dirty="0" err="1">
                <a:latin typeface="Courier New"/>
                <a:cs typeface="Courier New"/>
              </a:rPr>
              <a:t>localhost</a:t>
            </a:r>
            <a:endParaRPr lang="es-ES_tradnl" sz="1400" dirty="0" smtClean="0">
              <a:latin typeface="Courier New"/>
              <a:cs typeface="Courier New"/>
            </a:endParaRPr>
          </a:p>
          <a:p>
            <a:pPr marL="736600" lvl="5" indent="0">
              <a:buNone/>
            </a:pPr>
            <a:endParaRPr lang="es-ES_tradnl" sz="1400" dirty="0" smtClean="0">
              <a:latin typeface="Courier New"/>
              <a:cs typeface="Courier New"/>
            </a:endParaRPr>
          </a:p>
          <a:p>
            <a:pPr marL="342900" indent="-342900">
              <a:buFont typeface="Wingdings" charset="2"/>
              <a:buChar char="§"/>
            </a:pPr>
            <a:r>
              <a:rPr lang="en-US" dirty="0" smtClean="0">
                <a:solidFill>
                  <a:srgbClr val="7030A0"/>
                </a:solidFill>
              </a:rPr>
              <a:t>Update </a:t>
            </a:r>
            <a:r>
              <a:rPr lang="en-US" dirty="0">
                <a:solidFill>
                  <a:srgbClr val="7030A0"/>
                </a:solidFill>
              </a:rPr>
              <a:t>the </a:t>
            </a:r>
            <a:r>
              <a:rPr lang="en-US" dirty="0" err="1" smtClean="0">
                <a:solidFill>
                  <a:srgbClr val="7030A0"/>
                </a:solidFill>
              </a:rPr>
              <a:t>ContentGeneratorServiceApplication.java</a:t>
            </a:r>
            <a:endParaRPr lang="en-US" dirty="0">
              <a:solidFill>
                <a:srgbClr val="7030A0"/>
              </a:solidFill>
            </a:endParaRPr>
          </a:p>
          <a:p>
            <a:pPr marL="417512" lvl="2" indent="0">
              <a:buNone/>
            </a:pPr>
            <a:r>
              <a:rPr lang="en-US" dirty="0">
                <a:solidFill>
                  <a:srgbClr val="7030A0"/>
                </a:solidFill>
              </a:rPr>
              <a:t>Replace @</a:t>
            </a:r>
            <a:r>
              <a:rPr lang="en-US" dirty="0" err="1">
                <a:solidFill>
                  <a:srgbClr val="7030A0"/>
                </a:solidFill>
              </a:rPr>
              <a:t>SpringBootApplication</a:t>
            </a:r>
            <a:r>
              <a:rPr lang="en-US" dirty="0">
                <a:solidFill>
                  <a:srgbClr val="7030A0"/>
                </a:solidFill>
              </a:rPr>
              <a:t> by </a:t>
            </a:r>
            <a:r>
              <a:rPr lang="en-US" dirty="0">
                <a:solidFill>
                  <a:schemeClr val="accent5"/>
                </a:solidFill>
              </a:rPr>
              <a:t>@</a:t>
            </a:r>
            <a:r>
              <a:rPr lang="en-US" dirty="0" err="1">
                <a:solidFill>
                  <a:schemeClr val="accent5"/>
                </a:solidFill>
              </a:rPr>
              <a:t>SpringCloudApplication</a:t>
            </a:r>
            <a:endParaRPr lang="en-US" dirty="0">
              <a:solidFill>
                <a:schemeClr val="accent5"/>
              </a:solidFill>
            </a:endParaRPr>
          </a:p>
          <a:p>
            <a:pPr marL="220663" lvl="3" indent="0">
              <a:buNone/>
            </a:pPr>
            <a:endParaRPr lang="en-US" sz="18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35</a:t>
            </a:fld>
            <a:endParaRPr lang="en-US" dirty="0"/>
          </a:p>
        </p:txBody>
      </p:sp>
    </p:spTree>
    <p:extLst>
      <p:ext uri="{BB962C8B-B14F-4D97-AF65-F5344CB8AC3E}">
        <p14:creationId xmlns:p14="http://schemas.microsoft.com/office/powerpoint/2010/main" val="408980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the search rest API? </a:t>
            </a:r>
          </a:p>
        </p:txBody>
      </p:sp>
      <p:sp>
        <p:nvSpPr>
          <p:cNvPr id="3" name="Content Placeholder 2"/>
          <p:cNvSpPr>
            <a:spLocks noGrp="1"/>
          </p:cNvSpPr>
          <p:nvPr>
            <p:ph idx="1"/>
          </p:nvPr>
        </p:nvSpPr>
        <p:spPr/>
        <p:txBody>
          <a:bodyPr/>
          <a:lstStyle/>
          <a:p>
            <a:pPr marL="342900" indent="-342900">
              <a:buFont typeface="Wingdings" charset="2"/>
              <a:buChar char="§"/>
            </a:pPr>
            <a:r>
              <a:rPr lang="en-US" dirty="0">
                <a:solidFill>
                  <a:srgbClr val="7030A0"/>
                </a:solidFill>
              </a:rPr>
              <a:t>Create a new Rest Service to return a list of </a:t>
            </a:r>
            <a:r>
              <a:rPr lang="en-US" dirty="0" smtClean="0">
                <a:solidFill>
                  <a:srgbClr val="7030A0"/>
                </a:solidFill>
              </a:rPr>
              <a:t>hotel</a:t>
            </a:r>
          </a:p>
          <a:p>
            <a:pPr marL="684213" lvl="1" indent="-342900">
              <a:buFont typeface="Wingdings" charset="2"/>
              <a:buChar char="§"/>
            </a:pPr>
            <a:r>
              <a:rPr lang="en-US" b="1" dirty="0" smtClean="0">
                <a:solidFill>
                  <a:srgbClr val="7030A0"/>
                </a:solidFill>
              </a:rPr>
              <a:t>Tips:</a:t>
            </a:r>
          </a:p>
          <a:p>
            <a:pPr marL="977900" lvl="2" indent="-342900">
              <a:buFont typeface="Wingdings" charset="2"/>
              <a:buChar char="§"/>
            </a:pPr>
            <a:r>
              <a:rPr lang="en-US" dirty="0" smtClean="0">
                <a:solidFill>
                  <a:srgbClr val="7030A0"/>
                </a:solidFill>
              </a:rPr>
              <a:t>An hotel is defined by:</a:t>
            </a:r>
          </a:p>
          <a:p>
            <a:pPr marL="1198563" lvl="3" indent="-342900">
              <a:buFont typeface="Wingdings" charset="2"/>
              <a:buChar char="§"/>
            </a:pPr>
            <a:r>
              <a:rPr lang="en-US" dirty="0" smtClean="0">
                <a:solidFill>
                  <a:srgbClr val="7030A0"/>
                </a:solidFill>
              </a:rPr>
              <a:t>Name</a:t>
            </a:r>
          </a:p>
          <a:p>
            <a:pPr marL="1198563" lvl="3" indent="-342900">
              <a:buFont typeface="Wingdings" charset="2"/>
              <a:buChar char="§"/>
            </a:pPr>
            <a:r>
              <a:rPr lang="en-US" dirty="0" smtClean="0">
                <a:solidFill>
                  <a:srgbClr val="7030A0"/>
                </a:solidFill>
              </a:rPr>
              <a:t>Description</a:t>
            </a:r>
          </a:p>
          <a:p>
            <a:pPr marL="1198563" lvl="3" indent="-342900">
              <a:buFont typeface="Wingdings" charset="2"/>
              <a:buChar char="§"/>
            </a:pPr>
            <a:r>
              <a:rPr lang="en-US" dirty="0" smtClean="0">
                <a:solidFill>
                  <a:srgbClr val="7030A0"/>
                </a:solidFill>
              </a:rPr>
              <a:t>Address</a:t>
            </a:r>
          </a:p>
          <a:p>
            <a:pPr marL="1198563" lvl="3" indent="-342900">
              <a:buFont typeface="Wingdings" charset="2"/>
              <a:buChar char="§"/>
            </a:pPr>
            <a:r>
              <a:rPr lang="en-US" dirty="0" smtClean="0">
                <a:solidFill>
                  <a:srgbClr val="7030A0"/>
                </a:solidFill>
              </a:rPr>
              <a:t>City</a:t>
            </a:r>
          </a:p>
          <a:p>
            <a:pPr marL="1198563" lvl="3" indent="-342900">
              <a:buFont typeface="Wingdings" charset="2"/>
              <a:buChar char="§"/>
            </a:pPr>
            <a:r>
              <a:rPr lang="en-US" dirty="0" err="1" smtClean="0">
                <a:solidFill>
                  <a:srgbClr val="7030A0"/>
                </a:solidFill>
              </a:rPr>
              <a:t>PostalCode</a:t>
            </a:r>
            <a:endParaRPr lang="en-US" dirty="0" smtClean="0">
              <a:solidFill>
                <a:srgbClr val="7030A0"/>
              </a:solidFill>
            </a:endParaRPr>
          </a:p>
          <a:p>
            <a:pPr marL="1198563" lvl="3" indent="-342900">
              <a:buFont typeface="Wingdings" charset="2"/>
              <a:buChar char="§"/>
            </a:pPr>
            <a:r>
              <a:rPr lang="en-US" dirty="0" smtClean="0">
                <a:solidFill>
                  <a:srgbClr val="7030A0"/>
                </a:solidFill>
              </a:rPr>
              <a:t>State</a:t>
            </a:r>
          </a:p>
          <a:p>
            <a:pPr marL="1198563" lvl="3" indent="-342900">
              <a:buFont typeface="Wingdings" charset="2"/>
              <a:buChar char="§"/>
            </a:pPr>
            <a:r>
              <a:rPr lang="en-US" dirty="0" smtClean="0">
                <a:solidFill>
                  <a:srgbClr val="7030A0"/>
                </a:solidFill>
              </a:rPr>
              <a:t>Country</a:t>
            </a:r>
          </a:p>
          <a:p>
            <a:pPr marL="977900" lvl="2" indent="-342900">
              <a:buFont typeface="Wingdings" charset="2"/>
              <a:buChar char="§"/>
            </a:pPr>
            <a:endParaRPr lang="en-US" dirty="0" smtClean="0">
              <a:solidFill>
                <a:srgbClr val="7030A0"/>
              </a:solidFill>
            </a:endParaRPr>
          </a:p>
          <a:p>
            <a:pPr marL="977900" lvl="2" indent="-342900">
              <a:buFont typeface="Wingdings" charset="2"/>
              <a:buChar char="§"/>
            </a:pPr>
            <a:r>
              <a:rPr lang="en-US" dirty="0" smtClean="0">
                <a:solidFill>
                  <a:srgbClr val="7030A0"/>
                </a:solidFill>
              </a:rPr>
              <a:t>@</a:t>
            </a:r>
            <a:r>
              <a:rPr lang="en-US" dirty="0" err="1" smtClean="0">
                <a:solidFill>
                  <a:srgbClr val="7030A0"/>
                </a:solidFill>
              </a:rPr>
              <a:t>RestController</a:t>
            </a:r>
            <a:r>
              <a:rPr lang="en-US" dirty="0" smtClean="0">
                <a:solidFill>
                  <a:srgbClr val="7030A0"/>
                </a:solidFill>
              </a:rPr>
              <a:t> should be used on top of a class</a:t>
            </a:r>
          </a:p>
          <a:p>
            <a:pPr marL="977900" lvl="2" indent="-342900">
              <a:buFont typeface="Wingdings" charset="2"/>
              <a:buChar char="§"/>
            </a:pPr>
            <a:r>
              <a:rPr lang="en-US" dirty="0" smtClean="0">
                <a:solidFill>
                  <a:srgbClr val="7030A0"/>
                </a:solidFill>
              </a:rPr>
              <a:t>@</a:t>
            </a:r>
            <a:r>
              <a:rPr lang="en-US" dirty="0" err="1" smtClean="0">
                <a:solidFill>
                  <a:srgbClr val="7030A0"/>
                </a:solidFill>
              </a:rPr>
              <a:t>RequestMapping</a:t>
            </a:r>
            <a:r>
              <a:rPr lang="en-US" dirty="0" smtClean="0">
                <a:solidFill>
                  <a:srgbClr val="7030A0"/>
                </a:solidFill>
              </a:rPr>
              <a:t> should be used on top of a method</a:t>
            </a:r>
          </a:p>
          <a:p>
            <a:pPr marL="977900" lvl="2" indent="-342900">
              <a:buFont typeface="Wingdings" charset="2"/>
              <a:buChar char="§"/>
            </a:pPr>
            <a:endParaRPr lang="en-US" dirty="0" smtClean="0">
              <a:solidFill>
                <a:srgbClr val="7030A0"/>
              </a:solidFill>
            </a:endParaRPr>
          </a:p>
          <a:p>
            <a:pPr marL="977900" lvl="2" indent="-342900">
              <a:buFont typeface="Wingdings" charset="2"/>
              <a:buChar char="§"/>
            </a:pPr>
            <a:r>
              <a:rPr lang="en-US" dirty="0" err="1" smtClean="0">
                <a:solidFill>
                  <a:srgbClr val="7030A0"/>
                </a:solidFill>
              </a:rPr>
              <a:t>Lorem</a:t>
            </a:r>
            <a:r>
              <a:rPr lang="en-US" dirty="0" smtClean="0">
                <a:solidFill>
                  <a:srgbClr val="7030A0"/>
                </a:solidFill>
              </a:rPr>
              <a:t> </a:t>
            </a:r>
            <a:r>
              <a:rPr lang="en-US" dirty="0" err="1" smtClean="0">
                <a:solidFill>
                  <a:srgbClr val="7030A0"/>
                </a:solidFill>
              </a:rPr>
              <a:t>lipsum</a:t>
            </a:r>
            <a:r>
              <a:rPr lang="en-US" dirty="0" smtClean="0">
                <a:solidFill>
                  <a:srgbClr val="7030A0"/>
                </a:solidFill>
              </a:rPr>
              <a:t> library used to generate content</a:t>
            </a:r>
            <a:endParaRPr lang="en-US" dirty="0">
              <a:solidFill>
                <a:srgbClr val="7030A0"/>
              </a:solidFill>
            </a:endParaRPr>
          </a:p>
          <a:p>
            <a:pPr lvl="3" indent="0">
              <a:buNone/>
            </a:pPr>
            <a:r>
              <a:rPr lang="en-US" dirty="0">
                <a:solidFill>
                  <a:srgbClr val="7030A0"/>
                </a:solidFill>
              </a:rPr>
              <a:t>&lt;dependency&gt;</a:t>
            </a:r>
          </a:p>
          <a:p>
            <a:pPr lvl="3" indent="0">
              <a:buNone/>
            </a:pPr>
            <a:r>
              <a:rPr lang="en-US" dirty="0">
                <a:solidFill>
                  <a:srgbClr val="7030A0"/>
                </a:solidFill>
              </a:rPr>
              <a:t>    &lt;</a:t>
            </a:r>
            <a:r>
              <a:rPr lang="en-US" dirty="0" err="1">
                <a:solidFill>
                  <a:srgbClr val="7030A0"/>
                </a:solidFill>
              </a:rPr>
              <a:t>groupId</a:t>
            </a:r>
            <a:r>
              <a:rPr lang="en-US" dirty="0">
                <a:solidFill>
                  <a:srgbClr val="7030A0"/>
                </a:solidFill>
              </a:rPr>
              <a:t>&gt;net._01001111&lt;/</a:t>
            </a:r>
            <a:r>
              <a:rPr lang="en-US" dirty="0" err="1">
                <a:solidFill>
                  <a:srgbClr val="7030A0"/>
                </a:solidFill>
              </a:rPr>
              <a:t>groupId</a:t>
            </a:r>
            <a:r>
              <a:rPr lang="en-US" dirty="0">
                <a:solidFill>
                  <a:srgbClr val="7030A0"/>
                </a:solidFill>
              </a:rPr>
              <a:t>&gt;</a:t>
            </a:r>
          </a:p>
          <a:p>
            <a:pPr lvl="3" indent="0">
              <a:buNone/>
            </a:pPr>
            <a:r>
              <a:rPr lang="en-US" dirty="0">
                <a:solidFill>
                  <a:srgbClr val="7030A0"/>
                </a:solidFill>
              </a:rPr>
              <a:t>    &lt;</a:t>
            </a:r>
            <a:r>
              <a:rPr lang="en-US" dirty="0" err="1">
                <a:solidFill>
                  <a:srgbClr val="7030A0"/>
                </a:solidFill>
              </a:rPr>
              <a:t>artifactId</a:t>
            </a:r>
            <a:r>
              <a:rPr lang="en-US" dirty="0">
                <a:solidFill>
                  <a:srgbClr val="7030A0"/>
                </a:solidFill>
              </a:rPr>
              <a:t>&gt;</a:t>
            </a:r>
            <a:r>
              <a:rPr lang="en-US" dirty="0" err="1">
                <a:solidFill>
                  <a:srgbClr val="7030A0"/>
                </a:solidFill>
              </a:rPr>
              <a:t>jlorem</a:t>
            </a:r>
            <a:r>
              <a:rPr lang="en-US" dirty="0">
                <a:solidFill>
                  <a:srgbClr val="7030A0"/>
                </a:solidFill>
              </a:rPr>
              <a:t>&lt;/</a:t>
            </a:r>
            <a:r>
              <a:rPr lang="en-US" dirty="0" err="1">
                <a:solidFill>
                  <a:srgbClr val="7030A0"/>
                </a:solidFill>
              </a:rPr>
              <a:t>artifactId</a:t>
            </a:r>
            <a:r>
              <a:rPr lang="en-US" dirty="0">
                <a:solidFill>
                  <a:srgbClr val="7030A0"/>
                </a:solidFill>
              </a:rPr>
              <a:t>&gt;</a:t>
            </a:r>
          </a:p>
          <a:p>
            <a:pPr lvl="3" indent="0">
              <a:buNone/>
            </a:pPr>
            <a:r>
              <a:rPr lang="en-US" dirty="0">
                <a:solidFill>
                  <a:srgbClr val="7030A0"/>
                </a:solidFill>
              </a:rPr>
              <a:t>    &lt;version&gt;1.1&lt;/version&gt;</a:t>
            </a:r>
          </a:p>
          <a:p>
            <a:pPr lvl="3" indent="0">
              <a:buNone/>
            </a:pPr>
            <a:r>
              <a:rPr lang="en-US" dirty="0">
                <a:solidFill>
                  <a:srgbClr val="7030A0"/>
                </a:solidFill>
              </a:rPr>
              <a:t>&lt;/dependency&gt;</a:t>
            </a:r>
          </a:p>
          <a:p>
            <a:pPr lvl="3" indent="0">
              <a:buNone/>
            </a:pPr>
            <a:r>
              <a:rPr lang="en-US" dirty="0">
                <a:solidFill>
                  <a:srgbClr val="7030A0"/>
                </a:solidFill>
              </a:rPr>
              <a:t/>
            </a:r>
            <a:br>
              <a:rPr lang="en-US" dirty="0">
                <a:solidFill>
                  <a:srgbClr val="7030A0"/>
                </a:solidFill>
              </a:rPr>
            </a:br>
            <a:endParaRPr lang="en-US" dirty="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36</a:t>
            </a:fld>
            <a:endParaRPr lang="en-US" dirty="0"/>
          </a:p>
        </p:txBody>
      </p:sp>
    </p:spTree>
    <p:extLst>
      <p:ext uri="{BB962C8B-B14F-4D97-AF65-F5344CB8AC3E}">
        <p14:creationId xmlns:p14="http://schemas.microsoft.com/office/powerpoint/2010/main" val="414345134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the search rest API? </a:t>
            </a:r>
            <a:r>
              <a:rPr lang="en-US" dirty="0" smtClean="0"/>
              <a:t>–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a:solidFill>
                  <a:srgbClr val="7030A0"/>
                </a:solidFill>
              </a:rPr>
              <a:t>Create a new Rest Service to return a list of </a:t>
            </a:r>
            <a:r>
              <a:rPr lang="en-US" dirty="0" smtClean="0">
                <a:solidFill>
                  <a:srgbClr val="7030A0"/>
                </a:solidFill>
              </a:rPr>
              <a:t>hotel</a:t>
            </a:r>
          </a:p>
          <a:p>
            <a:pPr marL="684213" lvl="1" indent="-342900">
              <a:buFont typeface="Wingdings" charset="2"/>
              <a:buChar char="§"/>
            </a:pPr>
            <a:r>
              <a:rPr lang="en-US" b="1" dirty="0" smtClean="0">
                <a:solidFill>
                  <a:srgbClr val="7030A0"/>
                </a:solidFill>
              </a:rPr>
              <a:t>Solution:</a:t>
            </a:r>
          </a:p>
          <a:p>
            <a:pPr lvl="3" indent="0">
              <a:buNone/>
            </a:pPr>
            <a:r>
              <a:rPr lang="en-US" sz="1200" dirty="0" smtClean="0">
                <a:latin typeface="Courier New"/>
                <a:cs typeface="Courier New"/>
              </a:rPr>
              <a:t>@</a:t>
            </a:r>
            <a:r>
              <a:rPr lang="en-US" sz="1200" dirty="0">
                <a:latin typeface="Courier New"/>
                <a:cs typeface="Courier New"/>
              </a:rPr>
              <a:t>RestController</a:t>
            </a:r>
            <a:br>
              <a:rPr lang="en-US" sz="1200" dirty="0">
                <a:latin typeface="Courier New"/>
                <a:cs typeface="Courier New"/>
              </a:rPr>
            </a:br>
            <a:r>
              <a:rPr lang="en-US" sz="1200" dirty="0">
                <a:latin typeface="Courier New"/>
                <a:cs typeface="Courier New"/>
              </a:rPr>
              <a:t>public class </a:t>
            </a:r>
            <a:r>
              <a:rPr lang="en-US" sz="1200" dirty="0" err="1">
                <a:latin typeface="Courier New"/>
                <a:cs typeface="Courier New"/>
              </a:rPr>
              <a:t>ContentGeneratorResource</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a:t>
            </a:r>
            <a:r>
              <a:rPr lang="en-US" sz="1200" dirty="0">
                <a:latin typeface="Courier New"/>
                <a:cs typeface="Courier New"/>
              </a:rPr>
              <a:t>HystrixCommand</a:t>
            </a:r>
            <a:r>
              <a:rPr lang="en-US" sz="1200" dirty="0">
                <a:latin typeface="Courier New"/>
                <a:cs typeface="Courier New"/>
              </a:rPr>
              <a:t>(</a:t>
            </a:r>
            <a:r>
              <a:rPr lang="en-US" sz="1200" dirty="0">
                <a:latin typeface="Courier New"/>
                <a:cs typeface="Courier New"/>
              </a:rPr>
              <a:t>groupKey</a:t>
            </a:r>
            <a:r>
              <a:rPr lang="en-US" sz="1200" dirty="0">
                <a:latin typeface="Courier New"/>
                <a:cs typeface="Courier New"/>
              </a:rPr>
              <a:t> = "content-generator-service")</a:t>
            </a:r>
            <a:br>
              <a:rPr lang="en-US" sz="1200" dirty="0">
                <a:latin typeface="Courier New"/>
                <a:cs typeface="Courier New"/>
              </a:rPr>
            </a:br>
            <a:r>
              <a:rPr lang="en-US" sz="1200" dirty="0">
                <a:latin typeface="Courier New"/>
                <a:cs typeface="Courier New"/>
              </a:rPr>
              <a:t>    @</a:t>
            </a:r>
            <a:r>
              <a:rPr lang="en-US" sz="1200" dirty="0">
                <a:latin typeface="Courier New"/>
                <a:cs typeface="Courier New"/>
              </a:rPr>
              <a:t>RequestMapping</a:t>
            </a:r>
            <a:r>
              <a:rPr lang="en-US" sz="1200" dirty="0">
                <a:latin typeface="Courier New"/>
                <a:cs typeface="Courier New"/>
              </a:rPr>
              <a:t>(value = "/",</a:t>
            </a:r>
            <a:br>
              <a:rPr lang="en-US" sz="1200" dirty="0">
                <a:latin typeface="Courier New"/>
                <a:cs typeface="Courier New"/>
              </a:rPr>
            </a:br>
            <a:r>
              <a:rPr lang="en-US" sz="1200" dirty="0">
                <a:latin typeface="Courier New"/>
                <a:cs typeface="Courier New"/>
              </a:rPr>
              <a:t>            method = </a:t>
            </a:r>
            <a:r>
              <a:rPr lang="en-US" sz="1200" dirty="0" err="1">
                <a:latin typeface="Courier New"/>
                <a:cs typeface="Courier New"/>
              </a:rPr>
              <a:t>RequestMethod.</a:t>
            </a:r>
            <a:r>
              <a:rPr lang="en-US" sz="1200" i="1" dirty="0" err="1">
                <a:latin typeface="Courier New"/>
                <a:cs typeface="Courier New"/>
              </a:rPr>
              <a:t>GET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produces = </a:t>
            </a:r>
            <a:r>
              <a:rPr lang="en-US" sz="1200" dirty="0" err="1">
                <a:latin typeface="Courier New"/>
                <a:cs typeface="Courier New"/>
              </a:rPr>
              <a:t>MediaType.</a:t>
            </a:r>
            <a:r>
              <a:rPr lang="en-US" sz="1200" i="1" dirty="0" err="1">
                <a:latin typeface="Courier New"/>
                <a:cs typeface="Courier New"/>
              </a:rPr>
              <a:t>APPLICATION_JSON_VALUE</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public </a:t>
            </a:r>
            <a:r>
              <a:rPr lang="en-US" sz="1200" dirty="0" err="1">
                <a:latin typeface="Courier New"/>
                <a:cs typeface="Courier New"/>
              </a:rPr>
              <a:t>ResponseEntity</a:t>
            </a:r>
            <a:r>
              <a:rPr lang="en-US" sz="1200" dirty="0">
                <a:latin typeface="Courier New"/>
                <a:cs typeface="Courier New"/>
              </a:rPr>
              <a:t>&lt;List&lt;Hotel&gt;&gt; </a:t>
            </a:r>
            <a:r>
              <a:rPr lang="en-US" sz="1200" dirty="0">
                <a:latin typeface="Courier New"/>
                <a:cs typeface="Courier New"/>
              </a:rPr>
              <a:t>getAll</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LoremIpsum</a:t>
            </a:r>
            <a:r>
              <a:rPr lang="en-US" sz="1200" dirty="0">
                <a:latin typeface="Courier New"/>
                <a:cs typeface="Courier New"/>
              </a:rPr>
              <a:t> </a:t>
            </a:r>
            <a:r>
              <a:rPr lang="en-US" sz="1200" dirty="0" err="1">
                <a:latin typeface="Courier New"/>
                <a:cs typeface="Courier New"/>
              </a:rPr>
              <a:t>jlorem</a:t>
            </a:r>
            <a:r>
              <a:rPr lang="en-US" sz="1200" dirty="0">
                <a:latin typeface="Courier New"/>
                <a:cs typeface="Courier New"/>
              </a:rPr>
              <a:t> = new </a:t>
            </a:r>
            <a:r>
              <a:rPr lang="en-US" sz="1200" dirty="0" err="1">
                <a:latin typeface="Courier New"/>
                <a:cs typeface="Courier New"/>
              </a:rPr>
              <a:t>LoremIpsum</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final List&lt;Hotel&gt; hotels = </a:t>
            </a:r>
            <a:r>
              <a:rPr lang="en-US" sz="1200" dirty="0" err="1">
                <a:latin typeface="Courier New"/>
                <a:cs typeface="Courier New"/>
              </a:rPr>
              <a:t>IntStream.</a:t>
            </a:r>
            <a:r>
              <a:rPr lang="en-US" sz="1200" i="1" dirty="0" err="1">
                <a:latin typeface="Courier New"/>
                <a:cs typeface="Courier New"/>
              </a:rPr>
              <a:t>range</a:t>
            </a:r>
            <a:r>
              <a:rPr lang="en-US" sz="1200" dirty="0">
                <a:latin typeface="Courier New"/>
                <a:cs typeface="Courier New"/>
              </a:rPr>
              <a:t>(1, 5).</a:t>
            </a:r>
            <a:r>
              <a:rPr lang="en-US" sz="1200" dirty="0" err="1">
                <a:latin typeface="Courier New"/>
                <a:cs typeface="Courier New"/>
              </a:rPr>
              <a:t>mapToObj</a:t>
            </a:r>
            <a:r>
              <a:rPr lang="en-US" sz="1200" dirty="0">
                <a:latin typeface="Courier New"/>
                <a:cs typeface="Courier New"/>
              </a:rPr>
              <a:t>(</a:t>
            </a:r>
            <a:r>
              <a:rPr lang="en-US" sz="1200" dirty="0" err="1">
                <a:latin typeface="Courier New"/>
                <a:cs typeface="Courier New"/>
              </a:rPr>
              <a:t>i</a:t>
            </a:r>
            <a:r>
              <a:rPr lang="en-US" sz="1200" dirty="0">
                <a:latin typeface="Courier New"/>
                <a:cs typeface="Courier New"/>
              </a:rPr>
              <a:t> -&gt; {</a:t>
            </a:r>
            <a:br>
              <a:rPr lang="en-US" sz="1200" dirty="0">
                <a:latin typeface="Courier New"/>
                <a:cs typeface="Courier New"/>
              </a:rPr>
            </a:br>
            <a:r>
              <a:rPr lang="en-US" sz="1200" dirty="0">
                <a:latin typeface="Courier New"/>
                <a:cs typeface="Courier New"/>
              </a:rPr>
              <a:t>            Hotel hotel = new Hotel();</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hotel.setName</a:t>
            </a:r>
            <a:r>
              <a:rPr lang="en-US" sz="1200" dirty="0">
                <a:latin typeface="Courier New"/>
                <a:cs typeface="Courier New"/>
              </a:rPr>
              <a:t>(</a:t>
            </a:r>
            <a:r>
              <a:rPr lang="en-US" sz="1200" dirty="0" err="1">
                <a:latin typeface="Courier New"/>
                <a:cs typeface="Courier New"/>
              </a:rPr>
              <a:t>jlorem.randomWord</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hotel.setAddress</a:t>
            </a:r>
            <a:r>
              <a:rPr lang="en-US" sz="1200" dirty="0">
                <a:latin typeface="Courier New"/>
                <a:cs typeface="Courier New"/>
              </a:rPr>
              <a:t>(</a:t>
            </a:r>
            <a:r>
              <a:rPr lang="en-US" sz="1200" dirty="0" err="1">
                <a:latin typeface="Courier New"/>
                <a:cs typeface="Courier New"/>
              </a:rPr>
              <a:t>jlorem.sentence</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hotel.setDescription</a:t>
            </a:r>
            <a:r>
              <a:rPr lang="en-US" sz="1200" dirty="0">
                <a:latin typeface="Courier New"/>
                <a:cs typeface="Courier New"/>
              </a:rPr>
              <a:t>(</a:t>
            </a:r>
            <a:r>
              <a:rPr lang="en-US" sz="1200" dirty="0" err="1">
                <a:latin typeface="Courier New"/>
                <a:cs typeface="Courier New"/>
              </a:rPr>
              <a:t>jlorem.paragraphs</a:t>
            </a:r>
            <a:r>
              <a:rPr lang="en-US" sz="1200" dirty="0">
                <a:latin typeface="Courier New"/>
                <a:cs typeface="Courier New"/>
              </a:rPr>
              <a:t>(2));</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hotel.setCity</a:t>
            </a:r>
            <a:r>
              <a:rPr lang="en-US" sz="1200" dirty="0">
                <a:latin typeface="Courier New"/>
                <a:cs typeface="Courier New"/>
              </a:rPr>
              <a:t>("Montreal");</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hotel.setPostalCode</a:t>
            </a:r>
            <a:r>
              <a:rPr lang="en-US" sz="1200" dirty="0">
                <a:latin typeface="Courier New"/>
                <a:cs typeface="Courier New"/>
              </a:rPr>
              <a:t>("AAAAA");</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hotel.setState</a:t>
            </a:r>
            <a:r>
              <a:rPr lang="en-US" sz="1200" dirty="0">
                <a:latin typeface="Courier New"/>
                <a:cs typeface="Courier New"/>
              </a:rPr>
              <a:t>("Quebec");</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hotel.setCountry</a:t>
            </a:r>
            <a:r>
              <a:rPr lang="en-US" sz="1200" dirty="0">
                <a:latin typeface="Courier New"/>
                <a:cs typeface="Courier New"/>
              </a:rPr>
              <a:t>("Canada");</a:t>
            </a:r>
            <a:br>
              <a:rPr lang="en-US" sz="1200" dirty="0">
                <a:latin typeface="Courier New"/>
                <a:cs typeface="Courier New"/>
              </a:rPr>
            </a:br>
            <a:r>
              <a:rPr lang="en-US" sz="1200" dirty="0">
                <a:latin typeface="Courier New"/>
                <a:cs typeface="Courier New"/>
              </a:rPr>
              <a:t>            return hotel;</a:t>
            </a:r>
            <a:br>
              <a:rPr lang="en-US" sz="1200" dirty="0">
                <a:latin typeface="Courier New"/>
                <a:cs typeface="Courier New"/>
              </a:rPr>
            </a:br>
            <a:r>
              <a:rPr lang="en-US" sz="1200" dirty="0">
                <a:latin typeface="Courier New"/>
                <a:cs typeface="Courier New"/>
              </a:rPr>
              <a:t>        }).collect(</a:t>
            </a:r>
            <a:r>
              <a:rPr lang="en-US" sz="1200" dirty="0" err="1">
                <a:latin typeface="Courier New"/>
                <a:cs typeface="Courier New"/>
              </a:rPr>
              <a:t>Collectors.</a:t>
            </a:r>
            <a:r>
              <a:rPr lang="en-US" sz="1200" i="1" dirty="0" err="1">
                <a:latin typeface="Courier New"/>
                <a:cs typeface="Courier New"/>
              </a:rPr>
              <a:t>toList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return </a:t>
            </a:r>
            <a:r>
              <a:rPr lang="en-US" sz="1200" dirty="0" err="1">
                <a:latin typeface="Courier New"/>
                <a:cs typeface="Courier New"/>
              </a:rPr>
              <a:t>ResponseEntity.</a:t>
            </a:r>
            <a:r>
              <a:rPr lang="en-US" sz="1200" i="1" dirty="0" err="1">
                <a:latin typeface="Courier New"/>
                <a:cs typeface="Courier New"/>
              </a:rPr>
              <a:t>ok</a:t>
            </a:r>
            <a:r>
              <a:rPr lang="en-US" sz="1200" dirty="0">
                <a:latin typeface="Courier New"/>
                <a:cs typeface="Courier New"/>
              </a:rPr>
              <a:t>(hotels);</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r>
              <a:rPr lang="en-US" sz="1200" dirty="0" smtClean="0">
                <a:latin typeface="Courier New"/>
                <a:cs typeface="Courier New"/>
              </a:rPr>
              <a:t>}</a:t>
            </a:r>
            <a:endParaRPr lang="en-US" dirty="0">
              <a:solidFill>
                <a:srgbClr val="7030A0"/>
              </a:solidFill>
              <a:latin typeface="Courier New"/>
              <a:cs typeface="Courier New"/>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37</a:t>
            </a:fld>
            <a:endParaRPr lang="en-US" dirty="0"/>
          </a:p>
        </p:txBody>
      </p:sp>
    </p:spTree>
    <p:extLst>
      <p:ext uri="{BB962C8B-B14F-4D97-AF65-F5344CB8AC3E}">
        <p14:creationId xmlns:p14="http://schemas.microsoft.com/office/powerpoint/2010/main" val="99702528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nSpc>
                <a:spcPct val="100000"/>
              </a:lnSpc>
            </a:pPr>
            <a:r>
              <a:rPr lang="en-US" dirty="0">
                <a:solidFill>
                  <a:schemeClr val="accent5"/>
                </a:solidFill>
              </a:rPr>
              <a:t>Check the eureka </a:t>
            </a:r>
            <a:r>
              <a:rPr lang="en-US" dirty="0" smtClean="0">
                <a:solidFill>
                  <a:schemeClr val="accent5"/>
                </a:solidFill>
              </a:rPr>
              <a:t>server</a:t>
            </a:r>
            <a:endParaRPr lang="en-US" dirty="0"/>
          </a:p>
        </p:txBody>
      </p:sp>
      <p:sp>
        <p:nvSpPr>
          <p:cNvPr id="3" name="Content Placeholder 2"/>
          <p:cNvSpPr>
            <a:spLocks noGrp="1"/>
          </p:cNvSpPr>
          <p:nvPr>
            <p:ph idx="1"/>
          </p:nvPr>
        </p:nvSpPr>
        <p:spPr/>
        <p:txBody>
          <a:bodyPr/>
          <a:lstStyle/>
          <a:p>
            <a:pPr marL="109538" lvl="1" indent="0">
              <a:buNone/>
            </a:pPr>
            <a:r>
              <a:rPr lang="en-US" dirty="0" smtClean="0">
                <a:solidFill>
                  <a:schemeClr val="accent5"/>
                </a:solidFill>
                <a:latin typeface="Calibri"/>
                <a:cs typeface="Calibri"/>
                <a:hlinkClick r:id="rId3"/>
              </a:rPr>
              <a:t>http</a:t>
            </a:r>
            <a:r>
              <a:rPr lang="en-US" dirty="0">
                <a:solidFill>
                  <a:schemeClr val="accent5"/>
                </a:solidFill>
                <a:latin typeface="Calibri"/>
                <a:cs typeface="Calibri"/>
                <a:hlinkClick r:id="rId3"/>
              </a:rPr>
              <a:t>://localhost:8761/</a:t>
            </a:r>
            <a:r>
              <a:rPr lang="en-US" dirty="0">
                <a:solidFill>
                  <a:schemeClr val="accent5"/>
                </a:solidFill>
                <a:latin typeface="Calibri"/>
                <a:cs typeface="Calibri"/>
              </a:rPr>
              <a:t> -</a:t>
            </a:r>
            <a:r>
              <a:rPr lang="en-US" dirty="0">
                <a:solidFill>
                  <a:srgbClr val="7030A0"/>
                </a:solidFill>
                <a:latin typeface="Calibri"/>
                <a:cs typeface="Calibri"/>
              </a:rPr>
              <a:t> The </a:t>
            </a:r>
            <a:r>
              <a:rPr lang="en-US" dirty="0" smtClean="0">
                <a:solidFill>
                  <a:srgbClr val="7030A0"/>
                </a:solidFill>
                <a:latin typeface="Calibri"/>
                <a:cs typeface="Calibri"/>
              </a:rPr>
              <a:t>CONTENT-GENERATOR-</a:t>
            </a:r>
            <a:r>
              <a:rPr lang="en-US" dirty="0">
                <a:solidFill>
                  <a:srgbClr val="7030A0"/>
                </a:solidFill>
                <a:latin typeface="Calibri"/>
                <a:cs typeface="Calibri"/>
              </a:rPr>
              <a:t>SERVICE is registered</a:t>
            </a:r>
          </a:p>
          <a:p>
            <a:pPr marL="109538" lvl="1" indent="0">
              <a:buNone/>
            </a:pPr>
            <a:endParaRPr lang="en-US"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38</a:t>
            </a:fld>
            <a:endParaRPr lang="en-US" dirty="0"/>
          </a:p>
        </p:txBody>
      </p:sp>
      <p:pic>
        <p:nvPicPr>
          <p:cNvPr id="5" name="Picture 4" descr="Screen Shot 2015-04-22 at 22.35.30.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47" y="1442720"/>
            <a:ext cx="8628794" cy="4328160"/>
          </a:xfrm>
          <a:prstGeom prst="rect">
            <a:avLst/>
          </a:prstGeom>
        </p:spPr>
      </p:pic>
    </p:spTree>
    <p:extLst>
      <p:ext uri="{BB962C8B-B14F-4D97-AF65-F5344CB8AC3E}">
        <p14:creationId xmlns:p14="http://schemas.microsoft.com/office/powerpoint/2010/main" val="442066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micro-services?</a:t>
            </a:r>
            <a:endParaRPr lang="en-US" dirty="0"/>
          </a:p>
        </p:txBody>
      </p:sp>
      <p:sp>
        <p:nvSpPr>
          <p:cNvPr id="3" name="Content Placeholder 2"/>
          <p:cNvSpPr>
            <a:spLocks noGrp="1"/>
          </p:cNvSpPr>
          <p:nvPr>
            <p:ph idx="1"/>
          </p:nvPr>
        </p:nvSpPr>
        <p:spPr>
          <a:xfrm>
            <a:off x="1047157" y="1694395"/>
            <a:ext cx="7294930" cy="2969757"/>
          </a:xfrm>
        </p:spPr>
        <p:txBody>
          <a:bodyPr/>
          <a:lstStyle/>
          <a:p>
            <a:r>
              <a:rPr lang="en-US" dirty="0" smtClean="0">
                <a:solidFill>
                  <a:srgbClr val="7030A0"/>
                </a:solidFill>
              </a:rPr>
              <a:t>... an </a:t>
            </a:r>
            <a:r>
              <a:rPr lang="en-US" dirty="0">
                <a:solidFill>
                  <a:srgbClr val="7030A0"/>
                </a:solidFill>
              </a:rPr>
              <a:t>approach to developing a single application as a suite of small services, each running in its own process and communicating with lightweight mechanisms, often an HTTP resource API</a:t>
            </a:r>
            <a:r>
              <a:rPr lang="en-US" dirty="0" smtClean="0">
                <a:solidFill>
                  <a:srgbClr val="7030A0"/>
                </a:solidFill>
              </a:rPr>
              <a:t>.</a:t>
            </a:r>
          </a:p>
          <a:p>
            <a:endParaRPr lang="en-US" dirty="0">
              <a:solidFill>
                <a:srgbClr val="7030A0"/>
              </a:solidFill>
            </a:endParaRPr>
          </a:p>
          <a:p>
            <a:endParaRPr lang="en-US" dirty="0" smtClean="0">
              <a:solidFill>
                <a:srgbClr val="7030A0"/>
              </a:solidFill>
            </a:endParaRPr>
          </a:p>
          <a:p>
            <a:endParaRPr lang="en-US" dirty="0">
              <a:solidFill>
                <a:srgbClr val="7030A0"/>
              </a:solidFill>
            </a:endParaRPr>
          </a:p>
          <a:p>
            <a:r>
              <a:rPr lang="en-US" sz="1600" dirty="0" smtClean="0">
                <a:hlinkClick r:id="rId2"/>
              </a:rPr>
              <a:t>http</a:t>
            </a:r>
            <a:r>
              <a:rPr lang="en-US" sz="1600" dirty="0">
                <a:hlinkClick r:id="rId2"/>
              </a:rPr>
              <a:t>://martinfowler.com/articles/microservices.html</a:t>
            </a:r>
            <a:r>
              <a:rPr lang="en-US" sz="1600" dirty="0"/>
              <a:t> </a:t>
            </a:r>
          </a:p>
          <a:p>
            <a:endParaRPr lang="en-US" sz="1600"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a:t>
            </a:fld>
            <a:endParaRPr lang="en-US" dirty="0"/>
          </a:p>
        </p:txBody>
      </p:sp>
      <p:sp>
        <p:nvSpPr>
          <p:cNvPr id="5" name="Footer Placeholder 4"/>
          <p:cNvSpPr>
            <a:spLocks noGrp="1"/>
          </p:cNvSpPr>
          <p:nvPr>
            <p:ph type="ftr" sz="quarter" idx="3"/>
          </p:nvPr>
        </p:nvSpPr>
        <p:spPr/>
        <p:txBody>
          <a:bodyPr/>
          <a:lstStyle/>
          <a:p>
            <a:pPr fontAlgn="base">
              <a:spcBef>
                <a:spcPct val="0"/>
              </a:spcBef>
              <a:spcAft>
                <a:spcPct val="0"/>
              </a:spcAft>
              <a:defRPr/>
            </a:pPr>
            <a:r>
              <a:rPr lang="en-US" smtClean="0"/>
              <a:t>EXPEDIA CONFIDENTIAL</a:t>
            </a:r>
            <a:endParaRPr lang="en-US" dirty="0"/>
          </a:p>
        </p:txBody>
      </p:sp>
    </p:spTree>
    <p:extLst>
      <p:ext uri="{BB962C8B-B14F-4D97-AF65-F5344CB8AC3E}">
        <p14:creationId xmlns:p14="http://schemas.microsoft.com/office/powerpoint/2010/main" val="88164774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been done?</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39</a:t>
            </a:fld>
            <a:endParaRPr lang="en-US" dirty="0"/>
          </a:p>
        </p:txBody>
      </p:sp>
      <p:sp>
        <p:nvSpPr>
          <p:cNvPr id="16" name="Rectangle 15"/>
          <p:cNvSpPr/>
          <p:nvPr/>
        </p:nvSpPr>
        <p:spPr>
          <a:xfrm>
            <a:off x="5353387" y="908745"/>
            <a:ext cx="3621930" cy="199266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solidFill>
                  <a:schemeClr val="tx1"/>
                </a:solidFill>
              </a:rPr>
              <a:t>Infrastructure</a:t>
            </a:r>
            <a:endParaRPr lang="en-US" dirty="0">
              <a:solidFill>
                <a:schemeClr val="tx1"/>
              </a:solidFill>
            </a:endParaRPr>
          </a:p>
        </p:txBody>
      </p:sp>
      <p:pic>
        <p:nvPicPr>
          <p:cNvPr id="19" name="Picture 18"/>
          <p:cNvPicPr>
            <a:picLocks noChangeAspect="1"/>
          </p:cNvPicPr>
          <p:nvPr/>
        </p:nvPicPr>
        <p:blipFill>
          <a:blip r:embed="rId3"/>
          <a:stretch>
            <a:fillRect/>
          </a:stretch>
        </p:blipFill>
        <p:spPr>
          <a:xfrm>
            <a:off x="6704546" y="1471425"/>
            <a:ext cx="734349" cy="1101524"/>
          </a:xfrm>
          <a:prstGeom prst="rect">
            <a:avLst/>
          </a:prstGeom>
        </p:spPr>
      </p:pic>
      <p:sp>
        <p:nvSpPr>
          <p:cNvPr id="20" name="TextBox 19"/>
          <p:cNvSpPr txBox="1"/>
          <p:nvPr/>
        </p:nvSpPr>
        <p:spPr>
          <a:xfrm>
            <a:off x="6455625" y="2394244"/>
            <a:ext cx="1302209" cy="307777"/>
          </a:xfrm>
          <a:prstGeom prst="rect">
            <a:avLst/>
          </a:prstGeom>
          <a:noFill/>
        </p:spPr>
        <p:txBody>
          <a:bodyPr wrap="none" rtlCol="0">
            <a:spAutoFit/>
          </a:bodyPr>
          <a:lstStyle/>
          <a:p>
            <a:r>
              <a:rPr lang="en-US" sz="1400" dirty="0" smtClean="0"/>
              <a:t>Netflix Eureka</a:t>
            </a:r>
            <a:endParaRPr lang="en-US" sz="1400" dirty="0"/>
          </a:p>
        </p:txBody>
      </p:sp>
      <p:sp>
        <p:nvSpPr>
          <p:cNvPr id="21" name="Snip Single Corner Rectangle 20"/>
          <p:cNvSpPr/>
          <p:nvPr/>
        </p:nvSpPr>
        <p:spPr>
          <a:xfrm>
            <a:off x="6054030" y="2791924"/>
            <a:ext cx="24851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Registry &amp; Configuration Servers</a:t>
            </a:r>
            <a:endParaRPr lang="en-US" sz="1050" dirty="0"/>
          </a:p>
        </p:txBody>
      </p:sp>
      <p:sp>
        <p:nvSpPr>
          <p:cNvPr id="23" name="TextBox 22"/>
          <p:cNvSpPr txBox="1"/>
          <p:nvPr/>
        </p:nvSpPr>
        <p:spPr>
          <a:xfrm>
            <a:off x="7791233" y="2230017"/>
            <a:ext cx="1122848" cy="307777"/>
          </a:xfrm>
          <a:prstGeom prst="rect">
            <a:avLst/>
          </a:prstGeom>
          <a:noFill/>
        </p:spPr>
        <p:txBody>
          <a:bodyPr wrap="none" rtlCol="0">
            <a:spAutoFit/>
          </a:bodyPr>
          <a:lstStyle/>
          <a:p>
            <a:r>
              <a:rPr lang="en-US" sz="1400" dirty="0" smtClean="0"/>
              <a:t>Spring Boot</a:t>
            </a:r>
            <a:endParaRPr lang="en-US" sz="1400" dirty="0"/>
          </a:p>
        </p:txBody>
      </p:sp>
      <p:pic>
        <p:nvPicPr>
          <p:cNvPr id="24" name="Picture 23"/>
          <p:cNvPicPr>
            <a:picLocks noChangeAspect="1"/>
          </p:cNvPicPr>
          <p:nvPr/>
        </p:nvPicPr>
        <p:blipFill>
          <a:blip r:embed="rId4"/>
          <a:stretch>
            <a:fillRect/>
          </a:stretch>
        </p:blipFill>
        <p:spPr>
          <a:xfrm>
            <a:off x="7953042" y="1549333"/>
            <a:ext cx="791507" cy="716635"/>
          </a:xfrm>
          <a:prstGeom prst="rect">
            <a:avLst/>
          </a:prstGeom>
        </p:spPr>
      </p:pic>
      <p:sp>
        <p:nvSpPr>
          <p:cNvPr id="25" name="TextBox 24"/>
          <p:cNvSpPr txBox="1"/>
          <p:nvPr/>
        </p:nvSpPr>
        <p:spPr>
          <a:xfrm>
            <a:off x="5370943" y="1418931"/>
            <a:ext cx="1287532" cy="523220"/>
          </a:xfrm>
          <a:prstGeom prst="rect">
            <a:avLst/>
          </a:prstGeom>
          <a:noFill/>
        </p:spPr>
        <p:txBody>
          <a:bodyPr wrap="none" rtlCol="0">
            <a:spAutoFit/>
          </a:bodyPr>
          <a:lstStyle/>
          <a:p>
            <a:r>
              <a:rPr lang="en-US" sz="1400" dirty="0" smtClean="0"/>
              <a:t>Spring Cloud </a:t>
            </a:r>
          </a:p>
          <a:p>
            <a:r>
              <a:rPr lang="en-US" sz="1400" dirty="0" err="1" smtClean="0"/>
              <a:t>Config</a:t>
            </a:r>
            <a:r>
              <a:rPr lang="en-US" sz="1400" dirty="0" smtClean="0"/>
              <a:t> Server</a:t>
            </a:r>
            <a:endParaRPr lang="en-US" sz="1400" dirty="0"/>
          </a:p>
        </p:txBody>
      </p:sp>
      <p:pic>
        <p:nvPicPr>
          <p:cNvPr id="26" name="Picture 25"/>
          <p:cNvPicPr>
            <a:picLocks noChangeAspect="1"/>
          </p:cNvPicPr>
          <p:nvPr/>
        </p:nvPicPr>
        <p:blipFill>
          <a:blip r:embed="rId5"/>
          <a:stretch>
            <a:fillRect/>
          </a:stretch>
        </p:blipFill>
        <p:spPr>
          <a:xfrm>
            <a:off x="5656057" y="889444"/>
            <a:ext cx="660719" cy="531672"/>
          </a:xfrm>
          <a:prstGeom prst="rect">
            <a:avLst/>
          </a:prstGeom>
        </p:spPr>
      </p:pic>
      <p:pic>
        <p:nvPicPr>
          <p:cNvPr id="27" name="Picture 26"/>
          <p:cNvPicPr>
            <a:picLocks noChangeAspect="1"/>
          </p:cNvPicPr>
          <p:nvPr/>
        </p:nvPicPr>
        <p:blipFill>
          <a:blip r:embed="rId6"/>
          <a:stretch>
            <a:fillRect/>
          </a:stretch>
        </p:blipFill>
        <p:spPr>
          <a:xfrm>
            <a:off x="6389230" y="380043"/>
            <a:ext cx="1055153" cy="823019"/>
          </a:xfrm>
          <a:prstGeom prst="rect">
            <a:avLst/>
          </a:prstGeom>
        </p:spPr>
      </p:pic>
      <p:cxnSp>
        <p:nvCxnSpPr>
          <p:cNvPr id="29" name="Straight Arrow Connector 28"/>
          <p:cNvCxnSpPr/>
          <p:nvPr/>
        </p:nvCxnSpPr>
        <p:spPr>
          <a:xfrm>
            <a:off x="4576105" y="2474409"/>
            <a:ext cx="1477929" cy="3613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700648" y="843051"/>
            <a:ext cx="3875457" cy="2441563"/>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4"/>
          <a:stretch>
            <a:fillRect/>
          </a:stretch>
        </p:blipFill>
        <p:spPr>
          <a:xfrm>
            <a:off x="2903433" y="2176051"/>
            <a:ext cx="791507" cy="716635"/>
          </a:xfrm>
          <a:prstGeom prst="rect">
            <a:avLst/>
          </a:prstGeom>
        </p:spPr>
      </p:pic>
      <p:sp>
        <p:nvSpPr>
          <p:cNvPr id="38" name="TextBox 37"/>
          <p:cNvSpPr txBox="1"/>
          <p:nvPr/>
        </p:nvSpPr>
        <p:spPr>
          <a:xfrm>
            <a:off x="2763519" y="2889581"/>
            <a:ext cx="1122848" cy="307777"/>
          </a:xfrm>
          <a:prstGeom prst="rect">
            <a:avLst/>
          </a:prstGeom>
          <a:noFill/>
        </p:spPr>
        <p:txBody>
          <a:bodyPr wrap="none" rtlCol="0">
            <a:spAutoFit/>
          </a:bodyPr>
          <a:lstStyle/>
          <a:p>
            <a:r>
              <a:rPr lang="en-US" sz="1400" dirty="0" smtClean="0"/>
              <a:t>Spring Boot</a:t>
            </a:r>
            <a:endParaRPr lang="en-US" sz="1400" dirty="0"/>
          </a:p>
        </p:txBody>
      </p:sp>
      <p:pic>
        <p:nvPicPr>
          <p:cNvPr id="39" name="Picture 38" descr="admin-tools4-270x30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704" y="2706461"/>
            <a:ext cx="953906" cy="1059896"/>
          </a:xfrm>
          <a:prstGeom prst="rect">
            <a:avLst/>
          </a:prstGeom>
        </p:spPr>
      </p:pic>
      <p:pic>
        <p:nvPicPr>
          <p:cNvPr id="40" name="Picture 39"/>
          <p:cNvPicPr>
            <a:picLocks noChangeAspect="1"/>
          </p:cNvPicPr>
          <p:nvPr/>
        </p:nvPicPr>
        <p:blipFill>
          <a:blip r:embed="rId3"/>
          <a:stretch>
            <a:fillRect/>
          </a:stretch>
        </p:blipFill>
        <p:spPr>
          <a:xfrm>
            <a:off x="1533106" y="1029022"/>
            <a:ext cx="734349" cy="1101524"/>
          </a:xfrm>
          <a:prstGeom prst="rect">
            <a:avLst/>
          </a:prstGeom>
        </p:spPr>
      </p:pic>
      <p:sp>
        <p:nvSpPr>
          <p:cNvPr id="41" name="TextBox 40"/>
          <p:cNvSpPr txBox="1"/>
          <p:nvPr/>
        </p:nvSpPr>
        <p:spPr>
          <a:xfrm>
            <a:off x="1284185" y="1951841"/>
            <a:ext cx="1197764" cy="307777"/>
          </a:xfrm>
          <a:prstGeom prst="rect">
            <a:avLst/>
          </a:prstGeom>
          <a:noFill/>
        </p:spPr>
        <p:txBody>
          <a:bodyPr wrap="none" rtlCol="0">
            <a:spAutoFit/>
          </a:bodyPr>
          <a:lstStyle/>
          <a:p>
            <a:r>
              <a:rPr lang="en-US" sz="1400" dirty="0" smtClean="0"/>
              <a:t>Netflix </a:t>
            </a:r>
            <a:r>
              <a:rPr lang="en-US" sz="1400" dirty="0" smtClean="0"/>
              <a:t>Client</a:t>
            </a:r>
            <a:endParaRPr lang="en-US" sz="1400" dirty="0"/>
          </a:p>
        </p:txBody>
      </p:sp>
      <p:pic>
        <p:nvPicPr>
          <p:cNvPr id="18" name="Picture 17"/>
          <p:cNvPicPr>
            <a:picLocks noChangeAspect="1"/>
          </p:cNvPicPr>
          <p:nvPr/>
        </p:nvPicPr>
        <p:blipFill>
          <a:blip r:embed="rId6"/>
          <a:stretch>
            <a:fillRect/>
          </a:stretch>
        </p:blipFill>
        <p:spPr>
          <a:xfrm>
            <a:off x="82532" y="882800"/>
            <a:ext cx="1055153" cy="823019"/>
          </a:xfrm>
          <a:prstGeom prst="rect">
            <a:avLst/>
          </a:prstGeom>
        </p:spPr>
      </p:pic>
    </p:spTree>
    <p:extLst>
      <p:ext uri="{BB962C8B-B14F-4D97-AF65-F5344CB8AC3E}">
        <p14:creationId xmlns:p14="http://schemas.microsoft.com/office/powerpoint/2010/main" val="362613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40</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smtClean="0">
                <a:solidFill>
                  <a:srgbClr val="7030A0"/>
                </a:solidFill>
              </a:rPr>
              <a:t>BUILD</a:t>
            </a:r>
          </a:p>
          <a:p>
            <a:endParaRPr lang="en-US" dirty="0">
              <a:solidFill>
                <a:srgbClr val="7030A0"/>
              </a:solidFill>
            </a:endParaRPr>
          </a:p>
          <a:p>
            <a:r>
              <a:rPr lang="en-US" dirty="0" smtClean="0">
                <a:solidFill>
                  <a:srgbClr val="7030A0"/>
                </a:solidFill>
              </a:rPr>
              <a:t>AGGREGATOR SERVICE</a:t>
            </a:r>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15780073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Aggregates the list of hotels from each admin site</a:t>
            </a:r>
          </a:p>
          <a:p>
            <a:pPr marL="342900" indent="-342900">
              <a:buFont typeface="Wingdings" charset="2"/>
              <a:buChar char="§"/>
            </a:pPr>
            <a:endParaRPr lang="en-US" dirty="0" smtClean="0">
              <a:solidFill>
                <a:srgbClr val="7030A0"/>
              </a:solidFill>
            </a:endParaRPr>
          </a:p>
          <a:p>
            <a:pPr marL="342900" indent="-342900">
              <a:buFont typeface="Wingdings" charset="2"/>
              <a:buChar char="§"/>
            </a:pPr>
            <a:r>
              <a:rPr lang="en-US" dirty="0" smtClean="0">
                <a:solidFill>
                  <a:srgbClr val="7030A0"/>
                </a:solidFill>
              </a:rPr>
              <a:t>Retrieve the list of hotels at </a:t>
            </a:r>
            <a:r>
              <a:rPr lang="en-US" dirty="0">
                <a:solidFill>
                  <a:srgbClr val="7030A0"/>
                </a:solidFill>
              </a:rPr>
              <a:t>a fixed delay</a:t>
            </a:r>
          </a:p>
          <a:p>
            <a:pPr marL="342900" indent="-342900">
              <a:buFont typeface="Wingdings" charset="2"/>
              <a:buChar char="§"/>
            </a:pPr>
            <a:endParaRPr lang="en-US" dirty="0" smtClean="0">
              <a:solidFill>
                <a:srgbClr val="7030A0"/>
              </a:solidFill>
            </a:endParaRPr>
          </a:p>
          <a:p>
            <a:pPr marL="342900" indent="-342900">
              <a:buFont typeface="Wingdings" charset="2"/>
              <a:buChar char="§"/>
            </a:pPr>
            <a:r>
              <a:rPr lang="en-US" dirty="0" smtClean="0">
                <a:solidFill>
                  <a:srgbClr val="7030A0"/>
                </a:solidFill>
              </a:rPr>
              <a:t>Cache the list of hotels</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Provides a search rest interface API</a:t>
            </a: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41</a:t>
            </a:fld>
            <a:endParaRPr lang="en-US" dirty="0"/>
          </a:p>
        </p:txBody>
      </p:sp>
    </p:spTree>
    <p:extLst>
      <p:ext uri="{BB962C8B-B14F-4D97-AF65-F5344CB8AC3E}">
        <p14:creationId xmlns:p14="http://schemas.microsoft.com/office/powerpoint/2010/main" val="3850493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Create the Aggregator Service</a:t>
            </a:r>
          </a:p>
          <a:p>
            <a:pPr marL="684213" lvl="1" indent="-342900">
              <a:buFont typeface="Wingdings" charset="2"/>
              <a:buChar char="§"/>
            </a:pPr>
            <a:r>
              <a:rPr lang="en-US" sz="1800" dirty="0" smtClean="0">
                <a:solidFill>
                  <a:schemeClr val="accent5"/>
                </a:solidFill>
              </a:rPr>
              <a:t>Name: Aggregator Service</a:t>
            </a:r>
          </a:p>
          <a:p>
            <a:pPr marL="684213" lvl="1" indent="-342900">
              <a:buFont typeface="Wingdings" charset="2"/>
              <a:buChar char="§"/>
            </a:pPr>
            <a:r>
              <a:rPr lang="en-US" sz="1800" dirty="0" smtClean="0">
                <a:solidFill>
                  <a:schemeClr val="accent5"/>
                </a:solidFill>
              </a:rPr>
              <a:t>Type: Maven</a:t>
            </a:r>
          </a:p>
          <a:p>
            <a:pPr marL="684213" lvl="1" indent="-342900">
              <a:buFont typeface="Wingdings" charset="2"/>
              <a:buChar char="§"/>
            </a:pPr>
            <a:r>
              <a:rPr lang="en-US" sz="1800" dirty="0" smtClean="0">
                <a:solidFill>
                  <a:schemeClr val="accent5"/>
                </a:solidFill>
              </a:rPr>
              <a:t>Packaging: Jar</a:t>
            </a:r>
          </a:p>
          <a:p>
            <a:pPr marL="684213" lvl="1" indent="-342900">
              <a:buFont typeface="Wingdings" charset="2"/>
              <a:buChar char="§"/>
            </a:pPr>
            <a:r>
              <a:rPr lang="en-US" sz="1800" dirty="0" smtClean="0">
                <a:solidFill>
                  <a:schemeClr val="accent5"/>
                </a:solidFill>
              </a:rPr>
              <a:t>Java Version: 1.8</a:t>
            </a:r>
          </a:p>
          <a:p>
            <a:pPr marL="684213" lvl="1" indent="-342900">
              <a:buFont typeface="Wingdings" charset="2"/>
              <a:buChar char="§"/>
            </a:pPr>
            <a:r>
              <a:rPr lang="en-US" sz="1800" dirty="0" smtClean="0">
                <a:solidFill>
                  <a:schemeClr val="accent5"/>
                </a:solidFill>
              </a:rPr>
              <a:t>Language: Java</a:t>
            </a:r>
          </a:p>
          <a:p>
            <a:pPr marL="684213" lvl="1" indent="-342900">
              <a:buFont typeface="Wingdings" charset="2"/>
              <a:buChar char="§"/>
            </a:pPr>
            <a:r>
              <a:rPr lang="en-US" sz="1800" dirty="0">
                <a:solidFill>
                  <a:schemeClr val="accent5"/>
                </a:solidFill>
              </a:rPr>
              <a:t>Group: </a:t>
            </a:r>
            <a:r>
              <a:rPr lang="en-US" sz="1800" dirty="0" err="1" smtClean="0">
                <a:solidFill>
                  <a:schemeClr val="accent5"/>
                </a:solidFill>
              </a:rPr>
              <a:t>com.expedia.livecoding.mtl.service</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Artifact: aggregator-</a:t>
            </a:r>
            <a:r>
              <a:rPr lang="en-US" sz="1800" dirty="0" smtClean="0">
                <a:solidFill>
                  <a:schemeClr val="accent5"/>
                </a:solidFill>
              </a:rPr>
              <a:t>service</a:t>
            </a:r>
          </a:p>
          <a:p>
            <a:pPr marL="684213" lvl="1" indent="-342900">
              <a:buFont typeface="Wingdings" charset="2"/>
              <a:buChar char="§"/>
            </a:pPr>
            <a:r>
              <a:rPr lang="en-US" sz="1800" dirty="0">
                <a:solidFill>
                  <a:schemeClr val="accent5"/>
                </a:solidFill>
              </a:rPr>
              <a:t>Version: 0.0.1-SNAPSHOT</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Description: Hotel Management - </a:t>
            </a:r>
            <a:r>
              <a:rPr lang="en-US" sz="1800" dirty="0" smtClean="0">
                <a:solidFill>
                  <a:schemeClr val="accent5"/>
                </a:solidFill>
              </a:rPr>
              <a:t>Aggregator Service</a:t>
            </a:r>
          </a:p>
          <a:p>
            <a:pPr marL="684213" lvl="1" indent="-342900">
              <a:buFont typeface="Wingdings" charset="2"/>
              <a:buChar char="§"/>
            </a:pPr>
            <a:r>
              <a:rPr lang="en-US" sz="1800" dirty="0">
                <a:solidFill>
                  <a:schemeClr val="accent5"/>
                </a:solidFill>
              </a:rPr>
              <a:t>Package: </a:t>
            </a:r>
            <a:r>
              <a:rPr lang="en-US" sz="1800" dirty="0" err="1" smtClean="0">
                <a:solidFill>
                  <a:schemeClr val="accent5"/>
                </a:solidFill>
              </a:rPr>
              <a:t>com.expedia.livecoding.mtl.service.aggregator</a:t>
            </a:r>
            <a:endParaRPr lang="en-US" sz="1800"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42</a:t>
            </a:fld>
            <a:endParaRPr lang="en-US" dirty="0"/>
          </a:p>
        </p:txBody>
      </p:sp>
    </p:spTree>
    <p:extLst>
      <p:ext uri="{BB962C8B-B14F-4D97-AF65-F5344CB8AC3E}">
        <p14:creationId xmlns:p14="http://schemas.microsoft.com/office/powerpoint/2010/main" val="119241604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 – cont.</a:t>
            </a:r>
            <a:endParaRPr lang="en-US" dirty="0"/>
          </a:p>
        </p:txBody>
      </p:sp>
      <p:sp>
        <p:nvSpPr>
          <p:cNvPr id="3" name="Content Placeholder 2"/>
          <p:cNvSpPr>
            <a:spLocks noGrp="1"/>
          </p:cNvSpPr>
          <p:nvPr>
            <p:ph idx="1"/>
          </p:nvPr>
        </p:nvSpPr>
        <p:spPr/>
        <p:txBody>
          <a:bodyPr/>
          <a:lstStyle/>
          <a:p>
            <a:r>
              <a:rPr lang="en-US" dirty="0">
                <a:solidFill>
                  <a:schemeClr val="accent5"/>
                </a:solidFill>
              </a:rPr>
              <a:t>Create the Aggregator </a:t>
            </a:r>
            <a:r>
              <a:rPr lang="en-US" dirty="0" smtClean="0">
                <a:solidFill>
                  <a:schemeClr val="accent5"/>
                </a:solidFill>
              </a:rPr>
              <a:t>Service – cont.</a:t>
            </a:r>
          </a:p>
          <a:p>
            <a:pPr marL="579437" lvl="2" indent="-285750">
              <a:buFont typeface="Wingdings" charset="2"/>
              <a:buChar char="§"/>
            </a:pPr>
            <a:r>
              <a:rPr lang="en-US" dirty="0" smtClean="0">
                <a:solidFill>
                  <a:schemeClr val="accent5"/>
                </a:solidFill>
              </a:rPr>
              <a:t>Spring Boot Version: 1.2.3</a:t>
            </a:r>
          </a:p>
          <a:p>
            <a:pPr marL="579437" lvl="2" indent="-285750">
              <a:buFont typeface="Wingdings" charset="2"/>
              <a:buChar char="§"/>
            </a:pPr>
            <a:r>
              <a:rPr lang="en-US" dirty="0" smtClean="0">
                <a:solidFill>
                  <a:schemeClr val="accent5"/>
                </a:solidFill>
              </a:rPr>
              <a:t>Select: Web and Actuator</a:t>
            </a:r>
          </a:p>
          <a:p>
            <a:pPr marL="579437" lvl="2" indent="-285750">
              <a:buFont typeface="Wingdings" charset="2"/>
              <a:buChar char="§"/>
            </a:pPr>
            <a:endParaRPr lang="en-US" dirty="0">
              <a:solidFill>
                <a:schemeClr val="accent5"/>
              </a:solidFill>
            </a:endParaRPr>
          </a:p>
          <a:p>
            <a:pPr marL="579437" lvl="2" indent="-285750">
              <a:buFont typeface="Wingdings" charset="2"/>
              <a:buChar char="§"/>
            </a:pPr>
            <a:endParaRPr lang="en-US" dirty="0" smtClean="0">
              <a:solidFill>
                <a:schemeClr val="accent5"/>
              </a:solidFill>
            </a:endParaRPr>
          </a:p>
          <a:p>
            <a:pPr marL="579437" lvl="2" indent="-285750">
              <a:buFont typeface="Wingdings" charset="2"/>
              <a:buChar char="§"/>
            </a:pPr>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43</a:t>
            </a:fld>
            <a:endParaRPr lang="en-US" dirty="0"/>
          </a:p>
        </p:txBody>
      </p:sp>
      <p:pic>
        <p:nvPicPr>
          <p:cNvPr id="7" name="Picture 6" descr="Screen Shot 2015-04-04 at 14.46.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05" y="1916024"/>
            <a:ext cx="5378315" cy="4580196"/>
          </a:xfrm>
          <a:prstGeom prst="rect">
            <a:avLst/>
          </a:prstGeom>
        </p:spPr>
      </p:pic>
    </p:spTree>
    <p:extLst>
      <p:ext uri="{BB962C8B-B14F-4D97-AF65-F5344CB8AC3E}">
        <p14:creationId xmlns:p14="http://schemas.microsoft.com/office/powerpoint/2010/main" val="156172469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Aggregator Service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endParaRPr lang="en-US" dirty="0" smtClean="0">
              <a:solidFill>
                <a:srgbClr val="7030A0"/>
              </a:solidFill>
            </a:endParaRPr>
          </a:p>
          <a:p>
            <a:endParaRPr lang="en-US" dirty="0" smtClean="0">
              <a:solidFill>
                <a:srgbClr val="7030A0"/>
              </a:solidFill>
            </a:endParaRPr>
          </a:p>
          <a:p>
            <a:pPr marL="684213" lvl="1" indent="-342900">
              <a:buFont typeface="Wingdings" charset="2"/>
              <a:buChar char="§"/>
            </a:pPr>
            <a:r>
              <a:rPr lang="en-US" dirty="0" smtClean="0">
                <a:solidFill>
                  <a:srgbClr val="7030A0"/>
                </a:solidFill>
              </a:rPr>
              <a:t>Add a new dependency management</a:t>
            </a:r>
            <a:endParaRPr lang="en-US" sz="1200" i="1" dirty="0" smtClean="0">
              <a:latin typeface="Courier New"/>
              <a:cs typeface="Courier New"/>
            </a:endParaRPr>
          </a:p>
          <a:p>
            <a:pPr lvl="2" indent="0">
              <a:buNone/>
            </a:pPr>
            <a:r>
              <a:rPr lang="en-US" sz="1400" dirty="0">
                <a:latin typeface="Courier New"/>
                <a:cs typeface="Courier New"/>
              </a:rPr>
              <a:t>&lt;dependencyManagement&gt;</a:t>
            </a:r>
            <a:br>
              <a:rPr lang="en-US" sz="1400" dirty="0">
                <a:latin typeface="Courier New"/>
                <a:cs typeface="Courier New"/>
              </a:rPr>
            </a:br>
            <a:r>
              <a:rPr lang="en-US" sz="1400" dirty="0">
                <a:latin typeface="Courier New"/>
                <a:cs typeface="Courier New"/>
              </a:rPr>
              <a:t>    &lt;dependencies&gt;</a:t>
            </a:r>
            <a:br>
              <a:rPr lang="en-US" sz="1400" dirty="0">
                <a:latin typeface="Courier New"/>
                <a:cs typeface="Courier New"/>
              </a:rPr>
            </a:br>
            <a:r>
              <a:rPr lang="en-US" sz="1400" dirty="0">
                <a:latin typeface="Courier New"/>
                <a:cs typeface="Courier New"/>
              </a:rPr>
              <a:t>        &lt;dependency&gt;</a:t>
            </a:r>
            <a:br>
              <a:rPr lang="en-US" sz="1400" dirty="0">
                <a:latin typeface="Courier New"/>
                <a:cs typeface="Courier New"/>
              </a:rPr>
            </a:br>
            <a:r>
              <a:rPr lang="en-US" sz="1400" dirty="0">
                <a:latin typeface="Courier New"/>
                <a:cs typeface="Courier New"/>
              </a:rPr>
              <a:t>            &lt;groupId&gt;</a:t>
            </a:r>
            <a:r>
              <a:rPr lang="en-US" sz="1400" dirty="0" err="1">
                <a:latin typeface="Courier New"/>
                <a:cs typeface="Courier New"/>
              </a:rPr>
              <a:t>org.springframework.cloud</a:t>
            </a:r>
            <a:r>
              <a:rPr lang="en-US" sz="1400" dirty="0">
                <a:latin typeface="Courier New"/>
                <a:cs typeface="Courier New"/>
              </a:rPr>
              <a:t>&lt;/groupId&gt;</a:t>
            </a:r>
            <a:br>
              <a:rPr lang="en-US" sz="1400" dirty="0">
                <a:latin typeface="Courier New"/>
                <a:cs typeface="Courier New"/>
              </a:rPr>
            </a:br>
            <a:r>
              <a:rPr lang="en-US" sz="1400" dirty="0">
                <a:latin typeface="Courier New"/>
                <a:cs typeface="Courier New"/>
              </a:rPr>
              <a:t>            &lt;artifactId&gt;spring-cloud-starter&lt;/artifactId&gt;</a:t>
            </a:r>
            <a:br>
              <a:rPr lang="en-US" sz="1400" dirty="0">
                <a:latin typeface="Courier New"/>
                <a:cs typeface="Courier New"/>
              </a:rPr>
            </a:br>
            <a:r>
              <a:rPr lang="en-US" sz="1400" dirty="0">
                <a:latin typeface="Courier New"/>
                <a:cs typeface="Courier New"/>
              </a:rPr>
              <a:t>            &lt;version&gt;1.0.0.RELEASE&lt;/version&gt;</a:t>
            </a:r>
            <a:br>
              <a:rPr lang="en-US" sz="1400" dirty="0">
                <a:latin typeface="Courier New"/>
                <a:cs typeface="Courier New"/>
              </a:rPr>
            </a:br>
            <a:r>
              <a:rPr lang="en-US" sz="1400" dirty="0">
                <a:latin typeface="Courier New"/>
                <a:cs typeface="Courier New"/>
              </a:rPr>
              <a:t>            &lt;type&gt;</a:t>
            </a:r>
            <a:r>
              <a:rPr lang="en-US" sz="1400" dirty="0" err="1">
                <a:latin typeface="Courier New"/>
                <a:cs typeface="Courier New"/>
              </a:rPr>
              <a:t>pom</a:t>
            </a:r>
            <a:r>
              <a:rPr lang="en-US" sz="1400" dirty="0">
                <a:latin typeface="Courier New"/>
                <a:cs typeface="Courier New"/>
              </a:rPr>
              <a:t>&lt;/type&gt;</a:t>
            </a:r>
            <a:br>
              <a:rPr lang="en-US" sz="1400" dirty="0">
                <a:latin typeface="Courier New"/>
                <a:cs typeface="Courier New"/>
              </a:rPr>
            </a:br>
            <a:r>
              <a:rPr lang="en-US" sz="1400" dirty="0">
                <a:latin typeface="Courier New"/>
                <a:cs typeface="Courier New"/>
              </a:rPr>
              <a:t>            &lt;scope&gt;import&lt;/scope&gt;</a:t>
            </a:r>
            <a:br>
              <a:rPr lang="en-US" sz="1400" dirty="0">
                <a:latin typeface="Courier New"/>
                <a:cs typeface="Courier New"/>
              </a:rPr>
            </a:br>
            <a:r>
              <a:rPr lang="en-US" sz="1400" dirty="0">
                <a:latin typeface="Courier New"/>
                <a:cs typeface="Courier New"/>
              </a:rPr>
              <a:t>        &lt;/dependency&gt;</a:t>
            </a:r>
            <a:br>
              <a:rPr lang="en-US" sz="1400" dirty="0">
                <a:latin typeface="Courier New"/>
                <a:cs typeface="Courier New"/>
              </a:rPr>
            </a:br>
            <a:r>
              <a:rPr lang="en-US" sz="1400" dirty="0">
                <a:latin typeface="Courier New"/>
                <a:cs typeface="Courier New"/>
              </a:rPr>
              <a:t>    &lt;/dependencies&gt;</a:t>
            </a:r>
            <a:br>
              <a:rPr lang="en-US" sz="1400" dirty="0">
                <a:latin typeface="Courier New"/>
                <a:cs typeface="Courier New"/>
              </a:rPr>
            </a:br>
            <a:r>
              <a:rPr lang="en-US" sz="1400" dirty="0">
                <a:latin typeface="Courier New"/>
                <a:cs typeface="Courier New"/>
              </a:rPr>
              <a:t>&lt;/</a:t>
            </a:r>
            <a:r>
              <a:rPr lang="en-US" sz="1400" dirty="0" err="1">
                <a:latin typeface="Courier New"/>
                <a:cs typeface="Courier New"/>
              </a:rPr>
              <a:t>dependencyManagement</a:t>
            </a:r>
            <a:r>
              <a:rPr lang="en-US" sz="1400" dirty="0" smtClean="0">
                <a:latin typeface="Courier New"/>
                <a:cs typeface="Courier New"/>
              </a:rPr>
              <a:t>&gt;</a:t>
            </a:r>
          </a:p>
          <a:p>
            <a:pPr lvl="2" indent="0">
              <a:buNone/>
            </a:pPr>
            <a:endParaRPr lang="en-US" sz="1600" dirty="0">
              <a:solidFill>
                <a:srgbClr val="7030A0"/>
              </a:solidFill>
              <a:latin typeface="Courier New"/>
              <a:cs typeface="Courier New"/>
            </a:endParaRPr>
          </a:p>
          <a:p>
            <a:pPr lvl="2"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44</a:t>
            </a:fld>
            <a:endParaRPr lang="en-US" dirty="0"/>
          </a:p>
        </p:txBody>
      </p:sp>
    </p:spTree>
    <p:extLst>
      <p:ext uri="{BB962C8B-B14F-4D97-AF65-F5344CB8AC3E}">
        <p14:creationId xmlns:p14="http://schemas.microsoft.com/office/powerpoint/2010/main" val="196023904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Aggregator Service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r>
              <a:rPr lang="en-US" dirty="0" smtClean="0">
                <a:solidFill>
                  <a:srgbClr val="7030A0"/>
                </a:solidFill>
              </a:rPr>
              <a:t> – cont.</a:t>
            </a:r>
          </a:p>
          <a:p>
            <a:pPr lvl="2" indent="0">
              <a:buNone/>
            </a:pPr>
            <a:endParaRPr lang="en-US" sz="1400" dirty="0">
              <a:solidFill>
                <a:srgbClr val="7030A0"/>
              </a:solidFill>
              <a:latin typeface="Courier New"/>
              <a:cs typeface="Courier New"/>
            </a:endParaRPr>
          </a:p>
          <a:p>
            <a:pPr marL="739775" lvl="4" indent="-285750">
              <a:buFont typeface="Wingdings" charset="2"/>
              <a:buChar char="§"/>
            </a:pPr>
            <a:r>
              <a:rPr lang="en-US" sz="1800" dirty="0">
                <a:solidFill>
                  <a:srgbClr val="7030A0"/>
                </a:solidFill>
                <a:latin typeface="Calibri"/>
                <a:cs typeface="Calibri"/>
              </a:rPr>
              <a:t>Add a </a:t>
            </a:r>
            <a:r>
              <a:rPr lang="en-US" sz="1800" dirty="0" smtClean="0">
                <a:solidFill>
                  <a:srgbClr val="7030A0"/>
                </a:solidFill>
                <a:latin typeface="Calibri"/>
                <a:cs typeface="Calibri"/>
              </a:rPr>
              <a:t>dependency to include eureka spring cloud library</a:t>
            </a:r>
            <a:endParaRPr lang="en-US" i="1" dirty="0">
              <a:latin typeface="Courier New"/>
              <a:cs typeface="Courier New"/>
            </a:endParaRPr>
          </a:p>
          <a:p>
            <a:pPr marL="736600" lvl="5" indent="0">
              <a:buNone/>
            </a:pPr>
            <a:r>
              <a:rPr lang="en-US" sz="1400" i="1" dirty="0">
                <a:latin typeface="Courier New"/>
                <a:cs typeface="Courier New"/>
              </a:rPr>
              <a:t>&lt;dependency&gt;</a:t>
            </a:r>
            <a:br>
              <a:rPr lang="en-US" sz="1400" i="1" dirty="0">
                <a:latin typeface="Courier New"/>
                <a:cs typeface="Courier New"/>
              </a:rPr>
            </a:br>
            <a:r>
              <a:rPr lang="en-US" sz="1400" i="1" dirty="0">
                <a:latin typeface="Courier New"/>
                <a:cs typeface="Courier New"/>
              </a:rPr>
              <a:t>    &lt;</a:t>
            </a:r>
            <a:r>
              <a:rPr lang="en-US" sz="1400" i="1" dirty="0" err="1">
                <a:latin typeface="Courier New"/>
                <a:cs typeface="Courier New"/>
              </a:rPr>
              <a:t>groupId</a:t>
            </a:r>
            <a:r>
              <a:rPr lang="en-US" sz="1400" i="1" dirty="0">
                <a:latin typeface="Courier New"/>
                <a:cs typeface="Courier New"/>
              </a:rPr>
              <a:t>&gt;</a:t>
            </a:r>
            <a:r>
              <a:rPr lang="en-US" sz="1400" i="1" dirty="0" err="1">
                <a:latin typeface="Courier New"/>
                <a:cs typeface="Courier New"/>
              </a:rPr>
              <a:t>org.springframework.cloud</a:t>
            </a:r>
            <a:r>
              <a:rPr lang="en-US" sz="1400" i="1" dirty="0">
                <a:latin typeface="Courier New"/>
                <a:cs typeface="Courier New"/>
              </a:rPr>
              <a:t>&lt;/</a:t>
            </a:r>
            <a:r>
              <a:rPr lang="en-US" sz="1400" i="1" dirty="0" err="1">
                <a:latin typeface="Courier New"/>
                <a:cs typeface="Courier New"/>
              </a:rPr>
              <a:t>groupId</a:t>
            </a:r>
            <a:r>
              <a:rPr lang="en-US" sz="1400" i="1" dirty="0">
                <a:latin typeface="Courier New"/>
                <a:cs typeface="Courier New"/>
              </a:rPr>
              <a:t>&gt;</a:t>
            </a:r>
            <a:br>
              <a:rPr lang="en-US" sz="1400" i="1" dirty="0">
                <a:latin typeface="Courier New"/>
                <a:cs typeface="Courier New"/>
              </a:rPr>
            </a:br>
            <a:r>
              <a:rPr lang="en-US" sz="1400" i="1" dirty="0">
                <a:latin typeface="Courier New"/>
                <a:cs typeface="Courier New"/>
              </a:rPr>
              <a:t>    &lt;</a:t>
            </a:r>
            <a:r>
              <a:rPr lang="en-US" sz="1400" i="1" dirty="0" err="1">
                <a:latin typeface="Courier New"/>
                <a:cs typeface="Courier New"/>
              </a:rPr>
              <a:t>artifactId</a:t>
            </a:r>
            <a:r>
              <a:rPr lang="en-US" sz="1400" i="1" dirty="0">
                <a:latin typeface="Courier New"/>
                <a:cs typeface="Courier New"/>
              </a:rPr>
              <a:t>&gt;spring-cloud-starter-</a:t>
            </a:r>
            <a:r>
              <a:rPr lang="en-US" sz="1400" i="1" dirty="0" smtClean="0">
                <a:latin typeface="Courier New"/>
                <a:cs typeface="Courier New"/>
              </a:rPr>
              <a:t>eureka&lt;</a:t>
            </a:r>
            <a:r>
              <a:rPr lang="en-US" sz="1400" i="1" dirty="0">
                <a:latin typeface="Courier New"/>
                <a:cs typeface="Courier New"/>
              </a:rPr>
              <a:t>/</a:t>
            </a:r>
            <a:r>
              <a:rPr lang="en-US" sz="1400" i="1" dirty="0" err="1">
                <a:latin typeface="Courier New"/>
                <a:cs typeface="Courier New"/>
              </a:rPr>
              <a:t>artifactId</a:t>
            </a:r>
            <a:r>
              <a:rPr lang="en-US" sz="1400" i="1" dirty="0">
                <a:latin typeface="Courier New"/>
                <a:cs typeface="Courier New"/>
              </a:rPr>
              <a:t>&gt;</a:t>
            </a:r>
            <a:br>
              <a:rPr lang="en-US" sz="1400" i="1" dirty="0">
                <a:latin typeface="Courier New"/>
                <a:cs typeface="Courier New"/>
              </a:rPr>
            </a:br>
            <a:r>
              <a:rPr lang="en-US" sz="1400" i="1" dirty="0">
                <a:latin typeface="Courier New"/>
                <a:cs typeface="Courier New"/>
              </a:rPr>
              <a:t>&lt;/dependency</a:t>
            </a:r>
            <a:r>
              <a:rPr lang="en-US" sz="1400" i="1" dirty="0" smtClean="0">
                <a:latin typeface="Courier New"/>
                <a:cs typeface="Courier New"/>
              </a:rPr>
              <a:t>&gt;</a:t>
            </a:r>
          </a:p>
          <a:p>
            <a:pPr marL="736600" lvl="5" indent="0">
              <a:buNone/>
            </a:pPr>
            <a:r>
              <a:rPr lang="en-US" sz="1400" dirty="0">
                <a:latin typeface="Courier New"/>
                <a:cs typeface="Courier New"/>
              </a:rPr>
              <a:t>&lt;dependency&gt;</a:t>
            </a:r>
            <a:br>
              <a:rPr lang="en-US" sz="1400" dirty="0">
                <a:latin typeface="Courier New"/>
                <a:cs typeface="Courier New"/>
              </a:rPr>
            </a:br>
            <a:r>
              <a:rPr lang="en-US" sz="1400" dirty="0">
                <a:latin typeface="Courier New"/>
                <a:cs typeface="Courier New"/>
              </a:rPr>
              <a:t>    &lt;</a:t>
            </a:r>
            <a:r>
              <a:rPr lang="en-US" sz="1400" dirty="0" err="1">
                <a:latin typeface="Courier New"/>
                <a:cs typeface="Courier New"/>
              </a:rPr>
              <a:t>groupId</a:t>
            </a:r>
            <a:r>
              <a:rPr lang="en-US" sz="1400" dirty="0">
                <a:latin typeface="Courier New"/>
                <a:cs typeface="Courier New"/>
              </a:rPr>
              <a:t>&gt;</a:t>
            </a:r>
            <a:r>
              <a:rPr lang="en-US" sz="1400" dirty="0" err="1">
                <a:latin typeface="Courier New"/>
                <a:cs typeface="Courier New"/>
              </a:rPr>
              <a:t>org.springframework.cloud</a:t>
            </a:r>
            <a:r>
              <a:rPr lang="en-US" sz="1400" dirty="0">
                <a:latin typeface="Courier New"/>
                <a:cs typeface="Courier New"/>
              </a:rPr>
              <a:t>&lt;/</a:t>
            </a:r>
            <a:r>
              <a:rPr lang="en-US" sz="1400" dirty="0" err="1">
                <a:latin typeface="Courier New"/>
                <a:cs typeface="Courier New"/>
              </a:rPr>
              <a:t>groupId</a:t>
            </a:r>
            <a:r>
              <a:rPr lang="en-US" sz="1400" dirty="0">
                <a:latin typeface="Courier New"/>
                <a:cs typeface="Courier New"/>
              </a:rPr>
              <a:t>&gt;</a:t>
            </a:r>
            <a:br>
              <a:rPr lang="en-US" sz="1400" dirty="0">
                <a:latin typeface="Courier New"/>
                <a:cs typeface="Courier New"/>
              </a:rPr>
            </a:br>
            <a:r>
              <a:rPr lang="en-US" sz="1400" dirty="0">
                <a:latin typeface="Courier New"/>
                <a:cs typeface="Courier New"/>
              </a:rPr>
              <a:t>    &lt;</a:t>
            </a:r>
            <a:r>
              <a:rPr lang="en-US" sz="1400" dirty="0" err="1">
                <a:latin typeface="Courier New"/>
                <a:cs typeface="Courier New"/>
              </a:rPr>
              <a:t>artifactId</a:t>
            </a:r>
            <a:r>
              <a:rPr lang="en-US" sz="1400" dirty="0">
                <a:latin typeface="Courier New"/>
                <a:cs typeface="Courier New"/>
              </a:rPr>
              <a:t>&gt;spring-cloud-</a:t>
            </a:r>
            <a:r>
              <a:rPr lang="en-US" sz="1400" dirty="0" err="1">
                <a:latin typeface="Courier New"/>
                <a:cs typeface="Courier New"/>
              </a:rPr>
              <a:t>config</a:t>
            </a:r>
            <a:r>
              <a:rPr lang="en-US" sz="1400" dirty="0">
                <a:latin typeface="Courier New"/>
                <a:cs typeface="Courier New"/>
              </a:rPr>
              <a:t>-client&lt;/</a:t>
            </a:r>
            <a:r>
              <a:rPr lang="en-US" sz="1400" dirty="0" err="1">
                <a:latin typeface="Courier New"/>
                <a:cs typeface="Courier New"/>
              </a:rPr>
              <a:t>artifactId</a:t>
            </a:r>
            <a:r>
              <a:rPr lang="en-US" sz="1400" dirty="0">
                <a:latin typeface="Courier New"/>
                <a:cs typeface="Courier New"/>
              </a:rPr>
              <a:t>&gt;</a:t>
            </a:r>
            <a:br>
              <a:rPr lang="en-US" sz="1400" dirty="0">
                <a:latin typeface="Courier New"/>
                <a:cs typeface="Courier New"/>
              </a:rPr>
            </a:br>
            <a:r>
              <a:rPr lang="en-US" sz="1400" dirty="0">
                <a:latin typeface="Courier New"/>
                <a:cs typeface="Courier New"/>
              </a:rPr>
              <a:t>&lt;/dependency&gt;</a:t>
            </a:r>
            <a:br>
              <a:rPr lang="en-US" sz="1400" dirty="0">
                <a:latin typeface="Courier New"/>
                <a:cs typeface="Courier New"/>
              </a:rPr>
            </a:br>
            <a:r>
              <a:rPr lang="en-US" sz="1400" dirty="0">
                <a:latin typeface="Courier New"/>
                <a:cs typeface="Courier New"/>
              </a:rPr>
              <a:t>&lt;dependency&gt;</a:t>
            </a:r>
            <a:br>
              <a:rPr lang="en-US" sz="1400" dirty="0">
                <a:latin typeface="Courier New"/>
                <a:cs typeface="Courier New"/>
              </a:rPr>
            </a:br>
            <a:r>
              <a:rPr lang="en-US" sz="1400" dirty="0">
                <a:latin typeface="Courier New"/>
                <a:cs typeface="Courier New"/>
              </a:rPr>
              <a:t>    &lt;</a:t>
            </a:r>
            <a:r>
              <a:rPr lang="en-US" sz="1400" dirty="0" err="1">
                <a:latin typeface="Courier New"/>
                <a:cs typeface="Courier New"/>
              </a:rPr>
              <a:t>groupId</a:t>
            </a:r>
            <a:r>
              <a:rPr lang="en-US" sz="1400" dirty="0">
                <a:latin typeface="Courier New"/>
                <a:cs typeface="Courier New"/>
              </a:rPr>
              <a:t>&gt;</a:t>
            </a:r>
            <a:r>
              <a:rPr lang="en-US" sz="1400" dirty="0" err="1">
                <a:latin typeface="Courier New"/>
                <a:cs typeface="Courier New"/>
              </a:rPr>
              <a:t>org.springframework.cloud</a:t>
            </a:r>
            <a:r>
              <a:rPr lang="en-US" sz="1400" dirty="0">
                <a:latin typeface="Courier New"/>
                <a:cs typeface="Courier New"/>
              </a:rPr>
              <a:t>&lt;/</a:t>
            </a:r>
            <a:r>
              <a:rPr lang="en-US" sz="1400" dirty="0" err="1">
                <a:latin typeface="Courier New"/>
                <a:cs typeface="Courier New"/>
              </a:rPr>
              <a:t>groupId</a:t>
            </a:r>
            <a:r>
              <a:rPr lang="en-US" sz="1400" dirty="0">
                <a:latin typeface="Courier New"/>
                <a:cs typeface="Courier New"/>
              </a:rPr>
              <a:t>&gt;</a:t>
            </a:r>
            <a:br>
              <a:rPr lang="en-US" sz="1400" dirty="0">
                <a:latin typeface="Courier New"/>
                <a:cs typeface="Courier New"/>
              </a:rPr>
            </a:br>
            <a:r>
              <a:rPr lang="en-US" sz="1400" dirty="0">
                <a:latin typeface="Courier New"/>
                <a:cs typeface="Courier New"/>
              </a:rPr>
              <a:t>    &lt;</a:t>
            </a:r>
            <a:r>
              <a:rPr lang="en-US" sz="1400" dirty="0" err="1">
                <a:latin typeface="Courier New"/>
                <a:cs typeface="Courier New"/>
              </a:rPr>
              <a:t>artifactId</a:t>
            </a:r>
            <a:r>
              <a:rPr lang="en-US" sz="1400" dirty="0">
                <a:latin typeface="Courier New"/>
                <a:cs typeface="Courier New"/>
              </a:rPr>
              <a:t>&gt;spring-cloud-starter-</a:t>
            </a:r>
            <a:r>
              <a:rPr lang="en-US" sz="1400" dirty="0" err="1">
                <a:latin typeface="Courier New"/>
                <a:cs typeface="Courier New"/>
              </a:rPr>
              <a:t>hystrix</a:t>
            </a:r>
            <a:r>
              <a:rPr lang="en-US" sz="1400" dirty="0">
                <a:latin typeface="Courier New"/>
                <a:cs typeface="Courier New"/>
              </a:rPr>
              <a:t>&lt;/</a:t>
            </a:r>
            <a:r>
              <a:rPr lang="en-US" sz="1400" dirty="0" err="1">
                <a:latin typeface="Courier New"/>
                <a:cs typeface="Courier New"/>
              </a:rPr>
              <a:t>artifactId</a:t>
            </a:r>
            <a:r>
              <a:rPr lang="en-US" sz="1400" dirty="0">
                <a:latin typeface="Courier New"/>
                <a:cs typeface="Courier New"/>
              </a:rPr>
              <a:t>&gt;</a:t>
            </a:r>
            <a:br>
              <a:rPr lang="en-US" sz="1400" dirty="0">
                <a:latin typeface="Courier New"/>
                <a:cs typeface="Courier New"/>
              </a:rPr>
            </a:br>
            <a:r>
              <a:rPr lang="en-US" sz="1400" dirty="0">
                <a:latin typeface="Courier New"/>
                <a:cs typeface="Courier New"/>
              </a:rPr>
              <a:t>&lt;/dependency&gt;</a:t>
            </a:r>
            <a:endParaRPr lang="en-US" sz="1400" i="1" dirty="0">
              <a:latin typeface="Courier New"/>
              <a:cs typeface="Courier New"/>
            </a:endParaRPr>
          </a:p>
          <a:p>
            <a:pPr lvl="2" indent="0">
              <a:buNone/>
            </a:pPr>
            <a:endParaRPr lang="en-US" sz="1400" dirty="0" smtClean="0">
              <a:solidFill>
                <a:srgbClr val="7030A0"/>
              </a:solidFill>
              <a:latin typeface="Courier New"/>
              <a:cs typeface="Courier New"/>
            </a:endParaRPr>
          </a:p>
          <a:p>
            <a:pPr marL="736600" lvl="5" indent="0">
              <a:buNone/>
            </a:pPr>
            <a:r>
              <a:rPr lang="en-US" sz="1400" i="1" dirty="0">
                <a:latin typeface="Courier New"/>
                <a:cs typeface="Courier New"/>
              </a:rPr>
              <a:t>&lt;</a:t>
            </a:r>
            <a:r>
              <a:rPr lang="en-US" sz="1400" dirty="0">
                <a:latin typeface="Courier New"/>
                <a:cs typeface="Courier New"/>
              </a:rPr>
              <a:t>build&gt;</a:t>
            </a:r>
          </a:p>
          <a:p>
            <a:pPr marL="1193800" lvl="6" indent="0">
              <a:buNone/>
            </a:pPr>
            <a:r>
              <a:rPr lang="en-US" sz="1400" dirty="0">
                <a:latin typeface="Courier New"/>
                <a:cs typeface="Courier New"/>
              </a:rPr>
              <a:t>&lt;resources&gt;</a:t>
            </a:r>
            <a:br>
              <a:rPr lang="en-US" sz="1400" dirty="0">
                <a:latin typeface="Courier New"/>
                <a:cs typeface="Courier New"/>
              </a:rPr>
            </a:br>
            <a:r>
              <a:rPr lang="en-US" sz="1400" dirty="0">
                <a:latin typeface="Courier New"/>
                <a:cs typeface="Courier New"/>
              </a:rPr>
              <a:t>    &lt;resource&gt;</a:t>
            </a:r>
            <a:br>
              <a:rPr lang="en-US" sz="1400" dirty="0">
                <a:latin typeface="Courier New"/>
                <a:cs typeface="Courier New"/>
              </a:rPr>
            </a:br>
            <a:r>
              <a:rPr lang="en-US" sz="1400" dirty="0">
                <a:latin typeface="Courier New"/>
                <a:cs typeface="Courier New"/>
              </a:rPr>
              <a:t>        &lt;directory&gt;</a:t>
            </a:r>
            <a:r>
              <a:rPr lang="en-US" sz="1400" dirty="0" err="1">
                <a:latin typeface="Courier New"/>
                <a:cs typeface="Courier New"/>
              </a:rPr>
              <a:t>src</a:t>
            </a:r>
            <a:r>
              <a:rPr lang="en-US" sz="1400" dirty="0">
                <a:latin typeface="Courier New"/>
                <a:cs typeface="Courier New"/>
              </a:rPr>
              <a:t>/main/resources&lt;/directory&gt;</a:t>
            </a:r>
            <a:br>
              <a:rPr lang="en-US" sz="1400" dirty="0">
                <a:latin typeface="Courier New"/>
                <a:cs typeface="Courier New"/>
              </a:rPr>
            </a:br>
            <a:r>
              <a:rPr lang="en-US" sz="1400" dirty="0">
                <a:latin typeface="Courier New"/>
                <a:cs typeface="Courier New"/>
              </a:rPr>
              <a:t>    &lt;/resource&gt;</a:t>
            </a:r>
            <a:br>
              <a:rPr lang="en-US" sz="1400" dirty="0">
                <a:latin typeface="Courier New"/>
                <a:cs typeface="Courier New"/>
              </a:rPr>
            </a:br>
            <a:r>
              <a:rPr lang="en-US" sz="1400" dirty="0">
                <a:latin typeface="Courier New"/>
                <a:cs typeface="Courier New"/>
              </a:rPr>
              <a:t>&lt;/resources&gt;</a:t>
            </a:r>
          </a:p>
          <a:p>
            <a:pPr marL="1193800" lvl="6" indent="0">
              <a:buNone/>
            </a:pPr>
            <a:r>
              <a:rPr lang="en-US" sz="1400" i="1" dirty="0">
                <a:latin typeface="Courier New"/>
                <a:cs typeface="Courier New"/>
              </a:rPr>
              <a:t>…</a:t>
            </a:r>
          </a:p>
          <a:p>
            <a:pPr marL="736600" lvl="5" indent="0">
              <a:buNone/>
            </a:pPr>
            <a:r>
              <a:rPr lang="en-US" sz="1400" i="1" dirty="0">
                <a:latin typeface="Courier New"/>
                <a:cs typeface="Courier New"/>
              </a:rPr>
              <a:t>&lt;/build&gt;</a:t>
            </a:r>
          </a:p>
          <a:p>
            <a:pPr lvl="2"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45</a:t>
            </a:fld>
            <a:endParaRPr lang="en-US" dirty="0"/>
          </a:p>
        </p:txBody>
      </p:sp>
    </p:spTree>
    <p:extLst>
      <p:ext uri="{BB962C8B-B14F-4D97-AF65-F5344CB8AC3E}">
        <p14:creationId xmlns:p14="http://schemas.microsoft.com/office/powerpoint/2010/main" val="24228481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Aggregator </a:t>
            </a:r>
            <a:r>
              <a:rPr lang="en-US" dirty="0" smtClean="0"/>
              <a:t>Service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a:solidFill>
                  <a:schemeClr val="accent5"/>
                </a:solidFill>
              </a:rPr>
              <a:t>Delete the </a:t>
            </a:r>
            <a:r>
              <a:rPr lang="en-US" dirty="0" err="1">
                <a:solidFill>
                  <a:schemeClr val="accent5"/>
                </a:solidFill>
              </a:rPr>
              <a:t>application.properties</a:t>
            </a:r>
            <a:r>
              <a:rPr lang="en-US" dirty="0">
                <a:solidFill>
                  <a:schemeClr val="accent5"/>
                </a:solidFill>
              </a:rPr>
              <a:t> file</a:t>
            </a:r>
          </a:p>
          <a:p>
            <a:pPr marL="342900" indent="-342900">
              <a:buFont typeface="Wingdings" charset="2"/>
              <a:buChar char="§"/>
            </a:pPr>
            <a:endParaRPr lang="en-US" dirty="0" smtClean="0">
              <a:solidFill>
                <a:schemeClr val="accent5"/>
              </a:solidFill>
            </a:endParaRPr>
          </a:p>
          <a:p>
            <a:pPr marL="342900" indent="-342900">
              <a:buFont typeface="Wingdings" charset="2"/>
              <a:buChar char="§"/>
            </a:pPr>
            <a:r>
              <a:rPr lang="en-US" dirty="0" smtClean="0">
                <a:solidFill>
                  <a:schemeClr val="accent5"/>
                </a:solidFill>
              </a:rPr>
              <a:t>Add a </a:t>
            </a:r>
            <a:r>
              <a:rPr lang="en-US" dirty="0" err="1" smtClean="0">
                <a:solidFill>
                  <a:schemeClr val="accent5"/>
                </a:solidFill>
              </a:rPr>
              <a:t>bootstrap.yml</a:t>
            </a:r>
            <a:r>
              <a:rPr lang="en-US" dirty="0" smtClean="0">
                <a:solidFill>
                  <a:schemeClr val="accent5"/>
                </a:solidFill>
              </a:rPr>
              <a:t> file</a:t>
            </a:r>
          </a:p>
          <a:p>
            <a:endParaRPr lang="en-US" sz="1600" dirty="0" smtClean="0">
              <a:solidFill>
                <a:schemeClr val="accent5"/>
              </a:solidFill>
            </a:endParaRPr>
          </a:p>
          <a:p>
            <a:pPr lvl="2" indent="0">
              <a:buNone/>
            </a:pPr>
            <a:r>
              <a:rPr lang="en-US" sz="1200" dirty="0" smtClean="0">
                <a:latin typeface="Courier New"/>
                <a:cs typeface="Courier New"/>
              </a:rPr>
              <a:t># Name of the service registered in Eureka Server</a:t>
            </a:r>
            <a:r>
              <a:rPr lang="en-US" sz="1200" dirty="0">
                <a:latin typeface="Courier New"/>
                <a:cs typeface="Courier New"/>
              </a:rPr>
              <a:t/>
            </a:r>
            <a:br>
              <a:rPr lang="en-US" sz="1200" dirty="0">
                <a:latin typeface="Courier New"/>
                <a:cs typeface="Courier New"/>
              </a:rPr>
            </a:br>
            <a:r>
              <a:rPr lang="en-US" sz="1200" dirty="0" smtClean="0">
                <a:latin typeface="Courier New"/>
                <a:cs typeface="Courier New"/>
              </a:rPr>
              <a:t>spring</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application:</a:t>
            </a:r>
            <a:br>
              <a:rPr lang="en-US" sz="1200" dirty="0">
                <a:latin typeface="Courier New"/>
                <a:cs typeface="Courier New"/>
              </a:rPr>
            </a:br>
            <a:r>
              <a:rPr lang="en-US" sz="1200" dirty="0">
                <a:latin typeface="Courier New"/>
                <a:cs typeface="Courier New"/>
              </a:rPr>
              <a:t>    name: </a:t>
            </a:r>
            <a:r>
              <a:rPr lang="en-US" sz="1200" dirty="0" smtClean="0">
                <a:latin typeface="Courier New"/>
                <a:cs typeface="Courier New"/>
              </a:rPr>
              <a:t>aggregator-service</a:t>
            </a:r>
          </a:p>
          <a:p>
            <a:pPr lvl="3" indent="0">
              <a:buNone/>
            </a:pPr>
            <a:r>
              <a:rPr lang="en-US" sz="1200" dirty="0" smtClean="0">
                <a:latin typeface="Courier New"/>
                <a:cs typeface="Courier New"/>
              </a:rPr>
              <a:t>cloud</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discovery:</a:t>
            </a:r>
            <a:br>
              <a:rPr lang="en-US" sz="1200" dirty="0">
                <a:latin typeface="Courier New"/>
                <a:cs typeface="Courier New"/>
              </a:rPr>
            </a:br>
            <a:r>
              <a:rPr lang="en-US" sz="1200" dirty="0">
                <a:latin typeface="Courier New"/>
                <a:cs typeface="Courier New"/>
              </a:rPr>
              <a:t>    enabled: true</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serviceId</a:t>
            </a:r>
            <a:r>
              <a:rPr lang="en-US" sz="1200" dirty="0">
                <a:latin typeface="Courier New"/>
                <a:cs typeface="Courier New"/>
              </a:rPr>
              <a:t>: configuration-service</a:t>
            </a:r>
          </a:p>
          <a:p>
            <a:pPr lvl="2" indent="0">
              <a:buNone/>
            </a:pPr>
            <a:endParaRPr lang="en-US" sz="1200" dirty="0" smtClean="0">
              <a:solidFill>
                <a:srgbClr val="7030A0"/>
              </a:solidFill>
              <a:latin typeface="Courier New"/>
              <a:cs typeface="Courier New"/>
            </a:endParaRPr>
          </a:p>
          <a:p>
            <a:pPr lvl="2" indent="0">
              <a:buNone/>
            </a:pPr>
            <a:r>
              <a:rPr lang="en-US" sz="1200" dirty="0">
                <a:latin typeface="Courier New"/>
                <a:cs typeface="Courier New"/>
              </a:rPr>
              <a:t>eureka:</a:t>
            </a:r>
          </a:p>
          <a:p>
            <a:pPr lvl="3" indent="0">
              <a:buNone/>
            </a:pPr>
            <a:r>
              <a:rPr lang="en-US" sz="1200" dirty="0" smtClean="0">
                <a:latin typeface="Courier New"/>
                <a:cs typeface="Courier New"/>
              </a:rPr>
              <a:t>client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serviceUrl</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defaultZone</a:t>
            </a:r>
            <a:r>
              <a:rPr lang="en-US" sz="1200" dirty="0">
                <a:latin typeface="Courier New"/>
                <a:cs typeface="Courier New"/>
              </a:rPr>
              <a:t>: </a:t>
            </a:r>
            <a:r>
              <a:rPr lang="en-US" sz="1200" dirty="0">
                <a:latin typeface="Courier New"/>
                <a:cs typeface="Courier New"/>
                <a:hlinkClick r:id="rId3"/>
              </a:rPr>
              <a:t>http://127.0.0.1:8761/eureka</a:t>
            </a:r>
            <a:r>
              <a:rPr lang="en-US" sz="1200" dirty="0" smtClean="0">
                <a:latin typeface="Courier New"/>
                <a:cs typeface="Courier New"/>
                <a:hlinkClick r:id="rId3"/>
              </a:rPr>
              <a:t>/</a:t>
            </a:r>
            <a:endParaRPr lang="en-US" sz="1200" dirty="0" smtClean="0">
              <a:solidFill>
                <a:srgbClr val="7030A0"/>
              </a:solidFill>
              <a:latin typeface="Courier New"/>
              <a:cs typeface="Courier New"/>
            </a:endParaRPr>
          </a:p>
          <a:p>
            <a:pPr lvl="2" indent="0">
              <a:buNone/>
            </a:pPr>
            <a:endParaRPr lang="en-US" sz="1200" dirty="0">
              <a:solidFill>
                <a:srgbClr val="7030A0"/>
              </a:solidFill>
              <a:latin typeface="Courier New"/>
              <a:cs typeface="Courier New"/>
            </a:endParaRPr>
          </a:p>
          <a:p>
            <a:pPr lvl="2" indent="0">
              <a:buNone/>
            </a:pPr>
            <a:r>
              <a:rPr lang="en-US" sz="1200" dirty="0">
                <a:latin typeface="Courier New"/>
                <a:cs typeface="Courier New"/>
              </a:rPr>
              <a:t># </a:t>
            </a:r>
            <a:r>
              <a:rPr lang="en-US" sz="1200" dirty="0" smtClean="0">
                <a:latin typeface="Courier New"/>
                <a:cs typeface="Courier New"/>
              </a:rPr>
              <a:t>Info displayed by spring boot when calling /info</a:t>
            </a:r>
            <a:endParaRPr lang="en-US" sz="1200" dirty="0" smtClean="0">
              <a:solidFill>
                <a:srgbClr val="7030A0"/>
              </a:solidFill>
              <a:latin typeface="Courier New"/>
              <a:cs typeface="Courier New"/>
            </a:endParaRPr>
          </a:p>
          <a:p>
            <a:pPr lvl="2" indent="0">
              <a:buNone/>
            </a:pPr>
            <a:r>
              <a:rPr lang="en-US" sz="1200" dirty="0">
                <a:latin typeface="Courier New"/>
                <a:cs typeface="Courier New"/>
              </a:rPr>
              <a:t>info:</a:t>
            </a:r>
            <a:br>
              <a:rPr lang="en-US" sz="1200" dirty="0">
                <a:latin typeface="Courier New"/>
                <a:cs typeface="Courier New"/>
              </a:rPr>
            </a:br>
            <a:r>
              <a:rPr lang="en-US" sz="1200" dirty="0">
                <a:latin typeface="Courier New"/>
                <a:cs typeface="Courier New"/>
              </a:rPr>
              <a:t>  name: ${project.name}</a:t>
            </a:r>
            <a:br>
              <a:rPr lang="en-US" sz="1200" dirty="0">
                <a:latin typeface="Courier New"/>
                <a:cs typeface="Courier New"/>
              </a:rPr>
            </a:br>
            <a:r>
              <a:rPr lang="en-US" sz="1200" dirty="0">
                <a:latin typeface="Courier New"/>
                <a:cs typeface="Courier New"/>
              </a:rPr>
              <a:t>  description: ${</a:t>
            </a:r>
            <a:r>
              <a:rPr lang="en-US" sz="1200" dirty="0" err="1" smtClean="0">
                <a:latin typeface="Courier New"/>
                <a:cs typeface="Courier New"/>
              </a:rPr>
              <a:t>project.description</a:t>
            </a:r>
            <a:r>
              <a:rPr lang="en-US" sz="1200" dirty="0" smtClean="0">
                <a:latin typeface="Courier New"/>
                <a:cs typeface="Courier New"/>
              </a:rPr>
              <a:t>}</a:t>
            </a:r>
          </a:p>
          <a:p>
            <a:pPr lvl="2" indent="0">
              <a:buNone/>
            </a:pPr>
            <a:r>
              <a:rPr lang="en-US" sz="1200" dirty="0" smtClean="0">
                <a:latin typeface="Courier New"/>
                <a:cs typeface="Courier New"/>
              </a:rPr>
              <a:t>  </a:t>
            </a:r>
            <a:r>
              <a:rPr lang="en-US" sz="1200" dirty="0">
                <a:latin typeface="Courier New"/>
                <a:cs typeface="Courier New"/>
              </a:rPr>
              <a:t>version: ${</a:t>
            </a:r>
            <a:r>
              <a:rPr lang="en-US" sz="1200" dirty="0" err="1" smtClean="0">
                <a:latin typeface="Courier New"/>
                <a:cs typeface="Courier New"/>
              </a:rPr>
              <a:t>project.version</a:t>
            </a:r>
            <a:r>
              <a:rPr lang="en-US" sz="1200" dirty="0" smtClean="0">
                <a:latin typeface="Courier New"/>
                <a:cs typeface="Courier New"/>
              </a:rPr>
              <a:t>}</a:t>
            </a:r>
          </a:p>
          <a:p>
            <a:pPr lvl="2" indent="0">
              <a:buNone/>
            </a:pPr>
            <a:endParaRPr lang="en-US" sz="1400" dirty="0">
              <a:solidFill>
                <a:srgbClr val="7030A0"/>
              </a:solidFill>
              <a:latin typeface="Courier New"/>
              <a:cs typeface="Courier New"/>
            </a:endParaRPr>
          </a:p>
          <a:p>
            <a:pPr lvl="2" indent="0">
              <a:buNone/>
            </a:pPr>
            <a:endParaRPr lang="en-US" sz="14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46</a:t>
            </a:fld>
            <a:endParaRPr lang="en-US" dirty="0"/>
          </a:p>
        </p:txBody>
      </p:sp>
    </p:spTree>
    <p:extLst>
      <p:ext uri="{BB962C8B-B14F-4D97-AF65-F5344CB8AC3E}">
        <p14:creationId xmlns:p14="http://schemas.microsoft.com/office/powerpoint/2010/main" val="12266525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new aggregator-</a:t>
            </a:r>
            <a:r>
              <a:rPr lang="en-US" dirty="0" err="1" smtClean="0"/>
              <a:t>service.yml</a:t>
            </a:r>
            <a:r>
              <a:rPr lang="en-US" dirty="0" smtClean="0"/>
              <a:t> file to the </a:t>
            </a:r>
            <a:r>
              <a:rPr lang="en-US" dirty="0" err="1"/>
              <a:t>config</a:t>
            </a:r>
            <a:r>
              <a:rPr lang="en-US" dirty="0"/>
              <a:t> server?</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Create a new aggregator-</a:t>
            </a:r>
            <a:r>
              <a:rPr lang="en-US" dirty="0" err="1" smtClean="0">
                <a:solidFill>
                  <a:schemeClr val="accent5"/>
                </a:solidFill>
              </a:rPr>
              <a:t>service.yml</a:t>
            </a:r>
            <a:r>
              <a:rPr lang="en-US" dirty="0" smtClean="0">
                <a:solidFill>
                  <a:schemeClr val="accent5"/>
                </a:solidFill>
              </a:rPr>
              <a:t> file </a:t>
            </a:r>
          </a:p>
          <a:p>
            <a:pPr marL="514350" lvl="3" indent="0">
              <a:buNone/>
            </a:pPr>
            <a:r>
              <a:rPr lang="en-US" sz="1400" dirty="0" smtClean="0">
                <a:latin typeface="Courier New"/>
                <a:cs typeface="Courier New"/>
              </a:rPr>
              <a:t>» </a:t>
            </a:r>
            <a:r>
              <a:rPr lang="en-US" sz="1400" dirty="0">
                <a:latin typeface="Courier New"/>
                <a:cs typeface="Courier New"/>
              </a:rPr>
              <a:t>vi ~/</a:t>
            </a:r>
            <a:r>
              <a:rPr lang="en-US" sz="1400" dirty="0" err="1">
                <a:latin typeface="Courier New"/>
                <a:cs typeface="Courier New"/>
              </a:rPr>
              <a:t>livecoding-config</a:t>
            </a:r>
            <a:r>
              <a:rPr lang="en-US" sz="1400" dirty="0" smtClean="0">
                <a:latin typeface="Courier New"/>
                <a:cs typeface="Courier New"/>
              </a:rPr>
              <a:t>/aggregator-</a:t>
            </a:r>
            <a:r>
              <a:rPr lang="en-US" sz="1400" dirty="0" err="1" smtClean="0">
                <a:latin typeface="Courier New"/>
                <a:cs typeface="Courier New"/>
              </a:rPr>
              <a:t>service.yml</a:t>
            </a: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r>
              <a:rPr lang="en-US" sz="1400" b="1" dirty="0" smtClean="0">
                <a:latin typeface="Courier New"/>
                <a:cs typeface="Courier New"/>
              </a:rPr>
              <a:t>With the following content</a:t>
            </a:r>
            <a:endParaRPr lang="en-US" b="1" dirty="0" smtClean="0"/>
          </a:p>
          <a:p>
            <a:pPr marL="736600" lvl="5" indent="0">
              <a:buNone/>
            </a:pPr>
            <a:r>
              <a:rPr lang="es-ES_tradnl" sz="1400" dirty="0" smtClean="0">
                <a:latin typeface="Courier New"/>
                <a:cs typeface="Courier New"/>
              </a:rPr>
              <a:t>server</a:t>
            </a:r>
            <a:r>
              <a:rPr lang="es-ES_tradnl" sz="1400" dirty="0">
                <a:latin typeface="Courier New"/>
                <a:cs typeface="Courier New"/>
              </a:rPr>
              <a:t>:</a:t>
            </a:r>
            <a:br>
              <a:rPr lang="es-ES_tradnl" sz="1400" dirty="0">
                <a:latin typeface="Courier New"/>
                <a:cs typeface="Courier New"/>
              </a:rPr>
            </a:br>
            <a:r>
              <a:rPr lang="es-ES_tradnl" sz="1400" dirty="0">
                <a:latin typeface="Courier New"/>
                <a:cs typeface="Courier New"/>
              </a:rPr>
              <a:t>  </a:t>
            </a:r>
            <a:r>
              <a:rPr lang="es-ES_tradnl" sz="1400" dirty="0" err="1">
                <a:latin typeface="Courier New"/>
                <a:cs typeface="Courier New"/>
              </a:rPr>
              <a:t>port</a:t>
            </a:r>
            <a:r>
              <a:rPr lang="es-ES_tradnl" sz="1400" dirty="0">
                <a:latin typeface="Courier New"/>
                <a:cs typeface="Courier New"/>
              </a:rPr>
              <a:t>: </a:t>
            </a:r>
            <a:r>
              <a:rPr lang="es-ES_tradnl" sz="1400" dirty="0" smtClean="0">
                <a:latin typeface="Courier New"/>
                <a:cs typeface="Courier New"/>
              </a:rPr>
              <a:t>9000</a:t>
            </a:r>
          </a:p>
          <a:p>
            <a:pPr marL="736600" lvl="5" indent="0">
              <a:buNone/>
            </a:pPr>
            <a:endParaRPr lang="es-ES_tradnl" sz="1400" dirty="0">
              <a:latin typeface="Courier New"/>
              <a:cs typeface="Courier New"/>
            </a:endParaRPr>
          </a:p>
          <a:p>
            <a:pPr marL="736600" lvl="5" indent="0">
              <a:buNone/>
            </a:pPr>
            <a:r>
              <a:rPr lang="es-ES_tradnl" sz="1400" dirty="0">
                <a:latin typeface="Courier New"/>
                <a:cs typeface="Courier New"/>
              </a:rPr>
              <a:t>eureka:</a:t>
            </a:r>
          </a:p>
          <a:p>
            <a:pPr marL="736600" lvl="5" indent="0">
              <a:buNone/>
            </a:pPr>
            <a:r>
              <a:rPr lang="es-ES_tradnl" sz="1400" dirty="0">
                <a:latin typeface="Courier New"/>
                <a:cs typeface="Courier New"/>
              </a:rPr>
              <a:t>  </a:t>
            </a:r>
            <a:r>
              <a:rPr lang="es-ES_tradnl" sz="1400" dirty="0" err="1">
                <a:latin typeface="Courier New"/>
                <a:cs typeface="Courier New"/>
              </a:rPr>
              <a:t>instance</a:t>
            </a:r>
            <a:r>
              <a:rPr lang="es-ES_tradnl" sz="1400" dirty="0">
                <a:latin typeface="Courier New"/>
                <a:cs typeface="Courier New"/>
              </a:rPr>
              <a:t>:</a:t>
            </a:r>
          </a:p>
          <a:p>
            <a:pPr marL="736600" lvl="5" indent="0">
              <a:buNone/>
            </a:pPr>
            <a:r>
              <a:rPr lang="es-ES_tradnl" sz="1400" dirty="0">
                <a:latin typeface="Courier New"/>
                <a:cs typeface="Courier New"/>
              </a:rPr>
              <a:t>    </a:t>
            </a:r>
            <a:r>
              <a:rPr lang="es-ES_tradnl" sz="1400" dirty="0" err="1">
                <a:latin typeface="Courier New"/>
                <a:cs typeface="Courier New"/>
              </a:rPr>
              <a:t>leaseRenewalIntervalInSeconds</a:t>
            </a:r>
            <a:r>
              <a:rPr lang="es-ES_tradnl" sz="1400" dirty="0">
                <a:latin typeface="Courier New"/>
                <a:cs typeface="Courier New"/>
              </a:rPr>
              <a:t>: 5</a:t>
            </a:r>
          </a:p>
          <a:p>
            <a:pPr marL="736600" lvl="5" indent="0">
              <a:buNone/>
            </a:pPr>
            <a:r>
              <a:rPr lang="es-ES_tradnl" sz="1400" dirty="0">
                <a:latin typeface="Courier New"/>
                <a:cs typeface="Courier New"/>
              </a:rPr>
              <a:t>    </a:t>
            </a:r>
            <a:r>
              <a:rPr lang="es-ES_tradnl" sz="1400" dirty="0" err="1">
                <a:latin typeface="Courier New"/>
                <a:cs typeface="Courier New"/>
              </a:rPr>
              <a:t>hostname</a:t>
            </a:r>
            <a:r>
              <a:rPr lang="es-ES_tradnl" sz="1400" dirty="0">
                <a:latin typeface="Courier New"/>
                <a:cs typeface="Courier New"/>
              </a:rPr>
              <a:t>: </a:t>
            </a:r>
            <a:r>
              <a:rPr lang="es-ES_tradnl" sz="1400" dirty="0" err="1">
                <a:latin typeface="Courier New"/>
                <a:cs typeface="Courier New"/>
              </a:rPr>
              <a:t>localhost</a:t>
            </a:r>
            <a:endParaRPr lang="es-ES_tradnl" sz="1400" dirty="0" smtClean="0">
              <a:latin typeface="Courier New"/>
              <a:cs typeface="Courier New"/>
            </a:endParaRPr>
          </a:p>
          <a:p>
            <a:pPr marL="736600" lvl="5" indent="0">
              <a:buNone/>
            </a:pPr>
            <a:endParaRPr lang="es-ES_tradnl" sz="1400" dirty="0" smtClean="0">
              <a:latin typeface="Courier New"/>
              <a:cs typeface="Courier New"/>
            </a:endParaRPr>
          </a:p>
          <a:p>
            <a:pPr marL="342900" indent="-342900">
              <a:buFont typeface="Wingdings" charset="2"/>
              <a:buChar char="§"/>
            </a:pPr>
            <a:r>
              <a:rPr lang="en-US" dirty="0" smtClean="0">
                <a:solidFill>
                  <a:srgbClr val="7030A0"/>
                </a:solidFill>
              </a:rPr>
              <a:t>Update </a:t>
            </a:r>
            <a:r>
              <a:rPr lang="en-US" dirty="0">
                <a:solidFill>
                  <a:srgbClr val="7030A0"/>
                </a:solidFill>
              </a:rPr>
              <a:t>the </a:t>
            </a:r>
            <a:r>
              <a:rPr lang="en-US" dirty="0" err="1">
                <a:solidFill>
                  <a:srgbClr val="7030A0"/>
                </a:solidFill>
              </a:rPr>
              <a:t>AggregatorServiceApplication.java</a:t>
            </a:r>
            <a:endParaRPr lang="en-US" dirty="0">
              <a:solidFill>
                <a:srgbClr val="7030A0"/>
              </a:solidFill>
            </a:endParaRPr>
          </a:p>
          <a:p>
            <a:pPr marL="417512" lvl="2" indent="0">
              <a:buNone/>
            </a:pPr>
            <a:r>
              <a:rPr lang="en-US" dirty="0">
                <a:solidFill>
                  <a:srgbClr val="7030A0"/>
                </a:solidFill>
              </a:rPr>
              <a:t>Replace @</a:t>
            </a:r>
            <a:r>
              <a:rPr lang="en-US" dirty="0" err="1">
                <a:solidFill>
                  <a:srgbClr val="7030A0"/>
                </a:solidFill>
              </a:rPr>
              <a:t>SpringBootApplication</a:t>
            </a:r>
            <a:r>
              <a:rPr lang="en-US" dirty="0">
                <a:solidFill>
                  <a:srgbClr val="7030A0"/>
                </a:solidFill>
              </a:rPr>
              <a:t> by </a:t>
            </a:r>
            <a:r>
              <a:rPr lang="en-US" dirty="0">
                <a:solidFill>
                  <a:schemeClr val="accent5"/>
                </a:solidFill>
              </a:rPr>
              <a:t>@</a:t>
            </a:r>
            <a:r>
              <a:rPr lang="en-US" dirty="0" err="1">
                <a:solidFill>
                  <a:schemeClr val="accent5"/>
                </a:solidFill>
              </a:rPr>
              <a:t>SpringCloudApplication</a:t>
            </a:r>
            <a:endParaRPr lang="en-US" dirty="0">
              <a:solidFill>
                <a:schemeClr val="accent5"/>
              </a:solidFill>
            </a:endParaRPr>
          </a:p>
          <a:p>
            <a:pPr marL="220663" lvl="3" indent="0">
              <a:buNone/>
            </a:pPr>
            <a:endParaRPr lang="en-US" sz="18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47</a:t>
            </a:fld>
            <a:endParaRPr lang="en-US" dirty="0"/>
          </a:p>
        </p:txBody>
      </p:sp>
    </p:spTree>
    <p:extLst>
      <p:ext uri="{BB962C8B-B14F-4D97-AF65-F5344CB8AC3E}">
        <p14:creationId xmlns:p14="http://schemas.microsoft.com/office/powerpoint/2010/main" val="1081361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discovery services?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Find a way to list the available services registered in Eureka</a:t>
            </a:r>
          </a:p>
          <a:p>
            <a:pPr marL="684213" lvl="1" indent="-342900">
              <a:buFont typeface="Wingdings" charset="2"/>
              <a:buChar char="§"/>
            </a:pPr>
            <a:r>
              <a:rPr lang="en-US" sz="1800" b="1" dirty="0" smtClean="0">
                <a:solidFill>
                  <a:srgbClr val="7030A0"/>
                </a:solidFill>
              </a:rPr>
              <a:t>Tips</a:t>
            </a:r>
            <a:r>
              <a:rPr lang="en-US" b="1" dirty="0" smtClean="0">
                <a:solidFill>
                  <a:srgbClr val="7030A0"/>
                </a:solidFill>
              </a:rPr>
              <a:t>:</a:t>
            </a:r>
            <a:r>
              <a:rPr lang="en-US" dirty="0" smtClean="0">
                <a:solidFill>
                  <a:srgbClr val="7030A0"/>
                </a:solidFill>
              </a:rPr>
              <a:t> </a:t>
            </a:r>
          </a:p>
          <a:p>
            <a:pPr marL="977900" lvl="2" indent="-342900">
              <a:buFont typeface="Wingdings" charset="2"/>
              <a:buChar char="§"/>
            </a:pPr>
            <a:r>
              <a:rPr lang="en-US" dirty="0" smtClean="0">
                <a:solidFill>
                  <a:srgbClr val="7030A0"/>
                </a:solidFill>
              </a:rPr>
              <a:t>Use the </a:t>
            </a:r>
            <a:r>
              <a:rPr lang="en-US" dirty="0" err="1" smtClean="0">
                <a:solidFill>
                  <a:srgbClr val="7030A0"/>
                </a:solidFill>
              </a:rPr>
              <a:t>DiscoveryClient</a:t>
            </a:r>
            <a:r>
              <a:rPr lang="en-US" dirty="0" smtClean="0">
                <a:solidFill>
                  <a:srgbClr val="7030A0"/>
                </a:solidFill>
              </a:rPr>
              <a:t> to retrieve the list of available services</a:t>
            </a:r>
          </a:p>
          <a:p>
            <a:pPr marL="977900" lvl="2" indent="-342900">
              <a:buFont typeface="Wingdings" charset="2"/>
              <a:buChar char="§"/>
            </a:pPr>
            <a:r>
              <a:rPr lang="en-US" dirty="0" smtClean="0">
                <a:solidFill>
                  <a:srgbClr val="7030A0"/>
                </a:solidFill>
              </a:rPr>
              <a:t>Use the </a:t>
            </a:r>
            <a:r>
              <a:rPr lang="en-US" dirty="0" err="1" smtClean="0">
                <a:solidFill>
                  <a:srgbClr val="7030A0"/>
                </a:solidFill>
              </a:rPr>
              <a:t>CommandLineRunner</a:t>
            </a:r>
            <a:r>
              <a:rPr lang="en-US" dirty="0" smtClean="0">
                <a:solidFill>
                  <a:srgbClr val="7030A0"/>
                </a:solidFill>
              </a:rPr>
              <a:t> interface in the main class</a:t>
            </a:r>
          </a:p>
          <a:p>
            <a:pPr lvl="1" indent="0">
              <a:buNone/>
            </a:pPr>
            <a:endParaRPr lang="en-US" dirty="0">
              <a:solidFill>
                <a:srgbClr val="7030A0"/>
              </a:solidFill>
            </a:endParaRPr>
          </a:p>
          <a:p>
            <a:pPr marL="684213" lvl="1" indent="-342900">
              <a:buFont typeface="Wingdings" charset="2"/>
              <a:buChar char="§"/>
            </a:pPr>
            <a:r>
              <a:rPr lang="en-US" sz="1800" b="1" dirty="0" smtClean="0">
                <a:solidFill>
                  <a:srgbClr val="7030A0"/>
                </a:solidFill>
              </a:rPr>
              <a:t>Solution</a:t>
            </a:r>
            <a:endParaRPr lang="en-US" b="1" dirty="0" smtClean="0">
              <a:solidFill>
                <a:srgbClr val="7030A0"/>
              </a:solidFill>
            </a:endParaRPr>
          </a:p>
          <a:p>
            <a:pPr lvl="2" indent="0">
              <a:buNone/>
            </a:pPr>
            <a:r>
              <a:rPr lang="en-US" sz="1200" dirty="0">
                <a:latin typeface="Courier New"/>
                <a:cs typeface="Courier New"/>
              </a:rPr>
              <a:t>@</a:t>
            </a:r>
            <a:r>
              <a:rPr lang="en-US" sz="1200" dirty="0" err="1" smtClean="0">
                <a:latin typeface="Courier New"/>
                <a:cs typeface="Courier New"/>
              </a:rPr>
              <a:t>SpringCloudApplication</a:t>
            </a:r>
            <a:r>
              <a:rPr lang="en-US" sz="1200" dirty="0">
                <a:latin typeface="Courier New"/>
                <a:cs typeface="Courier New"/>
              </a:rPr>
              <a:t/>
            </a:r>
            <a:br>
              <a:rPr lang="en-US" sz="1200" dirty="0">
                <a:latin typeface="Courier New"/>
                <a:cs typeface="Courier New"/>
              </a:rPr>
            </a:br>
            <a:r>
              <a:rPr lang="en-US" sz="1200" dirty="0" smtClean="0">
                <a:latin typeface="Courier New"/>
                <a:cs typeface="Courier New"/>
              </a:rPr>
              <a:t>public </a:t>
            </a:r>
            <a:r>
              <a:rPr lang="en-US" sz="1200" dirty="0">
                <a:latin typeface="Courier New"/>
                <a:cs typeface="Courier New"/>
              </a:rPr>
              <a:t>class </a:t>
            </a:r>
            <a:r>
              <a:rPr lang="en-US" sz="1200" dirty="0" err="1">
                <a:latin typeface="Courier New"/>
                <a:cs typeface="Courier New"/>
              </a:rPr>
              <a:t>AggregatorServiceApplication</a:t>
            </a:r>
            <a:r>
              <a:rPr lang="en-US" sz="1200" dirty="0">
                <a:latin typeface="Courier New"/>
                <a:cs typeface="Courier New"/>
              </a:rPr>
              <a:t> </a:t>
            </a:r>
            <a:r>
              <a:rPr lang="en-US" sz="1200" dirty="0" smtClean="0">
                <a:latin typeface="Courier New"/>
                <a:cs typeface="Courier New"/>
              </a:rPr>
              <a:t>{</a:t>
            </a:r>
            <a:r>
              <a:rPr lang="en-US" sz="1200" dirty="0">
                <a:latin typeface="Courier New"/>
                <a:cs typeface="Courier New"/>
              </a:rPr>
              <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public static void main(String[] </a:t>
            </a:r>
            <a:r>
              <a:rPr lang="en-US" sz="1200" dirty="0" err="1">
                <a:latin typeface="Courier New"/>
                <a:cs typeface="Courier New"/>
              </a:rPr>
              <a:t>args</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SpringApplication.</a:t>
            </a:r>
            <a:r>
              <a:rPr lang="en-US" sz="1200" i="1" dirty="0" err="1">
                <a:latin typeface="Courier New"/>
                <a:cs typeface="Courier New"/>
              </a:rPr>
              <a:t>run</a:t>
            </a:r>
            <a:r>
              <a:rPr lang="en-US" sz="1200" dirty="0">
                <a:latin typeface="Courier New"/>
                <a:cs typeface="Courier New"/>
              </a:rPr>
              <a:t>(</a:t>
            </a:r>
            <a:r>
              <a:rPr lang="en-US" sz="1200" dirty="0" err="1">
                <a:latin typeface="Courier New"/>
                <a:cs typeface="Courier New"/>
              </a:rPr>
              <a:t>AggregatorServiceApplication.class</a:t>
            </a:r>
            <a:r>
              <a:rPr lang="en-US" sz="1200" dirty="0">
                <a:latin typeface="Courier New"/>
                <a:cs typeface="Courier New"/>
              </a:rPr>
              <a:t>, </a:t>
            </a:r>
            <a:r>
              <a:rPr lang="en-US" sz="1200" dirty="0" err="1">
                <a:latin typeface="Courier New"/>
                <a:cs typeface="Courier New"/>
              </a:rPr>
              <a:t>args</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smtClean="0">
                <a:latin typeface="Courier New"/>
                <a:cs typeface="Courier New"/>
              </a:rPr>
              <a:t>}</a:t>
            </a:r>
          </a:p>
          <a:p>
            <a:pPr lvl="2" indent="0">
              <a:buNone/>
            </a:pPr>
            <a:endParaRPr lang="en-US" sz="1200" dirty="0">
              <a:latin typeface="Courier New"/>
              <a:cs typeface="Courier New"/>
            </a:endParaRPr>
          </a:p>
          <a:p>
            <a:pPr lvl="2" indent="0">
              <a:buNone/>
            </a:pPr>
            <a:r>
              <a:rPr lang="en-US" sz="1200" dirty="0" smtClean="0">
                <a:latin typeface="Courier New"/>
                <a:cs typeface="Courier New"/>
              </a:rPr>
              <a:t>	 @</a:t>
            </a:r>
            <a:r>
              <a:rPr lang="en-US" sz="1200" dirty="0">
                <a:latin typeface="Courier New"/>
                <a:cs typeface="Courier New"/>
              </a:rPr>
              <a:t>Bean</a:t>
            </a:r>
            <a:br>
              <a:rPr lang="en-US" sz="1200" dirty="0">
                <a:latin typeface="Courier New"/>
                <a:cs typeface="Courier New"/>
              </a:rPr>
            </a:br>
            <a:r>
              <a:rPr lang="en-US" sz="1200" dirty="0" smtClean="0">
                <a:latin typeface="Courier New"/>
                <a:cs typeface="Courier New"/>
              </a:rPr>
              <a:t>	 </a:t>
            </a:r>
            <a:r>
              <a:rPr lang="en-US" sz="1200" dirty="0" err="1" smtClean="0">
                <a:latin typeface="Courier New"/>
                <a:cs typeface="Courier New"/>
              </a:rPr>
              <a:t>CommandLineRunner</a:t>
            </a:r>
            <a:r>
              <a:rPr lang="en-US" sz="1200" dirty="0" smtClean="0">
                <a:latin typeface="Courier New"/>
                <a:cs typeface="Courier New"/>
              </a:rPr>
              <a:t> </a:t>
            </a:r>
            <a:r>
              <a:rPr lang="en-US" sz="1200" dirty="0" err="1">
                <a:latin typeface="Courier New"/>
                <a:cs typeface="Courier New"/>
              </a:rPr>
              <a:t>displayServices</a:t>
            </a:r>
            <a:r>
              <a:rPr lang="en-US" sz="1200" dirty="0">
                <a:latin typeface="Courier New"/>
                <a:cs typeface="Courier New"/>
              </a:rPr>
              <a:t>(</a:t>
            </a:r>
            <a:r>
              <a:rPr lang="en-US" sz="1200" dirty="0" err="1">
                <a:latin typeface="Courier New"/>
                <a:cs typeface="Courier New"/>
              </a:rPr>
              <a:t>DiscoveryClient</a:t>
            </a:r>
            <a:r>
              <a:rPr lang="en-US" sz="1200" dirty="0">
                <a:latin typeface="Courier New"/>
                <a:cs typeface="Courier New"/>
              </a:rPr>
              <a:t> </a:t>
            </a:r>
            <a:r>
              <a:rPr lang="en-US" sz="1200" dirty="0" err="1">
                <a:latin typeface="Courier New"/>
                <a:cs typeface="Courier New"/>
              </a:rPr>
              <a:t>discoveryClient</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t>
            </a:r>
            <a:r>
              <a:rPr lang="en-US" sz="1200" dirty="0" smtClean="0">
                <a:latin typeface="Courier New"/>
                <a:cs typeface="Courier New"/>
              </a:rPr>
              <a:t>   return </a:t>
            </a:r>
            <a:r>
              <a:rPr lang="en-US" sz="1200" dirty="0" err="1">
                <a:latin typeface="Courier New"/>
                <a:cs typeface="Courier New"/>
              </a:rPr>
              <a:t>args</a:t>
            </a:r>
            <a:r>
              <a:rPr lang="en-US" sz="1200" dirty="0">
                <a:latin typeface="Courier New"/>
                <a:cs typeface="Courier New"/>
              </a:rPr>
              <a:t> -&gt; </a:t>
            </a:r>
            <a:r>
              <a:rPr lang="en-US" sz="1200" dirty="0" err="1">
                <a:latin typeface="Courier New"/>
                <a:cs typeface="Courier New"/>
              </a:rPr>
              <a:t>discoveryClient.getServices</a:t>
            </a:r>
            <a:r>
              <a:rPr lang="en-US" sz="1200" dirty="0">
                <a:latin typeface="Courier New"/>
                <a:cs typeface="Courier New"/>
              </a:rPr>
              <a:t>().</a:t>
            </a:r>
            <a:r>
              <a:rPr lang="en-US" sz="1200" dirty="0" err="1">
                <a:latin typeface="Courier New"/>
                <a:cs typeface="Courier New"/>
              </a:rPr>
              <a:t>forEach</a:t>
            </a:r>
            <a:r>
              <a:rPr lang="en-US" sz="1200" dirty="0">
                <a:latin typeface="Courier New"/>
                <a:cs typeface="Courier New"/>
              </a:rPr>
              <a:t>(</a:t>
            </a:r>
            <a:r>
              <a:rPr lang="en-US" sz="1200" dirty="0" err="1">
                <a:latin typeface="Courier New"/>
                <a:cs typeface="Courier New"/>
              </a:rPr>
              <a:t>System.</a:t>
            </a:r>
            <a:r>
              <a:rPr lang="en-US" sz="1200" i="1" dirty="0" err="1">
                <a:latin typeface="Courier New"/>
                <a:cs typeface="Courier New"/>
              </a:rPr>
              <a:t>out</a:t>
            </a:r>
            <a:r>
              <a:rPr lang="en-US" sz="1200" dirty="0">
                <a:latin typeface="Courier New"/>
                <a:cs typeface="Courier New"/>
              </a:rPr>
              <a:t>::</a:t>
            </a:r>
            <a:r>
              <a:rPr lang="en-US" sz="1200" dirty="0" err="1">
                <a:latin typeface="Courier New"/>
                <a:cs typeface="Courier New"/>
              </a:rPr>
              <a:t>println</a:t>
            </a:r>
            <a:r>
              <a:rPr lang="en-US" sz="1200" dirty="0">
                <a:latin typeface="Courier New"/>
                <a:cs typeface="Courier New"/>
              </a:rPr>
              <a:t>);</a:t>
            </a:r>
            <a:br>
              <a:rPr lang="en-US" sz="1200" dirty="0">
                <a:latin typeface="Courier New"/>
                <a:cs typeface="Courier New"/>
              </a:rPr>
            </a:br>
            <a:r>
              <a:rPr lang="en-US" sz="1200" dirty="0" smtClean="0">
                <a:latin typeface="Courier New"/>
                <a:cs typeface="Courier New"/>
              </a:rPr>
              <a:t>	 }</a:t>
            </a:r>
            <a:endParaRPr lang="en-US" sz="1200" dirty="0">
              <a:latin typeface="Courier New"/>
              <a:cs typeface="Courier New"/>
            </a:endParaRPr>
          </a:p>
          <a:p>
            <a:pPr lvl="2" indent="0">
              <a:buNone/>
            </a:pPr>
            <a:r>
              <a:rPr lang="en-US" sz="1200" dirty="0" smtClean="0">
                <a:latin typeface="Courier New"/>
                <a:cs typeface="Courier New"/>
              </a:rPr>
              <a:t>}</a:t>
            </a:r>
            <a:endParaRPr lang="en-US" sz="12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48</a:t>
            </a:fld>
            <a:endParaRPr lang="en-US" dirty="0"/>
          </a:p>
        </p:txBody>
      </p:sp>
    </p:spTree>
    <p:extLst>
      <p:ext uri="{BB962C8B-B14F-4D97-AF65-F5344CB8AC3E}">
        <p14:creationId xmlns:p14="http://schemas.microsoft.com/office/powerpoint/2010/main" val="15777490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smtClean="0"/>
              <a:t>the characteristics?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Each service must be a small part of the entire system</a:t>
            </a:r>
          </a:p>
          <a:p>
            <a:pPr marL="342900" indent="-342900">
              <a:buFont typeface="Wingdings" charset="2"/>
              <a:buChar char="§"/>
            </a:pPr>
            <a:r>
              <a:rPr lang="en-US" dirty="0" smtClean="0">
                <a:solidFill>
                  <a:schemeClr val="accent5"/>
                </a:solidFill>
              </a:rPr>
              <a:t>Each service must run in its own process</a:t>
            </a:r>
          </a:p>
          <a:p>
            <a:pPr marL="342900" indent="-342900">
              <a:buFont typeface="Wingdings" charset="2"/>
              <a:buChar char="§"/>
            </a:pPr>
            <a:r>
              <a:rPr lang="en-US" dirty="0" smtClean="0">
                <a:solidFill>
                  <a:schemeClr val="accent5"/>
                </a:solidFill>
              </a:rPr>
              <a:t>Lightweight protocol communications (Rest </a:t>
            </a:r>
            <a:r>
              <a:rPr lang="en-US" dirty="0" err="1" smtClean="0">
                <a:solidFill>
                  <a:schemeClr val="accent5"/>
                </a:solidFill>
              </a:rPr>
              <a:t>api</a:t>
            </a:r>
            <a:r>
              <a:rPr lang="en-US" dirty="0" smtClean="0">
                <a:solidFill>
                  <a:schemeClr val="accent5"/>
                </a:solidFill>
              </a:rPr>
              <a:t>)</a:t>
            </a:r>
          </a:p>
          <a:p>
            <a:pPr marL="342900" indent="-342900">
              <a:buFont typeface="Wingdings" charset="2"/>
              <a:buChar char="§"/>
            </a:pPr>
            <a:r>
              <a:rPr lang="en-US" dirty="0" smtClean="0">
                <a:solidFill>
                  <a:schemeClr val="accent5"/>
                </a:solidFill>
              </a:rPr>
              <a:t>Global configurations management</a:t>
            </a:r>
          </a:p>
          <a:p>
            <a:pPr marL="342900" indent="-342900">
              <a:buFont typeface="Wingdings" charset="2"/>
              <a:buChar char="§"/>
            </a:pPr>
            <a:r>
              <a:rPr lang="en-US" dirty="0" smtClean="0">
                <a:solidFill>
                  <a:schemeClr val="accent5"/>
                </a:solidFill>
              </a:rPr>
              <a:t>Global registry services management</a:t>
            </a:r>
          </a:p>
          <a:p>
            <a:pPr marL="342900" indent="-342900">
              <a:buFont typeface="Wingdings" charset="2"/>
              <a:buChar char="§"/>
            </a:pPr>
            <a:endParaRPr lang="en-US" dirty="0" smtClean="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a:t>
            </a:fld>
            <a:endParaRPr lang="en-US" dirty="0"/>
          </a:p>
        </p:txBody>
      </p:sp>
    </p:spTree>
    <p:extLst>
      <p:ext uri="{BB962C8B-B14F-4D97-AF65-F5344CB8AC3E}">
        <p14:creationId xmlns:p14="http://schemas.microsoft.com/office/powerpoint/2010/main" val="4226597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manage scheduled tasks?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Create a new </a:t>
            </a:r>
            <a:r>
              <a:rPr lang="en-US" dirty="0" err="1" smtClean="0">
                <a:solidFill>
                  <a:srgbClr val="7030A0"/>
                </a:solidFill>
              </a:rPr>
              <a:t>AggregatorHotelService</a:t>
            </a:r>
            <a:r>
              <a:rPr lang="en-US" dirty="0" smtClean="0">
                <a:solidFill>
                  <a:srgbClr val="7030A0"/>
                </a:solidFill>
              </a:rPr>
              <a:t> class service to schedule each 10 seconds a call to retrieve the list of available “admin-service” services. </a:t>
            </a:r>
          </a:p>
          <a:p>
            <a:pPr marL="684213" lvl="1" indent="-342900">
              <a:buFont typeface="Wingdings" charset="2"/>
              <a:buChar char="§"/>
            </a:pPr>
            <a:r>
              <a:rPr lang="en-US" sz="1800" b="1" dirty="0" smtClean="0">
                <a:solidFill>
                  <a:srgbClr val="7030A0"/>
                </a:solidFill>
              </a:rPr>
              <a:t>Tips</a:t>
            </a:r>
            <a:r>
              <a:rPr lang="en-US" b="1" dirty="0" smtClean="0">
                <a:solidFill>
                  <a:srgbClr val="7030A0"/>
                </a:solidFill>
              </a:rPr>
              <a:t>:</a:t>
            </a:r>
            <a:r>
              <a:rPr lang="en-US" dirty="0" smtClean="0">
                <a:solidFill>
                  <a:srgbClr val="7030A0"/>
                </a:solidFill>
              </a:rPr>
              <a:t> </a:t>
            </a:r>
          </a:p>
          <a:p>
            <a:pPr marL="977900" lvl="2" indent="-342900">
              <a:buFont typeface="Wingdings" charset="2"/>
              <a:buChar char="§"/>
            </a:pPr>
            <a:r>
              <a:rPr lang="en-US" dirty="0">
                <a:solidFill>
                  <a:srgbClr val="7030A0"/>
                </a:solidFill>
              </a:rPr>
              <a:t>@</a:t>
            </a:r>
            <a:r>
              <a:rPr lang="en-US" dirty="0" err="1" smtClean="0">
                <a:solidFill>
                  <a:srgbClr val="7030A0"/>
                </a:solidFill>
              </a:rPr>
              <a:t>EnableScheduling</a:t>
            </a:r>
            <a:r>
              <a:rPr lang="en-US" dirty="0" smtClean="0">
                <a:solidFill>
                  <a:srgbClr val="7030A0"/>
                </a:solidFill>
              </a:rPr>
              <a:t> annotation</a:t>
            </a:r>
          </a:p>
          <a:p>
            <a:pPr marL="977900" lvl="2" indent="-342900">
              <a:buFont typeface="Wingdings" charset="2"/>
              <a:buChar char="§"/>
            </a:pPr>
            <a:r>
              <a:rPr lang="en-US" dirty="0">
                <a:solidFill>
                  <a:srgbClr val="7030A0"/>
                </a:solidFill>
              </a:rPr>
              <a:t>@</a:t>
            </a:r>
            <a:r>
              <a:rPr lang="en-US" dirty="0" smtClean="0">
                <a:solidFill>
                  <a:srgbClr val="7030A0"/>
                </a:solidFill>
              </a:rPr>
              <a:t>Scheduled annotation</a:t>
            </a:r>
          </a:p>
          <a:p>
            <a:pPr marL="977900" lvl="2" indent="-342900">
              <a:buFont typeface="Wingdings" charset="2"/>
              <a:buChar char="§"/>
            </a:pPr>
            <a:endParaRPr lang="en-US" dirty="0">
              <a:solidFill>
                <a:srgbClr val="7030A0"/>
              </a:solidFill>
            </a:endParaRPr>
          </a:p>
          <a:p>
            <a:pPr marL="684213" lvl="1" indent="-342900">
              <a:buFont typeface="Wingdings" charset="2"/>
              <a:buChar char="§"/>
            </a:pPr>
            <a:r>
              <a:rPr lang="en-US" sz="1800" b="1" dirty="0" smtClean="0">
                <a:solidFill>
                  <a:srgbClr val="7030A0"/>
                </a:solidFill>
              </a:rPr>
              <a:t>Solution</a:t>
            </a:r>
            <a:endParaRPr lang="en-US" b="1" dirty="0" smtClean="0">
              <a:solidFill>
                <a:srgbClr val="7030A0"/>
              </a:solidFill>
            </a:endParaRPr>
          </a:p>
          <a:p>
            <a:pPr lvl="2" indent="0">
              <a:buNone/>
            </a:pPr>
            <a:r>
              <a:rPr lang="en-US" sz="1000" dirty="0">
                <a:latin typeface="Courier New"/>
                <a:cs typeface="Courier New"/>
              </a:rPr>
              <a:t>@Service</a:t>
            </a:r>
            <a:br>
              <a:rPr lang="en-US" sz="1000" dirty="0">
                <a:latin typeface="Courier New"/>
                <a:cs typeface="Courier New"/>
              </a:rPr>
            </a:br>
            <a:r>
              <a:rPr lang="en-US" sz="1000" dirty="0">
                <a:latin typeface="Courier New"/>
                <a:cs typeface="Courier New"/>
              </a:rPr>
              <a:t>public class </a:t>
            </a:r>
            <a:r>
              <a:rPr lang="en-US" sz="1000" dirty="0" err="1">
                <a:latin typeface="Courier New"/>
                <a:cs typeface="Courier New"/>
              </a:rPr>
              <a:t>AggregateHotelService</a:t>
            </a:r>
            <a:r>
              <a:rPr lang="en-US" sz="1000" dirty="0">
                <a:latin typeface="Courier New"/>
                <a:cs typeface="Courier New"/>
              </a:rPr>
              <a:t> {</a:t>
            </a:r>
            <a:br>
              <a:rPr lang="en-US" sz="1000" dirty="0">
                <a:latin typeface="Courier New"/>
                <a:cs typeface="Courier New"/>
              </a:rPr>
            </a:br>
            <a:r>
              <a:rPr lang="en-US" sz="1000" dirty="0">
                <a:latin typeface="Courier New"/>
                <a:cs typeface="Courier New"/>
              </a:rPr>
              <a:t/>
            </a:r>
            <a:br>
              <a:rPr lang="en-US" sz="1000" dirty="0">
                <a:latin typeface="Courier New"/>
                <a:cs typeface="Courier New"/>
              </a:rPr>
            </a:br>
            <a:r>
              <a:rPr lang="en-US" sz="1000" dirty="0">
                <a:latin typeface="Courier New"/>
                <a:cs typeface="Courier New"/>
              </a:rPr>
              <a:t>    @Autowired</a:t>
            </a:r>
            <a:br>
              <a:rPr lang="en-US" sz="1000" dirty="0">
                <a:latin typeface="Courier New"/>
                <a:cs typeface="Courier New"/>
              </a:rPr>
            </a:br>
            <a:r>
              <a:rPr lang="en-US" sz="1000" dirty="0">
                <a:latin typeface="Courier New"/>
                <a:cs typeface="Courier New"/>
              </a:rPr>
              <a:t>    private </a:t>
            </a:r>
            <a:r>
              <a:rPr lang="en-US" sz="1000" dirty="0" err="1">
                <a:latin typeface="Courier New"/>
                <a:cs typeface="Courier New"/>
              </a:rPr>
              <a:t>DiscoveryClient</a:t>
            </a:r>
            <a:r>
              <a:rPr lang="en-US" sz="1000" dirty="0">
                <a:latin typeface="Courier New"/>
                <a:cs typeface="Courier New"/>
              </a:rPr>
              <a:t> discoveryClient;</a:t>
            </a:r>
            <a:br>
              <a:rPr lang="en-US" sz="1000" dirty="0">
                <a:latin typeface="Courier New"/>
                <a:cs typeface="Courier New"/>
              </a:rPr>
            </a:br>
            <a:r>
              <a:rPr lang="en-US" sz="1000" dirty="0">
                <a:latin typeface="Courier New"/>
                <a:cs typeface="Courier New"/>
              </a:rPr>
              <a:t/>
            </a:r>
            <a:br>
              <a:rPr lang="en-US" sz="1000" dirty="0">
                <a:latin typeface="Courier New"/>
                <a:cs typeface="Courier New"/>
              </a:rPr>
            </a:br>
            <a:r>
              <a:rPr lang="en-US" sz="1000" dirty="0">
                <a:latin typeface="Courier New"/>
                <a:cs typeface="Courier New"/>
              </a:rPr>
              <a:t>    @Scheduled(fixedDelay = </a:t>
            </a:r>
            <a:r>
              <a:rPr lang="en-US" sz="1000" dirty="0" smtClean="0">
                <a:latin typeface="Courier New"/>
                <a:cs typeface="Courier New"/>
              </a:rPr>
              <a:t>10000</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public void aggregate() {</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discoveryClient.getInstances</a:t>
            </a:r>
            <a:r>
              <a:rPr lang="en-US" sz="1000" dirty="0">
                <a:latin typeface="Courier New"/>
                <a:cs typeface="Courier New"/>
              </a:rPr>
              <a:t>("admin-service").stream()</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forEach</a:t>
            </a:r>
            <a:r>
              <a:rPr lang="en-US" sz="1000" dirty="0">
                <a:latin typeface="Courier New"/>
                <a:cs typeface="Courier New"/>
              </a:rPr>
              <a:t>(s -&gt; {</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System.</a:t>
            </a:r>
            <a:r>
              <a:rPr lang="en-US" sz="1000" i="1" dirty="0" err="1">
                <a:latin typeface="Courier New"/>
                <a:cs typeface="Courier New"/>
              </a:rPr>
              <a:t>out</a:t>
            </a:r>
            <a:r>
              <a:rPr lang="en-US" sz="1000" dirty="0" err="1">
                <a:latin typeface="Courier New"/>
                <a:cs typeface="Courier New"/>
              </a:rPr>
              <a:t>.println</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System.</a:t>
            </a:r>
            <a:r>
              <a:rPr lang="en-US" sz="1000" i="1" dirty="0" err="1">
                <a:latin typeface="Courier New"/>
                <a:cs typeface="Courier New"/>
              </a:rPr>
              <a:t>out</a:t>
            </a:r>
            <a:r>
              <a:rPr lang="en-US" sz="1000" dirty="0" err="1">
                <a:latin typeface="Courier New"/>
                <a:cs typeface="Courier New"/>
              </a:rPr>
              <a:t>.println</a:t>
            </a:r>
            <a:r>
              <a:rPr lang="en-US" sz="1000" dirty="0">
                <a:latin typeface="Courier New"/>
                <a:cs typeface="Courier New"/>
              </a:rPr>
              <a:t>(</a:t>
            </a:r>
            <a:r>
              <a:rPr lang="en-US" sz="1000" dirty="0" err="1">
                <a:latin typeface="Courier New"/>
                <a:cs typeface="Courier New"/>
              </a:rPr>
              <a:t>s.getHost</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System.</a:t>
            </a:r>
            <a:r>
              <a:rPr lang="en-US" sz="1000" i="1" dirty="0" err="1">
                <a:latin typeface="Courier New"/>
                <a:cs typeface="Courier New"/>
              </a:rPr>
              <a:t>out</a:t>
            </a:r>
            <a:r>
              <a:rPr lang="en-US" sz="1000" dirty="0" err="1">
                <a:latin typeface="Courier New"/>
                <a:cs typeface="Courier New"/>
              </a:rPr>
              <a:t>.println</a:t>
            </a:r>
            <a:r>
              <a:rPr lang="en-US" sz="1000" dirty="0">
                <a:latin typeface="Courier New"/>
                <a:cs typeface="Courier New"/>
              </a:rPr>
              <a:t>(</a:t>
            </a:r>
            <a:r>
              <a:rPr lang="en-US" sz="1000" dirty="0" err="1">
                <a:latin typeface="Courier New"/>
                <a:cs typeface="Courier New"/>
              </a:rPr>
              <a:t>s.getPort</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System.</a:t>
            </a:r>
            <a:r>
              <a:rPr lang="en-US" sz="1000" i="1" dirty="0" err="1">
                <a:latin typeface="Courier New"/>
                <a:cs typeface="Courier New"/>
              </a:rPr>
              <a:t>out</a:t>
            </a:r>
            <a:r>
              <a:rPr lang="en-US" sz="1000" dirty="0" err="1">
                <a:latin typeface="Courier New"/>
                <a:cs typeface="Courier New"/>
              </a:rPr>
              <a:t>.println</a:t>
            </a:r>
            <a:r>
              <a:rPr lang="en-US" sz="1000" dirty="0">
                <a:latin typeface="Courier New"/>
                <a:cs typeface="Courier New"/>
              </a:rPr>
              <a:t>(</a:t>
            </a:r>
            <a:r>
              <a:rPr lang="en-US" sz="1000" dirty="0" err="1">
                <a:latin typeface="Courier New"/>
                <a:cs typeface="Courier New"/>
              </a:rPr>
              <a:t>s.getUri</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System.</a:t>
            </a:r>
            <a:r>
              <a:rPr lang="en-US" sz="1000" i="1" dirty="0" err="1">
                <a:latin typeface="Courier New"/>
                <a:cs typeface="Courier New"/>
              </a:rPr>
              <a:t>out</a:t>
            </a:r>
            <a:r>
              <a:rPr lang="en-US" sz="1000" dirty="0" err="1">
                <a:latin typeface="Courier New"/>
                <a:cs typeface="Courier New"/>
              </a:rPr>
              <a:t>.println</a:t>
            </a:r>
            <a:r>
              <a:rPr lang="en-US" sz="1000" dirty="0">
                <a:latin typeface="Courier New"/>
                <a:cs typeface="Courier New"/>
              </a:rPr>
              <a:t>(</a:t>
            </a:r>
            <a:r>
              <a:rPr lang="en-US" sz="1000" dirty="0" err="1">
                <a:latin typeface="Courier New"/>
                <a:cs typeface="Courier New"/>
              </a:rPr>
              <a:t>s.getServiceId</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a:t>
            </a:r>
            <a:r>
              <a:rPr lang="en-US" sz="1000" dirty="0" err="1">
                <a:latin typeface="Courier New"/>
                <a:cs typeface="Courier New"/>
              </a:rPr>
              <a:t>System.</a:t>
            </a:r>
            <a:r>
              <a:rPr lang="en-US" sz="1000" i="1" dirty="0" err="1">
                <a:latin typeface="Courier New"/>
                <a:cs typeface="Courier New"/>
              </a:rPr>
              <a:t>out</a:t>
            </a:r>
            <a:r>
              <a:rPr lang="en-US" sz="1000" dirty="0" err="1">
                <a:latin typeface="Courier New"/>
                <a:cs typeface="Courier New"/>
              </a:rPr>
              <a:t>.println</a:t>
            </a:r>
            <a:r>
              <a:rPr lang="en-US" sz="1000" dirty="0">
                <a:latin typeface="Courier New"/>
                <a:cs typeface="Courier New"/>
              </a:rPr>
              <a:t>("*******************");</a:t>
            </a:r>
            <a:br>
              <a:rPr lang="en-US" sz="1000" dirty="0">
                <a:latin typeface="Courier New"/>
                <a:cs typeface="Courier New"/>
              </a:rPr>
            </a:br>
            <a:r>
              <a:rPr lang="en-US" sz="1000" dirty="0">
                <a:latin typeface="Courier New"/>
                <a:cs typeface="Courier New"/>
              </a:rPr>
              <a:t>                        }</a:t>
            </a:r>
            <a:br>
              <a:rPr lang="en-US" sz="1000" dirty="0">
                <a:latin typeface="Courier New"/>
                <a:cs typeface="Courier New"/>
              </a:rPr>
            </a:br>
            <a:r>
              <a:rPr lang="en-US" sz="1000" dirty="0">
                <a:latin typeface="Courier New"/>
                <a:cs typeface="Courier New"/>
              </a:rPr>
              <a:t>                );</a:t>
            </a:r>
            <a:br>
              <a:rPr lang="en-US" sz="1000" dirty="0">
                <a:latin typeface="Courier New"/>
                <a:cs typeface="Courier New"/>
              </a:rPr>
            </a:br>
            <a:r>
              <a:rPr lang="en-US" sz="1000" dirty="0">
                <a:latin typeface="Courier New"/>
                <a:cs typeface="Courier New"/>
              </a:rPr>
              <a:t>    }</a:t>
            </a:r>
            <a:br>
              <a:rPr lang="en-US" sz="1000" dirty="0">
                <a:latin typeface="Courier New"/>
                <a:cs typeface="Courier New"/>
              </a:rPr>
            </a:br>
            <a:r>
              <a:rPr lang="en-US" sz="1000" dirty="0">
                <a:latin typeface="Courier New"/>
                <a:cs typeface="Courier New"/>
              </a:rPr>
              <a:t>}</a:t>
            </a:r>
            <a:endParaRPr lang="en-US" sz="1000" b="1" dirty="0" smtClean="0">
              <a:solidFill>
                <a:srgbClr val="7030A0"/>
              </a:solidFill>
              <a:latin typeface="Courier New"/>
              <a:cs typeface="Courier New"/>
            </a:endParaRPr>
          </a:p>
          <a:p>
            <a:pPr marL="977900" lvl="2" indent="-342900">
              <a:buFont typeface="Wingdings" charset="2"/>
              <a:buChar char="§"/>
            </a:pPr>
            <a:endParaRPr lang="en-US" b="1" dirty="0">
              <a:solidFill>
                <a:srgbClr val="7030A0"/>
              </a:solidFill>
            </a:endParaRPr>
          </a:p>
          <a:p>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49</a:t>
            </a:fld>
            <a:endParaRPr lang="en-US" dirty="0"/>
          </a:p>
        </p:txBody>
      </p:sp>
    </p:spTree>
    <p:extLst>
      <p:ext uri="{BB962C8B-B14F-4D97-AF65-F5344CB8AC3E}">
        <p14:creationId xmlns:p14="http://schemas.microsoft.com/office/powerpoint/2010/main" val="4117535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call method on services?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We will use Netflix Feign</a:t>
            </a:r>
          </a:p>
          <a:p>
            <a:pPr marL="684213" lvl="1" indent="-342900">
              <a:buFont typeface="Wingdings" charset="2"/>
              <a:buChar char="§"/>
            </a:pPr>
            <a:r>
              <a:rPr lang="en-US" dirty="0" smtClean="0">
                <a:solidFill>
                  <a:srgbClr val="7030A0"/>
                </a:solidFill>
              </a:rPr>
              <a:t>Spring Cloud supports feign</a:t>
            </a:r>
          </a:p>
          <a:p>
            <a:pPr marL="684213" lvl="1" indent="-342900">
              <a:buFont typeface="Wingdings" charset="2"/>
              <a:buChar char="§"/>
            </a:pPr>
            <a:endParaRPr lang="en-US" dirty="0" smtClean="0">
              <a:solidFill>
                <a:srgbClr val="7030A0"/>
              </a:solidFill>
            </a:endParaRPr>
          </a:p>
          <a:p>
            <a:pPr lvl="3" indent="0">
              <a:buNone/>
            </a:pPr>
            <a:r>
              <a:rPr lang="en-US" sz="1400" dirty="0">
                <a:latin typeface="Courier New"/>
                <a:cs typeface="Courier New"/>
              </a:rPr>
              <a:t>&lt;dependency&gt;</a:t>
            </a:r>
            <a:br>
              <a:rPr lang="en-US" sz="1400" dirty="0">
                <a:latin typeface="Courier New"/>
                <a:cs typeface="Courier New"/>
              </a:rPr>
            </a:br>
            <a:r>
              <a:rPr lang="en-US" sz="1400" dirty="0">
                <a:latin typeface="Courier New"/>
                <a:cs typeface="Courier New"/>
              </a:rPr>
              <a:t>    &lt;groupId&gt;</a:t>
            </a:r>
            <a:r>
              <a:rPr lang="en-US" sz="1400" dirty="0" err="1">
                <a:latin typeface="Courier New"/>
                <a:cs typeface="Courier New"/>
              </a:rPr>
              <a:t>org.springframework.cloud</a:t>
            </a:r>
            <a:r>
              <a:rPr lang="en-US" sz="1400" dirty="0">
                <a:latin typeface="Courier New"/>
                <a:cs typeface="Courier New"/>
              </a:rPr>
              <a:t>&lt;/groupId&gt;</a:t>
            </a:r>
            <a:br>
              <a:rPr lang="en-US" sz="1400" dirty="0">
                <a:latin typeface="Courier New"/>
                <a:cs typeface="Courier New"/>
              </a:rPr>
            </a:br>
            <a:r>
              <a:rPr lang="en-US" sz="1400" dirty="0">
                <a:latin typeface="Courier New"/>
                <a:cs typeface="Courier New"/>
              </a:rPr>
              <a:t>    &lt;artifactId&gt;spring-cloud-starter-feign&lt;/artifactId&gt;</a:t>
            </a:r>
            <a:br>
              <a:rPr lang="en-US" sz="1400" dirty="0">
                <a:latin typeface="Courier New"/>
                <a:cs typeface="Courier New"/>
              </a:rPr>
            </a:br>
            <a:r>
              <a:rPr lang="en-US" sz="1400" dirty="0">
                <a:latin typeface="Courier New"/>
                <a:cs typeface="Courier New"/>
              </a:rPr>
              <a:t>&lt;/dependency</a:t>
            </a:r>
            <a:r>
              <a:rPr lang="en-US" sz="1400" dirty="0" smtClean="0">
                <a:latin typeface="Courier New"/>
                <a:cs typeface="Courier New"/>
              </a:rPr>
              <a:t>&gt;</a:t>
            </a:r>
          </a:p>
          <a:p>
            <a:pPr lvl="3" indent="0">
              <a:buNone/>
            </a:pPr>
            <a:endParaRPr lang="en-US" sz="1400" dirty="0" smtClean="0">
              <a:latin typeface="Courier New"/>
              <a:cs typeface="Courier New"/>
            </a:endParaRPr>
          </a:p>
          <a:p>
            <a:pPr lvl="3" indent="0">
              <a:buNone/>
            </a:pPr>
            <a:r>
              <a:rPr lang="en-US" sz="1400" dirty="0" smtClean="0">
                <a:latin typeface="Courier New"/>
                <a:cs typeface="Courier New"/>
              </a:rPr>
              <a:t>&lt;!– Use to encode and to decode the request/response --&gt;</a:t>
            </a:r>
            <a:endParaRPr lang="en-US" sz="1400" dirty="0">
              <a:latin typeface="Courier New"/>
              <a:cs typeface="Courier New"/>
            </a:endParaRPr>
          </a:p>
          <a:p>
            <a:pPr lvl="3" indent="0">
              <a:buNone/>
            </a:pPr>
            <a:r>
              <a:rPr lang="en-US" sz="1400" dirty="0">
                <a:latin typeface="Courier New"/>
                <a:cs typeface="Courier New"/>
              </a:rPr>
              <a:t>&lt;dependency&gt;</a:t>
            </a:r>
            <a:br>
              <a:rPr lang="en-US" sz="1400" dirty="0">
                <a:latin typeface="Courier New"/>
                <a:cs typeface="Courier New"/>
              </a:rPr>
            </a:br>
            <a:r>
              <a:rPr lang="en-US" sz="1400" dirty="0">
                <a:latin typeface="Courier New"/>
                <a:cs typeface="Courier New"/>
              </a:rPr>
              <a:t>    &lt;groupId&gt;</a:t>
            </a:r>
            <a:r>
              <a:rPr lang="en-US" sz="1400" dirty="0" err="1">
                <a:latin typeface="Courier New"/>
                <a:cs typeface="Courier New"/>
              </a:rPr>
              <a:t>com.netflix.feign</a:t>
            </a:r>
            <a:r>
              <a:rPr lang="en-US" sz="1400" dirty="0">
                <a:latin typeface="Courier New"/>
                <a:cs typeface="Courier New"/>
              </a:rPr>
              <a:t>&lt;/groupId&gt;</a:t>
            </a:r>
            <a:br>
              <a:rPr lang="en-US" sz="1400" dirty="0">
                <a:latin typeface="Courier New"/>
                <a:cs typeface="Courier New"/>
              </a:rPr>
            </a:br>
            <a:r>
              <a:rPr lang="en-US" sz="1400" dirty="0">
                <a:latin typeface="Courier New"/>
                <a:cs typeface="Courier New"/>
              </a:rPr>
              <a:t>    &lt;artifactId&gt;feign-</a:t>
            </a:r>
            <a:r>
              <a:rPr lang="en-US" sz="1400" dirty="0" err="1">
                <a:latin typeface="Courier New"/>
                <a:cs typeface="Courier New"/>
              </a:rPr>
              <a:t>gson</a:t>
            </a:r>
            <a:r>
              <a:rPr lang="en-US" sz="1400" dirty="0">
                <a:latin typeface="Courier New"/>
                <a:cs typeface="Courier New"/>
              </a:rPr>
              <a:t>&lt;/artifactId&gt;</a:t>
            </a:r>
            <a:br>
              <a:rPr lang="en-US" sz="1400" dirty="0">
                <a:latin typeface="Courier New"/>
                <a:cs typeface="Courier New"/>
              </a:rPr>
            </a:br>
            <a:r>
              <a:rPr lang="en-US" sz="1400" dirty="0">
                <a:latin typeface="Courier New"/>
                <a:cs typeface="Courier New"/>
              </a:rPr>
              <a:t>    &lt;version&gt;7.1.0&lt;/version&gt;</a:t>
            </a:r>
            <a:br>
              <a:rPr lang="en-US" sz="1400" dirty="0">
                <a:latin typeface="Courier New"/>
                <a:cs typeface="Courier New"/>
              </a:rPr>
            </a:br>
            <a:r>
              <a:rPr lang="en-US" sz="1400" dirty="0">
                <a:latin typeface="Courier New"/>
                <a:cs typeface="Courier New"/>
              </a:rPr>
              <a:t>&lt;/dependency&gt;</a:t>
            </a:r>
            <a:endParaRPr lang="en-US" sz="1400" dirty="0" smtClean="0">
              <a:latin typeface="Courier New"/>
              <a:cs typeface="Courier New"/>
            </a:endParaRPr>
          </a:p>
          <a:p>
            <a:pPr lvl="3" indent="0">
              <a:buNone/>
            </a:pPr>
            <a:endParaRPr lang="en-US" dirty="0" smtClean="0">
              <a:latin typeface="Courier New"/>
              <a:cs typeface="Courier New"/>
            </a:endParaRPr>
          </a:p>
          <a:p>
            <a:pPr lvl="3" indent="0">
              <a:buNone/>
            </a:pPr>
            <a:endParaRPr lang="en-US" dirty="0">
              <a:solidFill>
                <a:srgbClr val="7030A0"/>
              </a:solidFill>
              <a:latin typeface="Courier New"/>
              <a:cs typeface="Courier New"/>
            </a:endParaRPr>
          </a:p>
          <a:p>
            <a:endParaRPr lang="en-US"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50</a:t>
            </a:fld>
            <a:endParaRPr lang="en-US" dirty="0"/>
          </a:p>
        </p:txBody>
      </p:sp>
    </p:spTree>
    <p:extLst>
      <p:ext uri="{BB962C8B-B14F-4D97-AF65-F5344CB8AC3E}">
        <p14:creationId xmlns:p14="http://schemas.microsoft.com/office/powerpoint/2010/main" val="365292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do we </a:t>
            </a:r>
            <a:r>
              <a:rPr lang="en-US" dirty="0"/>
              <a:t>call method on services</a:t>
            </a:r>
            <a:r>
              <a:rPr lang="en-US" dirty="0" smtClean="0"/>
              <a:t>? – cont.</a:t>
            </a:r>
            <a:endParaRPr lang="en-US" dirty="0"/>
          </a:p>
        </p:txBody>
      </p:sp>
      <p:sp>
        <p:nvSpPr>
          <p:cNvPr id="3" name="Content Placeholder 2"/>
          <p:cNvSpPr>
            <a:spLocks noGrp="1"/>
          </p:cNvSpPr>
          <p:nvPr>
            <p:ph idx="1"/>
          </p:nvPr>
        </p:nvSpPr>
        <p:spPr/>
        <p:txBody>
          <a:bodyPr/>
          <a:lstStyle/>
          <a:p>
            <a:pPr marL="342900" lvl="1" indent="-342900">
              <a:buFont typeface="Wingdings" charset="2"/>
              <a:buChar char="§"/>
            </a:pPr>
            <a:r>
              <a:rPr lang="en-US" sz="2200" dirty="0">
                <a:solidFill>
                  <a:srgbClr val="7030A0"/>
                </a:solidFill>
              </a:rPr>
              <a:t>We will use Netflix </a:t>
            </a:r>
            <a:r>
              <a:rPr lang="en-US" sz="2200" dirty="0" smtClean="0">
                <a:solidFill>
                  <a:srgbClr val="7030A0"/>
                </a:solidFill>
              </a:rPr>
              <a:t>Feign</a:t>
            </a:r>
          </a:p>
          <a:p>
            <a:pPr marL="636587" lvl="2" indent="-342900">
              <a:buFont typeface="Wingdings" charset="2"/>
              <a:buChar char="§"/>
            </a:pPr>
            <a:r>
              <a:rPr lang="en-US" sz="2000" dirty="0">
                <a:solidFill>
                  <a:srgbClr val="7030A0"/>
                </a:solidFill>
              </a:rPr>
              <a:t>Define an interface to interact with the admin-service to retrieve the list of hotels</a:t>
            </a:r>
          </a:p>
          <a:p>
            <a:pPr marL="857250" lvl="3" indent="-342900">
              <a:buFont typeface="Wingdings" charset="2"/>
              <a:buChar char="§"/>
            </a:pPr>
            <a:r>
              <a:rPr lang="en-US" sz="1800" b="1" dirty="0">
                <a:solidFill>
                  <a:srgbClr val="7030A0"/>
                </a:solidFill>
              </a:rPr>
              <a:t>Tips</a:t>
            </a:r>
            <a:r>
              <a:rPr lang="en-US" b="1" dirty="0">
                <a:solidFill>
                  <a:srgbClr val="7030A0"/>
                </a:solidFill>
              </a:rPr>
              <a:t>:</a:t>
            </a:r>
            <a:r>
              <a:rPr lang="en-US" dirty="0">
                <a:solidFill>
                  <a:srgbClr val="7030A0"/>
                </a:solidFill>
              </a:rPr>
              <a:t> </a:t>
            </a:r>
          </a:p>
          <a:p>
            <a:pPr marL="1090612" lvl="4" indent="-342900">
              <a:buFont typeface="Wingdings" charset="2"/>
              <a:buChar char="§"/>
            </a:pPr>
            <a:r>
              <a:rPr lang="en-US" dirty="0">
                <a:solidFill>
                  <a:srgbClr val="7030A0"/>
                </a:solidFill>
              </a:rPr>
              <a:t>Here is an example to interact with </a:t>
            </a:r>
            <a:r>
              <a:rPr lang="en-US" dirty="0" err="1">
                <a:solidFill>
                  <a:srgbClr val="7030A0"/>
                </a:solidFill>
              </a:rPr>
              <a:t>Github</a:t>
            </a:r>
            <a:endParaRPr lang="en-US" dirty="0">
              <a:solidFill>
                <a:srgbClr val="7030A0"/>
              </a:solidFill>
            </a:endParaRPr>
          </a:p>
          <a:p>
            <a:pPr marL="747712" lvl="4" indent="0">
              <a:buNone/>
            </a:pPr>
            <a:endParaRPr lang="en-US" dirty="0">
              <a:solidFill>
                <a:srgbClr val="7030A0"/>
              </a:solidFill>
            </a:endParaRPr>
          </a:p>
          <a:p>
            <a:pPr marL="1030287" lvl="5" indent="0">
              <a:buNone/>
            </a:pPr>
            <a:r>
              <a:rPr lang="en-US" sz="1400" dirty="0">
                <a:latin typeface="Courier New"/>
                <a:cs typeface="Courier New"/>
              </a:rPr>
              <a:t>interface </a:t>
            </a:r>
            <a:r>
              <a:rPr lang="en-US" sz="1400" dirty="0" err="1">
                <a:latin typeface="Courier New"/>
                <a:cs typeface="Courier New"/>
              </a:rPr>
              <a:t>GitHub</a:t>
            </a:r>
            <a:r>
              <a:rPr lang="en-US" sz="1400" dirty="0">
                <a:latin typeface="Courier New"/>
                <a:cs typeface="Courier New"/>
              </a:rPr>
              <a:t> {</a:t>
            </a:r>
          </a:p>
          <a:p>
            <a:pPr marL="1030287" lvl="5" indent="0">
              <a:buNone/>
            </a:pPr>
            <a:r>
              <a:rPr lang="en-US" sz="1400" dirty="0">
                <a:latin typeface="Courier New"/>
                <a:cs typeface="Courier New"/>
              </a:rPr>
              <a:t>  @</a:t>
            </a:r>
            <a:r>
              <a:rPr lang="en-US" sz="1400" dirty="0" err="1">
                <a:latin typeface="Courier New"/>
                <a:cs typeface="Courier New"/>
              </a:rPr>
              <a:t>RequestLine</a:t>
            </a:r>
            <a:r>
              <a:rPr lang="en-US" sz="1400" dirty="0">
                <a:latin typeface="Courier New"/>
                <a:cs typeface="Courier New"/>
              </a:rPr>
              <a:t>("GET /repos/{owner}/{repo}/contributors")</a:t>
            </a:r>
          </a:p>
          <a:p>
            <a:pPr marL="1030287" lvl="5" indent="0">
              <a:buNone/>
            </a:pPr>
            <a:r>
              <a:rPr lang="en-US" sz="1400" dirty="0">
                <a:latin typeface="Courier New"/>
                <a:cs typeface="Courier New"/>
              </a:rPr>
              <a:t>  List&lt;Contributor&gt; contributors(@</a:t>
            </a:r>
            <a:r>
              <a:rPr lang="en-US" sz="1400" dirty="0" err="1">
                <a:latin typeface="Courier New"/>
                <a:cs typeface="Courier New"/>
              </a:rPr>
              <a:t>Param</a:t>
            </a:r>
            <a:r>
              <a:rPr lang="en-US" sz="1400" dirty="0">
                <a:latin typeface="Courier New"/>
                <a:cs typeface="Courier New"/>
              </a:rPr>
              <a:t>("owner") String owner, </a:t>
            </a:r>
          </a:p>
          <a:p>
            <a:pPr marL="1030287" lvl="5" indent="0">
              <a:buNone/>
            </a:pPr>
            <a:r>
              <a:rPr lang="en-US" sz="1400" dirty="0">
                <a:latin typeface="Courier New"/>
                <a:cs typeface="Courier New"/>
              </a:rPr>
              <a:t>			   	@</a:t>
            </a:r>
            <a:r>
              <a:rPr lang="en-US" sz="1400" dirty="0" err="1">
                <a:latin typeface="Courier New"/>
                <a:cs typeface="Courier New"/>
              </a:rPr>
              <a:t>Param</a:t>
            </a:r>
            <a:r>
              <a:rPr lang="en-US" sz="1400" dirty="0">
                <a:latin typeface="Courier New"/>
                <a:cs typeface="Courier New"/>
              </a:rPr>
              <a:t>("repo") String repo);</a:t>
            </a:r>
          </a:p>
          <a:p>
            <a:pPr marL="1030287" lvl="5" indent="0">
              <a:buNone/>
            </a:pPr>
            <a:r>
              <a:rPr lang="en-US" sz="1400" dirty="0">
                <a:latin typeface="Courier New"/>
                <a:cs typeface="Courier New"/>
              </a:rPr>
              <a:t>}</a:t>
            </a:r>
          </a:p>
          <a:p>
            <a:pPr marL="0" lvl="1" indent="0">
              <a:buNone/>
            </a:pPr>
            <a:endParaRPr lang="en-US" sz="2000" dirty="0" smtClean="0">
              <a:solidFill>
                <a:srgbClr val="7030A0"/>
              </a:solidFill>
            </a:endParaRPr>
          </a:p>
          <a:p>
            <a:pPr marL="857250" lvl="3" indent="-342900">
              <a:buFont typeface="Wingdings" charset="2"/>
              <a:buChar char="§"/>
            </a:pPr>
            <a:r>
              <a:rPr lang="en-US" sz="1800" b="1" dirty="0" smtClean="0">
                <a:solidFill>
                  <a:srgbClr val="7030A0"/>
                </a:solidFill>
              </a:rPr>
              <a:t>Solution</a:t>
            </a:r>
            <a:r>
              <a:rPr lang="en-US" b="1" dirty="0" smtClean="0">
                <a:solidFill>
                  <a:srgbClr val="7030A0"/>
                </a:solidFill>
              </a:rPr>
              <a:t>:</a:t>
            </a:r>
            <a:r>
              <a:rPr lang="en-US" dirty="0" smtClean="0">
                <a:solidFill>
                  <a:srgbClr val="7030A0"/>
                </a:solidFill>
              </a:rPr>
              <a:t> </a:t>
            </a:r>
          </a:p>
          <a:p>
            <a:pPr marL="857250" lvl="3" indent="-342900">
              <a:buFont typeface="Wingdings" charset="2"/>
              <a:buChar char="§"/>
            </a:pPr>
            <a:endParaRPr lang="en-US" dirty="0" smtClean="0">
              <a:solidFill>
                <a:srgbClr val="7030A0"/>
              </a:solidFill>
            </a:endParaRPr>
          </a:p>
          <a:p>
            <a:pPr marL="1030287" lvl="5" indent="0">
              <a:buNone/>
            </a:pPr>
            <a:r>
              <a:rPr lang="en-US" sz="1400" dirty="0">
                <a:latin typeface="Courier New"/>
                <a:cs typeface="Courier New"/>
              </a:rPr>
              <a:t>public interface </a:t>
            </a:r>
            <a:r>
              <a:rPr lang="en-US" sz="1400" dirty="0" err="1">
                <a:latin typeface="Courier New"/>
                <a:cs typeface="Courier New"/>
              </a:rPr>
              <a:t>AdminServiceClient</a:t>
            </a:r>
            <a:r>
              <a:rPr lang="en-US" sz="1400" dirty="0">
                <a:latin typeface="Courier New"/>
                <a:cs typeface="Courier New"/>
              </a:rPr>
              <a:t> {</a:t>
            </a:r>
            <a:br>
              <a:rPr lang="en-US" sz="1400" dirty="0">
                <a:latin typeface="Courier New"/>
                <a:cs typeface="Courier New"/>
              </a:rPr>
            </a:br>
            <a:r>
              <a:rPr lang="en-US" sz="1400" dirty="0">
                <a:latin typeface="Courier New"/>
                <a:cs typeface="Courier New"/>
              </a:rPr>
              <a:t/>
            </a:r>
            <a:br>
              <a:rPr lang="en-US" sz="1400" dirty="0">
                <a:latin typeface="Courier New"/>
                <a:cs typeface="Courier New"/>
              </a:rPr>
            </a:br>
            <a:r>
              <a:rPr lang="en-US" sz="1400" dirty="0">
                <a:latin typeface="Courier New"/>
                <a:cs typeface="Courier New"/>
              </a:rPr>
              <a:t>    @RequestLine("GET /api/hotels")</a:t>
            </a:r>
            <a:br>
              <a:rPr lang="en-US" sz="1400" dirty="0">
                <a:latin typeface="Courier New"/>
                <a:cs typeface="Courier New"/>
              </a:rPr>
            </a:br>
            <a:r>
              <a:rPr lang="en-US" sz="1400" dirty="0">
                <a:latin typeface="Courier New"/>
                <a:cs typeface="Courier New"/>
              </a:rPr>
              <a:t>    List&lt;Hotel&gt; getHotels();</a:t>
            </a:r>
            <a:br>
              <a:rPr lang="en-US" sz="1400" dirty="0">
                <a:latin typeface="Courier New"/>
                <a:cs typeface="Courier New"/>
              </a:rPr>
            </a:br>
            <a:r>
              <a:rPr lang="en-US" sz="1400" dirty="0">
                <a:latin typeface="Courier New"/>
                <a:cs typeface="Courier New"/>
              </a:rPr>
              <a:t>}</a:t>
            </a:r>
            <a:br>
              <a:rPr lang="en-US" sz="1400" dirty="0">
                <a:latin typeface="Courier New"/>
                <a:cs typeface="Courier New"/>
              </a:rPr>
            </a:br>
            <a:endParaRPr lang="en-US" sz="14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51</a:t>
            </a:fld>
            <a:endParaRPr lang="en-US" dirty="0"/>
          </a:p>
        </p:txBody>
      </p:sp>
    </p:spTree>
    <p:extLst>
      <p:ext uri="{BB962C8B-B14F-4D97-AF65-F5344CB8AC3E}">
        <p14:creationId xmlns:p14="http://schemas.microsoft.com/office/powerpoint/2010/main" val="2115223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do we </a:t>
            </a:r>
            <a:r>
              <a:rPr lang="en-US" dirty="0"/>
              <a:t>call method on services</a:t>
            </a:r>
            <a:r>
              <a:rPr lang="en-US" dirty="0" smtClean="0"/>
              <a:t>? – cont.</a:t>
            </a:r>
            <a:endParaRPr lang="en-US" dirty="0"/>
          </a:p>
        </p:txBody>
      </p:sp>
      <p:sp>
        <p:nvSpPr>
          <p:cNvPr id="3" name="Content Placeholder 2"/>
          <p:cNvSpPr>
            <a:spLocks noGrp="1"/>
          </p:cNvSpPr>
          <p:nvPr>
            <p:ph idx="1"/>
          </p:nvPr>
        </p:nvSpPr>
        <p:spPr>
          <a:xfrm>
            <a:off x="269875" y="895138"/>
            <a:ext cx="9013707" cy="5430918"/>
          </a:xfrm>
        </p:spPr>
        <p:txBody>
          <a:bodyPr/>
          <a:lstStyle/>
          <a:p>
            <a:pPr marL="342900" lvl="1" indent="-342900">
              <a:buFont typeface="Wingdings" charset="2"/>
              <a:buChar char="§"/>
            </a:pPr>
            <a:r>
              <a:rPr lang="en-US" sz="2200" dirty="0">
                <a:solidFill>
                  <a:srgbClr val="7030A0"/>
                </a:solidFill>
              </a:rPr>
              <a:t>We will use Netflix </a:t>
            </a:r>
            <a:r>
              <a:rPr lang="en-US" sz="2200" dirty="0" smtClean="0">
                <a:solidFill>
                  <a:srgbClr val="7030A0"/>
                </a:solidFill>
              </a:rPr>
              <a:t>Feign</a:t>
            </a:r>
          </a:p>
          <a:p>
            <a:pPr marL="684213" lvl="1" indent="-342900">
              <a:buFont typeface="Wingdings" charset="2"/>
              <a:buChar char="§"/>
            </a:pPr>
            <a:r>
              <a:rPr lang="en-US" dirty="0">
                <a:solidFill>
                  <a:srgbClr val="7030A0"/>
                </a:solidFill>
                <a:latin typeface="Calibri"/>
                <a:cs typeface="Calibri"/>
              </a:rPr>
              <a:t>How to let feign to use the new interface?</a:t>
            </a:r>
          </a:p>
          <a:p>
            <a:pPr marL="977900" lvl="2" indent="-342900">
              <a:buFont typeface="Wingdings" charset="2"/>
              <a:buChar char="§"/>
            </a:pPr>
            <a:r>
              <a:rPr lang="en-US" b="1" dirty="0">
                <a:solidFill>
                  <a:srgbClr val="7030A0"/>
                </a:solidFill>
                <a:latin typeface="Calibri"/>
                <a:cs typeface="Calibri"/>
              </a:rPr>
              <a:t>Tips: </a:t>
            </a:r>
            <a:r>
              <a:rPr lang="en-US" dirty="0">
                <a:solidFill>
                  <a:srgbClr val="7030A0"/>
                </a:solidFill>
                <a:latin typeface="Calibri"/>
                <a:cs typeface="Calibri"/>
              </a:rPr>
              <a:t> </a:t>
            </a:r>
          </a:p>
          <a:p>
            <a:pPr marL="1198563" lvl="3" indent="-342900">
              <a:buFont typeface="Wingdings" charset="2"/>
              <a:buChar char="§"/>
            </a:pPr>
            <a:r>
              <a:rPr lang="en-US" dirty="0" smtClean="0">
                <a:solidFill>
                  <a:srgbClr val="7030A0"/>
                </a:solidFill>
                <a:latin typeface="Calibri"/>
                <a:cs typeface="Calibri"/>
              </a:rPr>
              <a:t>Use </a:t>
            </a:r>
            <a:r>
              <a:rPr lang="en-US" dirty="0" err="1">
                <a:solidFill>
                  <a:schemeClr val="accent5"/>
                </a:solidFill>
              </a:rPr>
              <a:t>Feign.</a:t>
            </a:r>
            <a:r>
              <a:rPr lang="en-US" i="1" dirty="0" err="1">
                <a:solidFill>
                  <a:schemeClr val="accent5"/>
                </a:solidFill>
              </a:rPr>
              <a:t>builder</a:t>
            </a:r>
            <a:r>
              <a:rPr lang="en-US" dirty="0">
                <a:solidFill>
                  <a:schemeClr val="accent5"/>
                </a:solidFill>
              </a:rPr>
              <a:t>() </a:t>
            </a:r>
            <a:endParaRPr lang="en-US" dirty="0" smtClean="0">
              <a:solidFill>
                <a:schemeClr val="accent5"/>
              </a:solidFill>
            </a:endParaRPr>
          </a:p>
          <a:p>
            <a:pPr marL="1198563" lvl="3" indent="-342900">
              <a:buFont typeface="Wingdings" charset="2"/>
              <a:buChar char="§"/>
            </a:pPr>
            <a:r>
              <a:rPr lang="en-US" dirty="0" smtClean="0">
                <a:solidFill>
                  <a:schemeClr val="accent5"/>
                </a:solidFill>
                <a:latin typeface="Calibri"/>
                <a:cs typeface="Calibri"/>
              </a:rPr>
              <a:t>Build the </a:t>
            </a:r>
            <a:r>
              <a:rPr lang="en-US" dirty="0" err="1" smtClean="0">
                <a:solidFill>
                  <a:schemeClr val="accent5"/>
                </a:solidFill>
                <a:latin typeface="Calibri"/>
                <a:cs typeface="Calibri"/>
              </a:rPr>
              <a:t>url</a:t>
            </a:r>
            <a:r>
              <a:rPr lang="en-US" dirty="0" smtClean="0">
                <a:solidFill>
                  <a:schemeClr val="accent5"/>
                </a:solidFill>
                <a:latin typeface="Calibri"/>
                <a:cs typeface="Calibri"/>
              </a:rPr>
              <a:t> used by the builder from the </a:t>
            </a:r>
            <a:r>
              <a:rPr lang="en-US" dirty="0" err="1" smtClean="0">
                <a:solidFill>
                  <a:schemeClr val="accent5"/>
                </a:solidFill>
                <a:latin typeface="Calibri"/>
                <a:cs typeface="Calibri"/>
              </a:rPr>
              <a:t>discoveryClient</a:t>
            </a:r>
            <a:r>
              <a:rPr lang="en-US" dirty="0" smtClean="0">
                <a:solidFill>
                  <a:schemeClr val="accent5"/>
                </a:solidFill>
                <a:latin typeface="Calibri"/>
                <a:cs typeface="Calibri"/>
              </a:rPr>
              <a:t> instance</a:t>
            </a:r>
          </a:p>
          <a:p>
            <a:pPr marL="1198563" lvl="3" indent="-342900">
              <a:buFont typeface="Wingdings" charset="2"/>
              <a:buChar char="§"/>
            </a:pPr>
            <a:r>
              <a:rPr lang="en-US" dirty="0" smtClean="0">
                <a:solidFill>
                  <a:schemeClr val="accent5"/>
                </a:solidFill>
                <a:latin typeface="Calibri"/>
                <a:cs typeface="Calibri"/>
              </a:rPr>
              <a:t>Enhance the </a:t>
            </a:r>
            <a:r>
              <a:rPr lang="en-US" dirty="0" err="1" smtClean="0">
                <a:solidFill>
                  <a:srgbClr val="7030A0"/>
                </a:solidFill>
              </a:rPr>
              <a:t>AggregateHotelService</a:t>
            </a:r>
            <a:r>
              <a:rPr lang="en-US" dirty="0" smtClean="0">
                <a:solidFill>
                  <a:srgbClr val="7030A0"/>
                </a:solidFill>
              </a:rPr>
              <a:t> class</a:t>
            </a:r>
            <a:endParaRPr lang="en-US" dirty="0">
              <a:solidFill>
                <a:srgbClr val="7030A0"/>
              </a:solidFill>
              <a:latin typeface="Calibri"/>
              <a:cs typeface="Calibri"/>
            </a:endParaRPr>
          </a:p>
          <a:p>
            <a:pPr marL="342900" lvl="1" indent="-342900">
              <a:buFont typeface="Wingdings" charset="2"/>
              <a:buChar char="§"/>
            </a:pPr>
            <a:endParaRPr lang="en-US" sz="2000" dirty="0" smtClean="0">
              <a:solidFill>
                <a:srgbClr val="7030A0"/>
              </a:solidFill>
            </a:endParaRPr>
          </a:p>
          <a:p>
            <a:pPr marL="977900" lvl="2" indent="-342900">
              <a:buFont typeface="Wingdings" charset="2"/>
              <a:buChar char="§"/>
            </a:pPr>
            <a:r>
              <a:rPr lang="en-US" b="1" dirty="0" smtClean="0">
                <a:solidFill>
                  <a:srgbClr val="7030A0"/>
                </a:solidFill>
                <a:latin typeface="Calibri"/>
                <a:cs typeface="Calibri"/>
              </a:rPr>
              <a:t>Solution: </a:t>
            </a:r>
            <a:r>
              <a:rPr lang="en-US" dirty="0" smtClean="0">
                <a:solidFill>
                  <a:srgbClr val="7030A0"/>
                </a:solidFill>
                <a:latin typeface="Calibri"/>
                <a:cs typeface="Calibri"/>
              </a:rPr>
              <a:t> </a:t>
            </a:r>
          </a:p>
          <a:p>
            <a:pPr lvl="3" indent="0">
              <a:buNone/>
            </a:pPr>
            <a:r>
              <a:rPr lang="en-US" sz="1200" dirty="0"/>
              <a:t> </a:t>
            </a:r>
            <a:r>
              <a:rPr lang="en-US" sz="1200" dirty="0">
                <a:latin typeface="Courier New"/>
                <a:cs typeface="Courier New"/>
              </a:rPr>
              <a:t>@Scheduled(</a:t>
            </a:r>
            <a:r>
              <a:rPr lang="en-US" sz="1200" dirty="0" err="1">
                <a:latin typeface="Courier New"/>
                <a:cs typeface="Courier New"/>
              </a:rPr>
              <a:t>fixedDelay</a:t>
            </a:r>
            <a:r>
              <a:rPr lang="en-US" sz="1200" dirty="0">
                <a:latin typeface="Courier New"/>
                <a:cs typeface="Courier New"/>
              </a:rPr>
              <a:t> = </a:t>
            </a:r>
            <a:r>
              <a:rPr lang="en-US" sz="1200" dirty="0" smtClean="0">
                <a:latin typeface="Courier New"/>
                <a:cs typeface="Courier New"/>
              </a:rPr>
              <a:t>10000</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public void aggregate() {</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discoveryClient.getInstances</a:t>
            </a:r>
            <a:r>
              <a:rPr lang="en-US" sz="1200" dirty="0">
                <a:latin typeface="Courier New"/>
                <a:cs typeface="Courier New"/>
              </a:rPr>
              <a:t>("admin-service").stream()</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forEach</a:t>
            </a:r>
            <a:r>
              <a:rPr lang="en-US" sz="1200" dirty="0">
                <a:latin typeface="Courier New"/>
                <a:cs typeface="Courier New"/>
              </a:rPr>
              <a:t>(s -&gt; {</a:t>
            </a:r>
          </a:p>
          <a:p>
            <a:pPr lvl="3" indent="0">
              <a:buNone/>
            </a:pPr>
            <a:r>
              <a:rPr lang="en-US" sz="1200" dirty="0">
                <a:latin typeface="Courier New"/>
                <a:cs typeface="Courier New"/>
              </a:rPr>
              <a:t>             </a:t>
            </a:r>
            <a:r>
              <a:rPr lang="en-US" sz="1200" dirty="0" err="1">
                <a:latin typeface="Courier New"/>
                <a:cs typeface="Courier New"/>
              </a:rPr>
              <a:t>AdminServiceClient</a:t>
            </a:r>
            <a:r>
              <a:rPr lang="en-US" sz="1200" dirty="0">
                <a:latin typeface="Courier New"/>
                <a:cs typeface="Courier New"/>
              </a:rPr>
              <a:t> </a:t>
            </a:r>
            <a:r>
              <a:rPr lang="en-US" sz="1200" dirty="0" err="1">
                <a:latin typeface="Courier New"/>
                <a:cs typeface="Courier New"/>
              </a:rPr>
              <a:t>adminServiceClient</a:t>
            </a:r>
            <a:r>
              <a:rPr lang="en-US" sz="1200" dirty="0">
                <a:latin typeface="Courier New"/>
                <a:cs typeface="Courier New"/>
              </a:rPr>
              <a:t> = </a:t>
            </a:r>
            <a:r>
              <a:rPr lang="en-US" sz="1200" dirty="0" err="1">
                <a:latin typeface="Courier New"/>
                <a:cs typeface="Courier New"/>
              </a:rPr>
              <a:t>retrieveAdminServiceClient</a:t>
            </a:r>
            <a:r>
              <a:rPr lang="en-US" sz="1200" dirty="0">
                <a:latin typeface="Courier New"/>
                <a:cs typeface="Courier New"/>
              </a:rPr>
              <a:t>(s);</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adminServiceClient.getHotels</a:t>
            </a:r>
            <a:r>
              <a:rPr lang="en-US" sz="1200" dirty="0">
                <a:latin typeface="Courier New"/>
                <a:cs typeface="Courier New"/>
              </a:rPr>
              <a:t>().</a:t>
            </a:r>
            <a:r>
              <a:rPr lang="en-US" sz="1200" dirty="0" err="1">
                <a:latin typeface="Courier New"/>
                <a:cs typeface="Courier New"/>
              </a:rPr>
              <a:t>forEach</a:t>
            </a:r>
            <a:r>
              <a:rPr lang="en-US" sz="1200" dirty="0">
                <a:latin typeface="Courier New"/>
                <a:cs typeface="Courier New"/>
              </a:rPr>
              <a:t>(</a:t>
            </a:r>
            <a:r>
              <a:rPr lang="en-US" sz="1200" dirty="0" err="1">
                <a:latin typeface="Courier New"/>
                <a:cs typeface="Courier New"/>
              </a:rPr>
              <a:t>System.</a:t>
            </a:r>
            <a:r>
              <a:rPr lang="en-US" sz="1200" i="1" dirty="0" err="1">
                <a:latin typeface="Courier New"/>
                <a:cs typeface="Courier New"/>
              </a:rPr>
              <a:t>out</a:t>
            </a:r>
            <a:r>
              <a:rPr lang="en-US" sz="1200" dirty="0">
                <a:latin typeface="Courier New"/>
                <a:cs typeface="Courier New"/>
              </a:rPr>
              <a:t>::</a:t>
            </a:r>
            <a:r>
              <a:rPr lang="en-US" sz="1200" dirty="0" err="1">
                <a:latin typeface="Courier New"/>
                <a:cs typeface="Courier New"/>
              </a:rPr>
              <a:t>println</a:t>
            </a:r>
            <a:r>
              <a:rPr lang="en-US" sz="1200" dirty="0">
                <a:latin typeface="Courier New"/>
                <a:cs typeface="Courier New"/>
              </a:rPr>
              <a:t>);</a:t>
            </a:r>
          </a:p>
          <a:p>
            <a:pPr lvl="3" indent="0">
              <a:buNone/>
            </a:pP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r>
              <a:rPr lang="en-US" sz="1150" dirty="0">
                <a:latin typeface="Courier New"/>
                <a:cs typeface="Courier New"/>
              </a:rPr>
              <a:t/>
            </a:r>
            <a:br>
              <a:rPr lang="en-US" sz="1150" dirty="0">
                <a:latin typeface="Courier New"/>
                <a:cs typeface="Courier New"/>
              </a:rPr>
            </a:br>
            <a:r>
              <a:rPr lang="en-US" sz="1150" dirty="0" smtClean="0">
                <a:latin typeface="Courier New"/>
                <a:cs typeface="Courier New"/>
              </a:rPr>
              <a:t> private </a:t>
            </a:r>
            <a:r>
              <a:rPr lang="en-US" sz="1150" dirty="0" err="1">
                <a:latin typeface="Courier New"/>
                <a:cs typeface="Courier New"/>
              </a:rPr>
              <a:t>AdminServiceClient</a:t>
            </a:r>
            <a:r>
              <a:rPr lang="en-US" sz="1150" dirty="0">
                <a:latin typeface="Courier New"/>
                <a:cs typeface="Courier New"/>
              </a:rPr>
              <a:t> retrieveAdminServiceClient(</a:t>
            </a:r>
            <a:r>
              <a:rPr lang="en-US" sz="1150" dirty="0" err="1">
                <a:latin typeface="Courier New"/>
                <a:cs typeface="Courier New"/>
              </a:rPr>
              <a:t>ServiceInstance</a:t>
            </a:r>
            <a:r>
              <a:rPr lang="en-US" sz="1150" dirty="0">
                <a:latin typeface="Courier New"/>
                <a:cs typeface="Courier New"/>
              </a:rPr>
              <a:t> </a:t>
            </a:r>
            <a:r>
              <a:rPr lang="en-US" sz="1150" dirty="0" err="1" smtClean="0">
                <a:latin typeface="Courier New"/>
                <a:cs typeface="Courier New"/>
              </a:rPr>
              <a:t>serviceInstance</a:t>
            </a:r>
            <a:r>
              <a:rPr lang="en-US" sz="1150" dirty="0">
                <a:latin typeface="Courier New"/>
                <a:cs typeface="Courier New"/>
              </a:rPr>
              <a:t>) {</a:t>
            </a:r>
            <a:br>
              <a:rPr lang="en-US" sz="1150" dirty="0">
                <a:latin typeface="Courier New"/>
                <a:cs typeface="Courier New"/>
              </a:rPr>
            </a:br>
            <a:r>
              <a:rPr lang="en-US" sz="1150" dirty="0">
                <a:latin typeface="Courier New"/>
                <a:cs typeface="Courier New"/>
              </a:rPr>
              <a:t> </a:t>
            </a:r>
            <a:r>
              <a:rPr lang="en-US" sz="1150" dirty="0" smtClean="0">
                <a:latin typeface="Courier New"/>
                <a:cs typeface="Courier New"/>
              </a:rPr>
              <a:t>    </a:t>
            </a:r>
            <a:r>
              <a:rPr lang="en-US" sz="1150" dirty="0">
                <a:latin typeface="Courier New"/>
                <a:cs typeface="Courier New"/>
              </a:rPr>
              <a:t>return </a:t>
            </a:r>
            <a:r>
              <a:rPr lang="en-US" sz="1150" dirty="0" err="1">
                <a:latin typeface="Courier New"/>
                <a:cs typeface="Courier New"/>
              </a:rPr>
              <a:t>Feign.</a:t>
            </a:r>
            <a:r>
              <a:rPr lang="en-US" sz="1150" i="1" dirty="0" err="1">
                <a:latin typeface="Courier New"/>
                <a:cs typeface="Courier New"/>
              </a:rPr>
              <a:t>builder</a:t>
            </a:r>
            <a:r>
              <a:rPr lang="en-US" sz="1150" dirty="0">
                <a:latin typeface="Courier New"/>
                <a:cs typeface="Courier New"/>
              </a:rPr>
              <a:t>()</a:t>
            </a:r>
            <a:br>
              <a:rPr lang="en-US" sz="1150" dirty="0">
                <a:latin typeface="Courier New"/>
                <a:cs typeface="Courier New"/>
              </a:rPr>
            </a:br>
            <a:r>
              <a:rPr lang="en-US" sz="1150" dirty="0">
                <a:latin typeface="Courier New"/>
                <a:cs typeface="Courier New"/>
              </a:rPr>
              <a:t> </a:t>
            </a:r>
            <a:r>
              <a:rPr lang="en-US" sz="1150" dirty="0" smtClean="0">
                <a:latin typeface="Courier New"/>
                <a:cs typeface="Courier New"/>
              </a:rPr>
              <a:t>            </a:t>
            </a:r>
            <a:r>
              <a:rPr lang="en-US" sz="1150" dirty="0">
                <a:latin typeface="Courier New"/>
                <a:cs typeface="Courier New"/>
              </a:rPr>
              <a:t>.encoder(new </a:t>
            </a:r>
            <a:r>
              <a:rPr lang="en-US" sz="1150" dirty="0" err="1">
                <a:latin typeface="Courier New"/>
                <a:cs typeface="Courier New"/>
              </a:rPr>
              <a:t>GsonEncoder</a:t>
            </a:r>
            <a:r>
              <a:rPr lang="en-US" sz="1150" dirty="0">
                <a:latin typeface="Courier New"/>
                <a:cs typeface="Courier New"/>
              </a:rPr>
              <a:t>())</a:t>
            </a:r>
            <a:br>
              <a:rPr lang="en-US" sz="1150" dirty="0">
                <a:latin typeface="Courier New"/>
                <a:cs typeface="Courier New"/>
              </a:rPr>
            </a:br>
            <a:r>
              <a:rPr lang="en-US" sz="1150" dirty="0">
                <a:latin typeface="Courier New"/>
                <a:cs typeface="Courier New"/>
              </a:rPr>
              <a:t> </a:t>
            </a:r>
            <a:r>
              <a:rPr lang="en-US" sz="1150" dirty="0" smtClean="0">
                <a:latin typeface="Courier New"/>
                <a:cs typeface="Courier New"/>
              </a:rPr>
              <a:t>            </a:t>
            </a:r>
            <a:r>
              <a:rPr lang="en-US" sz="1150" dirty="0">
                <a:latin typeface="Courier New"/>
                <a:cs typeface="Courier New"/>
              </a:rPr>
              <a:t>.decoder(new </a:t>
            </a:r>
            <a:r>
              <a:rPr lang="en-US" sz="1150" dirty="0" err="1">
                <a:latin typeface="Courier New"/>
                <a:cs typeface="Courier New"/>
              </a:rPr>
              <a:t>GsonDecoder</a:t>
            </a:r>
            <a:r>
              <a:rPr lang="en-US" sz="1150" dirty="0">
                <a:latin typeface="Courier New"/>
                <a:cs typeface="Courier New"/>
              </a:rPr>
              <a:t>())</a:t>
            </a:r>
            <a:br>
              <a:rPr lang="en-US" sz="1150" dirty="0">
                <a:latin typeface="Courier New"/>
                <a:cs typeface="Courier New"/>
              </a:rPr>
            </a:br>
            <a:r>
              <a:rPr lang="en-US" sz="1150" dirty="0">
                <a:latin typeface="Courier New"/>
                <a:cs typeface="Courier New"/>
              </a:rPr>
              <a:t> </a:t>
            </a:r>
            <a:r>
              <a:rPr lang="en-US" sz="1150" dirty="0" smtClean="0">
                <a:latin typeface="Courier New"/>
                <a:cs typeface="Courier New"/>
              </a:rPr>
              <a:t>            </a:t>
            </a:r>
            <a:r>
              <a:rPr lang="en-US" sz="1150" dirty="0">
                <a:latin typeface="Courier New"/>
                <a:cs typeface="Courier New"/>
              </a:rPr>
              <a:t>.target(</a:t>
            </a:r>
            <a:r>
              <a:rPr lang="en-US" sz="1150" dirty="0" err="1">
                <a:latin typeface="Courier New"/>
                <a:cs typeface="Courier New"/>
              </a:rPr>
              <a:t>AdminServiceClient.class</a:t>
            </a:r>
            <a:r>
              <a:rPr lang="en-US" sz="1150" dirty="0">
                <a:latin typeface="Courier New"/>
                <a:cs typeface="Courier New"/>
              </a:rPr>
              <a:t>, </a:t>
            </a:r>
            <a:r>
              <a:rPr lang="en-US" sz="1150" dirty="0" err="1">
                <a:latin typeface="Courier New"/>
                <a:cs typeface="Courier New"/>
              </a:rPr>
              <a:t>s.getUri</a:t>
            </a:r>
            <a:r>
              <a:rPr lang="en-US" sz="1150" dirty="0">
                <a:latin typeface="Courier New"/>
                <a:cs typeface="Courier New"/>
              </a:rPr>
              <a:t>().</a:t>
            </a:r>
            <a:r>
              <a:rPr lang="en-US" sz="1150" dirty="0" err="1">
                <a:latin typeface="Courier New"/>
                <a:cs typeface="Courier New"/>
              </a:rPr>
              <a:t>toString</a:t>
            </a:r>
            <a:r>
              <a:rPr lang="en-US" sz="1150" dirty="0">
                <a:latin typeface="Courier New"/>
                <a:cs typeface="Courier New"/>
              </a:rPr>
              <a:t>());</a:t>
            </a:r>
            <a:br>
              <a:rPr lang="en-US" sz="1150" dirty="0">
                <a:latin typeface="Courier New"/>
                <a:cs typeface="Courier New"/>
              </a:rPr>
            </a:br>
            <a:r>
              <a:rPr lang="en-US" sz="1150" dirty="0">
                <a:latin typeface="Courier New"/>
                <a:cs typeface="Courier New"/>
              </a:rPr>
              <a:t> </a:t>
            </a:r>
            <a:r>
              <a:rPr lang="en-US" sz="1150" dirty="0" smtClean="0">
                <a:latin typeface="Courier New"/>
                <a:cs typeface="Courier New"/>
              </a:rPr>
              <a:t>}</a:t>
            </a:r>
            <a:endParaRPr lang="en-US" sz="115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52</a:t>
            </a:fld>
            <a:endParaRPr lang="en-US" dirty="0"/>
          </a:p>
        </p:txBody>
      </p:sp>
    </p:spTree>
    <p:extLst>
      <p:ext uri="{BB962C8B-B14F-4D97-AF65-F5344CB8AC3E}">
        <p14:creationId xmlns:p14="http://schemas.microsoft.com/office/powerpoint/2010/main" val="3205666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do we </a:t>
            </a:r>
            <a:r>
              <a:rPr lang="en-US" dirty="0"/>
              <a:t>call method on services</a:t>
            </a:r>
            <a:r>
              <a:rPr lang="en-US" dirty="0" smtClean="0"/>
              <a:t>? – cont.</a:t>
            </a:r>
            <a:endParaRPr lang="en-US" dirty="0"/>
          </a:p>
        </p:txBody>
      </p:sp>
      <p:sp>
        <p:nvSpPr>
          <p:cNvPr id="3" name="Content Placeholder 2"/>
          <p:cNvSpPr>
            <a:spLocks noGrp="1"/>
          </p:cNvSpPr>
          <p:nvPr>
            <p:ph idx="1"/>
          </p:nvPr>
        </p:nvSpPr>
        <p:spPr>
          <a:xfrm>
            <a:off x="269875" y="895138"/>
            <a:ext cx="9013707" cy="5652192"/>
          </a:xfrm>
        </p:spPr>
        <p:txBody>
          <a:bodyPr/>
          <a:lstStyle/>
          <a:p>
            <a:pPr marL="342900" lvl="1" indent="-342900">
              <a:buFont typeface="Wingdings" charset="2"/>
              <a:buChar char="§"/>
            </a:pPr>
            <a:r>
              <a:rPr lang="en-US" sz="2200" dirty="0">
                <a:solidFill>
                  <a:srgbClr val="7030A0"/>
                </a:solidFill>
              </a:rPr>
              <a:t>We will use Netflix </a:t>
            </a:r>
            <a:r>
              <a:rPr lang="en-US" sz="2200" dirty="0" smtClean="0">
                <a:solidFill>
                  <a:srgbClr val="7030A0"/>
                </a:solidFill>
              </a:rPr>
              <a:t>Feign</a:t>
            </a:r>
          </a:p>
          <a:p>
            <a:pPr marL="684213" lvl="1" indent="-342900">
              <a:buFont typeface="Wingdings" charset="2"/>
              <a:buChar char="§"/>
            </a:pPr>
            <a:r>
              <a:rPr lang="en-US" dirty="0">
                <a:solidFill>
                  <a:srgbClr val="7030A0"/>
                </a:solidFill>
                <a:latin typeface="Calibri"/>
                <a:cs typeface="Calibri"/>
              </a:rPr>
              <a:t>How to let feign to use the new interface</a:t>
            </a:r>
            <a:r>
              <a:rPr lang="en-US" dirty="0" smtClean="0">
                <a:solidFill>
                  <a:srgbClr val="7030A0"/>
                </a:solidFill>
                <a:latin typeface="Calibri"/>
                <a:cs typeface="Calibri"/>
              </a:rPr>
              <a:t>? – cont.</a:t>
            </a:r>
            <a:endParaRPr lang="en-US" dirty="0">
              <a:solidFill>
                <a:srgbClr val="7030A0"/>
              </a:solidFill>
              <a:latin typeface="Calibri"/>
              <a:cs typeface="Calibri"/>
            </a:endParaRPr>
          </a:p>
          <a:p>
            <a:pPr marL="977900" lvl="2" indent="-342900">
              <a:buFont typeface="Wingdings" charset="2"/>
              <a:buChar char="§"/>
            </a:pPr>
            <a:r>
              <a:rPr lang="en-US" b="1" dirty="0" smtClean="0">
                <a:solidFill>
                  <a:srgbClr val="7030A0"/>
                </a:solidFill>
                <a:latin typeface="Calibri"/>
                <a:cs typeface="Calibri"/>
              </a:rPr>
              <a:t>Issue: </a:t>
            </a:r>
            <a:r>
              <a:rPr lang="en-US" dirty="0" smtClean="0">
                <a:solidFill>
                  <a:srgbClr val="7030A0"/>
                </a:solidFill>
                <a:latin typeface="Calibri"/>
                <a:cs typeface="Calibri"/>
              </a:rPr>
              <a:t> </a:t>
            </a:r>
            <a:endParaRPr lang="en-US" dirty="0">
              <a:solidFill>
                <a:srgbClr val="7030A0"/>
              </a:solidFill>
              <a:latin typeface="Calibri"/>
              <a:cs typeface="Calibri"/>
            </a:endParaRPr>
          </a:p>
          <a:p>
            <a:pPr marL="1198563" lvl="3" indent="-342900">
              <a:buFont typeface="Wingdings" charset="2"/>
              <a:buChar char="§"/>
            </a:pPr>
            <a:r>
              <a:rPr lang="en-US" dirty="0" smtClean="0">
                <a:solidFill>
                  <a:schemeClr val="accent5"/>
                </a:solidFill>
              </a:rPr>
              <a:t>An Unauthorized exception is thrown. Why? </a:t>
            </a:r>
          </a:p>
          <a:p>
            <a:pPr lvl="3" indent="0">
              <a:buNone/>
            </a:pPr>
            <a:endParaRPr lang="en-US" dirty="0" smtClean="0">
              <a:solidFill>
                <a:schemeClr val="accent5"/>
              </a:solidFill>
            </a:endParaRPr>
          </a:p>
          <a:p>
            <a:pPr lvl="3" indent="0">
              <a:buNone/>
            </a:pPr>
            <a:r>
              <a:rPr lang="en-US" sz="1200" dirty="0" err="1">
                <a:latin typeface="Courier New"/>
                <a:cs typeface="Courier New"/>
              </a:rPr>
              <a:t>feign.FeignException</a:t>
            </a:r>
            <a:r>
              <a:rPr lang="en-US" sz="1200" dirty="0">
                <a:latin typeface="Courier New"/>
                <a:cs typeface="Courier New"/>
              </a:rPr>
              <a:t>: status 401 reading </a:t>
            </a:r>
            <a:r>
              <a:rPr lang="en-US" sz="1200" dirty="0" err="1">
                <a:latin typeface="Courier New"/>
                <a:cs typeface="Courier New"/>
              </a:rPr>
              <a:t>AdminServiceClient#getHotels</a:t>
            </a:r>
            <a:r>
              <a:rPr lang="en-US" sz="1200" dirty="0">
                <a:latin typeface="Courier New"/>
                <a:cs typeface="Courier New"/>
              </a:rPr>
              <a:t>(); content:</a:t>
            </a:r>
          </a:p>
          <a:p>
            <a:pPr lvl="3" indent="0">
              <a:buNone/>
            </a:pPr>
            <a:r>
              <a:rPr lang="en-US" sz="1200" dirty="0">
                <a:latin typeface="Courier New"/>
                <a:cs typeface="Courier New"/>
              </a:rPr>
              <a:t>{"timestamp":1429757460485,"status":401,"error":"Unauthorized","message":"Full authentication is required to access this </a:t>
            </a:r>
            <a:r>
              <a:rPr lang="en-US" sz="1200" dirty="0" err="1">
                <a:latin typeface="Courier New"/>
                <a:cs typeface="Courier New"/>
              </a:rPr>
              <a:t>resource","path</a:t>
            </a:r>
            <a:r>
              <a:rPr lang="en-US" sz="1200" dirty="0">
                <a:latin typeface="Courier New"/>
                <a:cs typeface="Courier New"/>
              </a:rPr>
              <a:t>":"/hotels"}</a:t>
            </a:r>
          </a:p>
          <a:p>
            <a:pPr lvl="3" indent="0">
              <a:buNone/>
            </a:pPr>
            <a:r>
              <a:rPr lang="en-US" sz="1200" dirty="0">
                <a:latin typeface="Courier New"/>
                <a:cs typeface="Courier New"/>
              </a:rPr>
              <a:t>	at </a:t>
            </a:r>
            <a:r>
              <a:rPr lang="en-US" sz="1200" dirty="0" err="1">
                <a:latin typeface="Courier New"/>
                <a:cs typeface="Courier New"/>
              </a:rPr>
              <a:t>feign.FeignException.errorStatus</a:t>
            </a:r>
            <a:r>
              <a:rPr lang="en-US" sz="1200" dirty="0">
                <a:latin typeface="Courier New"/>
                <a:cs typeface="Courier New"/>
              </a:rPr>
              <a:t>(FeignException.java:39)</a:t>
            </a:r>
          </a:p>
          <a:p>
            <a:pPr lvl="3" indent="0">
              <a:buNone/>
            </a:pPr>
            <a:r>
              <a:rPr lang="en-US" sz="1200" dirty="0">
                <a:latin typeface="Courier New"/>
                <a:cs typeface="Courier New"/>
              </a:rPr>
              <a:t>	at </a:t>
            </a:r>
            <a:r>
              <a:rPr lang="en-US" sz="1200" dirty="0" err="1">
                <a:latin typeface="Courier New"/>
                <a:cs typeface="Courier New"/>
              </a:rPr>
              <a:t>feign.codec.ErrorDecoder$Default.decode</a:t>
            </a:r>
            <a:r>
              <a:rPr lang="en-US" sz="1200" dirty="0">
                <a:latin typeface="Courier New"/>
                <a:cs typeface="Courier New"/>
              </a:rPr>
              <a:t>(ErrorDecoder.java:87)</a:t>
            </a:r>
          </a:p>
          <a:p>
            <a:pPr lvl="3" indent="0">
              <a:buNone/>
            </a:pPr>
            <a:r>
              <a:rPr lang="en-US" sz="1200" dirty="0">
                <a:latin typeface="Courier New"/>
                <a:cs typeface="Courier New"/>
              </a:rPr>
              <a:t>	at </a:t>
            </a:r>
            <a:r>
              <a:rPr lang="en-US" sz="1200" dirty="0" err="1">
                <a:latin typeface="Courier New"/>
                <a:cs typeface="Courier New"/>
              </a:rPr>
              <a:t>feign.SynchronousMethodHandler.executeAndDecode</a:t>
            </a:r>
            <a:r>
              <a:rPr lang="en-US" sz="1200" dirty="0">
                <a:latin typeface="Courier New"/>
                <a:cs typeface="Courier New"/>
              </a:rPr>
              <a:t>(SynchronousMethodHandler.java:144)</a:t>
            </a:r>
          </a:p>
          <a:p>
            <a:pPr lvl="3" indent="0">
              <a:buNone/>
            </a:pPr>
            <a:r>
              <a:rPr lang="en-US" sz="1200" dirty="0">
                <a:latin typeface="Courier New"/>
                <a:cs typeface="Courier New"/>
              </a:rPr>
              <a:t>	at </a:t>
            </a:r>
            <a:r>
              <a:rPr lang="en-US" sz="1200" dirty="0" err="1">
                <a:latin typeface="Courier New"/>
                <a:cs typeface="Courier New"/>
              </a:rPr>
              <a:t>feign.SynchronousMethodHandler.invoke</a:t>
            </a:r>
            <a:r>
              <a:rPr lang="en-US" sz="1200" dirty="0">
                <a:latin typeface="Courier New"/>
                <a:cs typeface="Courier New"/>
              </a:rPr>
              <a:t>(SynchronousMethodHandler.java:96)</a:t>
            </a:r>
          </a:p>
          <a:p>
            <a:pPr lvl="3" indent="0">
              <a:buNone/>
            </a:pPr>
            <a:r>
              <a:rPr lang="en-US" sz="1200" dirty="0">
                <a:latin typeface="Courier New"/>
                <a:cs typeface="Courier New"/>
              </a:rPr>
              <a:t>	at </a:t>
            </a:r>
            <a:r>
              <a:rPr lang="en-US" sz="1200" dirty="0" err="1">
                <a:latin typeface="Courier New"/>
                <a:cs typeface="Courier New"/>
              </a:rPr>
              <a:t>feign.ReflectiveFeign$FeignInvocationHandler.invoke</a:t>
            </a:r>
            <a:r>
              <a:rPr lang="en-US" sz="1200" dirty="0">
                <a:latin typeface="Courier New"/>
                <a:cs typeface="Courier New"/>
              </a:rPr>
              <a:t>(ReflectiveFeign.java:92)</a:t>
            </a:r>
          </a:p>
          <a:p>
            <a:pPr lvl="3" indent="0">
              <a:buNone/>
            </a:pPr>
            <a:r>
              <a:rPr lang="en-US" sz="1200" dirty="0">
                <a:latin typeface="Courier New"/>
                <a:cs typeface="Courier New"/>
              </a:rPr>
              <a:t>	at com.sun.proxy.$Proxy80.getHotels(Unknown Source)</a:t>
            </a:r>
          </a:p>
          <a:p>
            <a:pPr lvl="3" indent="0">
              <a:buNone/>
            </a:pPr>
            <a:r>
              <a:rPr lang="en-US" sz="1200" dirty="0">
                <a:latin typeface="Courier New"/>
                <a:cs typeface="Courier New"/>
              </a:rPr>
              <a:t>	at </a:t>
            </a:r>
            <a:r>
              <a:rPr lang="en-US" sz="1200" dirty="0" smtClean="0">
                <a:latin typeface="Courier New"/>
                <a:cs typeface="Courier New"/>
              </a:rPr>
              <a:t>com.expedia.livecoding.mtl.service.aggregator.AggregateHotelService.lambda</a:t>
            </a:r>
            <a:r>
              <a:rPr lang="en-US" sz="1200" dirty="0">
                <a:latin typeface="Courier New"/>
                <a:cs typeface="Courier New"/>
              </a:rPr>
              <a:t>$aggregate$0(AggregateHotelService.java:30</a:t>
            </a:r>
            <a:r>
              <a:rPr lang="en-US" sz="1200" dirty="0" smtClean="0">
                <a:latin typeface="Courier New"/>
                <a:cs typeface="Courier New"/>
              </a:rPr>
              <a:t>)</a:t>
            </a:r>
          </a:p>
          <a:p>
            <a:pPr lvl="3" indent="0">
              <a:buNone/>
            </a:pPr>
            <a:endParaRPr lang="en-US" sz="1200" dirty="0" smtClean="0">
              <a:latin typeface="Courier New"/>
              <a:cs typeface="Courier New"/>
            </a:endParaRPr>
          </a:p>
          <a:p>
            <a:pPr marL="1141413" lvl="3" indent="-285750">
              <a:buFont typeface="Wingdings" charset="2"/>
              <a:buChar char="§"/>
            </a:pPr>
            <a:r>
              <a:rPr lang="en-US" dirty="0" smtClean="0">
                <a:solidFill>
                  <a:schemeClr val="accent5"/>
                </a:solidFill>
              </a:rPr>
              <a:t>/</a:t>
            </a:r>
            <a:r>
              <a:rPr lang="en-US" dirty="0" err="1" smtClean="0">
                <a:solidFill>
                  <a:schemeClr val="accent5"/>
                </a:solidFill>
              </a:rPr>
              <a:t>api</a:t>
            </a:r>
            <a:r>
              <a:rPr lang="en-US" dirty="0" smtClean="0">
                <a:solidFill>
                  <a:schemeClr val="accent5"/>
                </a:solidFill>
              </a:rPr>
              <a:t> is protected  - @see </a:t>
            </a:r>
            <a:r>
              <a:rPr lang="en-US" dirty="0" err="1" smtClean="0">
                <a:solidFill>
                  <a:schemeClr val="accent5"/>
                </a:solidFill>
              </a:rPr>
              <a:t>SecurityConfiguration</a:t>
            </a:r>
            <a:r>
              <a:rPr lang="en-US" dirty="0" smtClean="0">
                <a:solidFill>
                  <a:schemeClr val="accent5"/>
                </a:solidFill>
              </a:rPr>
              <a:t> in the admin service project</a:t>
            </a:r>
          </a:p>
          <a:p>
            <a:pPr lvl="3" indent="0">
              <a:buNone/>
            </a:pPr>
            <a:endParaRPr lang="en-US" sz="1200" dirty="0" smtClean="0">
              <a:latin typeface="Courier New"/>
              <a:cs typeface="Courier New"/>
            </a:endParaRPr>
          </a:p>
          <a:p>
            <a:pPr marL="1141413" lvl="3" indent="-285750">
              <a:buFont typeface="Wingdings" charset="2"/>
              <a:buChar char="§"/>
            </a:pPr>
            <a:r>
              <a:rPr lang="en-US" sz="1800" dirty="0" smtClean="0">
                <a:solidFill>
                  <a:srgbClr val="7030A0"/>
                </a:solidFill>
                <a:latin typeface="Calibri"/>
                <a:cs typeface="Calibri"/>
              </a:rPr>
              <a:t>How to fix it?</a:t>
            </a:r>
          </a:p>
          <a:p>
            <a:pPr marL="1374775" lvl="4" indent="-285750">
              <a:buFont typeface="Wingdings" charset="2"/>
              <a:buChar char="§"/>
            </a:pPr>
            <a:r>
              <a:rPr lang="en-US" sz="1800" b="1" dirty="0" smtClean="0">
                <a:solidFill>
                  <a:srgbClr val="7030A0"/>
                </a:solidFill>
                <a:latin typeface="Calibri"/>
                <a:cs typeface="Calibri"/>
              </a:rPr>
              <a:t>Tips:</a:t>
            </a:r>
          </a:p>
          <a:p>
            <a:pPr marL="1657350" lvl="5" indent="-285750">
              <a:buFont typeface="Wingdings" charset="2"/>
              <a:buChar char="§"/>
            </a:pPr>
            <a:r>
              <a:rPr lang="en-US" sz="1400" dirty="0" err="1" smtClean="0">
                <a:solidFill>
                  <a:srgbClr val="7030A0"/>
                </a:solidFill>
                <a:latin typeface="Calibri"/>
                <a:cs typeface="Calibri"/>
              </a:rPr>
              <a:t>RequestInterceptor</a:t>
            </a:r>
            <a:r>
              <a:rPr lang="en-US" sz="1400" dirty="0" smtClean="0">
                <a:solidFill>
                  <a:srgbClr val="7030A0"/>
                </a:solidFill>
                <a:latin typeface="Calibri"/>
                <a:cs typeface="Calibri"/>
              </a:rPr>
              <a:t> </a:t>
            </a:r>
            <a:r>
              <a:rPr lang="en-US" sz="1400" dirty="0" smtClean="0">
                <a:solidFill>
                  <a:srgbClr val="7030A0"/>
                </a:solidFill>
                <a:latin typeface="Calibri"/>
                <a:cs typeface="Calibri"/>
              </a:rPr>
              <a:t>interface used to inject the </a:t>
            </a:r>
            <a:r>
              <a:rPr lang="en-US" sz="1400" dirty="0" smtClean="0">
                <a:solidFill>
                  <a:srgbClr val="7030A0"/>
                </a:solidFill>
                <a:latin typeface="Calibri"/>
                <a:cs typeface="Calibri"/>
              </a:rPr>
              <a:t>basic authentication</a:t>
            </a:r>
          </a:p>
          <a:p>
            <a:pPr marL="1657350" lvl="5" indent="-285750">
              <a:buFont typeface="Wingdings" charset="2"/>
              <a:buChar char="§"/>
            </a:pPr>
            <a:r>
              <a:rPr lang="en-US" sz="1400" dirty="0" err="1" smtClean="0">
                <a:solidFill>
                  <a:srgbClr val="7030A0"/>
                </a:solidFill>
                <a:latin typeface="Calibri"/>
                <a:cs typeface="Calibri"/>
              </a:rPr>
              <a:t>BasicAuthRequestInterceptor</a:t>
            </a:r>
            <a:r>
              <a:rPr lang="en-US" sz="1400" dirty="0" smtClean="0">
                <a:solidFill>
                  <a:srgbClr val="7030A0"/>
                </a:solidFill>
                <a:latin typeface="Calibri"/>
                <a:cs typeface="Calibri"/>
              </a:rPr>
              <a:t> is included out of the box</a:t>
            </a:r>
            <a:endParaRPr lang="en-US" sz="1400" dirty="0" smtClean="0">
              <a:solidFill>
                <a:srgbClr val="7030A0"/>
              </a:solidFill>
              <a:latin typeface="Calibri"/>
              <a:cs typeface="Calibri"/>
            </a:endParaRPr>
          </a:p>
          <a:p>
            <a:pPr marL="1657350" lvl="5" indent="-285750">
              <a:buFont typeface="Wingdings" charset="2"/>
              <a:buChar char="§"/>
            </a:pPr>
            <a:endParaRPr lang="en-US" sz="1400" dirty="0" smtClean="0">
              <a:solidFill>
                <a:srgbClr val="7030A0"/>
              </a:solidFill>
              <a:latin typeface="Calibri"/>
              <a:cs typeface="Calibri"/>
            </a:endParaRPr>
          </a:p>
          <a:p>
            <a:pPr marL="1657350" lvl="5" indent="-285750">
              <a:buFont typeface="Wingdings" charset="2"/>
              <a:buChar char="§"/>
            </a:pPr>
            <a:endParaRPr lang="en-US" sz="1400" dirty="0" smtClean="0">
              <a:solidFill>
                <a:srgbClr val="7030A0"/>
              </a:solidFill>
              <a:latin typeface="Calibri"/>
              <a:cs typeface="Calibri"/>
            </a:endParaRPr>
          </a:p>
          <a:p>
            <a:pPr lvl="3" indent="0">
              <a:buNone/>
            </a:pPr>
            <a:endParaRPr lang="en-US" sz="1200" dirty="0" smtClean="0">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53</a:t>
            </a:fld>
            <a:endParaRPr lang="en-US" dirty="0"/>
          </a:p>
        </p:txBody>
      </p:sp>
    </p:spTree>
    <p:extLst>
      <p:ext uri="{BB962C8B-B14F-4D97-AF65-F5344CB8AC3E}">
        <p14:creationId xmlns:p14="http://schemas.microsoft.com/office/powerpoint/2010/main" val="3655588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fix the unauthorized exception</a:t>
            </a:r>
            <a:r>
              <a:rPr lang="en-US" dirty="0" smtClean="0"/>
              <a:t>?</a:t>
            </a:r>
            <a:endParaRPr lang="en-US" dirty="0"/>
          </a:p>
        </p:txBody>
      </p:sp>
      <p:sp>
        <p:nvSpPr>
          <p:cNvPr id="3" name="Content Placeholder 2"/>
          <p:cNvSpPr>
            <a:spLocks noGrp="1"/>
          </p:cNvSpPr>
          <p:nvPr>
            <p:ph idx="1"/>
          </p:nvPr>
        </p:nvSpPr>
        <p:spPr/>
        <p:txBody>
          <a:bodyPr/>
          <a:lstStyle/>
          <a:p>
            <a:pPr marL="684213" lvl="1" indent="-342900">
              <a:buFont typeface="Wingdings" charset="2"/>
              <a:buChar char="§"/>
            </a:pPr>
            <a:r>
              <a:rPr lang="en-US" b="1" dirty="0" smtClean="0">
                <a:solidFill>
                  <a:srgbClr val="7030A0"/>
                </a:solidFill>
                <a:latin typeface="Calibri"/>
                <a:cs typeface="Calibri"/>
              </a:rPr>
              <a:t>Solution: - cont</a:t>
            </a:r>
            <a:r>
              <a:rPr lang="en-US" dirty="0" smtClean="0"/>
              <a:t>. </a:t>
            </a:r>
          </a:p>
          <a:p>
            <a:pPr lvl="1" indent="0">
              <a:buNone/>
            </a:pPr>
            <a:endParaRPr lang="en-US" dirty="0" smtClean="0"/>
          </a:p>
          <a:p>
            <a:pPr lvl="2" indent="0">
              <a:buNone/>
            </a:pPr>
            <a:r>
              <a:rPr lang="en-US" sz="1200" dirty="0" smtClean="0">
                <a:latin typeface="Courier New"/>
                <a:cs typeface="Courier New"/>
              </a:rPr>
              <a:t>private </a:t>
            </a:r>
            <a:r>
              <a:rPr lang="en-US" sz="1200" dirty="0" err="1">
                <a:latin typeface="Courier New"/>
                <a:cs typeface="Courier New"/>
              </a:rPr>
              <a:t>AdminServiceClient</a:t>
            </a:r>
            <a:r>
              <a:rPr lang="en-US" sz="1200" dirty="0">
                <a:latin typeface="Courier New"/>
                <a:cs typeface="Courier New"/>
              </a:rPr>
              <a:t> </a:t>
            </a:r>
            <a:r>
              <a:rPr lang="en-US" sz="1200" dirty="0" err="1">
                <a:latin typeface="Courier New"/>
                <a:cs typeface="Courier New"/>
              </a:rPr>
              <a:t>retrieveAdminServiceClient</a:t>
            </a:r>
            <a:r>
              <a:rPr lang="en-US" sz="1200" dirty="0">
                <a:latin typeface="Courier New"/>
                <a:cs typeface="Courier New"/>
              </a:rPr>
              <a:t>(</a:t>
            </a:r>
            <a:r>
              <a:rPr lang="en-US" sz="1200" dirty="0" err="1">
                <a:latin typeface="Courier New"/>
                <a:cs typeface="Courier New"/>
              </a:rPr>
              <a:t>ServiceInstance</a:t>
            </a:r>
            <a:r>
              <a:rPr lang="en-US" sz="1200" dirty="0">
                <a:latin typeface="Courier New"/>
                <a:cs typeface="Courier New"/>
              </a:rPr>
              <a:t> </a:t>
            </a:r>
            <a:r>
              <a:rPr lang="en-US" sz="1200" dirty="0" err="1">
                <a:latin typeface="Courier New"/>
                <a:cs typeface="Courier New"/>
              </a:rPr>
              <a:t>serviceInstance</a:t>
            </a:r>
            <a:r>
              <a:rPr lang="en-US" sz="1200" dirty="0">
                <a:latin typeface="Courier New"/>
                <a:cs typeface="Courier New"/>
              </a:rPr>
              <a:t>) {</a:t>
            </a:r>
            <a:br>
              <a:rPr lang="en-US" sz="1200" dirty="0">
                <a:latin typeface="Courier New"/>
                <a:cs typeface="Courier New"/>
              </a:rPr>
            </a:br>
            <a:r>
              <a:rPr lang="en-US" sz="1200" dirty="0" smtClean="0">
                <a:latin typeface="Courier New"/>
                <a:cs typeface="Courier New"/>
              </a:rPr>
              <a:t>    </a:t>
            </a:r>
            <a:r>
              <a:rPr lang="en-US" sz="1200" dirty="0">
                <a:latin typeface="Courier New"/>
                <a:cs typeface="Courier New"/>
              </a:rPr>
              <a:t>return </a:t>
            </a:r>
            <a:r>
              <a:rPr lang="en-US" sz="1200" dirty="0" err="1">
                <a:latin typeface="Courier New"/>
                <a:cs typeface="Courier New"/>
              </a:rPr>
              <a:t>Feign.</a:t>
            </a:r>
            <a:r>
              <a:rPr lang="en-US" sz="1200" i="1" dirty="0" err="1">
                <a:latin typeface="Courier New"/>
                <a:cs typeface="Courier New"/>
              </a:rPr>
              <a:t>builder</a:t>
            </a:r>
            <a:r>
              <a:rPr lang="en-US" sz="1200" dirty="0">
                <a:latin typeface="Courier New"/>
                <a:cs typeface="Courier New"/>
              </a:rPr>
              <a:t>()</a:t>
            </a:r>
            <a:br>
              <a:rPr lang="en-US" sz="1200" dirty="0">
                <a:latin typeface="Courier New"/>
                <a:cs typeface="Courier New"/>
              </a:rPr>
            </a:br>
            <a:r>
              <a:rPr lang="en-US" sz="1200" dirty="0" smtClean="0">
                <a:latin typeface="Courier New"/>
                <a:cs typeface="Courier New"/>
              </a:rPr>
              <a:t>            </a:t>
            </a:r>
            <a:r>
              <a:rPr lang="en-US" sz="1200" dirty="0">
                <a:latin typeface="Courier New"/>
                <a:cs typeface="Courier New"/>
              </a:rPr>
              <a:t>.encoder(new </a:t>
            </a:r>
            <a:r>
              <a:rPr lang="en-US" sz="1200" dirty="0" err="1">
                <a:latin typeface="Courier New"/>
                <a:cs typeface="Courier New"/>
              </a:rPr>
              <a:t>GsonEncoder</a:t>
            </a:r>
            <a:r>
              <a:rPr lang="en-US" sz="1200" dirty="0">
                <a:latin typeface="Courier New"/>
                <a:cs typeface="Courier New"/>
              </a:rPr>
              <a:t>())</a:t>
            </a:r>
            <a:br>
              <a:rPr lang="en-US" sz="1200" dirty="0">
                <a:latin typeface="Courier New"/>
                <a:cs typeface="Courier New"/>
              </a:rPr>
            </a:br>
            <a:r>
              <a:rPr lang="en-US" sz="1200" dirty="0" smtClean="0">
                <a:latin typeface="Courier New"/>
                <a:cs typeface="Courier New"/>
              </a:rPr>
              <a:t>            </a:t>
            </a:r>
            <a:r>
              <a:rPr lang="en-US" sz="1200" dirty="0">
                <a:latin typeface="Courier New"/>
                <a:cs typeface="Courier New"/>
              </a:rPr>
              <a:t>.decoder(new </a:t>
            </a:r>
            <a:r>
              <a:rPr lang="en-US" sz="1200" dirty="0" err="1">
                <a:latin typeface="Courier New"/>
                <a:cs typeface="Courier New"/>
              </a:rPr>
              <a:t>GsonDecoder</a:t>
            </a:r>
            <a:r>
              <a:rPr lang="en-US" sz="1200" dirty="0">
                <a:latin typeface="Courier New"/>
                <a:cs typeface="Courier New"/>
              </a:rPr>
              <a:t>(</a:t>
            </a:r>
            <a:r>
              <a:rPr lang="en-US" sz="1200" dirty="0" smtClean="0">
                <a:latin typeface="Courier New"/>
                <a:cs typeface="Courier New"/>
              </a:rPr>
              <a:t>))</a:t>
            </a:r>
          </a:p>
          <a:p>
            <a:pPr lvl="2" indent="0">
              <a:buNone/>
            </a:pPr>
            <a:r>
              <a:rPr lang="en-US" sz="1200" dirty="0" smtClean="0">
                <a:latin typeface="Courier New"/>
                <a:cs typeface="Courier New"/>
              </a:rPr>
              <a:t>            </a:t>
            </a:r>
            <a:r>
              <a:rPr lang="en-US" sz="1200" b="1" dirty="0" smtClean="0">
                <a:latin typeface="Courier New"/>
                <a:cs typeface="Courier New"/>
              </a:rPr>
              <a:t>.</a:t>
            </a:r>
            <a:r>
              <a:rPr lang="en-US" sz="1200" b="1" dirty="0" err="1" smtClean="0">
                <a:latin typeface="Courier New"/>
                <a:cs typeface="Courier New"/>
              </a:rPr>
              <a:t>requestInterceptor</a:t>
            </a:r>
            <a:r>
              <a:rPr lang="en-US" sz="1200" b="1" dirty="0" smtClean="0">
                <a:latin typeface="Courier New"/>
                <a:cs typeface="Courier New"/>
              </a:rPr>
              <a:t>(</a:t>
            </a:r>
            <a:r>
              <a:rPr lang="en-US" sz="1200" b="1" dirty="0">
                <a:latin typeface="Courier New"/>
                <a:cs typeface="Courier New"/>
              </a:rPr>
              <a:t>new </a:t>
            </a:r>
            <a:r>
              <a:rPr lang="en-US" sz="1200" b="1" dirty="0" err="1">
                <a:latin typeface="Courier New"/>
                <a:cs typeface="Courier New"/>
              </a:rPr>
              <a:t>BasicAuthRequestInterceptor</a:t>
            </a:r>
            <a:r>
              <a:rPr lang="en-US" sz="1200" b="1" dirty="0">
                <a:latin typeface="Courier New"/>
                <a:cs typeface="Courier New"/>
              </a:rPr>
              <a:t>("admin", "admin")</a:t>
            </a:r>
            <a:r>
              <a:rPr lang="en-US" sz="1200" b="1" dirty="0" smtClean="0">
                <a:latin typeface="Courier New"/>
                <a:cs typeface="Courier New"/>
              </a:rPr>
              <a:t>)</a:t>
            </a:r>
            <a:r>
              <a:rPr lang="en-US" sz="1200" b="1" dirty="0" smtClean="0">
                <a:latin typeface="Courier New"/>
                <a:cs typeface="Courier New"/>
              </a:rPr>
              <a:t/>
            </a:r>
            <a:br>
              <a:rPr lang="en-US" sz="1200" b="1" dirty="0" smtClean="0">
                <a:latin typeface="Courier New"/>
                <a:cs typeface="Courier New"/>
              </a:rPr>
            </a:br>
            <a:r>
              <a:rPr lang="en-US" sz="1200" dirty="0" smtClean="0">
                <a:latin typeface="Courier New"/>
                <a:cs typeface="Courier New"/>
              </a:rPr>
              <a:t>            .target(</a:t>
            </a:r>
            <a:r>
              <a:rPr lang="en-US" sz="1200" dirty="0" err="1" smtClean="0">
                <a:latin typeface="Courier New"/>
                <a:cs typeface="Courier New"/>
              </a:rPr>
              <a:t>AdminServiceClient.class</a:t>
            </a:r>
            <a:r>
              <a:rPr lang="en-US" sz="1200" dirty="0" smtClean="0">
                <a:latin typeface="Courier New"/>
                <a:cs typeface="Courier New"/>
              </a:rPr>
              <a:t>, </a:t>
            </a:r>
            <a:r>
              <a:rPr lang="en-US" sz="1200" dirty="0" err="1" smtClean="0">
                <a:latin typeface="Courier New"/>
                <a:cs typeface="Courier New"/>
              </a:rPr>
              <a:t>s.getUri</a:t>
            </a:r>
            <a:r>
              <a:rPr lang="en-US" sz="1200" dirty="0" smtClean="0">
                <a:latin typeface="Courier New"/>
                <a:cs typeface="Courier New"/>
              </a:rPr>
              <a:t>().</a:t>
            </a:r>
            <a:r>
              <a:rPr lang="en-US" sz="1200" dirty="0" err="1" smtClean="0">
                <a:latin typeface="Courier New"/>
                <a:cs typeface="Courier New"/>
              </a:rPr>
              <a:t>toString</a:t>
            </a:r>
            <a:r>
              <a:rPr lang="en-US" sz="1200" dirty="0" smtClean="0">
                <a:latin typeface="Courier New"/>
                <a:cs typeface="Courier New"/>
              </a:rPr>
              <a:t>());</a:t>
            </a:r>
            <a:br>
              <a:rPr lang="en-US" sz="1200" dirty="0" smtClean="0">
                <a:latin typeface="Courier New"/>
                <a:cs typeface="Courier New"/>
              </a:rPr>
            </a:br>
            <a:r>
              <a:rPr lang="en-US" sz="1200" dirty="0" smtClean="0">
                <a:latin typeface="Courier New"/>
                <a:cs typeface="Courier New"/>
              </a:rPr>
              <a:t>}</a:t>
            </a:r>
          </a:p>
          <a:p>
            <a:pPr lvl="2" indent="0">
              <a:buNone/>
            </a:pPr>
            <a:endParaRPr lang="en-US" sz="1100" b="1" dirty="0">
              <a:solidFill>
                <a:srgbClr val="7030A0"/>
              </a:solidFill>
              <a:latin typeface="Courier New"/>
              <a:cs typeface="Courier New"/>
            </a:endParaRPr>
          </a:p>
          <a:p>
            <a:pPr lvl="2" indent="0">
              <a:buNone/>
            </a:pPr>
            <a:endParaRPr lang="en-US" sz="1100" b="1" dirty="0">
              <a:solidFill>
                <a:srgbClr val="7030A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54</a:t>
            </a:fld>
            <a:endParaRPr lang="en-US" dirty="0"/>
          </a:p>
        </p:txBody>
      </p:sp>
    </p:spTree>
    <p:extLst>
      <p:ext uri="{BB962C8B-B14F-4D97-AF65-F5344CB8AC3E}">
        <p14:creationId xmlns:p14="http://schemas.microsoft.com/office/powerpoint/2010/main" val="345836607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search rest API? </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Cache the list of hotels and create a rest API to search hotels</a:t>
            </a:r>
          </a:p>
          <a:p>
            <a:pPr marL="684213" lvl="1" indent="-342900">
              <a:buFont typeface="Wingdings" charset="2"/>
              <a:buChar char="§"/>
            </a:pPr>
            <a:r>
              <a:rPr lang="en-US" b="1" dirty="0" smtClean="0">
                <a:solidFill>
                  <a:srgbClr val="7030A0"/>
                </a:solidFill>
              </a:rPr>
              <a:t>Tips:</a:t>
            </a:r>
          </a:p>
          <a:p>
            <a:pPr marL="977900" lvl="2" indent="-342900">
              <a:buFont typeface="Wingdings" charset="2"/>
              <a:buChar char="§"/>
            </a:pPr>
            <a:r>
              <a:rPr lang="en-US" dirty="0" smtClean="0">
                <a:solidFill>
                  <a:srgbClr val="7030A0"/>
                </a:solidFill>
              </a:rPr>
              <a:t>Admin client contains a tons of rest API</a:t>
            </a:r>
          </a:p>
          <a:p>
            <a:pPr marL="977900" lvl="2" indent="-342900">
              <a:buFont typeface="Wingdings" charset="2"/>
              <a:buChar char="§"/>
            </a:pPr>
            <a:r>
              <a:rPr lang="en-US" dirty="0" smtClean="0">
                <a:solidFill>
                  <a:srgbClr val="7030A0"/>
                </a:solidFill>
              </a:rPr>
              <a:t>Use guava to create a cache of the hotels</a:t>
            </a:r>
          </a:p>
          <a:p>
            <a:pPr marL="977900" lvl="2" indent="-342900">
              <a:buFont typeface="Wingdings" charset="2"/>
              <a:buChar char="§"/>
            </a:pPr>
            <a:endParaRPr lang="en-US" dirty="0">
              <a:solidFill>
                <a:srgbClr val="7030A0"/>
              </a:solidFill>
            </a:endParaRPr>
          </a:p>
          <a:p>
            <a:pPr marL="684213" lvl="1" indent="-342900">
              <a:buFont typeface="Wingdings" charset="2"/>
              <a:buChar char="§"/>
            </a:pPr>
            <a:r>
              <a:rPr lang="en-US" b="1" dirty="0" smtClean="0">
                <a:solidFill>
                  <a:srgbClr val="7030A0"/>
                </a:solidFill>
              </a:rPr>
              <a:t>Solution:</a:t>
            </a:r>
          </a:p>
          <a:p>
            <a:pPr lvl="2" indent="0">
              <a:buNone/>
            </a:pPr>
            <a:r>
              <a:rPr lang="en-US" sz="1200" dirty="0" smtClean="0">
                <a:latin typeface="Courier New"/>
                <a:cs typeface="Courier New"/>
              </a:rPr>
              <a:t>// In the </a:t>
            </a:r>
            <a:r>
              <a:rPr lang="en-US" sz="1200" dirty="0" err="1" smtClean="0">
                <a:latin typeface="Courier New"/>
                <a:cs typeface="Courier New"/>
              </a:rPr>
              <a:t>AggregatorServiceApplication</a:t>
            </a:r>
            <a:r>
              <a:rPr lang="en-US" sz="1200" dirty="0" smtClean="0">
                <a:latin typeface="Courier New"/>
                <a:cs typeface="Courier New"/>
              </a:rPr>
              <a:t> class</a:t>
            </a:r>
          </a:p>
          <a:p>
            <a:pPr lvl="2" indent="0">
              <a:buNone/>
            </a:pPr>
            <a:r>
              <a:rPr lang="en-US" sz="1200" dirty="0" smtClean="0">
                <a:latin typeface="Courier New"/>
                <a:cs typeface="Courier New"/>
              </a:rPr>
              <a:t>// Create a simple cache</a:t>
            </a:r>
          </a:p>
          <a:p>
            <a:pPr lvl="2" indent="0">
              <a:buNone/>
            </a:pPr>
            <a:r>
              <a:rPr lang="en-US" sz="1200" dirty="0" smtClean="0">
                <a:latin typeface="Courier New"/>
                <a:cs typeface="Courier New"/>
              </a:rPr>
              <a:t>@</a:t>
            </a:r>
            <a:r>
              <a:rPr lang="en-US" sz="1200" dirty="0">
                <a:latin typeface="Courier New"/>
                <a:cs typeface="Courier New"/>
              </a:rPr>
              <a:t>Bean</a:t>
            </a:r>
            <a:br>
              <a:rPr lang="en-US" sz="1200" dirty="0">
                <a:latin typeface="Courier New"/>
                <a:cs typeface="Courier New"/>
              </a:rPr>
            </a:br>
            <a:r>
              <a:rPr lang="en-US" sz="1200" dirty="0">
                <a:latin typeface="Courier New"/>
                <a:cs typeface="Courier New"/>
              </a:rPr>
              <a:t>public Cache&lt;String, Hotel&gt; cache() {</a:t>
            </a:r>
            <a:br>
              <a:rPr lang="en-US" sz="1200" dirty="0">
                <a:latin typeface="Courier New"/>
                <a:cs typeface="Courier New"/>
              </a:rPr>
            </a:br>
            <a:r>
              <a:rPr lang="en-US" sz="1200" dirty="0">
                <a:latin typeface="Courier New"/>
                <a:cs typeface="Courier New"/>
              </a:rPr>
              <a:t>    return </a:t>
            </a:r>
            <a:r>
              <a:rPr lang="en-US" sz="1200" dirty="0" err="1">
                <a:latin typeface="Courier New"/>
                <a:cs typeface="Courier New"/>
              </a:rPr>
              <a:t>CacheBuilder.</a:t>
            </a:r>
            <a:r>
              <a:rPr lang="en-US" sz="1200" i="1" dirty="0" err="1">
                <a:latin typeface="Courier New"/>
                <a:cs typeface="Courier New"/>
              </a:rPr>
              <a:t>newBuilder</a:t>
            </a:r>
            <a:r>
              <a:rPr lang="en-US" sz="1200" dirty="0">
                <a:latin typeface="Courier New"/>
                <a:cs typeface="Courier New"/>
              </a:rPr>
              <a:t>().build();</a:t>
            </a:r>
            <a:br>
              <a:rPr lang="en-US" sz="1200" dirty="0">
                <a:latin typeface="Courier New"/>
                <a:cs typeface="Courier New"/>
              </a:rPr>
            </a:br>
            <a:r>
              <a:rPr lang="en-US" sz="1200" dirty="0">
                <a:latin typeface="Courier New"/>
                <a:cs typeface="Courier New"/>
              </a:rPr>
              <a:t>}</a:t>
            </a:r>
            <a:br>
              <a:rPr lang="en-US" sz="1200" dirty="0">
                <a:latin typeface="Courier New"/>
                <a:cs typeface="Courier New"/>
              </a:rPr>
            </a:br>
            <a:endParaRPr lang="en-US" sz="1200" dirty="0" smtClean="0">
              <a:latin typeface="Courier New"/>
              <a:cs typeface="Courier New"/>
            </a:endParaRPr>
          </a:p>
          <a:p>
            <a:pPr lvl="2" indent="0">
              <a:buNone/>
            </a:pPr>
            <a:r>
              <a:rPr lang="en-US" sz="1200" dirty="0">
                <a:latin typeface="Courier New"/>
                <a:cs typeface="Courier New"/>
              </a:rPr>
              <a:t>// In the </a:t>
            </a:r>
            <a:r>
              <a:rPr lang="en-US" sz="1200" dirty="0" err="1" smtClean="0">
                <a:latin typeface="Courier New"/>
                <a:cs typeface="Courier New"/>
              </a:rPr>
              <a:t>AggregateHotelService</a:t>
            </a:r>
            <a:r>
              <a:rPr lang="en-US" sz="1200" dirty="0" smtClean="0">
                <a:latin typeface="Courier New"/>
                <a:cs typeface="Courier New"/>
              </a:rPr>
              <a:t> class</a:t>
            </a:r>
          </a:p>
          <a:p>
            <a:pPr lvl="2" indent="0">
              <a:buNone/>
            </a:pPr>
            <a:r>
              <a:rPr lang="en-US" sz="1200" dirty="0">
                <a:latin typeface="Courier New"/>
                <a:cs typeface="Courier New"/>
              </a:rPr>
              <a:t>@Autowired</a:t>
            </a:r>
            <a:br>
              <a:rPr lang="en-US" sz="1200" dirty="0">
                <a:latin typeface="Courier New"/>
                <a:cs typeface="Courier New"/>
              </a:rPr>
            </a:br>
            <a:r>
              <a:rPr lang="en-US" sz="1200" dirty="0">
                <a:latin typeface="Courier New"/>
                <a:cs typeface="Courier New"/>
              </a:rPr>
              <a:t>private Cache&lt;String, Hotel&gt; </a:t>
            </a:r>
            <a:r>
              <a:rPr lang="en-US" sz="1200" dirty="0" err="1">
                <a:latin typeface="Courier New"/>
                <a:cs typeface="Courier New"/>
              </a:rPr>
              <a:t>hotelCache</a:t>
            </a:r>
            <a:r>
              <a:rPr lang="en-US" sz="1200" dirty="0" smtClean="0">
                <a:latin typeface="Courier New"/>
                <a:cs typeface="Courier New"/>
              </a:rPr>
              <a:t>;</a:t>
            </a:r>
          </a:p>
          <a:p>
            <a:pPr lvl="2" indent="0">
              <a:buNone/>
            </a:pPr>
            <a:endParaRPr lang="en-US" sz="1200" dirty="0" smtClean="0">
              <a:latin typeface="Courier New"/>
              <a:cs typeface="Courier New"/>
            </a:endParaRPr>
          </a:p>
          <a:p>
            <a:pPr lvl="2" indent="0">
              <a:buNone/>
            </a:pPr>
            <a:r>
              <a:rPr lang="en-US" sz="1200" dirty="0"/>
              <a:t> </a:t>
            </a:r>
            <a:r>
              <a:rPr lang="en-US" sz="1200" dirty="0">
                <a:latin typeface="Courier New"/>
                <a:cs typeface="Courier New"/>
              </a:rPr>
              <a:t>@Scheduled(</a:t>
            </a:r>
            <a:r>
              <a:rPr lang="en-US" sz="1200" dirty="0" err="1">
                <a:latin typeface="Courier New"/>
                <a:cs typeface="Courier New"/>
              </a:rPr>
              <a:t>fixedDelay</a:t>
            </a:r>
            <a:r>
              <a:rPr lang="en-US" sz="1200" dirty="0">
                <a:latin typeface="Courier New"/>
                <a:cs typeface="Courier New"/>
              </a:rPr>
              <a:t> = 30000)</a:t>
            </a:r>
            <a:br>
              <a:rPr lang="en-US" sz="1200" dirty="0">
                <a:latin typeface="Courier New"/>
                <a:cs typeface="Courier New"/>
              </a:rPr>
            </a:br>
            <a:r>
              <a:rPr lang="en-US" sz="1200" dirty="0">
                <a:latin typeface="Courier New"/>
                <a:cs typeface="Courier New"/>
              </a:rPr>
              <a:t> public void aggregate() {</a:t>
            </a:r>
            <a:br>
              <a:rPr lang="en-US" sz="1200" dirty="0">
                <a:latin typeface="Courier New"/>
                <a:cs typeface="Courier New"/>
              </a:rPr>
            </a:br>
            <a:r>
              <a:rPr lang="en-US" sz="1200" dirty="0" smtClean="0">
                <a:latin typeface="Courier New"/>
                <a:cs typeface="Courier New"/>
              </a:rPr>
              <a:t>     </a:t>
            </a:r>
            <a:r>
              <a:rPr lang="en-US" sz="1200" dirty="0" err="1">
                <a:latin typeface="Courier New"/>
                <a:cs typeface="Courier New"/>
              </a:rPr>
              <a:t>hotelCache.invalidateAll</a:t>
            </a:r>
            <a:r>
              <a:rPr lang="en-US" sz="1200" dirty="0">
                <a:latin typeface="Courier New"/>
                <a:cs typeface="Courier New"/>
              </a:rPr>
              <a:t>();</a:t>
            </a:r>
            <a:endParaRPr lang="en-US" sz="1200" dirty="0" smtClean="0">
              <a:latin typeface="Courier New"/>
              <a:cs typeface="Courier New"/>
            </a:endParaRPr>
          </a:p>
          <a:p>
            <a:pPr lvl="2" indent="0">
              <a:buNone/>
            </a:pPr>
            <a:r>
              <a:rPr lang="en-US" sz="1200" dirty="0" smtClean="0">
                <a:latin typeface="Courier New"/>
                <a:cs typeface="Courier New"/>
              </a:rPr>
              <a:t>     </a:t>
            </a:r>
            <a:r>
              <a:rPr lang="en-US" sz="1200" dirty="0" err="1">
                <a:latin typeface="Courier New"/>
                <a:cs typeface="Courier New"/>
              </a:rPr>
              <a:t>discoveryClient.getInstances</a:t>
            </a:r>
            <a:r>
              <a:rPr lang="en-US" sz="1200" dirty="0">
                <a:latin typeface="Courier New"/>
                <a:cs typeface="Courier New"/>
              </a:rPr>
              <a:t>("admin-service").stream()</a:t>
            </a:r>
            <a:br>
              <a:rPr lang="en-US" sz="1200" dirty="0">
                <a:latin typeface="Courier New"/>
                <a:cs typeface="Courier New"/>
              </a:rPr>
            </a:br>
            <a:r>
              <a:rPr lang="en-US" sz="1200" dirty="0">
                <a:latin typeface="Courier New"/>
                <a:cs typeface="Courier New"/>
              </a:rPr>
              <a:t>        </a:t>
            </a:r>
            <a:r>
              <a:rPr lang="en-US" sz="1200" dirty="0" smtClean="0">
                <a:latin typeface="Courier New"/>
                <a:cs typeface="Courier New"/>
              </a:rPr>
              <a:t>.</a:t>
            </a:r>
            <a:r>
              <a:rPr lang="en-US" sz="1200" dirty="0" err="1">
                <a:latin typeface="Courier New"/>
                <a:cs typeface="Courier New"/>
              </a:rPr>
              <a:t>forEach</a:t>
            </a:r>
            <a:r>
              <a:rPr lang="en-US" sz="1200" dirty="0">
                <a:latin typeface="Courier New"/>
                <a:cs typeface="Courier New"/>
              </a:rPr>
              <a:t>(s -&gt; </a:t>
            </a:r>
            <a:r>
              <a:rPr lang="en-US" sz="1200" dirty="0" smtClean="0">
                <a:latin typeface="Courier New"/>
                <a:cs typeface="Courier New"/>
              </a:rPr>
              <a:t>{</a:t>
            </a:r>
          </a:p>
          <a:p>
            <a:pPr lvl="2" indent="0">
              <a:buNone/>
            </a:pPr>
            <a:r>
              <a:rPr lang="en-US" sz="1200" dirty="0" smtClean="0">
                <a:latin typeface="Courier New"/>
                <a:cs typeface="Courier New"/>
              </a:rPr>
              <a:t>             </a:t>
            </a:r>
            <a:r>
              <a:rPr lang="en-US" sz="1200" dirty="0" err="1" smtClean="0">
                <a:latin typeface="Courier New"/>
                <a:cs typeface="Courier New"/>
              </a:rPr>
              <a:t>AdminServiceClient</a:t>
            </a:r>
            <a:r>
              <a:rPr lang="en-US" sz="1200" dirty="0" smtClean="0">
                <a:latin typeface="Courier New"/>
                <a:cs typeface="Courier New"/>
              </a:rPr>
              <a:t> </a:t>
            </a:r>
            <a:r>
              <a:rPr lang="en-US" sz="1200" dirty="0" err="1">
                <a:latin typeface="Courier New"/>
                <a:cs typeface="Courier New"/>
              </a:rPr>
              <a:t>adminServiceClient</a:t>
            </a:r>
            <a:r>
              <a:rPr lang="en-US" sz="1200" dirty="0">
                <a:latin typeface="Courier New"/>
                <a:cs typeface="Courier New"/>
              </a:rPr>
              <a:t> = </a:t>
            </a:r>
            <a:r>
              <a:rPr lang="en-US" sz="1200" dirty="0" err="1" smtClean="0">
                <a:latin typeface="Courier New"/>
                <a:cs typeface="Courier New"/>
              </a:rPr>
              <a:t>retrieveAdminServiceClient</a:t>
            </a:r>
            <a:r>
              <a:rPr lang="en-US" sz="1200" dirty="0">
                <a:latin typeface="Courier New"/>
                <a:cs typeface="Courier New"/>
              </a:rPr>
              <a:t>(s);</a:t>
            </a:r>
            <a:br>
              <a:rPr lang="en-US" sz="1200" dirty="0">
                <a:latin typeface="Courier New"/>
                <a:cs typeface="Courier New"/>
              </a:rPr>
            </a:br>
            <a:r>
              <a:rPr lang="en-US" sz="1200" dirty="0">
                <a:latin typeface="Courier New"/>
                <a:cs typeface="Courier New"/>
              </a:rPr>
              <a:t>             </a:t>
            </a:r>
            <a:r>
              <a:rPr lang="en-US" sz="1200" dirty="0" err="1" smtClean="0">
                <a:latin typeface="Courier New"/>
                <a:cs typeface="Courier New"/>
              </a:rPr>
              <a:t>adminServiceClient.getHotels</a:t>
            </a:r>
            <a:r>
              <a:rPr lang="en-US" sz="1200" dirty="0">
                <a:latin typeface="Courier New"/>
                <a:cs typeface="Courier New"/>
              </a:rPr>
              <a:t>(</a:t>
            </a:r>
            <a:r>
              <a:rPr lang="en-US" sz="1200" dirty="0" smtClean="0">
                <a:latin typeface="Courier New"/>
                <a:cs typeface="Courier New"/>
              </a:rPr>
              <a:t>)</a:t>
            </a:r>
          </a:p>
          <a:p>
            <a:pPr lvl="2" indent="0">
              <a:buNone/>
            </a:pPr>
            <a:r>
              <a:rPr lang="en-US" sz="1200" dirty="0">
                <a:latin typeface="Courier New"/>
                <a:cs typeface="Courier New"/>
              </a:rPr>
              <a:t>	</a:t>
            </a:r>
            <a:r>
              <a:rPr lang="en-US" sz="1200" dirty="0" smtClean="0">
                <a:latin typeface="Courier New"/>
                <a:cs typeface="Courier New"/>
              </a:rPr>
              <a:t>	   .</a:t>
            </a:r>
            <a:r>
              <a:rPr lang="en-US" sz="1200" dirty="0" err="1">
                <a:latin typeface="Courier New"/>
                <a:cs typeface="Courier New"/>
              </a:rPr>
              <a:t>forEach</a:t>
            </a:r>
            <a:r>
              <a:rPr lang="en-US" sz="1200" dirty="0" smtClean="0">
                <a:latin typeface="Courier New"/>
                <a:cs typeface="Courier New"/>
              </a:rPr>
              <a:t>(hotel -&gt; </a:t>
            </a:r>
            <a:r>
              <a:rPr lang="en-US" sz="1200" dirty="0" err="1" smtClean="0">
                <a:latin typeface="Courier New"/>
                <a:cs typeface="Courier New"/>
              </a:rPr>
              <a:t>hotelCache.put</a:t>
            </a:r>
            <a:r>
              <a:rPr lang="en-US" sz="1200" dirty="0" smtClean="0">
                <a:latin typeface="Courier New"/>
                <a:cs typeface="Courier New"/>
              </a:rPr>
              <a:t>(</a:t>
            </a:r>
            <a:r>
              <a:rPr lang="en-US" sz="1200" dirty="0" err="1" smtClean="0">
                <a:latin typeface="Courier New"/>
                <a:cs typeface="Courier New"/>
              </a:rPr>
              <a:t>hotel.getName</a:t>
            </a:r>
            <a:r>
              <a:rPr lang="en-US" sz="1200" dirty="0" smtClean="0">
                <a:latin typeface="Courier New"/>
                <a:cs typeface="Courier New"/>
              </a:rPr>
              <a:t>(), hotel);</a:t>
            </a:r>
          </a:p>
          <a:p>
            <a:pPr lvl="2" indent="0">
              <a:buNone/>
            </a:pPr>
            <a:r>
              <a:rPr lang="en-US" sz="1200" dirty="0" smtClean="0">
                <a:latin typeface="Courier New"/>
                <a:cs typeface="Courier New"/>
              </a:rPr>
              <a:t>         </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smtClean="0">
                <a:latin typeface="Courier New"/>
                <a:cs typeface="Courier New"/>
              </a:rPr>
              <a:t>    </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endParaRPr lang="en-US" sz="1200" dirty="0">
              <a:latin typeface="Courier New"/>
              <a:cs typeface="Courier New"/>
            </a:endParaRPr>
          </a:p>
          <a:p>
            <a:pPr lvl="2" indent="0">
              <a:buNone/>
            </a:pPr>
            <a:endParaRPr lang="en-US" sz="1400" b="1"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55</a:t>
            </a:fld>
            <a:endParaRPr lang="en-US" dirty="0"/>
          </a:p>
        </p:txBody>
      </p:sp>
    </p:spTree>
    <p:extLst>
      <p:ext uri="{BB962C8B-B14F-4D97-AF65-F5344CB8AC3E}">
        <p14:creationId xmlns:p14="http://schemas.microsoft.com/office/powerpoint/2010/main" val="3943019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search rest API?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Cache the list of hotels and create a rest API to search hotels by name – cont.</a:t>
            </a:r>
          </a:p>
          <a:p>
            <a:pPr marL="684213" lvl="1" indent="-342900">
              <a:buFont typeface="Wingdings" charset="2"/>
              <a:buChar char="§"/>
            </a:pPr>
            <a:r>
              <a:rPr lang="en-US" b="1" dirty="0" smtClean="0">
                <a:solidFill>
                  <a:srgbClr val="7030A0"/>
                </a:solidFill>
              </a:rPr>
              <a:t>Solution:</a:t>
            </a:r>
          </a:p>
          <a:p>
            <a:pPr lvl="2" indent="0">
              <a:buNone/>
            </a:pPr>
            <a:endParaRPr lang="en-US" sz="1200" dirty="0" smtClean="0">
              <a:latin typeface="Courier New"/>
              <a:cs typeface="Courier New"/>
            </a:endParaRPr>
          </a:p>
          <a:p>
            <a:pPr lvl="2" indent="0">
              <a:buNone/>
            </a:pPr>
            <a:r>
              <a:rPr lang="en-US" sz="1200" dirty="0" smtClean="0">
                <a:latin typeface="Courier New"/>
                <a:cs typeface="Courier New"/>
              </a:rPr>
              <a:t>@</a:t>
            </a:r>
            <a:r>
              <a:rPr lang="en-US" sz="1200" dirty="0">
                <a:latin typeface="Courier New"/>
                <a:cs typeface="Courier New"/>
              </a:rPr>
              <a:t>RestController</a:t>
            </a:r>
            <a:br>
              <a:rPr lang="en-US" sz="1200" dirty="0">
                <a:latin typeface="Courier New"/>
                <a:cs typeface="Courier New"/>
              </a:rPr>
            </a:br>
            <a:r>
              <a:rPr lang="en-US" sz="1200" dirty="0">
                <a:latin typeface="Courier New"/>
                <a:cs typeface="Courier New"/>
              </a:rPr>
              <a:t>public class </a:t>
            </a:r>
            <a:r>
              <a:rPr lang="en-US" sz="1200" dirty="0" err="1">
                <a:latin typeface="Courier New"/>
                <a:cs typeface="Courier New"/>
              </a:rPr>
              <a:t>AggregatorResource</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@Autowired</a:t>
            </a:r>
            <a:br>
              <a:rPr lang="en-US" sz="1200" dirty="0">
                <a:latin typeface="Courier New"/>
                <a:cs typeface="Courier New"/>
              </a:rPr>
            </a:br>
            <a:r>
              <a:rPr lang="en-US" sz="1200" dirty="0">
                <a:latin typeface="Courier New"/>
                <a:cs typeface="Courier New"/>
              </a:rPr>
              <a:t>    private Cache&lt;String, Hotel&gt; hotelCache;</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@RequestMapping(value = "/searchByName/{name}",</a:t>
            </a:r>
            <a:br>
              <a:rPr lang="en-US" sz="1200" dirty="0">
                <a:latin typeface="Courier New"/>
                <a:cs typeface="Courier New"/>
              </a:rPr>
            </a:br>
            <a:r>
              <a:rPr lang="en-US" sz="1200" dirty="0">
                <a:latin typeface="Courier New"/>
                <a:cs typeface="Courier New"/>
              </a:rPr>
              <a:t>            method = </a:t>
            </a:r>
            <a:r>
              <a:rPr lang="en-US" sz="1200" dirty="0" err="1">
                <a:latin typeface="Courier New"/>
                <a:cs typeface="Courier New"/>
              </a:rPr>
              <a:t>RequestMethod.</a:t>
            </a:r>
            <a:r>
              <a:rPr lang="en-US" sz="1200" i="1" dirty="0" err="1">
                <a:latin typeface="Courier New"/>
                <a:cs typeface="Courier New"/>
              </a:rPr>
              <a:t>GET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produces = </a:t>
            </a:r>
            <a:r>
              <a:rPr lang="en-US" sz="1200" dirty="0" err="1">
                <a:latin typeface="Courier New"/>
                <a:cs typeface="Courier New"/>
              </a:rPr>
              <a:t>MediaType.</a:t>
            </a:r>
            <a:r>
              <a:rPr lang="en-US" sz="1200" i="1" dirty="0" err="1">
                <a:latin typeface="Courier New"/>
                <a:cs typeface="Courier New"/>
              </a:rPr>
              <a:t>APPLICATION_JSON_VALUE</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public </a:t>
            </a:r>
            <a:r>
              <a:rPr lang="en-US" sz="1200" dirty="0" err="1">
                <a:latin typeface="Courier New"/>
                <a:cs typeface="Courier New"/>
              </a:rPr>
              <a:t>ResponseEntity</a:t>
            </a:r>
            <a:r>
              <a:rPr lang="en-US" sz="1200" dirty="0">
                <a:latin typeface="Courier New"/>
                <a:cs typeface="Courier New"/>
              </a:rPr>
              <a:t>&lt;List&lt;Hotel&gt;&gt; searchByName(@PathVariable String name</a:t>
            </a:r>
            <a:r>
              <a:rPr lang="en-US" sz="1200" dirty="0" smtClean="0">
                <a:latin typeface="Courier New"/>
                <a:cs typeface="Courier New"/>
              </a:rPr>
              <a:t>) {</a:t>
            </a:r>
            <a:r>
              <a:rPr lang="en-US" sz="1200" dirty="0">
                <a:latin typeface="Courier New"/>
                <a:cs typeface="Courier New"/>
              </a:rPr>
              <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final List&lt;Hotel&gt; hotels = </a:t>
            </a:r>
            <a:r>
              <a:rPr lang="en-US" sz="1200" dirty="0" err="1">
                <a:latin typeface="Courier New"/>
                <a:cs typeface="Courier New"/>
              </a:rPr>
              <a:t>hotelCache.asMap</a:t>
            </a:r>
            <a:r>
              <a:rPr lang="en-US" sz="1200" dirty="0">
                <a:latin typeface="Courier New"/>
                <a:cs typeface="Courier New"/>
              </a:rPr>
              <a:t>().values().stream()</a:t>
            </a:r>
            <a:br>
              <a:rPr lang="en-US" sz="1200" dirty="0">
                <a:latin typeface="Courier New"/>
                <a:cs typeface="Courier New"/>
              </a:rPr>
            </a:br>
            <a:r>
              <a:rPr lang="en-US" sz="1200" dirty="0">
                <a:latin typeface="Courier New"/>
                <a:cs typeface="Courier New"/>
              </a:rPr>
              <a:t>                .filter(hotel -&gt; </a:t>
            </a:r>
            <a:r>
              <a:rPr lang="en-US" sz="1200" dirty="0" err="1" smtClean="0">
                <a:latin typeface="Courier New"/>
                <a:cs typeface="Courier New"/>
              </a:rPr>
              <a:t>hotel.getName</a:t>
            </a:r>
            <a:r>
              <a:rPr lang="en-US" sz="1200" dirty="0">
                <a:latin typeface="Courier New"/>
                <a:cs typeface="Courier New"/>
              </a:rPr>
              <a:t>().contains(name))</a:t>
            </a:r>
            <a:br>
              <a:rPr lang="en-US" sz="1200" dirty="0">
                <a:latin typeface="Courier New"/>
                <a:cs typeface="Courier New"/>
              </a:rPr>
            </a:br>
            <a:r>
              <a:rPr lang="en-US" sz="1200" dirty="0">
                <a:latin typeface="Courier New"/>
                <a:cs typeface="Courier New"/>
              </a:rPr>
              <a:t>                .collect(</a:t>
            </a:r>
            <a:r>
              <a:rPr lang="en-US" sz="1200" dirty="0" err="1">
                <a:latin typeface="Courier New"/>
                <a:cs typeface="Courier New"/>
              </a:rPr>
              <a:t>Collectors.</a:t>
            </a:r>
            <a:r>
              <a:rPr lang="en-US" sz="1200" i="1" dirty="0" err="1">
                <a:latin typeface="Courier New"/>
                <a:cs typeface="Courier New"/>
              </a:rPr>
              <a:t>toList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return </a:t>
            </a:r>
            <a:r>
              <a:rPr lang="en-US" sz="1200" dirty="0" err="1">
                <a:latin typeface="Courier New"/>
                <a:cs typeface="Courier New"/>
              </a:rPr>
              <a:t>ResponseEntity.</a:t>
            </a:r>
            <a:r>
              <a:rPr lang="en-US" sz="1200" i="1" dirty="0" err="1">
                <a:latin typeface="Courier New"/>
                <a:cs typeface="Courier New"/>
              </a:rPr>
              <a:t>ok</a:t>
            </a:r>
            <a:r>
              <a:rPr lang="en-US" sz="1200" dirty="0">
                <a:latin typeface="Courier New"/>
                <a:cs typeface="Courier New"/>
              </a:rPr>
              <a:t>(hotels);</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r>
              <a:rPr lang="en-US" sz="1200" dirty="0">
                <a:latin typeface="Courier New"/>
                <a:cs typeface="Courier New"/>
              </a:rPr>
              <a:t>}</a:t>
            </a:r>
            <a:br>
              <a:rPr lang="en-US" sz="1200" dirty="0">
                <a:latin typeface="Courier New"/>
                <a:cs typeface="Courier New"/>
              </a:rPr>
            </a:br>
            <a:endParaRPr lang="en-US" sz="1200" b="1"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56</a:t>
            </a:fld>
            <a:endParaRPr lang="en-US" dirty="0"/>
          </a:p>
        </p:txBody>
      </p:sp>
    </p:spTree>
    <p:extLst>
      <p:ext uri="{BB962C8B-B14F-4D97-AF65-F5344CB8AC3E}">
        <p14:creationId xmlns:p14="http://schemas.microsoft.com/office/powerpoint/2010/main" val="805139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been done?</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57</a:t>
            </a:fld>
            <a:endParaRPr lang="en-US" dirty="0"/>
          </a:p>
        </p:txBody>
      </p:sp>
      <p:sp>
        <p:nvSpPr>
          <p:cNvPr id="23" name="Rectangle 22"/>
          <p:cNvSpPr/>
          <p:nvPr/>
        </p:nvSpPr>
        <p:spPr>
          <a:xfrm>
            <a:off x="799177" y="3896862"/>
            <a:ext cx="3415658" cy="1851214"/>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976012" y="5264570"/>
            <a:ext cx="1122848" cy="307777"/>
          </a:xfrm>
          <a:prstGeom prst="rect">
            <a:avLst/>
          </a:prstGeom>
          <a:noFill/>
        </p:spPr>
        <p:txBody>
          <a:bodyPr wrap="none" rtlCol="0">
            <a:spAutoFit/>
          </a:bodyPr>
          <a:lstStyle/>
          <a:p>
            <a:r>
              <a:rPr lang="en-US" sz="1400" dirty="0" smtClean="0"/>
              <a:t>Spring Boot</a:t>
            </a:r>
            <a:endParaRPr lang="en-US" sz="1400" dirty="0"/>
          </a:p>
        </p:txBody>
      </p:sp>
      <p:pic>
        <p:nvPicPr>
          <p:cNvPr id="29" name="Picture 28"/>
          <p:cNvPicPr>
            <a:picLocks noChangeAspect="1"/>
          </p:cNvPicPr>
          <p:nvPr/>
        </p:nvPicPr>
        <p:blipFill>
          <a:blip r:embed="rId2"/>
          <a:stretch>
            <a:fillRect/>
          </a:stretch>
        </p:blipFill>
        <p:spPr>
          <a:xfrm>
            <a:off x="3137821" y="4583886"/>
            <a:ext cx="791507" cy="716635"/>
          </a:xfrm>
          <a:prstGeom prst="rect">
            <a:avLst/>
          </a:prstGeom>
        </p:spPr>
      </p:pic>
      <p:pic>
        <p:nvPicPr>
          <p:cNvPr id="30" name="Picture 29"/>
          <p:cNvPicPr>
            <a:picLocks noChangeAspect="1"/>
          </p:cNvPicPr>
          <p:nvPr/>
        </p:nvPicPr>
        <p:blipFill>
          <a:blip r:embed="rId3"/>
          <a:stretch>
            <a:fillRect/>
          </a:stretch>
        </p:blipFill>
        <p:spPr>
          <a:xfrm>
            <a:off x="1114719" y="4219512"/>
            <a:ext cx="762000" cy="762000"/>
          </a:xfrm>
          <a:prstGeom prst="rect">
            <a:avLst/>
          </a:prstGeom>
        </p:spPr>
      </p:pic>
      <p:sp>
        <p:nvSpPr>
          <p:cNvPr id="50" name="Snip Single Corner Rectangle 49"/>
          <p:cNvSpPr/>
          <p:nvPr/>
        </p:nvSpPr>
        <p:spPr>
          <a:xfrm>
            <a:off x="579357" y="5550116"/>
            <a:ext cx="9314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Aggregator</a:t>
            </a:r>
            <a:endParaRPr lang="en-US" sz="1050" dirty="0"/>
          </a:p>
        </p:txBody>
      </p:sp>
      <p:cxnSp>
        <p:nvCxnSpPr>
          <p:cNvPr id="56" name="Straight Arrow Connector 55"/>
          <p:cNvCxnSpPr/>
          <p:nvPr/>
        </p:nvCxnSpPr>
        <p:spPr>
          <a:xfrm flipV="1">
            <a:off x="3930196" y="3142281"/>
            <a:ext cx="2112891" cy="722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4"/>
          <a:stretch>
            <a:fillRect/>
          </a:stretch>
        </p:blipFill>
        <p:spPr>
          <a:xfrm>
            <a:off x="1997068" y="4022475"/>
            <a:ext cx="784096" cy="959191"/>
          </a:xfrm>
          <a:prstGeom prst="rect">
            <a:avLst/>
          </a:prstGeom>
        </p:spPr>
      </p:pic>
      <p:sp>
        <p:nvSpPr>
          <p:cNvPr id="31" name="TextBox 30"/>
          <p:cNvSpPr txBox="1"/>
          <p:nvPr/>
        </p:nvSpPr>
        <p:spPr>
          <a:xfrm>
            <a:off x="971730" y="4814790"/>
            <a:ext cx="2027918" cy="307777"/>
          </a:xfrm>
          <a:prstGeom prst="rect">
            <a:avLst/>
          </a:prstGeom>
          <a:noFill/>
        </p:spPr>
        <p:txBody>
          <a:bodyPr wrap="square" rtlCol="0">
            <a:spAutoFit/>
          </a:bodyPr>
          <a:lstStyle/>
          <a:p>
            <a:r>
              <a:rPr lang="en-US" sz="1400" dirty="0" smtClean="0"/>
              <a:t>Netflix Feign + Ribbon</a:t>
            </a:r>
            <a:endParaRPr lang="en-US" sz="1400" dirty="0"/>
          </a:p>
        </p:txBody>
      </p:sp>
      <p:pic>
        <p:nvPicPr>
          <p:cNvPr id="27" name="Picture 26"/>
          <p:cNvPicPr>
            <a:picLocks noChangeAspect="1"/>
          </p:cNvPicPr>
          <p:nvPr/>
        </p:nvPicPr>
        <p:blipFill>
          <a:blip r:embed="rId5"/>
          <a:stretch>
            <a:fillRect/>
          </a:stretch>
        </p:blipFill>
        <p:spPr>
          <a:xfrm>
            <a:off x="116241" y="3960271"/>
            <a:ext cx="1055153" cy="823019"/>
          </a:xfrm>
          <a:prstGeom prst="rect">
            <a:avLst/>
          </a:prstGeom>
        </p:spPr>
      </p:pic>
      <p:sp>
        <p:nvSpPr>
          <p:cNvPr id="35" name="Rectangle 34"/>
          <p:cNvSpPr/>
          <p:nvPr/>
        </p:nvSpPr>
        <p:spPr>
          <a:xfrm>
            <a:off x="5330619" y="984502"/>
            <a:ext cx="3621930" cy="199266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solidFill>
                  <a:schemeClr val="tx1"/>
                </a:solidFill>
              </a:rPr>
              <a:t>Infrastructure</a:t>
            </a:r>
            <a:endParaRPr lang="en-US" dirty="0">
              <a:solidFill>
                <a:schemeClr val="tx1"/>
              </a:solidFill>
            </a:endParaRPr>
          </a:p>
        </p:txBody>
      </p:sp>
      <p:pic>
        <p:nvPicPr>
          <p:cNvPr id="36" name="Picture 35"/>
          <p:cNvPicPr>
            <a:picLocks noChangeAspect="1"/>
          </p:cNvPicPr>
          <p:nvPr/>
        </p:nvPicPr>
        <p:blipFill>
          <a:blip r:embed="rId6"/>
          <a:stretch>
            <a:fillRect/>
          </a:stretch>
        </p:blipFill>
        <p:spPr>
          <a:xfrm>
            <a:off x="6681778" y="1547182"/>
            <a:ext cx="734349" cy="1101524"/>
          </a:xfrm>
          <a:prstGeom prst="rect">
            <a:avLst/>
          </a:prstGeom>
        </p:spPr>
      </p:pic>
      <p:sp>
        <p:nvSpPr>
          <p:cNvPr id="37" name="TextBox 36"/>
          <p:cNvSpPr txBox="1"/>
          <p:nvPr/>
        </p:nvSpPr>
        <p:spPr>
          <a:xfrm>
            <a:off x="6432857" y="2470001"/>
            <a:ext cx="1302209" cy="307777"/>
          </a:xfrm>
          <a:prstGeom prst="rect">
            <a:avLst/>
          </a:prstGeom>
          <a:noFill/>
        </p:spPr>
        <p:txBody>
          <a:bodyPr wrap="none" rtlCol="0">
            <a:spAutoFit/>
          </a:bodyPr>
          <a:lstStyle/>
          <a:p>
            <a:r>
              <a:rPr lang="en-US" sz="1400" dirty="0" smtClean="0"/>
              <a:t>Netflix Eureka</a:t>
            </a:r>
            <a:endParaRPr lang="en-US" sz="1400" dirty="0"/>
          </a:p>
        </p:txBody>
      </p:sp>
      <p:sp>
        <p:nvSpPr>
          <p:cNvPr id="38" name="Snip Single Corner Rectangle 37"/>
          <p:cNvSpPr/>
          <p:nvPr/>
        </p:nvSpPr>
        <p:spPr>
          <a:xfrm>
            <a:off x="6031262" y="2867681"/>
            <a:ext cx="24851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Registry &amp; </a:t>
            </a:r>
            <a:r>
              <a:rPr lang="en-US" sz="1050" dirty="0"/>
              <a:t>Configuration Servers</a:t>
            </a:r>
          </a:p>
        </p:txBody>
      </p:sp>
      <p:sp>
        <p:nvSpPr>
          <p:cNvPr id="39" name="TextBox 38"/>
          <p:cNvSpPr txBox="1"/>
          <p:nvPr/>
        </p:nvSpPr>
        <p:spPr>
          <a:xfrm>
            <a:off x="7768465" y="2305774"/>
            <a:ext cx="1122848" cy="307777"/>
          </a:xfrm>
          <a:prstGeom prst="rect">
            <a:avLst/>
          </a:prstGeom>
          <a:noFill/>
        </p:spPr>
        <p:txBody>
          <a:bodyPr wrap="none" rtlCol="0">
            <a:spAutoFit/>
          </a:bodyPr>
          <a:lstStyle/>
          <a:p>
            <a:r>
              <a:rPr lang="en-US" sz="1400" dirty="0" smtClean="0"/>
              <a:t>Spring Boot</a:t>
            </a:r>
            <a:endParaRPr lang="en-US" sz="1400" dirty="0"/>
          </a:p>
        </p:txBody>
      </p:sp>
      <p:pic>
        <p:nvPicPr>
          <p:cNvPr id="40" name="Picture 39"/>
          <p:cNvPicPr>
            <a:picLocks noChangeAspect="1"/>
          </p:cNvPicPr>
          <p:nvPr/>
        </p:nvPicPr>
        <p:blipFill>
          <a:blip r:embed="rId2"/>
          <a:stretch>
            <a:fillRect/>
          </a:stretch>
        </p:blipFill>
        <p:spPr>
          <a:xfrm>
            <a:off x="7930274" y="1625090"/>
            <a:ext cx="791507" cy="716635"/>
          </a:xfrm>
          <a:prstGeom prst="rect">
            <a:avLst/>
          </a:prstGeom>
        </p:spPr>
      </p:pic>
      <p:sp>
        <p:nvSpPr>
          <p:cNvPr id="41" name="TextBox 40"/>
          <p:cNvSpPr txBox="1"/>
          <p:nvPr/>
        </p:nvSpPr>
        <p:spPr>
          <a:xfrm>
            <a:off x="5348175" y="1494688"/>
            <a:ext cx="1287532" cy="523220"/>
          </a:xfrm>
          <a:prstGeom prst="rect">
            <a:avLst/>
          </a:prstGeom>
          <a:noFill/>
        </p:spPr>
        <p:txBody>
          <a:bodyPr wrap="none" rtlCol="0">
            <a:spAutoFit/>
          </a:bodyPr>
          <a:lstStyle/>
          <a:p>
            <a:r>
              <a:rPr lang="en-US" sz="1400" dirty="0" smtClean="0"/>
              <a:t>Spring Cloud </a:t>
            </a:r>
          </a:p>
          <a:p>
            <a:r>
              <a:rPr lang="en-US" sz="1400" dirty="0" err="1" smtClean="0"/>
              <a:t>Config</a:t>
            </a:r>
            <a:r>
              <a:rPr lang="en-US" sz="1400" dirty="0" smtClean="0"/>
              <a:t> Server</a:t>
            </a:r>
            <a:endParaRPr lang="en-US" sz="1400" dirty="0"/>
          </a:p>
        </p:txBody>
      </p:sp>
      <p:pic>
        <p:nvPicPr>
          <p:cNvPr id="42" name="Picture 41"/>
          <p:cNvPicPr>
            <a:picLocks noChangeAspect="1"/>
          </p:cNvPicPr>
          <p:nvPr/>
        </p:nvPicPr>
        <p:blipFill>
          <a:blip r:embed="rId7"/>
          <a:stretch>
            <a:fillRect/>
          </a:stretch>
        </p:blipFill>
        <p:spPr>
          <a:xfrm>
            <a:off x="5633289" y="965201"/>
            <a:ext cx="660719" cy="531672"/>
          </a:xfrm>
          <a:prstGeom prst="rect">
            <a:avLst/>
          </a:prstGeom>
        </p:spPr>
      </p:pic>
      <p:pic>
        <p:nvPicPr>
          <p:cNvPr id="43" name="Picture 42"/>
          <p:cNvPicPr>
            <a:picLocks noChangeAspect="1"/>
          </p:cNvPicPr>
          <p:nvPr/>
        </p:nvPicPr>
        <p:blipFill>
          <a:blip r:embed="rId5"/>
          <a:stretch>
            <a:fillRect/>
          </a:stretch>
        </p:blipFill>
        <p:spPr>
          <a:xfrm>
            <a:off x="6366462" y="455800"/>
            <a:ext cx="1055153" cy="823019"/>
          </a:xfrm>
          <a:prstGeom prst="rect">
            <a:avLst/>
          </a:prstGeom>
        </p:spPr>
      </p:pic>
      <p:cxnSp>
        <p:nvCxnSpPr>
          <p:cNvPr id="45" name="Straight Arrow Connector 44"/>
          <p:cNvCxnSpPr/>
          <p:nvPr/>
        </p:nvCxnSpPr>
        <p:spPr>
          <a:xfrm>
            <a:off x="4576105" y="2485358"/>
            <a:ext cx="1477929" cy="3613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700648" y="843051"/>
            <a:ext cx="3875457" cy="2441563"/>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2"/>
          <a:stretch>
            <a:fillRect/>
          </a:stretch>
        </p:blipFill>
        <p:spPr>
          <a:xfrm>
            <a:off x="2903433" y="2176051"/>
            <a:ext cx="791507" cy="716635"/>
          </a:xfrm>
          <a:prstGeom prst="rect">
            <a:avLst/>
          </a:prstGeom>
        </p:spPr>
      </p:pic>
      <p:sp>
        <p:nvSpPr>
          <p:cNvPr id="44" name="TextBox 43"/>
          <p:cNvSpPr txBox="1"/>
          <p:nvPr/>
        </p:nvSpPr>
        <p:spPr>
          <a:xfrm>
            <a:off x="2763519" y="2889581"/>
            <a:ext cx="1122848" cy="307777"/>
          </a:xfrm>
          <a:prstGeom prst="rect">
            <a:avLst/>
          </a:prstGeom>
          <a:noFill/>
        </p:spPr>
        <p:txBody>
          <a:bodyPr wrap="none" rtlCol="0">
            <a:spAutoFit/>
          </a:bodyPr>
          <a:lstStyle/>
          <a:p>
            <a:r>
              <a:rPr lang="en-US" sz="1400" dirty="0" smtClean="0"/>
              <a:t>Spring Boot</a:t>
            </a:r>
            <a:endParaRPr lang="en-US" sz="1400" dirty="0"/>
          </a:p>
        </p:txBody>
      </p:sp>
      <p:pic>
        <p:nvPicPr>
          <p:cNvPr id="46" name="Picture 45" descr="admin-tools4-270x30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704" y="2706461"/>
            <a:ext cx="953906" cy="1059896"/>
          </a:xfrm>
          <a:prstGeom prst="rect">
            <a:avLst/>
          </a:prstGeom>
        </p:spPr>
      </p:pic>
      <p:pic>
        <p:nvPicPr>
          <p:cNvPr id="47" name="Picture 46"/>
          <p:cNvPicPr>
            <a:picLocks noChangeAspect="1"/>
          </p:cNvPicPr>
          <p:nvPr/>
        </p:nvPicPr>
        <p:blipFill>
          <a:blip r:embed="rId6"/>
          <a:stretch>
            <a:fillRect/>
          </a:stretch>
        </p:blipFill>
        <p:spPr>
          <a:xfrm>
            <a:off x="1533106" y="1029022"/>
            <a:ext cx="734349" cy="1101524"/>
          </a:xfrm>
          <a:prstGeom prst="rect">
            <a:avLst/>
          </a:prstGeom>
        </p:spPr>
      </p:pic>
      <p:sp>
        <p:nvSpPr>
          <p:cNvPr id="48" name="TextBox 47"/>
          <p:cNvSpPr txBox="1"/>
          <p:nvPr/>
        </p:nvSpPr>
        <p:spPr>
          <a:xfrm>
            <a:off x="1284185" y="1951841"/>
            <a:ext cx="1197764" cy="307777"/>
          </a:xfrm>
          <a:prstGeom prst="rect">
            <a:avLst/>
          </a:prstGeom>
          <a:noFill/>
        </p:spPr>
        <p:txBody>
          <a:bodyPr wrap="none" rtlCol="0">
            <a:spAutoFit/>
          </a:bodyPr>
          <a:lstStyle/>
          <a:p>
            <a:r>
              <a:rPr lang="en-US" sz="1400" dirty="0" smtClean="0"/>
              <a:t>Netflix </a:t>
            </a:r>
            <a:r>
              <a:rPr lang="en-US" sz="1400" dirty="0" smtClean="0"/>
              <a:t>Client</a:t>
            </a:r>
            <a:endParaRPr lang="en-US" sz="1400" dirty="0"/>
          </a:p>
        </p:txBody>
      </p:sp>
      <p:pic>
        <p:nvPicPr>
          <p:cNvPr id="49" name="Picture 48"/>
          <p:cNvPicPr>
            <a:picLocks noChangeAspect="1"/>
          </p:cNvPicPr>
          <p:nvPr/>
        </p:nvPicPr>
        <p:blipFill>
          <a:blip r:embed="rId5"/>
          <a:stretch>
            <a:fillRect/>
          </a:stretch>
        </p:blipFill>
        <p:spPr>
          <a:xfrm>
            <a:off x="82532" y="882800"/>
            <a:ext cx="1055153" cy="823019"/>
          </a:xfrm>
          <a:prstGeom prst="rect">
            <a:avLst/>
          </a:prstGeom>
        </p:spPr>
      </p:pic>
    </p:spTree>
    <p:extLst>
      <p:ext uri="{BB962C8B-B14F-4D97-AF65-F5344CB8AC3E}">
        <p14:creationId xmlns:p14="http://schemas.microsoft.com/office/powerpoint/2010/main" val="811945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50" grpId="0" animBg="1"/>
      <p:bldP spid="31" grpId="0"/>
      <p:bldP spid="33" grpId="0" animBg="1"/>
      <p:bldP spid="44" grpId="0"/>
      <p:bldP spid="4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58</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smtClean="0">
                <a:solidFill>
                  <a:srgbClr val="7030A0"/>
                </a:solidFill>
              </a:rPr>
              <a:t>BUILD</a:t>
            </a:r>
          </a:p>
          <a:p>
            <a:endParaRPr lang="en-US" dirty="0">
              <a:solidFill>
                <a:srgbClr val="7030A0"/>
              </a:solidFill>
            </a:endParaRPr>
          </a:p>
          <a:p>
            <a:r>
              <a:rPr lang="en-US" dirty="0" smtClean="0">
                <a:solidFill>
                  <a:srgbClr val="7030A0"/>
                </a:solidFill>
              </a:rPr>
              <a:t>SEARCH HOTEL CLIENT SITE</a:t>
            </a:r>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10888200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build today?</a:t>
            </a:r>
            <a:endParaRPr lang="en-US" dirty="0"/>
          </a:p>
        </p:txBody>
      </p:sp>
      <p:sp>
        <p:nvSpPr>
          <p:cNvPr id="3" name="Content Placeholder 2"/>
          <p:cNvSpPr>
            <a:spLocks noGrp="1"/>
          </p:cNvSpPr>
          <p:nvPr>
            <p:ph idx="1"/>
          </p:nvPr>
        </p:nvSpPr>
        <p:spPr/>
        <p:txBody>
          <a:bodyPr/>
          <a:lstStyle/>
          <a:p>
            <a:r>
              <a:rPr lang="en-US" dirty="0" smtClean="0">
                <a:solidFill>
                  <a:srgbClr val="7030A0"/>
                </a:solidFill>
              </a:rPr>
              <a:t>The “hotel management” micro services system</a:t>
            </a:r>
          </a:p>
          <a:p>
            <a:endParaRPr lang="en-US" dirty="0" smtClean="0">
              <a:solidFill>
                <a:srgbClr val="7030A0"/>
              </a:solidFill>
            </a:endParaRPr>
          </a:p>
          <a:p>
            <a:endParaRPr lang="en-US" dirty="0" smtClean="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a:t>
            </a:fld>
            <a:endParaRPr lang="en-US" dirty="0"/>
          </a:p>
        </p:txBody>
      </p:sp>
      <p:graphicFrame>
        <p:nvGraphicFramePr>
          <p:cNvPr id="19" name="Diagram 18"/>
          <p:cNvGraphicFramePr/>
          <p:nvPr>
            <p:extLst>
              <p:ext uri="{D42A27DB-BD31-4B8C-83A1-F6EECF244321}">
                <p14:modId xmlns:p14="http://schemas.microsoft.com/office/powerpoint/2010/main" val="671727680"/>
              </p:ext>
            </p:extLst>
          </p:nvPr>
        </p:nvGraphicFramePr>
        <p:xfrm>
          <a:off x="275971" y="169261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19"/>
          <p:cNvPicPr>
            <a:picLocks noChangeAspect="1"/>
          </p:cNvPicPr>
          <p:nvPr/>
        </p:nvPicPr>
        <p:blipFill>
          <a:blip r:embed="rId7"/>
          <a:stretch>
            <a:fillRect/>
          </a:stretch>
        </p:blipFill>
        <p:spPr>
          <a:xfrm>
            <a:off x="5360095" y="1569559"/>
            <a:ext cx="3673971" cy="3652977"/>
          </a:xfrm>
          <a:prstGeom prst="rect">
            <a:avLst/>
          </a:prstGeom>
        </p:spPr>
      </p:pic>
      <p:sp>
        <p:nvSpPr>
          <p:cNvPr id="21" name="TextBox 20"/>
          <p:cNvSpPr txBox="1"/>
          <p:nvPr/>
        </p:nvSpPr>
        <p:spPr>
          <a:xfrm>
            <a:off x="6568572" y="5123998"/>
            <a:ext cx="1570675" cy="369332"/>
          </a:xfrm>
          <a:prstGeom prst="rect">
            <a:avLst/>
          </a:prstGeom>
          <a:noFill/>
        </p:spPr>
        <p:txBody>
          <a:bodyPr wrap="none" rtlCol="0">
            <a:spAutoFit/>
          </a:bodyPr>
          <a:lstStyle/>
          <a:p>
            <a:r>
              <a:rPr lang="en-US" dirty="0" smtClean="0"/>
              <a:t>Search Agent</a:t>
            </a:r>
            <a:endParaRPr lang="en-US" dirty="0"/>
          </a:p>
        </p:txBody>
      </p:sp>
      <p:grpSp>
        <p:nvGrpSpPr>
          <p:cNvPr id="22" name="Group 21"/>
          <p:cNvGrpSpPr/>
          <p:nvPr/>
        </p:nvGrpSpPr>
        <p:grpSpPr>
          <a:xfrm>
            <a:off x="5215699" y="3589155"/>
            <a:ext cx="310954" cy="336613"/>
            <a:chOff x="2470776" y="1863693"/>
            <a:chExt cx="310954" cy="336613"/>
          </a:xfrm>
        </p:grpSpPr>
        <p:sp>
          <p:nvSpPr>
            <p:cNvPr id="23" name="Right Arrow 22"/>
            <p:cNvSpPr/>
            <p:nvPr/>
          </p:nvSpPr>
          <p:spPr>
            <a:xfrm>
              <a:off x="2470776" y="1863693"/>
              <a:ext cx="310954" cy="336613"/>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4" name="Right Arrow 4"/>
            <p:cNvSpPr/>
            <p:nvPr/>
          </p:nvSpPr>
          <p:spPr>
            <a:xfrm>
              <a:off x="2470776" y="1931016"/>
              <a:ext cx="217668" cy="201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Tree>
    <p:extLst>
      <p:ext uri="{BB962C8B-B14F-4D97-AF65-F5344CB8AC3E}">
        <p14:creationId xmlns:p14="http://schemas.microsoft.com/office/powerpoint/2010/main" val="397361469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Create a Web Site to search hotel</a:t>
            </a:r>
          </a:p>
          <a:p>
            <a:pPr marL="342900" indent="-342900">
              <a:buFont typeface="Wingdings" charset="2"/>
              <a:buChar char="§"/>
            </a:pPr>
            <a:endParaRPr lang="en-US" dirty="0" smtClean="0">
              <a:solidFill>
                <a:srgbClr val="7030A0"/>
              </a:solidFill>
            </a:endParaRPr>
          </a:p>
          <a:p>
            <a:pPr marL="342900" indent="-342900">
              <a:buFont typeface="Wingdings" charset="2"/>
              <a:buChar char="§"/>
            </a:pPr>
            <a:r>
              <a:rPr lang="en-US" dirty="0" smtClean="0">
                <a:solidFill>
                  <a:srgbClr val="7030A0"/>
                </a:solidFill>
              </a:rPr>
              <a:t>Search hotels using aggregator service</a:t>
            </a: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59</a:t>
            </a:fld>
            <a:endParaRPr lang="en-US" dirty="0"/>
          </a:p>
        </p:txBody>
      </p:sp>
    </p:spTree>
    <p:extLst>
      <p:ext uri="{BB962C8B-B14F-4D97-AF65-F5344CB8AC3E}">
        <p14:creationId xmlns:p14="http://schemas.microsoft.com/office/powerpoint/2010/main" val="792128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Create the Search Client</a:t>
            </a:r>
          </a:p>
          <a:p>
            <a:pPr marL="684213" lvl="1" indent="-342900">
              <a:buFont typeface="Wingdings" charset="2"/>
              <a:buChar char="§"/>
            </a:pPr>
            <a:r>
              <a:rPr lang="en-US" sz="1800" dirty="0" smtClean="0">
                <a:solidFill>
                  <a:schemeClr val="accent5"/>
                </a:solidFill>
              </a:rPr>
              <a:t>Name: Search Client</a:t>
            </a:r>
          </a:p>
          <a:p>
            <a:pPr marL="684213" lvl="1" indent="-342900">
              <a:buFont typeface="Wingdings" charset="2"/>
              <a:buChar char="§"/>
            </a:pPr>
            <a:r>
              <a:rPr lang="en-US" sz="1800" dirty="0" smtClean="0">
                <a:solidFill>
                  <a:schemeClr val="accent5"/>
                </a:solidFill>
              </a:rPr>
              <a:t>Type: Maven</a:t>
            </a:r>
          </a:p>
          <a:p>
            <a:pPr marL="684213" lvl="1" indent="-342900">
              <a:buFont typeface="Wingdings" charset="2"/>
              <a:buChar char="§"/>
            </a:pPr>
            <a:r>
              <a:rPr lang="en-US" sz="1800" dirty="0" smtClean="0">
                <a:solidFill>
                  <a:schemeClr val="accent5"/>
                </a:solidFill>
              </a:rPr>
              <a:t>Packaging: Jar</a:t>
            </a:r>
          </a:p>
          <a:p>
            <a:pPr marL="684213" lvl="1" indent="-342900">
              <a:buFont typeface="Wingdings" charset="2"/>
              <a:buChar char="§"/>
            </a:pPr>
            <a:r>
              <a:rPr lang="en-US" sz="1800" dirty="0" smtClean="0">
                <a:solidFill>
                  <a:schemeClr val="accent5"/>
                </a:solidFill>
              </a:rPr>
              <a:t>Java Version: 1.8</a:t>
            </a:r>
          </a:p>
          <a:p>
            <a:pPr marL="684213" lvl="1" indent="-342900">
              <a:buFont typeface="Wingdings" charset="2"/>
              <a:buChar char="§"/>
            </a:pPr>
            <a:r>
              <a:rPr lang="en-US" sz="1800" dirty="0" smtClean="0">
                <a:solidFill>
                  <a:schemeClr val="accent5"/>
                </a:solidFill>
              </a:rPr>
              <a:t>Language: Java</a:t>
            </a:r>
          </a:p>
          <a:p>
            <a:pPr marL="684213" lvl="1" indent="-342900">
              <a:buFont typeface="Wingdings" charset="2"/>
              <a:buChar char="§"/>
            </a:pPr>
            <a:r>
              <a:rPr lang="en-US" sz="1800" dirty="0">
                <a:solidFill>
                  <a:schemeClr val="accent5"/>
                </a:solidFill>
              </a:rPr>
              <a:t>Group: </a:t>
            </a:r>
            <a:r>
              <a:rPr lang="en-US" sz="1800" dirty="0" err="1" smtClean="0">
                <a:solidFill>
                  <a:schemeClr val="accent5"/>
                </a:solidFill>
              </a:rPr>
              <a:t>com.expedia.livecoding.mtl.client</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Artifact: </a:t>
            </a:r>
            <a:r>
              <a:rPr lang="en-US" sz="1800" dirty="0" smtClean="0">
                <a:solidFill>
                  <a:schemeClr val="accent5"/>
                </a:solidFill>
              </a:rPr>
              <a:t>search-client</a:t>
            </a:r>
          </a:p>
          <a:p>
            <a:pPr marL="684213" lvl="1" indent="-342900">
              <a:buFont typeface="Wingdings" charset="2"/>
              <a:buChar char="§"/>
            </a:pPr>
            <a:r>
              <a:rPr lang="en-US" sz="1800" dirty="0">
                <a:solidFill>
                  <a:schemeClr val="accent5"/>
                </a:solidFill>
              </a:rPr>
              <a:t>Version: 0.0.1-SNAPSHOT</a:t>
            </a:r>
            <a:endParaRPr lang="en-US" sz="1800" dirty="0" smtClean="0">
              <a:solidFill>
                <a:schemeClr val="accent5"/>
              </a:solidFill>
            </a:endParaRPr>
          </a:p>
          <a:p>
            <a:pPr marL="684213" lvl="1" indent="-342900">
              <a:buFont typeface="Wingdings" charset="2"/>
              <a:buChar char="§"/>
            </a:pPr>
            <a:r>
              <a:rPr lang="en-US" sz="1800" dirty="0">
                <a:solidFill>
                  <a:schemeClr val="accent5"/>
                </a:solidFill>
              </a:rPr>
              <a:t>Description: Hotel Management </a:t>
            </a:r>
            <a:r>
              <a:rPr lang="en-US" sz="1800" dirty="0" smtClean="0">
                <a:solidFill>
                  <a:schemeClr val="accent5"/>
                </a:solidFill>
              </a:rPr>
              <a:t>– Search Client </a:t>
            </a:r>
          </a:p>
          <a:p>
            <a:pPr marL="684213" lvl="1" indent="-342900">
              <a:buFont typeface="Wingdings" charset="2"/>
              <a:buChar char="§"/>
            </a:pPr>
            <a:r>
              <a:rPr lang="en-US" sz="1800" dirty="0">
                <a:solidFill>
                  <a:schemeClr val="accent5"/>
                </a:solidFill>
              </a:rPr>
              <a:t>Package: </a:t>
            </a:r>
            <a:r>
              <a:rPr lang="en-US" sz="1800" dirty="0" err="1" smtClean="0">
                <a:solidFill>
                  <a:schemeClr val="accent5"/>
                </a:solidFill>
              </a:rPr>
              <a:t>com.expedia.livecoding.mtl.client.search</a:t>
            </a:r>
            <a:endParaRPr lang="en-US" sz="1800"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60</a:t>
            </a:fld>
            <a:endParaRPr lang="en-US" dirty="0"/>
          </a:p>
        </p:txBody>
      </p:sp>
    </p:spTree>
    <p:extLst>
      <p:ext uri="{BB962C8B-B14F-4D97-AF65-F5344CB8AC3E}">
        <p14:creationId xmlns:p14="http://schemas.microsoft.com/office/powerpoint/2010/main" val="3525265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 – cont.</a:t>
            </a:r>
            <a:endParaRPr lang="en-US" dirty="0"/>
          </a:p>
        </p:txBody>
      </p:sp>
      <p:sp>
        <p:nvSpPr>
          <p:cNvPr id="3" name="Content Placeholder 2"/>
          <p:cNvSpPr>
            <a:spLocks noGrp="1"/>
          </p:cNvSpPr>
          <p:nvPr>
            <p:ph idx="1"/>
          </p:nvPr>
        </p:nvSpPr>
        <p:spPr/>
        <p:txBody>
          <a:bodyPr/>
          <a:lstStyle/>
          <a:p>
            <a:r>
              <a:rPr lang="en-US" dirty="0">
                <a:solidFill>
                  <a:schemeClr val="accent5"/>
                </a:solidFill>
              </a:rPr>
              <a:t>Create the Aggregator </a:t>
            </a:r>
            <a:r>
              <a:rPr lang="en-US" dirty="0" smtClean="0">
                <a:solidFill>
                  <a:schemeClr val="accent5"/>
                </a:solidFill>
              </a:rPr>
              <a:t>Service – cont.</a:t>
            </a:r>
          </a:p>
          <a:p>
            <a:pPr marL="579437" lvl="2" indent="-285750">
              <a:buFont typeface="Wingdings" charset="2"/>
              <a:buChar char="§"/>
            </a:pPr>
            <a:r>
              <a:rPr lang="en-US" dirty="0" smtClean="0">
                <a:solidFill>
                  <a:schemeClr val="accent5"/>
                </a:solidFill>
              </a:rPr>
              <a:t>Spring Boot Version: 1.2.3</a:t>
            </a:r>
          </a:p>
          <a:p>
            <a:pPr marL="579437" lvl="2" indent="-285750">
              <a:buFont typeface="Wingdings" charset="2"/>
              <a:buChar char="§"/>
            </a:pPr>
            <a:r>
              <a:rPr lang="en-US" dirty="0" smtClean="0">
                <a:solidFill>
                  <a:schemeClr val="accent5"/>
                </a:solidFill>
              </a:rPr>
              <a:t>Select: Web and Actuator</a:t>
            </a:r>
          </a:p>
          <a:p>
            <a:pPr marL="579437" lvl="2" indent="-285750">
              <a:buFont typeface="Wingdings" charset="2"/>
              <a:buChar char="§"/>
            </a:pPr>
            <a:endParaRPr lang="en-US" dirty="0">
              <a:solidFill>
                <a:schemeClr val="accent5"/>
              </a:solidFill>
            </a:endParaRPr>
          </a:p>
          <a:p>
            <a:pPr marL="579437" lvl="2" indent="-285750">
              <a:buFont typeface="Wingdings" charset="2"/>
              <a:buChar char="§"/>
            </a:pPr>
            <a:endParaRPr lang="en-US" dirty="0" smtClean="0">
              <a:solidFill>
                <a:schemeClr val="accent5"/>
              </a:solidFill>
            </a:endParaRPr>
          </a:p>
          <a:p>
            <a:pPr marL="579437" lvl="2" indent="-285750">
              <a:buFont typeface="Wingdings" charset="2"/>
              <a:buChar char="§"/>
            </a:pPr>
            <a:endParaRPr lang="en-US" dirty="0">
              <a:solidFill>
                <a:schemeClr val="accent5"/>
              </a:solidFill>
            </a:endParaRPr>
          </a:p>
          <a:p>
            <a:endParaRPr lang="en-US" dirty="0" smtClean="0">
              <a:solidFill>
                <a:schemeClr val="accent5"/>
              </a:solidFill>
            </a:endParaRPr>
          </a:p>
          <a:p>
            <a:endParaRPr lang="en-US" dirty="0">
              <a:solidFill>
                <a:schemeClr val="accent5"/>
              </a:solidFill>
            </a:endParaRPr>
          </a:p>
          <a:p>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61</a:t>
            </a:fld>
            <a:endParaRPr lang="en-US" dirty="0"/>
          </a:p>
        </p:txBody>
      </p:sp>
      <p:pic>
        <p:nvPicPr>
          <p:cNvPr id="7" name="Picture 6" descr="Screen Shot 2015-04-04 at 14.46.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05" y="1916024"/>
            <a:ext cx="5378315" cy="4580196"/>
          </a:xfrm>
          <a:prstGeom prst="rect">
            <a:avLst/>
          </a:prstGeom>
        </p:spPr>
      </p:pic>
    </p:spTree>
    <p:extLst>
      <p:ext uri="{BB962C8B-B14F-4D97-AF65-F5344CB8AC3E}">
        <p14:creationId xmlns:p14="http://schemas.microsoft.com/office/powerpoint/2010/main" val="416064461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Search Client Website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endParaRPr lang="en-US" dirty="0" smtClean="0">
              <a:solidFill>
                <a:srgbClr val="7030A0"/>
              </a:solidFill>
            </a:endParaRPr>
          </a:p>
          <a:p>
            <a:pPr marL="684213" lvl="1" indent="-342900">
              <a:buFont typeface="Wingdings" charset="2"/>
              <a:buChar char="§"/>
            </a:pPr>
            <a:r>
              <a:rPr lang="en-US" dirty="0" smtClean="0">
                <a:solidFill>
                  <a:srgbClr val="7030A0"/>
                </a:solidFill>
              </a:rPr>
              <a:t>Modify the spring-boot-maven-plugin</a:t>
            </a:r>
          </a:p>
          <a:p>
            <a:pPr lvl="2" indent="0">
              <a:buNone/>
            </a:pPr>
            <a:endParaRPr lang="en-US" sz="1200" i="1" dirty="0" smtClean="0">
              <a:latin typeface="Courier New"/>
              <a:cs typeface="Courier New"/>
            </a:endParaRPr>
          </a:p>
          <a:p>
            <a:pPr lvl="2" indent="0">
              <a:buNone/>
            </a:pPr>
            <a:r>
              <a:rPr lang="en-US" sz="1400" dirty="0">
                <a:latin typeface="Courier New"/>
                <a:cs typeface="Courier New"/>
              </a:rPr>
              <a:t>&lt;dependencyManagement&gt;</a:t>
            </a:r>
            <a:br>
              <a:rPr lang="en-US" sz="1400" dirty="0">
                <a:latin typeface="Courier New"/>
                <a:cs typeface="Courier New"/>
              </a:rPr>
            </a:br>
            <a:r>
              <a:rPr lang="en-US" sz="1400" dirty="0">
                <a:latin typeface="Courier New"/>
                <a:cs typeface="Courier New"/>
              </a:rPr>
              <a:t>    &lt;dependencies&gt;</a:t>
            </a:r>
            <a:br>
              <a:rPr lang="en-US" sz="1400" dirty="0">
                <a:latin typeface="Courier New"/>
                <a:cs typeface="Courier New"/>
              </a:rPr>
            </a:br>
            <a:r>
              <a:rPr lang="en-US" sz="1400" dirty="0">
                <a:latin typeface="Courier New"/>
                <a:cs typeface="Courier New"/>
              </a:rPr>
              <a:t>        &lt;dependency&gt;</a:t>
            </a:r>
            <a:br>
              <a:rPr lang="en-US" sz="1400" dirty="0">
                <a:latin typeface="Courier New"/>
                <a:cs typeface="Courier New"/>
              </a:rPr>
            </a:br>
            <a:r>
              <a:rPr lang="en-US" sz="1400" dirty="0">
                <a:latin typeface="Courier New"/>
                <a:cs typeface="Courier New"/>
              </a:rPr>
              <a:t>            &lt;groupId&gt;</a:t>
            </a:r>
            <a:r>
              <a:rPr lang="en-US" sz="1400" dirty="0" err="1">
                <a:latin typeface="Courier New"/>
                <a:cs typeface="Courier New"/>
              </a:rPr>
              <a:t>org.springframework.cloud</a:t>
            </a:r>
            <a:r>
              <a:rPr lang="en-US" sz="1400" dirty="0">
                <a:latin typeface="Courier New"/>
                <a:cs typeface="Courier New"/>
              </a:rPr>
              <a:t>&lt;/groupId&gt;</a:t>
            </a:r>
            <a:br>
              <a:rPr lang="en-US" sz="1400" dirty="0">
                <a:latin typeface="Courier New"/>
                <a:cs typeface="Courier New"/>
              </a:rPr>
            </a:br>
            <a:r>
              <a:rPr lang="en-US" sz="1400" dirty="0">
                <a:latin typeface="Courier New"/>
                <a:cs typeface="Courier New"/>
              </a:rPr>
              <a:t>            &lt;artifactId&gt;spring-cloud-starter&lt;/artifactId&gt;</a:t>
            </a:r>
            <a:br>
              <a:rPr lang="en-US" sz="1400" dirty="0">
                <a:latin typeface="Courier New"/>
                <a:cs typeface="Courier New"/>
              </a:rPr>
            </a:br>
            <a:r>
              <a:rPr lang="en-US" sz="1400" dirty="0">
                <a:latin typeface="Courier New"/>
                <a:cs typeface="Courier New"/>
              </a:rPr>
              <a:t>            &lt;version&gt;1.0.0.RELEASE&lt;/version&gt;</a:t>
            </a:r>
            <a:br>
              <a:rPr lang="en-US" sz="1400" dirty="0">
                <a:latin typeface="Courier New"/>
                <a:cs typeface="Courier New"/>
              </a:rPr>
            </a:br>
            <a:r>
              <a:rPr lang="en-US" sz="1400" dirty="0">
                <a:latin typeface="Courier New"/>
                <a:cs typeface="Courier New"/>
              </a:rPr>
              <a:t>            &lt;type&gt;</a:t>
            </a:r>
            <a:r>
              <a:rPr lang="en-US" sz="1400" dirty="0" err="1">
                <a:latin typeface="Courier New"/>
                <a:cs typeface="Courier New"/>
              </a:rPr>
              <a:t>pom</a:t>
            </a:r>
            <a:r>
              <a:rPr lang="en-US" sz="1400" dirty="0">
                <a:latin typeface="Courier New"/>
                <a:cs typeface="Courier New"/>
              </a:rPr>
              <a:t>&lt;/type&gt;</a:t>
            </a:r>
            <a:br>
              <a:rPr lang="en-US" sz="1400" dirty="0">
                <a:latin typeface="Courier New"/>
                <a:cs typeface="Courier New"/>
              </a:rPr>
            </a:br>
            <a:r>
              <a:rPr lang="en-US" sz="1400" dirty="0">
                <a:latin typeface="Courier New"/>
                <a:cs typeface="Courier New"/>
              </a:rPr>
              <a:t>            &lt;scope&gt;import&lt;/scope&gt;</a:t>
            </a:r>
            <a:br>
              <a:rPr lang="en-US" sz="1400" dirty="0">
                <a:latin typeface="Courier New"/>
                <a:cs typeface="Courier New"/>
              </a:rPr>
            </a:br>
            <a:r>
              <a:rPr lang="en-US" sz="1400" dirty="0">
                <a:latin typeface="Courier New"/>
                <a:cs typeface="Courier New"/>
              </a:rPr>
              <a:t>        &lt;/dependency&gt;</a:t>
            </a:r>
            <a:br>
              <a:rPr lang="en-US" sz="1400" dirty="0">
                <a:latin typeface="Courier New"/>
                <a:cs typeface="Courier New"/>
              </a:rPr>
            </a:br>
            <a:r>
              <a:rPr lang="en-US" sz="1400" dirty="0">
                <a:latin typeface="Courier New"/>
                <a:cs typeface="Courier New"/>
              </a:rPr>
              <a:t>    &lt;/dependencies&gt;</a:t>
            </a:r>
            <a:br>
              <a:rPr lang="en-US" sz="1400" dirty="0">
                <a:latin typeface="Courier New"/>
                <a:cs typeface="Courier New"/>
              </a:rPr>
            </a:br>
            <a:r>
              <a:rPr lang="en-US" sz="1400" dirty="0">
                <a:latin typeface="Courier New"/>
                <a:cs typeface="Courier New"/>
              </a:rPr>
              <a:t>&lt;/</a:t>
            </a:r>
            <a:r>
              <a:rPr lang="en-US" sz="1400" dirty="0" err="1">
                <a:latin typeface="Courier New"/>
                <a:cs typeface="Courier New"/>
              </a:rPr>
              <a:t>dependencyManagement</a:t>
            </a:r>
            <a:r>
              <a:rPr lang="en-US" sz="1400" dirty="0" smtClean="0">
                <a:latin typeface="Courier New"/>
                <a:cs typeface="Courier New"/>
              </a:rPr>
              <a:t>&gt;</a:t>
            </a:r>
          </a:p>
          <a:p>
            <a:pPr lvl="2" indent="0">
              <a:buNone/>
            </a:pPr>
            <a:endParaRPr lang="en-US" sz="1400" dirty="0">
              <a:solidFill>
                <a:srgbClr val="7030A0"/>
              </a:solidFill>
              <a:latin typeface="Courier New"/>
              <a:cs typeface="Courier New"/>
            </a:endParaRPr>
          </a:p>
          <a:p>
            <a:pPr lvl="2"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62</a:t>
            </a:fld>
            <a:endParaRPr lang="en-US" dirty="0"/>
          </a:p>
        </p:txBody>
      </p:sp>
    </p:spTree>
    <p:extLst>
      <p:ext uri="{BB962C8B-B14F-4D97-AF65-F5344CB8AC3E}">
        <p14:creationId xmlns:p14="http://schemas.microsoft.com/office/powerpoint/2010/main" val="79204975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the Search Client Website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Update the </a:t>
            </a:r>
            <a:r>
              <a:rPr lang="en-US" dirty="0" err="1" smtClean="0">
                <a:solidFill>
                  <a:srgbClr val="7030A0"/>
                </a:solidFill>
              </a:rPr>
              <a:t>pom.xml</a:t>
            </a:r>
            <a:r>
              <a:rPr lang="en-US" dirty="0">
                <a:solidFill>
                  <a:srgbClr val="7030A0"/>
                </a:solidFill>
              </a:rPr>
              <a:t> </a:t>
            </a:r>
            <a:r>
              <a:rPr lang="en-US" dirty="0" smtClean="0">
                <a:solidFill>
                  <a:srgbClr val="7030A0"/>
                </a:solidFill>
              </a:rPr>
              <a:t>– cont.</a:t>
            </a:r>
            <a:endParaRPr lang="en-US" sz="1400" dirty="0">
              <a:solidFill>
                <a:srgbClr val="7030A0"/>
              </a:solidFill>
              <a:latin typeface="Courier New"/>
              <a:cs typeface="Courier New"/>
            </a:endParaRPr>
          </a:p>
          <a:p>
            <a:pPr marL="739775" lvl="4" indent="-285750">
              <a:buFont typeface="Wingdings" charset="2"/>
              <a:buChar char="§"/>
            </a:pPr>
            <a:r>
              <a:rPr lang="en-US" sz="1800" dirty="0">
                <a:solidFill>
                  <a:srgbClr val="7030A0"/>
                </a:solidFill>
                <a:latin typeface="Calibri"/>
                <a:cs typeface="Calibri"/>
              </a:rPr>
              <a:t>Add </a:t>
            </a:r>
            <a:r>
              <a:rPr lang="en-US" sz="1800" dirty="0" smtClean="0">
                <a:solidFill>
                  <a:srgbClr val="7030A0"/>
                </a:solidFill>
                <a:latin typeface="Calibri"/>
                <a:cs typeface="Calibri"/>
              </a:rPr>
              <a:t>dependencies</a:t>
            </a:r>
          </a:p>
          <a:p>
            <a:pPr marL="739775" lvl="4" indent="-285750">
              <a:buFont typeface="Wingdings" charset="2"/>
              <a:buChar char="§"/>
            </a:pPr>
            <a:endParaRPr lang="en-US" sz="1100" i="1" dirty="0" smtClean="0">
              <a:latin typeface="Courier New"/>
              <a:cs typeface="Courier New"/>
            </a:endParaRPr>
          </a:p>
          <a:p>
            <a:pPr marL="736600" lvl="5" indent="0">
              <a:buNone/>
            </a:pPr>
            <a:r>
              <a:rPr lang="en-US" i="1" dirty="0" smtClean="0">
                <a:latin typeface="Courier New"/>
                <a:cs typeface="Courier New"/>
              </a:rPr>
              <a:t>&lt;</a:t>
            </a:r>
            <a:r>
              <a:rPr lang="en-US" i="1" dirty="0">
                <a:latin typeface="Courier New"/>
                <a:cs typeface="Courier New"/>
              </a:rPr>
              <a:t>dependency&gt;</a:t>
            </a:r>
            <a:br>
              <a:rPr lang="en-US" i="1" dirty="0">
                <a:latin typeface="Courier New"/>
                <a:cs typeface="Courier New"/>
              </a:rPr>
            </a:br>
            <a:r>
              <a:rPr lang="en-US" i="1" dirty="0">
                <a:latin typeface="Courier New"/>
                <a:cs typeface="Courier New"/>
              </a:rPr>
              <a:t>    &lt;</a:t>
            </a:r>
            <a:r>
              <a:rPr lang="en-US" i="1" dirty="0" err="1">
                <a:latin typeface="Courier New"/>
                <a:cs typeface="Courier New"/>
              </a:rPr>
              <a:t>groupId</a:t>
            </a:r>
            <a:r>
              <a:rPr lang="en-US" i="1" dirty="0">
                <a:latin typeface="Courier New"/>
                <a:cs typeface="Courier New"/>
              </a:rPr>
              <a:t>&gt;</a:t>
            </a:r>
            <a:r>
              <a:rPr lang="en-US" i="1" dirty="0" err="1">
                <a:latin typeface="Courier New"/>
                <a:cs typeface="Courier New"/>
              </a:rPr>
              <a:t>org.springframework.cloud</a:t>
            </a:r>
            <a:r>
              <a:rPr lang="en-US" i="1" dirty="0">
                <a:latin typeface="Courier New"/>
                <a:cs typeface="Courier New"/>
              </a:rPr>
              <a:t>&lt;/</a:t>
            </a:r>
            <a:r>
              <a:rPr lang="en-US" i="1" dirty="0" err="1">
                <a:latin typeface="Courier New"/>
                <a:cs typeface="Courier New"/>
              </a:rPr>
              <a:t>groupId</a:t>
            </a:r>
            <a:r>
              <a:rPr lang="en-US" i="1" dirty="0">
                <a:latin typeface="Courier New"/>
                <a:cs typeface="Courier New"/>
              </a:rPr>
              <a:t>&gt;</a:t>
            </a:r>
            <a:br>
              <a:rPr lang="en-US" i="1" dirty="0">
                <a:latin typeface="Courier New"/>
                <a:cs typeface="Courier New"/>
              </a:rPr>
            </a:br>
            <a:r>
              <a:rPr lang="en-US" i="1" dirty="0">
                <a:latin typeface="Courier New"/>
                <a:cs typeface="Courier New"/>
              </a:rPr>
              <a:t>    &lt;</a:t>
            </a:r>
            <a:r>
              <a:rPr lang="en-US" i="1" dirty="0" err="1">
                <a:latin typeface="Courier New"/>
                <a:cs typeface="Courier New"/>
              </a:rPr>
              <a:t>artifactId</a:t>
            </a:r>
            <a:r>
              <a:rPr lang="en-US" i="1" dirty="0">
                <a:latin typeface="Courier New"/>
                <a:cs typeface="Courier New"/>
              </a:rPr>
              <a:t>&gt;spring-cloud-starter-eureka&lt;/</a:t>
            </a:r>
            <a:r>
              <a:rPr lang="en-US" i="1" dirty="0" err="1">
                <a:latin typeface="Courier New"/>
                <a:cs typeface="Courier New"/>
              </a:rPr>
              <a:t>artifactId</a:t>
            </a:r>
            <a:r>
              <a:rPr lang="en-US" i="1" dirty="0">
                <a:latin typeface="Courier New"/>
                <a:cs typeface="Courier New"/>
              </a:rPr>
              <a:t>&gt;</a:t>
            </a:r>
            <a:br>
              <a:rPr lang="en-US" i="1" dirty="0">
                <a:latin typeface="Courier New"/>
                <a:cs typeface="Courier New"/>
              </a:rPr>
            </a:br>
            <a:r>
              <a:rPr lang="en-US" i="1" dirty="0">
                <a:latin typeface="Courier New"/>
                <a:cs typeface="Courier New"/>
              </a:rPr>
              <a:t>&lt;/dependency&gt;</a:t>
            </a:r>
          </a:p>
          <a:p>
            <a:pPr marL="736600" lvl="5" indent="0">
              <a:buNone/>
            </a:pPr>
            <a:r>
              <a:rPr lang="en-US" dirty="0">
                <a:latin typeface="Courier New"/>
                <a:cs typeface="Courier New"/>
              </a:rPr>
              <a:t>&lt;dependency&gt;</a:t>
            </a:r>
            <a:br>
              <a:rPr lang="en-US" dirty="0">
                <a:latin typeface="Courier New"/>
                <a:cs typeface="Courier New"/>
              </a:rPr>
            </a:br>
            <a:r>
              <a:rPr lang="en-US" dirty="0">
                <a:latin typeface="Courier New"/>
                <a:cs typeface="Courier New"/>
              </a:rPr>
              <a:t>    &lt;</a:t>
            </a:r>
            <a:r>
              <a:rPr lang="en-US" dirty="0" err="1">
                <a:latin typeface="Courier New"/>
                <a:cs typeface="Courier New"/>
              </a:rPr>
              <a:t>groupId</a:t>
            </a:r>
            <a:r>
              <a:rPr lang="en-US" dirty="0">
                <a:latin typeface="Courier New"/>
                <a:cs typeface="Courier New"/>
              </a:rPr>
              <a:t>&gt;</a:t>
            </a:r>
            <a:r>
              <a:rPr lang="en-US" dirty="0" err="1">
                <a:latin typeface="Courier New"/>
                <a:cs typeface="Courier New"/>
              </a:rPr>
              <a:t>org.springframework.cloud</a:t>
            </a:r>
            <a:r>
              <a:rPr lang="en-US" dirty="0">
                <a:latin typeface="Courier New"/>
                <a:cs typeface="Courier New"/>
              </a:rPr>
              <a:t>&lt;/</a:t>
            </a:r>
            <a:r>
              <a:rPr lang="en-US" dirty="0" err="1">
                <a:latin typeface="Courier New"/>
                <a:cs typeface="Courier New"/>
              </a:rPr>
              <a:t>groupId</a:t>
            </a:r>
            <a:r>
              <a:rPr lang="en-US" dirty="0">
                <a:latin typeface="Courier New"/>
                <a:cs typeface="Courier New"/>
              </a:rPr>
              <a:t>&gt;</a:t>
            </a:r>
            <a:br>
              <a:rPr lang="en-US" dirty="0">
                <a:latin typeface="Courier New"/>
                <a:cs typeface="Courier New"/>
              </a:rPr>
            </a:br>
            <a:r>
              <a:rPr lang="en-US" dirty="0">
                <a:latin typeface="Courier New"/>
                <a:cs typeface="Courier New"/>
              </a:rPr>
              <a:t>    &lt;</a:t>
            </a:r>
            <a:r>
              <a:rPr lang="en-US" dirty="0" err="1">
                <a:latin typeface="Courier New"/>
                <a:cs typeface="Courier New"/>
              </a:rPr>
              <a:t>artifactId</a:t>
            </a:r>
            <a:r>
              <a:rPr lang="en-US" dirty="0">
                <a:latin typeface="Courier New"/>
                <a:cs typeface="Courier New"/>
              </a:rPr>
              <a:t>&gt;spring-cloud-</a:t>
            </a:r>
            <a:r>
              <a:rPr lang="en-US" dirty="0" err="1">
                <a:latin typeface="Courier New"/>
                <a:cs typeface="Courier New"/>
              </a:rPr>
              <a:t>config</a:t>
            </a:r>
            <a:r>
              <a:rPr lang="en-US" dirty="0">
                <a:latin typeface="Courier New"/>
                <a:cs typeface="Courier New"/>
              </a:rPr>
              <a:t>-client&lt;/</a:t>
            </a:r>
            <a:r>
              <a:rPr lang="en-US" dirty="0" err="1">
                <a:latin typeface="Courier New"/>
                <a:cs typeface="Courier New"/>
              </a:rPr>
              <a:t>artifactId</a:t>
            </a:r>
            <a:r>
              <a:rPr lang="en-US" dirty="0">
                <a:latin typeface="Courier New"/>
                <a:cs typeface="Courier New"/>
              </a:rPr>
              <a:t>&gt;</a:t>
            </a:r>
            <a:br>
              <a:rPr lang="en-US" dirty="0">
                <a:latin typeface="Courier New"/>
                <a:cs typeface="Courier New"/>
              </a:rPr>
            </a:br>
            <a:r>
              <a:rPr lang="en-US" dirty="0">
                <a:latin typeface="Courier New"/>
                <a:cs typeface="Courier New"/>
              </a:rPr>
              <a:t>&lt;/dependency</a:t>
            </a:r>
            <a:r>
              <a:rPr lang="en-US" dirty="0" smtClean="0">
                <a:latin typeface="Courier New"/>
                <a:cs typeface="Courier New"/>
              </a:rPr>
              <a:t>&gt;</a:t>
            </a:r>
          </a:p>
          <a:p>
            <a:pPr marL="736600" lvl="5" indent="0">
              <a:buNone/>
            </a:pPr>
            <a:r>
              <a:rPr lang="en-US" dirty="0">
                <a:latin typeface="Courier New"/>
                <a:cs typeface="Courier New"/>
              </a:rPr>
              <a:t>&lt;dependency&gt;</a:t>
            </a:r>
            <a:br>
              <a:rPr lang="en-US" dirty="0">
                <a:latin typeface="Courier New"/>
                <a:cs typeface="Courier New"/>
              </a:rPr>
            </a:br>
            <a:r>
              <a:rPr lang="en-US" dirty="0">
                <a:latin typeface="Courier New"/>
                <a:cs typeface="Courier New"/>
              </a:rPr>
              <a:t>    &lt;</a:t>
            </a:r>
            <a:r>
              <a:rPr lang="en-US" dirty="0" err="1">
                <a:latin typeface="Courier New"/>
                <a:cs typeface="Courier New"/>
              </a:rPr>
              <a:t>groupId</a:t>
            </a:r>
            <a:r>
              <a:rPr lang="en-US" dirty="0">
                <a:latin typeface="Courier New"/>
                <a:cs typeface="Courier New"/>
              </a:rPr>
              <a:t>&gt;</a:t>
            </a:r>
            <a:r>
              <a:rPr lang="en-US" dirty="0" err="1">
                <a:latin typeface="Courier New"/>
                <a:cs typeface="Courier New"/>
              </a:rPr>
              <a:t>org.springframework.cloud</a:t>
            </a:r>
            <a:r>
              <a:rPr lang="en-US" dirty="0">
                <a:latin typeface="Courier New"/>
                <a:cs typeface="Courier New"/>
              </a:rPr>
              <a:t>&lt;/</a:t>
            </a:r>
            <a:r>
              <a:rPr lang="en-US" dirty="0" err="1">
                <a:latin typeface="Courier New"/>
                <a:cs typeface="Courier New"/>
              </a:rPr>
              <a:t>groupId</a:t>
            </a:r>
            <a:r>
              <a:rPr lang="en-US" dirty="0">
                <a:latin typeface="Courier New"/>
                <a:cs typeface="Courier New"/>
              </a:rPr>
              <a:t>&gt;</a:t>
            </a:r>
            <a:br>
              <a:rPr lang="en-US" dirty="0">
                <a:latin typeface="Courier New"/>
                <a:cs typeface="Courier New"/>
              </a:rPr>
            </a:br>
            <a:r>
              <a:rPr lang="en-US" dirty="0">
                <a:latin typeface="Courier New"/>
                <a:cs typeface="Courier New"/>
              </a:rPr>
              <a:t>    &lt;</a:t>
            </a:r>
            <a:r>
              <a:rPr lang="en-US" dirty="0" err="1">
                <a:latin typeface="Courier New"/>
                <a:cs typeface="Courier New"/>
              </a:rPr>
              <a:t>artifactId</a:t>
            </a:r>
            <a:r>
              <a:rPr lang="en-US" dirty="0">
                <a:latin typeface="Courier New"/>
                <a:cs typeface="Courier New"/>
              </a:rPr>
              <a:t>&gt;spring-cloud-starter-</a:t>
            </a:r>
            <a:r>
              <a:rPr lang="en-US" dirty="0" err="1">
                <a:latin typeface="Courier New"/>
                <a:cs typeface="Courier New"/>
              </a:rPr>
              <a:t>hystrix</a:t>
            </a:r>
            <a:r>
              <a:rPr lang="en-US" dirty="0">
                <a:latin typeface="Courier New"/>
                <a:cs typeface="Courier New"/>
              </a:rPr>
              <a:t>&lt;/</a:t>
            </a:r>
            <a:r>
              <a:rPr lang="en-US" dirty="0" err="1">
                <a:latin typeface="Courier New"/>
                <a:cs typeface="Courier New"/>
              </a:rPr>
              <a:t>artifactId</a:t>
            </a:r>
            <a:r>
              <a:rPr lang="en-US" dirty="0">
                <a:latin typeface="Courier New"/>
                <a:cs typeface="Courier New"/>
              </a:rPr>
              <a:t>&gt;</a:t>
            </a:r>
            <a:br>
              <a:rPr lang="en-US" dirty="0">
                <a:latin typeface="Courier New"/>
                <a:cs typeface="Courier New"/>
              </a:rPr>
            </a:br>
            <a:r>
              <a:rPr lang="en-US" dirty="0">
                <a:latin typeface="Courier New"/>
                <a:cs typeface="Courier New"/>
              </a:rPr>
              <a:t>&lt;/dependency</a:t>
            </a:r>
            <a:r>
              <a:rPr lang="en-US" dirty="0" smtClean="0">
                <a:latin typeface="Courier New"/>
                <a:cs typeface="Courier New"/>
              </a:rPr>
              <a:t>&gt;</a:t>
            </a:r>
          </a:p>
          <a:p>
            <a:pPr marL="736600" lvl="5" indent="0">
              <a:buNone/>
            </a:pPr>
            <a:r>
              <a:rPr lang="en-US" i="1" dirty="0" smtClean="0">
                <a:latin typeface="Courier New"/>
                <a:cs typeface="Courier New"/>
              </a:rPr>
              <a:t>&lt;</a:t>
            </a:r>
            <a:r>
              <a:rPr lang="en-US" i="1" dirty="0">
                <a:latin typeface="Courier New"/>
                <a:cs typeface="Courier New"/>
              </a:rPr>
              <a:t>dependency&gt;</a:t>
            </a:r>
            <a:br>
              <a:rPr lang="en-US" i="1" dirty="0">
                <a:latin typeface="Courier New"/>
                <a:cs typeface="Courier New"/>
              </a:rPr>
            </a:br>
            <a:r>
              <a:rPr lang="en-US" i="1" dirty="0">
                <a:latin typeface="Courier New"/>
                <a:cs typeface="Courier New"/>
              </a:rPr>
              <a:t>    &lt;</a:t>
            </a:r>
            <a:r>
              <a:rPr lang="en-US" i="1" dirty="0" err="1">
                <a:latin typeface="Courier New"/>
                <a:cs typeface="Courier New"/>
              </a:rPr>
              <a:t>groupId</a:t>
            </a:r>
            <a:r>
              <a:rPr lang="en-US" i="1" dirty="0">
                <a:latin typeface="Courier New"/>
                <a:cs typeface="Courier New"/>
              </a:rPr>
              <a:t>&gt;</a:t>
            </a:r>
            <a:r>
              <a:rPr lang="en-US" i="1" dirty="0" err="1">
                <a:latin typeface="Courier New"/>
                <a:cs typeface="Courier New"/>
              </a:rPr>
              <a:t>org.springframework.cloud</a:t>
            </a:r>
            <a:r>
              <a:rPr lang="en-US" i="1" dirty="0">
                <a:latin typeface="Courier New"/>
                <a:cs typeface="Courier New"/>
              </a:rPr>
              <a:t>&lt;/</a:t>
            </a:r>
            <a:r>
              <a:rPr lang="en-US" i="1" dirty="0" err="1">
                <a:latin typeface="Courier New"/>
                <a:cs typeface="Courier New"/>
              </a:rPr>
              <a:t>groupId</a:t>
            </a:r>
            <a:r>
              <a:rPr lang="en-US" i="1" dirty="0">
                <a:latin typeface="Courier New"/>
                <a:cs typeface="Courier New"/>
              </a:rPr>
              <a:t>&gt;</a:t>
            </a:r>
            <a:br>
              <a:rPr lang="en-US" i="1" dirty="0">
                <a:latin typeface="Courier New"/>
                <a:cs typeface="Courier New"/>
              </a:rPr>
            </a:br>
            <a:r>
              <a:rPr lang="en-US" i="1" dirty="0">
                <a:latin typeface="Courier New"/>
                <a:cs typeface="Courier New"/>
              </a:rPr>
              <a:t>    &lt;</a:t>
            </a:r>
            <a:r>
              <a:rPr lang="en-US" i="1" dirty="0" err="1">
                <a:latin typeface="Courier New"/>
                <a:cs typeface="Courier New"/>
              </a:rPr>
              <a:t>artifactId</a:t>
            </a:r>
            <a:r>
              <a:rPr lang="en-US" i="1" dirty="0">
                <a:latin typeface="Courier New"/>
                <a:cs typeface="Courier New"/>
              </a:rPr>
              <a:t>&gt;spring-cloud-starter</a:t>
            </a:r>
            <a:r>
              <a:rPr lang="en-US" i="1" dirty="0" smtClean="0">
                <a:latin typeface="Courier New"/>
                <a:cs typeface="Courier New"/>
              </a:rPr>
              <a:t>-</a:t>
            </a:r>
            <a:r>
              <a:rPr lang="en-US" i="1" dirty="0" err="1" smtClean="0">
                <a:latin typeface="Courier New"/>
                <a:cs typeface="Courier New"/>
              </a:rPr>
              <a:t>zuul</a:t>
            </a:r>
            <a:r>
              <a:rPr lang="en-US" i="1" dirty="0" smtClean="0">
                <a:latin typeface="Courier New"/>
                <a:cs typeface="Courier New"/>
              </a:rPr>
              <a:t>&lt;</a:t>
            </a:r>
            <a:r>
              <a:rPr lang="en-US" i="1" dirty="0">
                <a:latin typeface="Courier New"/>
                <a:cs typeface="Courier New"/>
              </a:rPr>
              <a:t>/</a:t>
            </a:r>
            <a:r>
              <a:rPr lang="en-US" i="1" dirty="0" err="1">
                <a:latin typeface="Courier New"/>
                <a:cs typeface="Courier New"/>
              </a:rPr>
              <a:t>artifactId</a:t>
            </a:r>
            <a:r>
              <a:rPr lang="en-US" i="1" dirty="0">
                <a:latin typeface="Courier New"/>
                <a:cs typeface="Courier New"/>
              </a:rPr>
              <a:t>&gt;</a:t>
            </a:r>
            <a:br>
              <a:rPr lang="en-US" i="1" dirty="0">
                <a:latin typeface="Courier New"/>
                <a:cs typeface="Courier New"/>
              </a:rPr>
            </a:br>
            <a:r>
              <a:rPr lang="en-US" i="1" dirty="0">
                <a:latin typeface="Courier New"/>
                <a:cs typeface="Courier New"/>
              </a:rPr>
              <a:t>&lt;/dependency</a:t>
            </a:r>
            <a:r>
              <a:rPr lang="en-US" i="1" dirty="0" smtClean="0">
                <a:latin typeface="Courier New"/>
                <a:cs typeface="Courier New"/>
              </a:rPr>
              <a:t>&gt;</a:t>
            </a:r>
          </a:p>
          <a:p>
            <a:pPr marL="736600" lvl="5" indent="0">
              <a:buNone/>
            </a:pPr>
            <a:endParaRPr lang="en-US" i="1" dirty="0">
              <a:latin typeface="Courier New"/>
              <a:cs typeface="Courier New"/>
            </a:endParaRPr>
          </a:p>
          <a:p>
            <a:pPr marL="736600" lvl="5" indent="0">
              <a:buNone/>
            </a:pPr>
            <a:r>
              <a:rPr lang="en-US" i="1" dirty="0" smtClean="0">
                <a:latin typeface="Courier New"/>
                <a:cs typeface="Courier New"/>
              </a:rPr>
              <a:t>&lt;</a:t>
            </a:r>
            <a:r>
              <a:rPr lang="en-US" dirty="0" smtClean="0">
                <a:latin typeface="Courier New"/>
                <a:cs typeface="Courier New"/>
              </a:rPr>
              <a:t>build&gt;</a:t>
            </a:r>
          </a:p>
          <a:p>
            <a:pPr marL="1193800" lvl="6" indent="0">
              <a:buNone/>
            </a:pPr>
            <a:r>
              <a:rPr lang="en-US" dirty="0">
                <a:latin typeface="Courier New"/>
                <a:cs typeface="Courier New"/>
              </a:rPr>
              <a:t>&lt;resources&gt;</a:t>
            </a:r>
            <a:br>
              <a:rPr lang="en-US" dirty="0">
                <a:latin typeface="Courier New"/>
                <a:cs typeface="Courier New"/>
              </a:rPr>
            </a:br>
            <a:r>
              <a:rPr lang="en-US" dirty="0">
                <a:latin typeface="Courier New"/>
                <a:cs typeface="Courier New"/>
              </a:rPr>
              <a:t>    &lt;resource&gt;</a:t>
            </a:r>
            <a:br>
              <a:rPr lang="en-US" dirty="0">
                <a:latin typeface="Courier New"/>
                <a:cs typeface="Courier New"/>
              </a:rPr>
            </a:br>
            <a:r>
              <a:rPr lang="en-US" dirty="0">
                <a:latin typeface="Courier New"/>
                <a:cs typeface="Courier New"/>
              </a:rPr>
              <a:t>        &lt;directory&gt;</a:t>
            </a:r>
            <a:r>
              <a:rPr lang="en-US" dirty="0" err="1">
                <a:latin typeface="Courier New"/>
                <a:cs typeface="Courier New"/>
              </a:rPr>
              <a:t>src</a:t>
            </a:r>
            <a:r>
              <a:rPr lang="en-US" dirty="0">
                <a:latin typeface="Courier New"/>
                <a:cs typeface="Courier New"/>
              </a:rPr>
              <a:t>/main/resources&lt;/directory&gt;</a:t>
            </a:r>
            <a:br>
              <a:rPr lang="en-US" dirty="0">
                <a:latin typeface="Courier New"/>
                <a:cs typeface="Courier New"/>
              </a:rPr>
            </a:br>
            <a:r>
              <a:rPr lang="en-US" dirty="0">
                <a:latin typeface="Courier New"/>
                <a:cs typeface="Courier New"/>
              </a:rPr>
              <a:t>    &lt;/resource&gt;</a:t>
            </a:r>
            <a:br>
              <a:rPr lang="en-US" dirty="0">
                <a:latin typeface="Courier New"/>
                <a:cs typeface="Courier New"/>
              </a:rPr>
            </a:br>
            <a:r>
              <a:rPr lang="en-US" dirty="0">
                <a:latin typeface="Courier New"/>
                <a:cs typeface="Courier New"/>
              </a:rPr>
              <a:t>&lt;/resources</a:t>
            </a:r>
            <a:r>
              <a:rPr lang="en-US" dirty="0" smtClean="0">
                <a:latin typeface="Courier New"/>
                <a:cs typeface="Courier New"/>
              </a:rPr>
              <a:t>&gt;</a:t>
            </a:r>
          </a:p>
          <a:p>
            <a:pPr marL="1193800" lvl="6" indent="0">
              <a:buNone/>
            </a:pPr>
            <a:r>
              <a:rPr lang="en-US" i="1" dirty="0" smtClean="0">
                <a:latin typeface="Courier New"/>
                <a:cs typeface="Courier New"/>
              </a:rPr>
              <a:t>…</a:t>
            </a:r>
          </a:p>
          <a:p>
            <a:pPr marL="736600" lvl="5" indent="0">
              <a:buNone/>
            </a:pPr>
            <a:r>
              <a:rPr lang="en-US" i="1" dirty="0" smtClean="0">
                <a:latin typeface="Courier New"/>
                <a:cs typeface="Courier New"/>
              </a:rPr>
              <a:t>&lt;/build&gt;</a:t>
            </a:r>
            <a:endParaRPr lang="en-US" i="1" dirty="0">
              <a:latin typeface="Courier New"/>
              <a:cs typeface="Courier New"/>
            </a:endParaRPr>
          </a:p>
          <a:p>
            <a:pPr marL="736600" lvl="5" indent="0">
              <a:buNone/>
            </a:pPr>
            <a:endParaRPr lang="en-US" sz="1100" i="1" dirty="0" smtClean="0">
              <a:latin typeface="Courier New"/>
              <a:cs typeface="Courier New"/>
            </a:endParaRPr>
          </a:p>
          <a:p>
            <a:pPr marL="736600" lvl="5" indent="0">
              <a:buNone/>
            </a:pPr>
            <a:endParaRPr lang="en-US" sz="1100" i="1" dirty="0">
              <a:latin typeface="Courier New"/>
              <a:cs typeface="Courier New"/>
            </a:endParaRPr>
          </a:p>
          <a:p>
            <a:pPr marL="454025" lvl="4" indent="0">
              <a:buNone/>
            </a:pPr>
            <a:endParaRPr lang="en-US" sz="1400" i="1" dirty="0" smtClean="0">
              <a:latin typeface="Courier New"/>
              <a:cs typeface="Courier New"/>
            </a:endParaRPr>
          </a:p>
          <a:p>
            <a:pPr lvl="2" indent="0">
              <a:buNone/>
            </a:pPr>
            <a:endParaRPr lang="en-US" sz="14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63</a:t>
            </a:fld>
            <a:endParaRPr lang="en-US" dirty="0"/>
          </a:p>
        </p:txBody>
      </p:sp>
    </p:spTree>
    <p:extLst>
      <p:ext uri="{BB962C8B-B14F-4D97-AF65-F5344CB8AC3E}">
        <p14:creationId xmlns:p14="http://schemas.microsoft.com/office/powerpoint/2010/main" val="299193331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the </a:t>
            </a:r>
            <a:r>
              <a:rPr lang="en-US" dirty="0" smtClean="0"/>
              <a:t>Search Client Website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Delete the </a:t>
            </a:r>
            <a:r>
              <a:rPr lang="en-US" dirty="0" err="1" smtClean="0">
                <a:solidFill>
                  <a:schemeClr val="accent5"/>
                </a:solidFill>
              </a:rPr>
              <a:t>application.properties</a:t>
            </a:r>
            <a:r>
              <a:rPr lang="en-US" dirty="0" smtClean="0">
                <a:solidFill>
                  <a:schemeClr val="accent5"/>
                </a:solidFill>
              </a:rPr>
              <a:t> file</a:t>
            </a:r>
          </a:p>
          <a:p>
            <a:pPr marL="342900" indent="-342900">
              <a:buFont typeface="Wingdings" charset="2"/>
              <a:buChar char="§"/>
            </a:pPr>
            <a:endParaRPr lang="en-US" dirty="0" smtClean="0">
              <a:solidFill>
                <a:schemeClr val="accent5"/>
              </a:solidFill>
            </a:endParaRPr>
          </a:p>
          <a:p>
            <a:pPr marL="342900" indent="-342900">
              <a:buFont typeface="Wingdings" charset="2"/>
              <a:buChar char="§"/>
            </a:pPr>
            <a:r>
              <a:rPr lang="en-US" dirty="0" smtClean="0">
                <a:solidFill>
                  <a:schemeClr val="accent5"/>
                </a:solidFill>
              </a:rPr>
              <a:t>Add a </a:t>
            </a:r>
            <a:r>
              <a:rPr lang="en-US" dirty="0" err="1" smtClean="0">
                <a:solidFill>
                  <a:schemeClr val="accent5"/>
                </a:solidFill>
              </a:rPr>
              <a:t>bootstrap.yml</a:t>
            </a:r>
            <a:r>
              <a:rPr lang="en-US" dirty="0" smtClean="0">
                <a:solidFill>
                  <a:schemeClr val="accent5"/>
                </a:solidFill>
              </a:rPr>
              <a:t> file</a:t>
            </a:r>
          </a:p>
          <a:p>
            <a:pPr lvl="2" indent="0">
              <a:buNone/>
            </a:pPr>
            <a:r>
              <a:rPr lang="en-US" sz="1200" dirty="0">
                <a:latin typeface="Courier New"/>
                <a:cs typeface="Courier New"/>
              </a:rPr>
              <a:t># Name of the service registered in Eureka Server</a:t>
            </a:r>
            <a:br>
              <a:rPr lang="en-US" sz="1200" dirty="0">
                <a:latin typeface="Courier New"/>
                <a:cs typeface="Courier New"/>
              </a:rPr>
            </a:br>
            <a:r>
              <a:rPr lang="en-US" sz="1200" dirty="0">
                <a:latin typeface="Courier New"/>
                <a:cs typeface="Courier New"/>
              </a:rPr>
              <a:t>spring:</a:t>
            </a:r>
            <a:br>
              <a:rPr lang="en-US" sz="1200" dirty="0">
                <a:latin typeface="Courier New"/>
                <a:cs typeface="Courier New"/>
              </a:rPr>
            </a:br>
            <a:r>
              <a:rPr lang="en-US" sz="1200" dirty="0">
                <a:latin typeface="Courier New"/>
                <a:cs typeface="Courier New"/>
              </a:rPr>
              <a:t>  application:</a:t>
            </a:r>
            <a:br>
              <a:rPr lang="en-US" sz="1200" dirty="0">
                <a:latin typeface="Courier New"/>
                <a:cs typeface="Courier New"/>
              </a:rPr>
            </a:br>
            <a:r>
              <a:rPr lang="en-US" sz="1200" dirty="0">
                <a:latin typeface="Courier New"/>
                <a:cs typeface="Courier New"/>
              </a:rPr>
              <a:t>    name: aggregator-service</a:t>
            </a:r>
          </a:p>
          <a:p>
            <a:pPr lvl="3" indent="0">
              <a:buNone/>
            </a:pPr>
            <a:r>
              <a:rPr lang="en-US" sz="1200" dirty="0">
                <a:latin typeface="Courier New"/>
                <a:cs typeface="Courier New"/>
              </a:rPr>
              <a:t>cloud:</a:t>
            </a:r>
            <a:br>
              <a:rPr lang="en-US" sz="1200" dirty="0">
                <a:latin typeface="Courier New"/>
                <a:cs typeface="Courier New"/>
              </a:rPr>
            </a:br>
            <a:r>
              <a:rPr lang="en-US" sz="1200" dirty="0">
                <a:latin typeface="Courier New"/>
                <a:cs typeface="Courier New"/>
              </a:rPr>
              <a:t>  discovery:</a:t>
            </a:r>
            <a:br>
              <a:rPr lang="en-US" sz="1200" dirty="0">
                <a:latin typeface="Courier New"/>
                <a:cs typeface="Courier New"/>
              </a:rPr>
            </a:br>
            <a:r>
              <a:rPr lang="en-US" sz="1200" dirty="0">
                <a:latin typeface="Courier New"/>
                <a:cs typeface="Courier New"/>
              </a:rPr>
              <a:t>    enabled: true</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serviceId</a:t>
            </a:r>
            <a:r>
              <a:rPr lang="en-US" sz="1200" dirty="0">
                <a:latin typeface="Courier New"/>
                <a:cs typeface="Courier New"/>
              </a:rPr>
              <a:t>: configuration-service</a:t>
            </a:r>
          </a:p>
          <a:p>
            <a:pPr lvl="2" indent="0">
              <a:buNone/>
            </a:pPr>
            <a:endParaRPr lang="en-US" sz="1200" dirty="0">
              <a:solidFill>
                <a:srgbClr val="7030A0"/>
              </a:solidFill>
              <a:latin typeface="Courier New"/>
              <a:cs typeface="Courier New"/>
            </a:endParaRPr>
          </a:p>
          <a:p>
            <a:pPr lvl="2" indent="0">
              <a:buNone/>
            </a:pPr>
            <a:r>
              <a:rPr lang="en-US" sz="1200" dirty="0">
                <a:latin typeface="Courier New"/>
                <a:cs typeface="Courier New"/>
              </a:rPr>
              <a:t>eureka:</a:t>
            </a:r>
          </a:p>
          <a:p>
            <a:pPr lvl="2" indent="0">
              <a:buNone/>
            </a:pPr>
            <a:r>
              <a:rPr lang="en-US" sz="1200" dirty="0">
                <a:latin typeface="Courier New"/>
                <a:cs typeface="Courier New"/>
              </a:rPr>
              <a:t>  instance:</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leaseRenewalIntervalInSeconds</a:t>
            </a:r>
            <a:r>
              <a:rPr lang="en-US" sz="1200" dirty="0">
                <a:latin typeface="Courier New"/>
                <a:cs typeface="Courier New"/>
              </a:rPr>
              <a:t>: 5</a:t>
            </a:r>
          </a:p>
          <a:p>
            <a:pPr lvl="3" indent="0">
              <a:buNone/>
            </a:pPr>
            <a:r>
              <a:rPr lang="en-US" sz="1200" dirty="0">
                <a:latin typeface="Courier New"/>
                <a:cs typeface="Courier New"/>
              </a:rPr>
              <a:t>client: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serviceUrl</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defaultZone</a:t>
            </a:r>
            <a:r>
              <a:rPr lang="en-US" sz="1200" dirty="0">
                <a:latin typeface="Courier New"/>
                <a:cs typeface="Courier New"/>
              </a:rPr>
              <a:t>: </a:t>
            </a:r>
            <a:r>
              <a:rPr lang="en-US" sz="1200" dirty="0">
                <a:latin typeface="Courier New"/>
                <a:cs typeface="Courier New"/>
                <a:hlinkClick r:id="rId3"/>
              </a:rPr>
              <a:t>http://127.0.0.1:8761/eureka/</a:t>
            </a:r>
            <a:endParaRPr lang="en-US" sz="1200" dirty="0">
              <a:solidFill>
                <a:srgbClr val="7030A0"/>
              </a:solidFill>
              <a:latin typeface="Courier New"/>
              <a:cs typeface="Courier New"/>
            </a:endParaRPr>
          </a:p>
          <a:p>
            <a:pPr lvl="2" indent="0">
              <a:buNone/>
            </a:pPr>
            <a:endParaRPr lang="en-US" sz="1200" dirty="0">
              <a:solidFill>
                <a:srgbClr val="7030A0"/>
              </a:solidFill>
              <a:latin typeface="Courier New"/>
              <a:cs typeface="Courier New"/>
            </a:endParaRPr>
          </a:p>
          <a:p>
            <a:pPr lvl="2" indent="0">
              <a:buNone/>
            </a:pPr>
            <a:r>
              <a:rPr lang="en-US" sz="1200" dirty="0">
                <a:latin typeface="Courier New"/>
                <a:cs typeface="Courier New"/>
              </a:rPr>
              <a:t># Info displayed by spring boot when calling /info</a:t>
            </a:r>
            <a:endParaRPr lang="en-US" sz="1200" dirty="0">
              <a:solidFill>
                <a:srgbClr val="7030A0"/>
              </a:solidFill>
              <a:latin typeface="Courier New"/>
              <a:cs typeface="Courier New"/>
            </a:endParaRPr>
          </a:p>
          <a:p>
            <a:pPr lvl="2" indent="0">
              <a:buNone/>
            </a:pPr>
            <a:r>
              <a:rPr lang="en-US" sz="1200" dirty="0">
                <a:latin typeface="Courier New"/>
                <a:cs typeface="Courier New"/>
              </a:rPr>
              <a:t>info:</a:t>
            </a:r>
            <a:br>
              <a:rPr lang="en-US" sz="1200" dirty="0">
                <a:latin typeface="Courier New"/>
                <a:cs typeface="Courier New"/>
              </a:rPr>
            </a:br>
            <a:r>
              <a:rPr lang="en-US" sz="1200" dirty="0">
                <a:latin typeface="Courier New"/>
                <a:cs typeface="Courier New"/>
              </a:rPr>
              <a:t>  name: ${</a:t>
            </a:r>
            <a:r>
              <a:rPr lang="en-US" sz="1200" dirty="0" err="1">
                <a:latin typeface="Courier New"/>
                <a:cs typeface="Courier New"/>
              </a:rPr>
              <a:t>project.name</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description: ${</a:t>
            </a:r>
            <a:r>
              <a:rPr lang="en-US" sz="1200" dirty="0" err="1">
                <a:latin typeface="Courier New"/>
                <a:cs typeface="Courier New"/>
              </a:rPr>
              <a:t>project.description</a:t>
            </a:r>
            <a:r>
              <a:rPr lang="en-US" sz="1200" dirty="0">
                <a:latin typeface="Courier New"/>
                <a:cs typeface="Courier New"/>
              </a:rPr>
              <a:t>}</a:t>
            </a:r>
          </a:p>
          <a:p>
            <a:pPr lvl="2" indent="0">
              <a:buNone/>
            </a:pPr>
            <a:r>
              <a:rPr lang="en-US" sz="1200" dirty="0">
                <a:latin typeface="Courier New"/>
                <a:cs typeface="Courier New"/>
              </a:rPr>
              <a:t>  version: ${</a:t>
            </a:r>
            <a:r>
              <a:rPr lang="en-US" sz="1200" dirty="0" err="1">
                <a:latin typeface="Courier New"/>
                <a:cs typeface="Courier New"/>
              </a:rPr>
              <a:t>project.version</a:t>
            </a:r>
            <a:r>
              <a:rPr lang="en-US" sz="1200" dirty="0">
                <a:latin typeface="Courier New"/>
                <a:cs typeface="Courier New"/>
              </a:rPr>
              <a:t>}</a:t>
            </a:r>
          </a:p>
          <a:p>
            <a:pPr lvl="2" indent="0">
              <a:buNone/>
            </a:pPr>
            <a:endParaRPr lang="en-US" sz="14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64</a:t>
            </a:fld>
            <a:endParaRPr lang="en-US" dirty="0"/>
          </a:p>
        </p:txBody>
      </p:sp>
    </p:spTree>
    <p:extLst>
      <p:ext uri="{BB962C8B-B14F-4D97-AF65-F5344CB8AC3E}">
        <p14:creationId xmlns:p14="http://schemas.microsoft.com/office/powerpoint/2010/main" val="274972076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new search-client-</a:t>
            </a:r>
            <a:r>
              <a:rPr lang="en-US" dirty="0" err="1" smtClean="0"/>
              <a:t>website.yml</a:t>
            </a:r>
            <a:r>
              <a:rPr lang="en-US" dirty="0" smtClean="0"/>
              <a:t> file to the </a:t>
            </a:r>
            <a:r>
              <a:rPr lang="en-US" dirty="0" err="1"/>
              <a:t>config</a:t>
            </a:r>
            <a:r>
              <a:rPr lang="en-US" dirty="0"/>
              <a:t> server?</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Create a new search-client-</a:t>
            </a:r>
            <a:r>
              <a:rPr lang="en-US" dirty="0" err="1" smtClean="0">
                <a:solidFill>
                  <a:schemeClr val="accent5"/>
                </a:solidFill>
              </a:rPr>
              <a:t>website.yml</a:t>
            </a:r>
            <a:r>
              <a:rPr lang="en-US" dirty="0" smtClean="0">
                <a:solidFill>
                  <a:schemeClr val="accent5"/>
                </a:solidFill>
              </a:rPr>
              <a:t> file </a:t>
            </a:r>
          </a:p>
          <a:p>
            <a:pPr marL="514350" lvl="3" indent="0">
              <a:buNone/>
            </a:pPr>
            <a:r>
              <a:rPr lang="en-US" sz="1400" dirty="0" smtClean="0">
                <a:latin typeface="Courier New"/>
                <a:cs typeface="Courier New"/>
              </a:rPr>
              <a:t>» </a:t>
            </a:r>
            <a:r>
              <a:rPr lang="en-US" sz="1400" dirty="0">
                <a:latin typeface="Courier New"/>
                <a:cs typeface="Courier New"/>
              </a:rPr>
              <a:t>vi ~/</a:t>
            </a:r>
            <a:r>
              <a:rPr lang="en-US" sz="1400" dirty="0" err="1">
                <a:latin typeface="Courier New"/>
                <a:cs typeface="Courier New"/>
              </a:rPr>
              <a:t>livecoding-config</a:t>
            </a:r>
            <a:r>
              <a:rPr lang="en-US" sz="1400" dirty="0" smtClean="0">
                <a:latin typeface="Courier New"/>
                <a:cs typeface="Courier New"/>
              </a:rPr>
              <a:t>/search-client-</a:t>
            </a:r>
            <a:r>
              <a:rPr lang="en-US" sz="1400" dirty="0" err="1" smtClean="0">
                <a:latin typeface="Courier New"/>
                <a:cs typeface="Courier New"/>
              </a:rPr>
              <a:t>website.yml</a:t>
            </a: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r>
              <a:rPr lang="en-US" sz="1400" b="1" dirty="0" smtClean="0">
                <a:latin typeface="Courier New"/>
                <a:cs typeface="Courier New"/>
              </a:rPr>
              <a:t>With the following content</a:t>
            </a:r>
            <a:endParaRPr lang="en-US" b="1" dirty="0" smtClean="0"/>
          </a:p>
          <a:p>
            <a:pPr marL="736600" lvl="5" indent="0">
              <a:buNone/>
            </a:pPr>
            <a:r>
              <a:rPr lang="en-US" sz="1400" dirty="0">
                <a:latin typeface="Courier New"/>
                <a:cs typeface="Courier New"/>
              </a:rPr>
              <a:t>server:</a:t>
            </a:r>
          </a:p>
          <a:p>
            <a:pPr marL="736600" lvl="5" indent="0">
              <a:buNone/>
            </a:pPr>
            <a:r>
              <a:rPr lang="en-US" sz="1400" dirty="0">
                <a:latin typeface="Courier New"/>
                <a:cs typeface="Courier New"/>
              </a:rPr>
              <a:t>  port: 11000</a:t>
            </a:r>
          </a:p>
          <a:p>
            <a:pPr marL="736600" lvl="5" indent="0">
              <a:buNone/>
            </a:pPr>
            <a:endParaRPr lang="en-US" sz="1400" dirty="0">
              <a:latin typeface="Courier New"/>
              <a:cs typeface="Courier New"/>
            </a:endParaRPr>
          </a:p>
          <a:p>
            <a:pPr marL="736600" lvl="5" indent="0">
              <a:buNone/>
            </a:pPr>
            <a:r>
              <a:rPr lang="en-US" sz="1400" dirty="0">
                <a:latin typeface="Courier New"/>
                <a:cs typeface="Courier New"/>
              </a:rPr>
              <a:t>aggregator-service:</a:t>
            </a:r>
          </a:p>
          <a:p>
            <a:pPr marL="736600" lvl="5" indent="0">
              <a:buNone/>
            </a:pPr>
            <a:r>
              <a:rPr lang="en-US" sz="1400" dirty="0">
                <a:latin typeface="Courier New"/>
                <a:cs typeface="Courier New"/>
              </a:rPr>
              <a:t>  ribbon:</a:t>
            </a:r>
          </a:p>
          <a:p>
            <a:pPr marL="736600" lvl="5" indent="0">
              <a:buNone/>
            </a:pPr>
            <a:r>
              <a:rPr lang="en-US" sz="1400" dirty="0">
                <a:latin typeface="Courier New"/>
                <a:cs typeface="Courier New"/>
              </a:rPr>
              <a:t>    </a:t>
            </a:r>
            <a:r>
              <a:rPr lang="en-US" sz="1400" dirty="0" err="1">
                <a:latin typeface="Courier New"/>
                <a:cs typeface="Courier New"/>
              </a:rPr>
              <a:t>ServerListRefreshInterval</a:t>
            </a:r>
            <a:r>
              <a:rPr lang="en-US" sz="1400" dirty="0">
                <a:latin typeface="Courier New"/>
                <a:cs typeface="Courier New"/>
              </a:rPr>
              <a:t>: 1000</a:t>
            </a:r>
          </a:p>
          <a:p>
            <a:pPr marL="736600" lvl="5" indent="0">
              <a:buNone/>
            </a:pPr>
            <a:r>
              <a:rPr lang="en-US" sz="1400" dirty="0">
                <a:latin typeface="Courier New"/>
                <a:cs typeface="Courier New"/>
              </a:rPr>
              <a:t>    </a:t>
            </a:r>
            <a:r>
              <a:rPr lang="en-US" sz="1400" dirty="0" err="1">
                <a:latin typeface="Courier New"/>
                <a:cs typeface="Courier New"/>
              </a:rPr>
              <a:t>MaxAutoRetries</a:t>
            </a:r>
            <a:r>
              <a:rPr lang="en-US" sz="1400" dirty="0">
                <a:latin typeface="Courier New"/>
                <a:cs typeface="Courier New"/>
              </a:rPr>
              <a:t>: 5</a:t>
            </a:r>
          </a:p>
          <a:p>
            <a:pPr marL="736600" lvl="5" indent="0">
              <a:buNone/>
            </a:pPr>
            <a:r>
              <a:rPr lang="en-US" sz="1400" dirty="0">
                <a:latin typeface="Courier New"/>
                <a:cs typeface="Courier New"/>
              </a:rPr>
              <a:t>    </a:t>
            </a:r>
            <a:r>
              <a:rPr lang="en-US" sz="1400" dirty="0" err="1">
                <a:latin typeface="Courier New"/>
                <a:cs typeface="Courier New"/>
              </a:rPr>
              <a:t>MaxAutoRetriesNextServer</a:t>
            </a:r>
            <a:r>
              <a:rPr lang="en-US" sz="1400" dirty="0">
                <a:latin typeface="Courier New"/>
                <a:cs typeface="Courier New"/>
              </a:rPr>
              <a:t>: 5</a:t>
            </a:r>
          </a:p>
          <a:p>
            <a:pPr marL="736600" lvl="5" indent="0">
              <a:buNone/>
            </a:pPr>
            <a:r>
              <a:rPr lang="en-US" sz="1400" dirty="0">
                <a:latin typeface="Courier New"/>
                <a:cs typeface="Courier New"/>
              </a:rPr>
              <a:t>    </a:t>
            </a:r>
            <a:r>
              <a:rPr lang="en-US" sz="1400" dirty="0" err="1">
                <a:latin typeface="Courier New"/>
                <a:cs typeface="Courier New"/>
              </a:rPr>
              <a:t>OkToRetryOnAllOperations</a:t>
            </a:r>
            <a:r>
              <a:rPr lang="en-US" sz="1400" dirty="0">
                <a:latin typeface="Courier New"/>
                <a:cs typeface="Courier New"/>
              </a:rPr>
              <a:t>: true</a:t>
            </a:r>
            <a:endParaRPr lang="en-US" sz="1400" dirty="0">
              <a:solidFill>
                <a:srgbClr val="7030A0"/>
              </a:solidFill>
              <a:latin typeface="Courier New"/>
              <a:cs typeface="Courier New"/>
            </a:endParaRPr>
          </a:p>
          <a:p>
            <a:pPr lvl="2" indent="0">
              <a:buNone/>
            </a:pPr>
            <a:endParaRPr lang="en-US" sz="1400" dirty="0">
              <a:solidFill>
                <a:srgbClr val="7030A0"/>
              </a:solidFill>
              <a:latin typeface="Courier New"/>
              <a:cs typeface="Courier New"/>
            </a:endParaRPr>
          </a:p>
          <a:p>
            <a:pPr marL="342900" indent="-342900">
              <a:buFont typeface="Wingdings" charset="2"/>
              <a:buChar char="§"/>
            </a:pPr>
            <a:r>
              <a:rPr lang="en-US" dirty="0">
                <a:solidFill>
                  <a:srgbClr val="7030A0"/>
                </a:solidFill>
              </a:rPr>
              <a:t>Update the </a:t>
            </a:r>
            <a:r>
              <a:rPr lang="en-US" dirty="0" err="1">
                <a:solidFill>
                  <a:srgbClr val="7030A0"/>
                </a:solidFill>
              </a:rPr>
              <a:t>AggregatorServiceApplication.java</a:t>
            </a:r>
            <a:endParaRPr lang="en-US" dirty="0">
              <a:solidFill>
                <a:srgbClr val="7030A0"/>
              </a:solidFill>
            </a:endParaRPr>
          </a:p>
          <a:p>
            <a:pPr marL="417512" lvl="2" indent="0">
              <a:buNone/>
            </a:pPr>
            <a:r>
              <a:rPr lang="en-US" dirty="0">
                <a:solidFill>
                  <a:srgbClr val="7030A0"/>
                </a:solidFill>
              </a:rPr>
              <a:t>Replace @</a:t>
            </a:r>
            <a:r>
              <a:rPr lang="en-US" dirty="0" err="1">
                <a:solidFill>
                  <a:srgbClr val="7030A0"/>
                </a:solidFill>
              </a:rPr>
              <a:t>SpringBootApplication</a:t>
            </a:r>
            <a:r>
              <a:rPr lang="en-US" dirty="0">
                <a:solidFill>
                  <a:srgbClr val="7030A0"/>
                </a:solidFill>
              </a:rPr>
              <a:t> by </a:t>
            </a:r>
            <a:r>
              <a:rPr lang="en-US" dirty="0">
                <a:solidFill>
                  <a:schemeClr val="accent5"/>
                </a:solidFill>
              </a:rPr>
              <a:t>@</a:t>
            </a:r>
            <a:r>
              <a:rPr lang="en-US" dirty="0" err="1">
                <a:solidFill>
                  <a:schemeClr val="accent5"/>
                </a:solidFill>
              </a:rPr>
              <a:t>SpringCloudApplication</a:t>
            </a:r>
            <a:endParaRPr lang="en-US" dirty="0">
              <a:solidFill>
                <a:schemeClr val="accent5"/>
              </a:solidFill>
            </a:endParaRPr>
          </a:p>
          <a:p>
            <a:pPr marL="220663" lvl="3" indent="0">
              <a:buNone/>
            </a:pPr>
            <a:endParaRPr lang="en-US" sz="1800" dirty="0" smtClean="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65</a:t>
            </a:fld>
            <a:endParaRPr lang="en-US" dirty="0"/>
          </a:p>
        </p:txBody>
      </p:sp>
    </p:spTree>
    <p:extLst>
      <p:ext uri="{BB962C8B-B14F-4D97-AF65-F5344CB8AC3E}">
        <p14:creationId xmlns:p14="http://schemas.microsoft.com/office/powerpoint/2010/main" val="233383076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manage static HTML and CSS files?</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The HTML and the CSS must be located under the static folder</a:t>
            </a:r>
          </a:p>
          <a:p>
            <a:r>
              <a:rPr lang="en-US" sz="1600" dirty="0"/>
              <a:t>Download at </a:t>
            </a:r>
            <a:r>
              <a:rPr lang="en-US" sz="1600" dirty="0">
                <a:hlinkClick r:id="rId2"/>
              </a:rPr>
              <a:t>https://github.com/jmirc/jhipsterlivecoding/blob/master/search-client-css-</a:t>
            </a:r>
            <a:r>
              <a:rPr lang="en-US" sz="1600" dirty="0" smtClean="0">
                <a:hlinkClick r:id="rId2"/>
              </a:rPr>
              <a:t>html.zip</a:t>
            </a:r>
            <a:r>
              <a:rPr lang="en-US" sz="1600" smtClean="0"/>
              <a:t> </a:t>
            </a:r>
            <a:endParaRPr lang="en-US" sz="1600" dirty="0" smtClean="0"/>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66</a:t>
            </a:fld>
            <a:endParaRPr lang="en-US" dirty="0"/>
          </a:p>
        </p:txBody>
      </p:sp>
      <p:pic>
        <p:nvPicPr>
          <p:cNvPr id="8" name="Picture 7" descr="Screen Shot 2015-04-06 at 20.53.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028" y="1840258"/>
            <a:ext cx="6214028" cy="4433357"/>
          </a:xfrm>
          <a:prstGeom prst="rect">
            <a:avLst/>
          </a:prstGeom>
        </p:spPr>
      </p:pic>
    </p:spTree>
    <p:extLst>
      <p:ext uri="{BB962C8B-B14F-4D97-AF65-F5344CB8AC3E}">
        <p14:creationId xmlns:p14="http://schemas.microsoft.com/office/powerpoint/2010/main" val="40263318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retrieve the list of hotels from the aggregator service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Two solutions are available</a:t>
            </a:r>
          </a:p>
          <a:p>
            <a:pPr marL="684213" lvl="1" indent="-342900">
              <a:buFont typeface="Wingdings" charset="2"/>
              <a:buChar char="§"/>
            </a:pPr>
            <a:r>
              <a:rPr lang="en-US" dirty="0" smtClean="0">
                <a:solidFill>
                  <a:srgbClr val="7030A0"/>
                </a:solidFill>
              </a:rPr>
              <a:t>Create a copy of the resource class defined in the aggregator service</a:t>
            </a:r>
          </a:p>
          <a:p>
            <a:pPr marL="684213" lvl="1" indent="-342900">
              <a:buFont typeface="Wingdings" charset="2"/>
              <a:buChar char="§"/>
            </a:pPr>
            <a:r>
              <a:rPr lang="en-US" dirty="0" smtClean="0">
                <a:solidFill>
                  <a:srgbClr val="7030A0"/>
                </a:solidFill>
              </a:rPr>
              <a:t>Use Netflix </a:t>
            </a:r>
            <a:r>
              <a:rPr lang="en-US" dirty="0" err="1" smtClean="0">
                <a:solidFill>
                  <a:srgbClr val="7030A0"/>
                </a:solidFill>
              </a:rPr>
              <a:t>Zuul</a:t>
            </a:r>
            <a:endParaRPr lang="en-US" dirty="0" smtClean="0">
              <a:solidFill>
                <a:srgbClr val="7030A0"/>
              </a:solidFill>
            </a:endParaRPr>
          </a:p>
          <a:p>
            <a:pPr marL="684213" lvl="1"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Let’s do with </a:t>
            </a:r>
            <a:r>
              <a:rPr lang="en-US" dirty="0" err="1" smtClean="0">
                <a:solidFill>
                  <a:srgbClr val="7030A0"/>
                </a:solidFill>
              </a:rPr>
              <a:t>Zuul</a:t>
            </a:r>
            <a:r>
              <a:rPr lang="en-US" dirty="0" smtClean="0">
                <a:solidFill>
                  <a:srgbClr val="7030A0"/>
                </a:solidFill>
              </a:rPr>
              <a:t>. Why </a:t>
            </a:r>
            <a:r>
              <a:rPr lang="en-US" dirty="0" err="1" smtClean="0">
                <a:solidFill>
                  <a:srgbClr val="7030A0"/>
                </a:solidFill>
              </a:rPr>
              <a:t>Zuul</a:t>
            </a:r>
            <a:r>
              <a:rPr lang="en-US" dirty="0" smtClean="0">
                <a:solidFill>
                  <a:srgbClr val="7030A0"/>
                </a:solidFill>
              </a:rPr>
              <a:t>?</a:t>
            </a:r>
          </a:p>
          <a:p>
            <a:pPr marL="342900" indent="-342900">
              <a:buFont typeface="Wingdings" charset="2"/>
              <a:buChar char="§"/>
            </a:pPr>
            <a:endParaRPr lang="en-US" dirty="0">
              <a:solidFill>
                <a:srgbClr val="7030A0"/>
              </a:solidFill>
            </a:endParaRPr>
          </a:p>
          <a:p>
            <a:pPr marL="684213" lvl="1" indent="-342900">
              <a:buFont typeface="Wingdings" charset="2"/>
              <a:buChar char="§"/>
            </a:pPr>
            <a:r>
              <a:rPr lang="en-US" dirty="0" smtClean="0">
                <a:solidFill>
                  <a:srgbClr val="7030A0"/>
                </a:solidFill>
              </a:rPr>
              <a:t>JVM based router and filter</a:t>
            </a:r>
          </a:p>
          <a:p>
            <a:pPr marL="684213" lvl="1" indent="-342900">
              <a:buFont typeface="Wingdings" charset="2"/>
              <a:buChar char="§"/>
            </a:pPr>
            <a:r>
              <a:rPr lang="en-US" dirty="0" smtClean="0">
                <a:solidFill>
                  <a:srgbClr val="7030A0"/>
                </a:solidFill>
              </a:rPr>
              <a:t>Reverse proxy feature</a:t>
            </a:r>
          </a:p>
          <a:p>
            <a:pPr marL="684213" lvl="1" indent="-342900">
              <a:buFont typeface="Wingdings" charset="2"/>
              <a:buChar char="§"/>
            </a:pPr>
            <a:r>
              <a:rPr lang="en-US" dirty="0" smtClean="0">
                <a:solidFill>
                  <a:srgbClr val="7030A0"/>
                </a:solidFill>
              </a:rPr>
              <a:t>Fully programmable rules and filters</a:t>
            </a:r>
          </a:p>
          <a:p>
            <a:pPr marL="684213" lvl="1" indent="-342900">
              <a:buFont typeface="Wingdings" charset="2"/>
              <a:buChar char="§"/>
            </a:pPr>
            <a:r>
              <a:rPr lang="en-US" dirty="0" smtClean="0">
                <a:solidFill>
                  <a:srgbClr val="7030A0"/>
                </a:solidFill>
              </a:rPr>
              <a:t>Forward </a:t>
            </a:r>
            <a:r>
              <a:rPr lang="en-US" dirty="0">
                <a:solidFill>
                  <a:srgbClr val="7030A0"/>
                </a:solidFill>
              </a:rPr>
              <a:t>requests to the </a:t>
            </a:r>
            <a:r>
              <a:rPr lang="en-US" dirty="0" smtClean="0">
                <a:solidFill>
                  <a:srgbClr val="7030A0"/>
                </a:solidFill>
              </a:rPr>
              <a:t>appropriate service - </a:t>
            </a:r>
            <a:r>
              <a:rPr lang="en-US" dirty="0" err="1" smtClean="0">
                <a:solidFill>
                  <a:srgbClr val="7030A0"/>
                </a:solidFill>
              </a:rPr>
              <a:t>Hystrix</a:t>
            </a:r>
            <a:r>
              <a:rPr lang="en-US" dirty="0" smtClean="0">
                <a:solidFill>
                  <a:srgbClr val="7030A0"/>
                </a:solidFill>
              </a:rPr>
              <a:t> -&gt; Ribbon -&gt; Eureka</a:t>
            </a:r>
          </a:p>
          <a:p>
            <a:pPr marL="684213" lvl="1"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67</a:t>
            </a:fld>
            <a:endParaRPr lang="en-US" dirty="0"/>
          </a:p>
        </p:txBody>
      </p:sp>
    </p:spTree>
    <p:extLst>
      <p:ext uri="{BB962C8B-B14F-4D97-AF65-F5344CB8AC3E}">
        <p14:creationId xmlns:p14="http://schemas.microsoft.com/office/powerpoint/2010/main" val="145974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support </a:t>
            </a:r>
            <a:r>
              <a:rPr lang="en-US" dirty="0" err="1" smtClean="0"/>
              <a:t>Zuul</a:t>
            </a:r>
            <a:r>
              <a:rPr lang="en-US" dirty="0"/>
              <a: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Just put the annotation @</a:t>
            </a:r>
            <a:r>
              <a:rPr lang="en-US" dirty="0" err="1" smtClean="0">
                <a:solidFill>
                  <a:srgbClr val="7030A0"/>
                </a:solidFill>
              </a:rPr>
              <a:t>EnableZuulProxy</a:t>
            </a:r>
            <a:r>
              <a:rPr lang="en-US" dirty="0" smtClean="0">
                <a:solidFill>
                  <a:srgbClr val="7030A0"/>
                </a:solidFill>
              </a:rPr>
              <a:t> on the </a:t>
            </a:r>
            <a:r>
              <a:rPr lang="en-US" dirty="0" err="1" smtClean="0">
                <a:solidFill>
                  <a:srgbClr val="7030A0"/>
                </a:solidFill>
              </a:rPr>
              <a:t>SearchClientWebsiteApplication</a:t>
            </a:r>
            <a:r>
              <a:rPr lang="en-US" dirty="0" smtClean="0">
                <a:solidFill>
                  <a:srgbClr val="7030A0"/>
                </a:solidFill>
              </a:rPr>
              <a:t> class</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A </a:t>
            </a:r>
            <a:r>
              <a:rPr lang="en-US" dirty="0" err="1" smtClean="0">
                <a:solidFill>
                  <a:srgbClr val="7030A0"/>
                </a:solidFill>
              </a:rPr>
              <a:t>ZuulController</a:t>
            </a:r>
            <a:r>
              <a:rPr lang="en-US" dirty="0" smtClean="0">
                <a:solidFill>
                  <a:srgbClr val="7030A0"/>
                </a:solidFill>
              </a:rPr>
              <a:t> is started to make available all services</a:t>
            </a:r>
            <a:endParaRPr lang="en-US" dirty="0">
              <a:solidFill>
                <a:srgbClr val="7030A0"/>
              </a:solidFill>
            </a:endParaRPr>
          </a:p>
          <a:p>
            <a:pPr marL="342900" indent="-342900">
              <a:buFont typeface="Wingdings" charset="2"/>
              <a:buChar char="§"/>
            </a:pPr>
            <a:endParaRPr lang="en-US" dirty="0" smtClean="0">
              <a:solidFill>
                <a:srgbClr val="7030A0"/>
              </a:solidFill>
            </a:endParaRPr>
          </a:p>
          <a:p>
            <a:pPr marL="403225" lvl="2" indent="0">
              <a:buNone/>
            </a:pPr>
            <a:r>
              <a:rPr lang="en-US" sz="1200" dirty="0">
                <a:latin typeface="Courier New"/>
                <a:cs typeface="Courier New"/>
              </a:rPr>
              <a:t>2015-04-06 16:06:37.439  INFO 46768 --- [           main] </a:t>
            </a:r>
            <a:r>
              <a:rPr lang="en-US" sz="1200" dirty="0" err="1">
                <a:latin typeface="Courier New"/>
                <a:cs typeface="Courier New"/>
              </a:rPr>
              <a:t>o.s.c.n.zuul.web.ZuulHandlerMapping</a:t>
            </a:r>
            <a:r>
              <a:rPr lang="en-US" sz="1200" dirty="0">
                <a:latin typeface="Courier New"/>
                <a:cs typeface="Courier New"/>
              </a:rPr>
              <a:t>      : Mapped URL path [</a:t>
            </a:r>
            <a:r>
              <a:rPr lang="en-US" sz="1200" b="1" dirty="0">
                <a:latin typeface="Courier New"/>
                <a:cs typeface="Courier New"/>
              </a:rPr>
              <a:t>/search-client-website</a:t>
            </a:r>
            <a:r>
              <a:rPr lang="en-US" sz="1200" dirty="0">
                <a:latin typeface="Courier New"/>
                <a:cs typeface="Courier New"/>
              </a:rPr>
              <a:t>/**] onto handler of type [class </a:t>
            </a:r>
            <a:r>
              <a:rPr lang="en-US" sz="1200" dirty="0" err="1">
                <a:latin typeface="Courier New"/>
                <a:cs typeface="Courier New"/>
              </a:rPr>
              <a:t>org.springframework.cloud.netflix.zuul.web.ZuulController</a:t>
            </a:r>
            <a:r>
              <a:rPr lang="en-US" sz="1200" dirty="0" smtClean="0">
                <a:latin typeface="Courier New"/>
                <a:cs typeface="Courier New"/>
              </a:rPr>
              <a:t>]</a:t>
            </a:r>
          </a:p>
          <a:p>
            <a:pPr marL="403225" lvl="2" indent="0">
              <a:buNone/>
            </a:pPr>
            <a:endParaRPr lang="en-US" sz="1200" dirty="0">
              <a:latin typeface="Courier New"/>
              <a:cs typeface="Courier New"/>
            </a:endParaRPr>
          </a:p>
          <a:p>
            <a:pPr marL="403225" lvl="2" indent="0">
              <a:buNone/>
            </a:pPr>
            <a:r>
              <a:rPr lang="en-US" sz="1200" dirty="0">
                <a:latin typeface="Courier New"/>
                <a:cs typeface="Courier New"/>
              </a:rPr>
              <a:t>2015-04-06 16:06:37.439  INFO 46768 --- [           main] </a:t>
            </a:r>
            <a:r>
              <a:rPr lang="en-US" sz="1200" dirty="0" err="1">
                <a:latin typeface="Courier New"/>
                <a:cs typeface="Courier New"/>
              </a:rPr>
              <a:t>o.s.c.n.zuul.web.ZuulHandlerMapping</a:t>
            </a:r>
            <a:r>
              <a:rPr lang="en-US" sz="1200" dirty="0">
                <a:latin typeface="Courier New"/>
                <a:cs typeface="Courier New"/>
              </a:rPr>
              <a:t>      : Mapped URL path [</a:t>
            </a:r>
            <a:r>
              <a:rPr lang="en-US" sz="1200" b="1" dirty="0">
                <a:latin typeface="Courier New"/>
                <a:cs typeface="Courier New"/>
              </a:rPr>
              <a:t>/aggregator-service/</a:t>
            </a:r>
            <a:r>
              <a:rPr lang="en-US" sz="1200" dirty="0">
                <a:latin typeface="Courier New"/>
                <a:cs typeface="Courier New"/>
              </a:rPr>
              <a:t>**] onto handler of type [class </a:t>
            </a:r>
            <a:r>
              <a:rPr lang="en-US" sz="1200" dirty="0" err="1">
                <a:latin typeface="Courier New"/>
                <a:cs typeface="Courier New"/>
              </a:rPr>
              <a:t>org.springframework.cloud.netflix.zuul.web.ZuulController</a:t>
            </a:r>
            <a:r>
              <a:rPr lang="en-US" sz="1200" dirty="0" smtClean="0">
                <a:latin typeface="Courier New"/>
                <a:cs typeface="Courier New"/>
              </a:rPr>
              <a:t>]</a:t>
            </a:r>
          </a:p>
          <a:p>
            <a:pPr marL="403225" lvl="2" indent="0">
              <a:buNone/>
            </a:pPr>
            <a:endParaRPr lang="en-US" sz="1200" dirty="0">
              <a:latin typeface="Courier New"/>
              <a:cs typeface="Courier New"/>
            </a:endParaRPr>
          </a:p>
          <a:p>
            <a:pPr marL="403225" lvl="2" indent="0">
              <a:buNone/>
            </a:pPr>
            <a:r>
              <a:rPr lang="en-US" sz="1200" dirty="0">
                <a:latin typeface="Courier New"/>
                <a:cs typeface="Courier New"/>
              </a:rPr>
              <a:t>2015-04-06 16:06:37.439  INFO 46768 --- [           main] </a:t>
            </a:r>
            <a:r>
              <a:rPr lang="en-US" sz="1200" dirty="0" err="1">
                <a:latin typeface="Courier New"/>
                <a:cs typeface="Courier New"/>
              </a:rPr>
              <a:t>o.s.c.n.zuul.web.ZuulHandlerMapping</a:t>
            </a:r>
            <a:r>
              <a:rPr lang="en-US" sz="1200" dirty="0">
                <a:latin typeface="Courier New"/>
                <a:cs typeface="Courier New"/>
              </a:rPr>
              <a:t>      : Mapped URL path [</a:t>
            </a:r>
            <a:r>
              <a:rPr lang="en-US" sz="1200" b="1" dirty="0">
                <a:latin typeface="Courier New"/>
                <a:cs typeface="Courier New"/>
              </a:rPr>
              <a:t>/admin-service/</a:t>
            </a:r>
            <a:r>
              <a:rPr lang="en-US" sz="1200" dirty="0">
                <a:latin typeface="Courier New"/>
                <a:cs typeface="Courier New"/>
              </a:rPr>
              <a:t>**] onto handler of type [class </a:t>
            </a:r>
            <a:r>
              <a:rPr lang="en-US" sz="1200" dirty="0" err="1">
                <a:latin typeface="Courier New"/>
                <a:cs typeface="Courier New"/>
              </a:rPr>
              <a:t>org.springframework.cloud.netflix.zuul.web.ZuulController</a:t>
            </a:r>
            <a:r>
              <a:rPr lang="en-US" sz="1200" dirty="0">
                <a:latin typeface="Courier New"/>
                <a:cs typeface="Courier New"/>
              </a:rPr>
              <a:t>]</a:t>
            </a:r>
          </a:p>
          <a:p>
            <a:pPr marL="342900" indent="-342900">
              <a:buFont typeface="Wingdings" charset="2"/>
              <a:buChar char="§"/>
            </a:pPr>
            <a:endParaRPr lang="en-US" dirty="0" smtClean="0">
              <a:solidFill>
                <a:srgbClr val="7030A0"/>
              </a:solidFill>
            </a:endParaRPr>
          </a:p>
          <a:p>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68</a:t>
            </a:fld>
            <a:endParaRPr lang="en-US" dirty="0"/>
          </a:p>
        </p:txBody>
      </p:sp>
    </p:spTree>
    <p:extLst>
      <p:ext uri="{BB962C8B-B14F-4D97-AF65-F5344CB8AC3E}">
        <p14:creationId xmlns:p14="http://schemas.microsoft.com/office/powerpoint/2010/main" val="16583317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5353387" y="832102"/>
            <a:ext cx="3621930" cy="199266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solidFill>
                  <a:schemeClr val="tx1"/>
                </a:solidFill>
              </a:rPr>
              <a:t>Infrastructure</a:t>
            </a:r>
            <a:endParaRPr lang="en-US" dirty="0">
              <a:solidFill>
                <a:schemeClr val="tx1"/>
              </a:solidFill>
            </a:endParaRPr>
          </a:p>
        </p:txBody>
      </p:sp>
      <p:sp>
        <p:nvSpPr>
          <p:cNvPr id="17" name="Rectangle 16"/>
          <p:cNvSpPr/>
          <p:nvPr/>
        </p:nvSpPr>
        <p:spPr>
          <a:xfrm>
            <a:off x="700648" y="843051"/>
            <a:ext cx="3875457" cy="2441563"/>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the stack?</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a:t>
            </a:fld>
            <a:endParaRPr lang="en-US" dirty="0"/>
          </a:p>
        </p:txBody>
      </p:sp>
      <p:pic>
        <p:nvPicPr>
          <p:cNvPr id="12" name="Picture 11"/>
          <p:cNvPicPr>
            <a:picLocks noChangeAspect="1"/>
          </p:cNvPicPr>
          <p:nvPr/>
        </p:nvPicPr>
        <p:blipFill>
          <a:blip r:embed="rId2"/>
          <a:stretch>
            <a:fillRect/>
          </a:stretch>
        </p:blipFill>
        <p:spPr>
          <a:xfrm>
            <a:off x="2903433" y="2176051"/>
            <a:ext cx="791507" cy="716635"/>
          </a:xfrm>
          <a:prstGeom prst="rect">
            <a:avLst/>
          </a:prstGeom>
        </p:spPr>
      </p:pic>
      <p:sp>
        <p:nvSpPr>
          <p:cNvPr id="13" name="TextBox 12"/>
          <p:cNvSpPr txBox="1"/>
          <p:nvPr/>
        </p:nvSpPr>
        <p:spPr>
          <a:xfrm>
            <a:off x="2763519" y="2889581"/>
            <a:ext cx="1122848" cy="307777"/>
          </a:xfrm>
          <a:prstGeom prst="rect">
            <a:avLst/>
          </a:prstGeom>
          <a:noFill/>
        </p:spPr>
        <p:txBody>
          <a:bodyPr wrap="none" rtlCol="0">
            <a:spAutoFit/>
          </a:bodyPr>
          <a:lstStyle/>
          <a:p>
            <a:r>
              <a:rPr lang="en-US" sz="1400" dirty="0" smtClean="0"/>
              <a:t>Spring Boot</a:t>
            </a:r>
            <a:endParaRPr lang="en-US" sz="1400" dirty="0"/>
          </a:p>
        </p:txBody>
      </p:sp>
      <p:pic>
        <p:nvPicPr>
          <p:cNvPr id="22" name="Picture 21" descr="admin-tools4-270x3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04" y="2706461"/>
            <a:ext cx="953906" cy="1059896"/>
          </a:xfrm>
          <a:prstGeom prst="rect">
            <a:avLst/>
          </a:prstGeom>
        </p:spPr>
      </p:pic>
      <p:sp>
        <p:nvSpPr>
          <p:cNvPr id="23" name="Rectangle 22"/>
          <p:cNvSpPr/>
          <p:nvPr/>
        </p:nvSpPr>
        <p:spPr>
          <a:xfrm>
            <a:off x="799177" y="3896862"/>
            <a:ext cx="3415658" cy="1851214"/>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976012" y="5264570"/>
            <a:ext cx="1122848" cy="307777"/>
          </a:xfrm>
          <a:prstGeom prst="rect">
            <a:avLst/>
          </a:prstGeom>
          <a:noFill/>
        </p:spPr>
        <p:txBody>
          <a:bodyPr wrap="none" rtlCol="0">
            <a:spAutoFit/>
          </a:bodyPr>
          <a:lstStyle/>
          <a:p>
            <a:r>
              <a:rPr lang="en-US" sz="1400" dirty="0" smtClean="0"/>
              <a:t>Spring Boot</a:t>
            </a:r>
            <a:endParaRPr lang="en-US" sz="1400" dirty="0"/>
          </a:p>
        </p:txBody>
      </p:sp>
      <p:pic>
        <p:nvPicPr>
          <p:cNvPr id="29" name="Picture 28"/>
          <p:cNvPicPr>
            <a:picLocks noChangeAspect="1"/>
          </p:cNvPicPr>
          <p:nvPr/>
        </p:nvPicPr>
        <p:blipFill>
          <a:blip r:embed="rId2"/>
          <a:stretch>
            <a:fillRect/>
          </a:stretch>
        </p:blipFill>
        <p:spPr>
          <a:xfrm>
            <a:off x="3137821" y="4583886"/>
            <a:ext cx="791507" cy="716635"/>
          </a:xfrm>
          <a:prstGeom prst="rect">
            <a:avLst/>
          </a:prstGeom>
        </p:spPr>
      </p:pic>
      <p:pic>
        <p:nvPicPr>
          <p:cNvPr id="30" name="Picture 29"/>
          <p:cNvPicPr>
            <a:picLocks noChangeAspect="1"/>
          </p:cNvPicPr>
          <p:nvPr/>
        </p:nvPicPr>
        <p:blipFill>
          <a:blip r:embed="rId4"/>
          <a:stretch>
            <a:fillRect/>
          </a:stretch>
        </p:blipFill>
        <p:spPr>
          <a:xfrm>
            <a:off x="1114719" y="4219512"/>
            <a:ext cx="762000" cy="762000"/>
          </a:xfrm>
          <a:prstGeom prst="rect">
            <a:avLst/>
          </a:prstGeom>
        </p:spPr>
      </p:pic>
      <p:pic>
        <p:nvPicPr>
          <p:cNvPr id="32" name="Picture 31"/>
          <p:cNvPicPr>
            <a:picLocks noChangeAspect="1"/>
          </p:cNvPicPr>
          <p:nvPr/>
        </p:nvPicPr>
        <p:blipFill>
          <a:blip r:embed="rId5"/>
          <a:stretch>
            <a:fillRect/>
          </a:stretch>
        </p:blipFill>
        <p:spPr>
          <a:xfrm>
            <a:off x="6704546" y="1394782"/>
            <a:ext cx="734349" cy="1101524"/>
          </a:xfrm>
          <a:prstGeom prst="rect">
            <a:avLst/>
          </a:prstGeom>
        </p:spPr>
      </p:pic>
      <p:sp>
        <p:nvSpPr>
          <p:cNvPr id="33" name="TextBox 32"/>
          <p:cNvSpPr txBox="1"/>
          <p:nvPr/>
        </p:nvSpPr>
        <p:spPr>
          <a:xfrm>
            <a:off x="6455625" y="2317601"/>
            <a:ext cx="1302209" cy="307777"/>
          </a:xfrm>
          <a:prstGeom prst="rect">
            <a:avLst/>
          </a:prstGeom>
          <a:noFill/>
        </p:spPr>
        <p:txBody>
          <a:bodyPr wrap="none" rtlCol="0">
            <a:spAutoFit/>
          </a:bodyPr>
          <a:lstStyle/>
          <a:p>
            <a:r>
              <a:rPr lang="en-US" sz="1400" dirty="0" smtClean="0"/>
              <a:t>Netflix Eureka</a:t>
            </a:r>
            <a:endParaRPr lang="en-US" sz="1400" dirty="0"/>
          </a:p>
        </p:txBody>
      </p:sp>
      <p:sp>
        <p:nvSpPr>
          <p:cNvPr id="40" name="Rectangle 39"/>
          <p:cNvSpPr/>
          <p:nvPr/>
        </p:nvSpPr>
        <p:spPr>
          <a:xfrm>
            <a:off x="5154597" y="3678768"/>
            <a:ext cx="3132752" cy="206842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nip Single Corner Rectangle 48"/>
          <p:cNvSpPr/>
          <p:nvPr/>
        </p:nvSpPr>
        <p:spPr>
          <a:xfrm>
            <a:off x="6054030" y="2715281"/>
            <a:ext cx="24851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Registry &amp; </a:t>
            </a:r>
            <a:r>
              <a:rPr lang="en-US" sz="1050" dirty="0"/>
              <a:t>Configuration Servers</a:t>
            </a:r>
          </a:p>
        </p:txBody>
      </p:sp>
      <p:sp>
        <p:nvSpPr>
          <p:cNvPr id="50" name="Snip Single Corner Rectangle 49"/>
          <p:cNvSpPr/>
          <p:nvPr/>
        </p:nvSpPr>
        <p:spPr>
          <a:xfrm>
            <a:off x="579357" y="5550116"/>
            <a:ext cx="9314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Aggregator</a:t>
            </a:r>
            <a:endParaRPr lang="en-US" sz="1050" dirty="0"/>
          </a:p>
        </p:txBody>
      </p:sp>
      <p:pic>
        <p:nvPicPr>
          <p:cNvPr id="52" name="Picture 51"/>
          <p:cNvPicPr>
            <a:picLocks noChangeAspect="1"/>
          </p:cNvPicPr>
          <p:nvPr/>
        </p:nvPicPr>
        <p:blipFill>
          <a:blip r:embed="rId6"/>
          <a:stretch>
            <a:fillRect/>
          </a:stretch>
        </p:blipFill>
        <p:spPr>
          <a:xfrm>
            <a:off x="4856506" y="5314019"/>
            <a:ext cx="733864" cy="729671"/>
          </a:xfrm>
          <a:prstGeom prst="rect">
            <a:avLst/>
          </a:prstGeom>
        </p:spPr>
      </p:pic>
      <p:cxnSp>
        <p:nvCxnSpPr>
          <p:cNvPr id="55" name="Straight Arrow Connector 54"/>
          <p:cNvCxnSpPr>
            <a:stCxn id="40" idx="0"/>
          </p:cNvCxnSpPr>
          <p:nvPr/>
        </p:nvCxnSpPr>
        <p:spPr>
          <a:xfrm flipV="1">
            <a:off x="6720973" y="3175127"/>
            <a:ext cx="866" cy="503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3930196" y="3142281"/>
            <a:ext cx="2112891" cy="722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4576105" y="2485358"/>
            <a:ext cx="1477929" cy="3613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7"/>
          <a:stretch>
            <a:fillRect/>
          </a:stretch>
        </p:blipFill>
        <p:spPr>
          <a:xfrm>
            <a:off x="1997068" y="4022475"/>
            <a:ext cx="784096" cy="959191"/>
          </a:xfrm>
          <a:prstGeom prst="rect">
            <a:avLst/>
          </a:prstGeom>
        </p:spPr>
      </p:pic>
      <p:sp>
        <p:nvSpPr>
          <p:cNvPr id="31" name="TextBox 30"/>
          <p:cNvSpPr txBox="1"/>
          <p:nvPr/>
        </p:nvSpPr>
        <p:spPr>
          <a:xfrm>
            <a:off x="971730" y="4814790"/>
            <a:ext cx="2027918" cy="307777"/>
          </a:xfrm>
          <a:prstGeom prst="rect">
            <a:avLst/>
          </a:prstGeom>
          <a:noFill/>
        </p:spPr>
        <p:txBody>
          <a:bodyPr wrap="square" rtlCol="0">
            <a:spAutoFit/>
          </a:bodyPr>
          <a:lstStyle/>
          <a:p>
            <a:r>
              <a:rPr lang="en-US" sz="1400" dirty="0" smtClean="0"/>
              <a:t>Netflix Feign + Ribbon</a:t>
            </a:r>
            <a:endParaRPr lang="en-US" sz="1400" dirty="0"/>
          </a:p>
        </p:txBody>
      </p:sp>
      <p:sp>
        <p:nvSpPr>
          <p:cNvPr id="65" name="TextBox 64"/>
          <p:cNvSpPr txBox="1"/>
          <p:nvPr/>
        </p:nvSpPr>
        <p:spPr>
          <a:xfrm>
            <a:off x="7791233" y="2153374"/>
            <a:ext cx="1122848" cy="307777"/>
          </a:xfrm>
          <a:prstGeom prst="rect">
            <a:avLst/>
          </a:prstGeom>
          <a:noFill/>
        </p:spPr>
        <p:txBody>
          <a:bodyPr wrap="none" rtlCol="0">
            <a:spAutoFit/>
          </a:bodyPr>
          <a:lstStyle/>
          <a:p>
            <a:r>
              <a:rPr lang="en-US" sz="1400" dirty="0" smtClean="0"/>
              <a:t>Spring Boot</a:t>
            </a:r>
            <a:endParaRPr lang="en-US" sz="1400" dirty="0"/>
          </a:p>
        </p:txBody>
      </p:sp>
      <p:pic>
        <p:nvPicPr>
          <p:cNvPr id="66" name="Picture 65"/>
          <p:cNvPicPr>
            <a:picLocks noChangeAspect="1"/>
          </p:cNvPicPr>
          <p:nvPr/>
        </p:nvPicPr>
        <p:blipFill>
          <a:blip r:embed="rId2"/>
          <a:stretch>
            <a:fillRect/>
          </a:stretch>
        </p:blipFill>
        <p:spPr>
          <a:xfrm>
            <a:off x="7953042" y="1472690"/>
            <a:ext cx="791507" cy="716635"/>
          </a:xfrm>
          <a:prstGeom prst="rect">
            <a:avLst/>
          </a:prstGeom>
        </p:spPr>
      </p:pic>
      <p:sp>
        <p:nvSpPr>
          <p:cNvPr id="67" name="Action Button: Help 66">
            <a:hlinkClick r:id="" action="ppaction://noaction" highlightClick="1"/>
          </p:cNvPr>
          <p:cNvSpPr/>
          <p:nvPr/>
        </p:nvSpPr>
        <p:spPr>
          <a:xfrm>
            <a:off x="3952094" y="2813819"/>
            <a:ext cx="1390346" cy="1478076"/>
          </a:xfrm>
          <a:prstGeom prst="actionButtonHelp">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440967" y="2967101"/>
            <a:ext cx="2299001" cy="646331"/>
          </a:xfrm>
          <a:prstGeom prst="rect">
            <a:avLst/>
          </a:prstGeom>
          <a:noFill/>
        </p:spPr>
        <p:txBody>
          <a:bodyPr wrap="square" rtlCol="0">
            <a:spAutoFit/>
          </a:bodyPr>
          <a:lstStyle/>
          <a:p>
            <a:r>
              <a:rPr lang="en-US" dirty="0" smtClean="0"/>
              <a:t>Micro services</a:t>
            </a:r>
          </a:p>
          <a:p>
            <a:r>
              <a:rPr lang="en-US" dirty="0" smtClean="0"/>
              <a:t>communication</a:t>
            </a:r>
            <a:endParaRPr lang="en-US" dirty="0"/>
          </a:p>
        </p:txBody>
      </p:sp>
      <p:sp>
        <p:nvSpPr>
          <p:cNvPr id="36" name="TextBox 35"/>
          <p:cNvSpPr txBox="1"/>
          <p:nvPr/>
        </p:nvSpPr>
        <p:spPr>
          <a:xfrm>
            <a:off x="7102399" y="5384127"/>
            <a:ext cx="1122848" cy="307777"/>
          </a:xfrm>
          <a:prstGeom prst="rect">
            <a:avLst/>
          </a:prstGeom>
          <a:noFill/>
        </p:spPr>
        <p:txBody>
          <a:bodyPr wrap="none" rtlCol="0">
            <a:spAutoFit/>
          </a:bodyPr>
          <a:lstStyle/>
          <a:p>
            <a:r>
              <a:rPr lang="en-US" sz="1400" dirty="0" smtClean="0"/>
              <a:t>Spring Boot</a:t>
            </a:r>
            <a:endParaRPr lang="en-US" sz="1400" dirty="0"/>
          </a:p>
        </p:txBody>
      </p:sp>
      <p:pic>
        <p:nvPicPr>
          <p:cNvPr id="37" name="Picture 36"/>
          <p:cNvPicPr>
            <a:picLocks noChangeAspect="1"/>
          </p:cNvPicPr>
          <p:nvPr/>
        </p:nvPicPr>
        <p:blipFill>
          <a:blip r:embed="rId2"/>
          <a:stretch>
            <a:fillRect/>
          </a:stretch>
        </p:blipFill>
        <p:spPr>
          <a:xfrm>
            <a:off x="7264207" y="4659648"/>
            <a:ext cx="791507" cy="716635"/>
          </a:xfrm>
          <a:prstGeom prst="rect">
            <a:avLst/>
          </a:prstGeom>
        </p:spPr>
      </p:pic>
      <p:sp>
        <p:nvSpPr>
          <p:cNvPr id="38" name="TextBox 37"/>
          <p:cNvSpPr txBox="1"/>
          <p:nvPr/>
        </p:nvSpPr>
        <p:spPr>
          <a:xfrm>
            <a:off x="5371816" y="4682525"/>
            <a:ext cx="1856160" cy="307777"/>
          </a:xfrm>
          <a:prstGeom prst="rect">
            <a:avLst/>
          </a:prstGeom>
          <a:noFill/>
        </p:spPr>
        <p:txBody>
          <a:bodyPr wrap="none" rtlCol="0">
            <a:spAutoFit/>
          </a:bodyPr>
          <a:lstStyle/>
          <a:p>
            <a:r>
              <a:rPr lang="en-US" sz="1400" dirty="0" smtClean="0"/>
              <a:t>Netflix </a:t>
            </a:r>
            <a:r>
              <a:rPr lang="en-US" sz="1400" dirty="0" err="1"/>
              <a:t>Zuul</a:t>
            </a:r>
            <a:r>
              <a:rPr lang="en-US" sz="1400" dirty="0"/>
              <a:t> + </a:t>
            </a:r>
            <a:r>
              <a:rPr lang="en-US" sz="1400" dirty="0" smtClean="0"/>
              <a:t>Ribbon</a:t>
            </a:r>
            <a:endParaRPr lang="en-US" sz="1400" dirty="0"/>
          </a:p>
        </p:txBody>
      </p:sp>
      <p:pic>
        <p:nvPicPr>
          <p:cNvPr id="39" name="Picture 38"/>
          <p:cNvPicPr>
            <a:picLocks noChangeAspect="1"/>
          </p:cNvPicPr>
          <p:nvPr/>
        </p:nvPicPr>
        <p:blipFill>
          <a:blip r:embed="rId8"/>
          <a:stretch>
            <a:fillRect/>
          </a:stretch>
        </p:blipFill>
        <p:spPr>
          <a:xfrm>
            <a:off x="5587886" y="3737807"/>
            <a:ext cx="630362" cy="945543"/>
          </a:xfrm>
          <a:prstGeom prst="rect">
            <a:avLst/>
          </a:prstGeom>
        </p:spPr>
      </p:pic>
      <p:pic>
        <p:nvPicPr>
          <p:cNvPr id="42" name="Picture 41"/>
          <p:cNvPicPr>
            <a:picLocks noChangeAspect="1"/>
          </p:cNvPicPr>
          <p:nvPr/>
        </p:nvPicPr>
        <p:blipFill>
          <a:blip r:embed="rId7"/>
          <a:stretch>
            <a:fillRect/>
          </a:stretch>
        </p:blipFill>
        <p:spPr>
          <a:xfrm>
            <a:off x="6364302" y="3802616"/>
            <a:ext cx="784096" cy="959191"/>
          </a:xfrm>
          <a:prstGeom prst="rect">
            <a:avLst/>
          </a:prstGeom>
        </p:spPr>
      </p:pic>
      <p:sp>
        <p:nvSpPr>
          <p:cNvPr id="41" name="TextBox 40"/>
          <p:cNvSpPr txBox="1"/>
          <p:nvPr/>
        </p:nvSpPr>
        <p:spPr>
          <a:xfrm>
            <a:off x="5370943" y="1342288"/>
            <a:ext cx="1287532" cy="523220"/>
          </a:xfrm>
          <a:prstGeom prst="rect">
            <a:avLst/>
          </a:prstGeom>
          <a:noFill/>
        </p:spPr>
        <p:txBody>
          <a:bodyPr wrap="none" rtlCol="0">
            <a:spAutoFit/>
          </a:bodyPr>
          <a:lstStyle/>
          <a:p>
            <a:r>
              <a:rPr lang="en-US" sz="1400" dirty="0" smtClean="0"/>
              <a:t>Spring Cloud </a:t>
            </a:r>
          </a:p>
          <a:p>
            <a:r>
              <a:rPr lang="en-US" sz="1400" dirty="0" err="1" smtClean="0"/>
              <a:t>Config</a:t>
            </a:r>
            <a:r>
              <a:rPr lang="en-US" sz="1400" dirty="0" smtClean="0"/>
              <a:t> Server</a:t>
            </a:r>
            <a:endParaRPr lang="en-US" sz="1400" dirty="0"/>
          </a:p>
        </p:txBody>
      </p:sp>
      <p:pic>
        <p:nvPicPr>
          <p:cNvPr id="5" name="Picture 4"/>
          <p:cNvPicPr>
            <a:picLocks noChangeAspect="1"/>
          </p:cNvPicPr>
          <p:nvPr/>
        </p:nvPicPr>
        <p:blipFill>
          <a:blip r:embed="rId9"/>
          <a:stretch>
            <a:fillRect/>
          </a:stretch>
        </p:blipFill>
        <p:spPr>
          <a:xfrm>
            <a:off x="5656057" y="812801"/>
            <a:ext cx="660719" cy="531672"/>
          </a:xfrm>
          <a:prstGeom prst="rect">
            <a:avLst/>
          </a:prstGeom>
        </p:spPr>
      </p:pic>
      <p:pic>
        <p:nvPicPr>
          <p:cNvPr id="43" name="Picture 42"/>
          <p:cNvPicPr>
            <a:picLocks noChangeAspect="1"/>
          </p:cNvPicPr>
          <p:nvPr/>
        </p:nvPicPr>
        <p:blipFill>
          <a:blip r:embed="rId5"/>
          <a:stretch>
            <a:fillRect/>
          </a:stretch>
        </p:blipFill>
        <p:spPr>
          <a:xfrm>
            <a:off x="1533106" y="1029022"/>
            <a:ext cx="734349" cy="1101524"/>
          </a:xfrm>
          <a:prstGeom prst="rect">
            <a:avLst/>
          </a:prstGeom>
        </p:spPr>
      </p:pic>
      <p:sp>
        <p:nvSpPr>
          <p:cNvPr id="44" name="TextBox 43"/>
          <p:cNvSpPr txBox="1"/>
          <p:nvPr/>
        </p:nvSpPr>
        <p:spPr>
          <a:xfrm>
            <a:off x="1284185" y="1951841"/>
            <a:ext cx="1197764" cy="307777"/>
          </a:xfrm>
          <a:prstGeom prst="rect">
            <a:avLst/>
          </a:prstGeom>
          <a:noFill/>
        </p:spPr>
        <p:txBody>
          <a:bodyPr wrap="none" rtlCol="0">
            <a:spAutoFit/>
          </a:bodyPr>
          <a:lstStyle/>
          <a:p>
            <a:r>
              <a:rPr lang="en-US" sz="1400" dirty="0" smtClean="0"/>
              <a:t>Netflix </a:t>
            </a:r>
            <a:r>
              <a:rPr lang="en-US" sz="1400" dirty="0" smtClean="0"/>
              <a:t>Client</a:t>
            </a:r>
            <a:endParaRPr lang="en-US" sz="1400" dirty="0"/>
          </a:p>
        </p:txBody>
      </p:sp>
    </p:spTree>
    <p:extLst>
      <p:ext uri="{BB962C8B-B14F-4D97-AF65-F5344CB8AC3E}">
        <p14:creationId xmlns:p14="http://schemas.microsoft.com/office/powerpoint/2010/main" val="12109472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xit" presetSubtype="0" fill="hold" grpId="1" nodeType="clickEffect">
                                  <p:stCondLst>
                                    <p:cond delay="0"/>
                                  </p:stCondLst>
                                  <p:childTnLst>
                                    <p:animEffect transition="out" filter="dissolv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67"/>
                                        </p:tgtEl>
                                      </p:cBhvr>
                                    </p:animEffect>
                                    <p:set>
                                      <p:cBhvr>
                                        <p:cTn id="64" dur="1" fill="hold">
                                          <p:stCondLst>
                                            <p:cond delay="499"/>
                                          </p:stCondLst>
                                        </p:cTn>
                                        <p:tgtEl>
                                          <p:spTgt spid="6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7" grpId="0" animBg="1"/>
      <p:bldP spid="13" grpId="0"/>
      <p:bldP spid="23" grpId="0" animBg="1"/>
      <p:bldP spid="25" grpId="0"/>
      <p:bldP spid="33" grpId="0"/>
      <p:bldP spid="40" grpId="0" animBg="1"/>
      <p:bldP spid="49" grpId="0" animBg="1"/>
      <p:bldP spid="50" grpId="0" animBg="1"/>
      <p:bldP spid="31" grpId="0"/>
      <p:bldP spid="65" grpId="0"/>
      <p:bldP spid="67" grpId="0" animBg="1"/>
      <p:bldP spid="67" grpId="1" animBg="1"/>
      <p:bldP spid="68" grpId="0"/>
      <p:bldP spid="68" grpId="1"/>
      <p:bldP spid="36" grpId="0"/>
      <p:bldP spid="38" grpId="0"/>
      <p:bldP spid="41" grpId="0"/>
      <p:bldP spid="41" grpId="1"/>
      <p:bldP spid="4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been done?</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69</a:t>
            </a:fld>
            <a:endParaRPr lang="en-US" dirty="0"/>
          </a:p>
        </p:txBody>
      </p:sp>
      <p:sp>
        <p:nvSpPr>
          <p:cNvPr id="23" name="Rectangle 22"/>
          <p:cNvSpPr/>
          <p:nvPr/>
        </p:nvSpPr>
        <p:spPr>
          <a:xfrm>
            <a:off x="799177" y="3896862"/>
            <a:ext cx="3415658" cy="1851214"/>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976012" y="5264570"/>
            <a:ext cx="1122848" cy="307777"/>
          </a:xfrm>
          <a:prstGeom prst="rect">
            <a:avLst/>
          </a:prstGeom>
          <a:noFill/>
        </p:spPr>
        <p:txBody>
          <a:bodyPr wrap="none" rtlCol="0">
            <a:spAutoFit/>
          </a:bodyPr>
          <a:lstStyle/>
          <a:p>
            <a:r>
              <a:rPr lang="en-US" sz="1400" dirty="0" smtClean="0"/>
              <a:t>Spring Boot</a:t>
            </a:r>
            <a:endParaRPr lang="en-US" sz="1400" dirty="0"/>
          </a:p>
        </p:txBody>
      </p:sp>
      <p:pic>
        <p:nvPicPr>
          <p:cNvPr id="29" name="Picture 28"/>
          <p:cNvPicPr>
            <a:picLocks noChangeAspect="1"/>
          </p:cNvPicPr>
          <p:nvPr/>
        </p:nvPicPr>
        <p:blipFill>
          <a:blip r:embed="rId2"/>
          <a:stretch>
            <a:fillRect/>
          </a:stretch>
        </p:blipFill>
        <p:spPr>
          <a:xfrm>
            <a:off x="3137821" y="4583886"/>
            <a:ext cx="791507" cy="716635"/>
          </a:xfrm>
          <a:prstGeom prst="rect">
            <a:avLst/>
          </a:prstGeom>
        </p:spPr>
      </p:pic>
      <p:pic>
        <p:nvPicPr>
          <p:cNvPr id="30" name="Picture 29"/>
          <p:cNvPicPr>
            <a:picLocks noChangeAspect="1"/>
          </p:cNvPicPr>
          <p:nvPr/>
        </p:nvPicPr>
        <p:blipFill>
          <a:blip r:embed="rId3"/>
          <a:stretch>
            <a:fillRect/>
          </a:stretch>
        </p:blipFill>
        <p:spPr>
          <a:xfrm>
            <a:off x="1114719" y="4219512"/>
            <a:ext cx="762000" cy="762000"/>
          </a:xfrm>
          <a:prstGeom prst="rect">
            <a:avLst/>
          </a:prstGeom>
        </p:spPr>
      </p:pic>
      <p:sp>
        <p:nvSpPr>
          <p:cNvPr id="50" name="Snip Single Corner Rectangle 49"/>
          <p:cNvSpPr/>
          <p:nvPr/>
        </p:nvSpPr>
        <p:spPr>
          <a:xfrm>
            <a:off x="579357" y="5550116"/>
            <a:ext cx="9314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Aggregator</a:t>
            </a:r>
            <a:endParaRPr lang="en-US" sz="1050" dirty="0"/>
          </a:p>
        </p:txBody>
      </p:sp>
      <p:cxnSp>
        <p:nvCxnSpPr>
          <p:cNvPr id="56" name="Straight Arrow Connector 55"/>
          <p:cNvCxnSpPr/>
          <p:nvPr/>
        </p:nvCxnSpPr>
        <p:spPr>
          <a:xfrm flipV="1">
            <a:off x="3930196" y="3142281"/>
            <a:ext cx="2112891" cy="722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4"/>
          <a:stretch>
            <a:fillRect/>
          </a:stretch>
        </p:blipFill>
        <p:spPr>
          <a:xfrm>
            <a:off x="1997068" y="4022475"/>
            <a:ext cx="784096" cy="959191"/>
          </a:xfrm>
          <a:prstGeom prst="rect">
            <a:avLst/>
          </a:prstGeom>
        </p:spPr>
      </p:pic>
      <p:sp>
        <p:nvSpPr>
          <p:cNvPr id="31" name="TextBox 30"/>
          <p:cNvSpPr txBox="1"/>
          <p:nvPr/>
        </p:nvSpPr>
        <p:spPr>
          <a:xfrm>
            <a:off x="971730" y="4814790"/>
            <a:ext cx="2027918" cy="307777"/>
          </a:xfrm>
          <a:prstGeom prst="rect">
            <a:avLst/>
          </a:prstGeom>
          <a:noFill/>
        </p:spPr>
        <p:txBody>
          <a:bodyPr wrap="square" rtlCol="0">
            <a:spAutoFit/>
          </a:bodyPr>
          <a:lstStyle/>
          <a:p>
            <a:r>
              <a:rPr lang="en-US" sz="1400" dirty="0" smtClean="0"/>
              <a:t>Netflix Feign + Ribbon</a:t>
            </a:r>
            <a:endParaRPr lang="en-US" sz="1400" dirty="0"/>
          </a:p>
        </p:txBody>
      </p:sp>
      <p:sp>
        <p:nvSpPr>
          <p:cNvPr id="27" name="Rectangle 26"/>
          <p:cNvSpPr/>
          <p:nvPr/>
        </p:nvSpPr>
        <p:spPr>
          <a:xfrm>
            <a:off x="5154597" y="3678768"/>
            <a:ext cx="3132752" cy="206842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102399" y="5384127"/>
            <a:ext cx="1122848" cy="307777"/>
          </a:xfrm>
          <a:prstGeom prst="rect">
            <a:avLst/>
          </a:prstGeom>
          <a:noFill/>
        </p:spPr>
        <p:txBody>
          <a:bodyPr wrap="none" rtlCol="0">
            <a:spAutoFit/>
          </a:bodyPr>
          <a:lstStyle/>
          <a:p>
            <a:r>
              <a:rPr lang="en-US" sz="1400" dirty="0" smtClean="0"/>
              <a:t>Spring Boot</a:t>
            </a:r>
            <a:endParaRPr lang="en-US" sz="1400" dirty="0"/>
          </a:p>
        </p:txBody>
      </p:sp>
      <p:pic>
        <p:nvPicPr>
          <p:cNvPr id="34" name="Picture 33"/>
          <p:cNvPicPr>
            <a:picLocks noChangeAspect="1"/>
          </p:cNvPicPr>
          <p:nvPr/>
        </p:nvPicPr>
        <p:blipFill>
          <a:blip r:embed="rId2"/>
          <a:stretch>
            <a:fillRect/>
          </a:stretch>
        </p:blipFill>
        <p:spPr>
          <a:xfrm>
            <a:off x="7264207" y="4659648"/>
            <a:ext cx="791507" cy="716635"/>
          </a:xfrm>
          <a:prstGeom prst="rect">
            <a:avLst/>
          </a:prstGeom>
        </p:spPr>
      </p:pic>
      <p:sp>
        <p:nvSpPr>
          <p:cNvPr id="35" name="TextBox 34"/>
          <p:cNvSpPr txBox="1"/>
          <p:nvPr/>
        </p:nvSpPr>
        <p:spPr>
          <a:xfrm>
            <a:off x="5371816" y="4682525"/>
            <a:ext cx="1856160" cy="307777"/>
          </a:xfrm>
          <a:prstGeom prst="rect">
            <a:avLst/>
          </a:prstGeom>
          <a:noFill/>
        </p:spPr>
        <p:txBody>
          <a:bodyPr wrap="none" rtlCol="0">
            <a:spAutoFit/>
          </a:bodyPr>
          <a:lstStyle/>
          <a:p>
            <a:r>
              <a:rPr lang="en-US" sz="1400" dirty="0" smtClean="0"/>
              <a:t>Netflix </a:t>
            </a:r>
            <a:r>
              <a:rPr lang="en-US" sz="1400" dirty="0" err="1"/>
              <a:t>Zuul</a:t>
            </a:r>
            <a:r>
              <a:rPr lang="en-US" sz="1400" dirty="0"/>
              <a:t> + </a:t>
            </a:r>
            <a:r>
              <a:rPr lang="en-US" sz="1400" dirty="0" smtClean="0"/>
              <a:t>Ribbon</a:t>
            </a:r>
            <a:endParaRPr lang="en-US" sz="1400" dirty="0"/>
          </a:p>
        </p:txBody>
      </p:sp>
      <p:pic>
        <p:nvPicPr>
          <p:cNvPr id="36" name="Picture 35"/>
          <p:cNvPicPr>
            <a:picLocks noChangeAspect="1"/>
          </p:cNvPicPr>
          <p:nvPr/>
        </p:nvPicPr>
        <p:blipFill>
          <a:blip r:embed="rId5"/>
          <a:stretch>
            <a:fillRect/>
          </a:stretch>
        </p:blipFill>
        <p:spPr>
          <a:xfrm>
            <a:off x="4856506" y="5314019"/>
            <a:ext cx="733864" cy="729671"/>
          </a:xfrm>
          <a:prstGeom prst="rect">
            <a:avLst/>
          </a:prstGeom>
        </p:spPr>
      </p:pic>
      <p:pic>
        <p:nvPicPr>
          <p:cNvPr id="37" name="Picture 36"/>
          <p:cNvPicPr>
            <a:picLocks noChangeAspect="1"/>
          </p:cNvPicPr>
          <p:nvPr/>
        </p:nvPicPr>
        <p:blipFill>
          <a:blip r:embed="rId6"/>
          <a:stretch>
            <a:fillRect/>
          </a:stretch>
        </p:blipFill>
        <p:spPr>
          <a:xfrm>
            <a:off x="5587886" y="3737807"/>
            <a:ext cx="630362" cy="945543"/>
          </a:xfrm>
          <a:prstGeom prst="rect">
            <a:avLst/>
          </a:prstGeom>
        </p:spPr>
      </p:pic>
      <p:cxnSp>
        <p:nvCxnSpPr>
          <p:cNvPr id="38" name="Straight Arrow Connector 37"/>
          <p:cNvCxnSpPr/>
          <p:nvPr/>
        </p:nvCxnSpPr>
        <p:spPr>
          <a:xfrm flipH="1" flipV="1">
            <a:off x="6710891" y="3273665"/>
            <a:ext cx="10082" cy="405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7"/>
          <a:stretch>
            <a:fillRect/>
          </a:stretch>
        </p:blipFill>
        <p:spPr>
          <a:xfrm>
            <a:off x="116241" y="3960271"/>
            <a:ext cx="1055153" cy="823019"/>
          </a:xfrm>
          <a:prstGeom prst="rect">
            <a:avLst/>
          </a:prstGeom>
        </p:spPr>
      </p:pic>
      <p:pic>
        <p:nvPicPr>
          <p:cNvPr id="41" name="Picture 40"/>
          <p:cNvPicPr>
            <a:picLocks noChangeAspect="1"/>
          </p:cNvPicPr>
          <p:nvPr/>
        </p:nvPicPr>
        <p:blipFill>
          <a:blip r:embed="rId7"/>
          <a:stretch>
            <a:fillRect/>
          </a:stretch>
        </p:blipFill>
        <p:spPr>
          <a:xfrm>
            <a:off x="4473395" y="3763194"/>
            <a:ext cx="1055153" cy="823019"/>
          </a:xfrm>
          <a:prstGeom prst="rect">
            <a:avLst/>
          </a:prstGeom>
        </p:spPr>
      </p:pic>
      <p:pic>
        <p:nvPicPr>
          <p:cNvPr id="42" name="Picture 41"/>
          <p:cNvPicPr>
            <a:picLocks noChangeAspect="1"/>
          </p:cNvPicPr>
          <p:nvPr/>
        </p:nvPicPr>
        <p:blipFill>
          <a:blip r:embed="rId4"/>
          <a:stretch>
            <a:fillRect/>
          </a:stretch>
        </p:blipFill>
        <p:spPr>
          <a:xfrm>
            <a:off x="6364302" y="3802616"/>
            <a:ext cx="784096" cy="959191"/>
          </a:xfrm>
          <a:prstGeom prst="rect">
            <a:avLst/>
          </a:prstGeom>
        </p:spPr>
      </p:pic>
      <p:sp>
        <p:nvSpPr>
          <p:cNvPr id="43" name="Rectangle 42"/>
          <p:cNvSpPr/>
          <p:nvPr/>
        </p:nvSpPr>
        <p:spPr>
          <a:xfrm>
            <a:off x="5330619" y="984502"/>
            <a:ext cx="3621930" cy="1992666"/>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solidFill>
                  <a:schemeClr val="tx1"/>
                </a:solidFill>
              </a:rPr>
              <a:t>Infrastructure</a:t>
            </a:r>
            <a:endParaRPr lang="en-US" dirty="0">
              <a:solidFill>
                <a:schemeClr val="tx1"/>
              </a:solidFill>
            </a:endParaRPr>
          </a:p>
        </p:txBody>
      </p:sp>
      <p:pic>
        <p:nvPicPr>
          <p:cNvPr id="44" name="Picture 43"/>
          <p:cNvPicPr>
            <a:picLocks noChangeAspect="1"/>
          </p:cNvPicPr>
          <p:nvPr/>
        </p:nvPicPr>
        <p:blipFill>
          <a:blip r:embed="rId8"/>
          <a:stretch>
            <a:fillRect/>
          </a:stretch>
        </p:blipFill>
        <p:spPr>
          <a:xfrm>
            <a:off x="6681778" y="1547182"/>
            <a:ext cx="734349" cy="1101524"/>
          </a:xfrm>
          <a:prstGeom prst="rect">
            <a:avLst/>
          </a:prstGeom>
        </p:spPr>
      </p:pic>
      <p:sp>
        <p:nvSpPr>
          <p:cNvPr id="45" name="TextBox 44"/>
          <p:cNvSpPr txBox="1"/>
          <p:nvPr/>
        </p:nvSpPr>
        <p:spPr>
          <a:xfrm>
            <a:off x="6432857" y="2470001"/>
            <a:ext cx="1302209" cy="307777"/>
          </a:xfrm>
          <a:prstGeom prst="rect">
            <a:avLst/>
          </a:prstGeom>
          <a:noFill/>
        </p:spPr>
        <p:txBody>
          <a:bodyPr wrap="none" rtlCol="0">
            <a:spAutoFit/>
          </a:bodyPr>
          <a:lstStyle/>
          <a:p>
            <a:r>
              <a:rPr lang="en-US" sz="1400" dirty="0" smtClean="0"/>
              <a:t>Netflix Eureka</a:t>
            </a:r>
            <a:endParaRPr lang="en-US" sz="1400" dirty="0"/>
          </a:p>
        </p:txBody>
      </p:sp>
      <p:sp>
        <p:nvSpPr>
          <p:cNvPr id="46" name="Snip Single Corner Rectangle 45"/>
          <p:cNvSpPr/>
          <p:nvPr/>
        </p:nvSpPr>
        <p:spPr>
          <a:xfrm>
            <a:off x="6031262" y="2867681"/>
            <a:ext cx="2485114" cy="405102"/>
          </a:xfrm>
          <a:prstGeom prst="snip1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smtClean="0"/>
              <a:t>Registry &amp; </a:t>
            </a:r>
            <a:r>
              <a:rPr lang="en-US" sz="1050" dirty="0"/>
              <a:t>Configuration Servers</a:t>
            </a:r>
          </a:p>
        </p:txBody>
      </p:sp>
      <p:sp>
        <p:nvSpPr>
          <p:cNvPr id="47" name="TextBox 46"/>
          <p:cNvSpPr txBox="1"/>
          <p:nvPr/>
        </p:nvSpPr>
        <p:spPr>
          <a:xfrm>
            <a:off x="7768465" y="2305774"/>
            <a:ext cx="1122848" cy="307777"/>
          </a:xfrm>
          <a:prstGeom prst="rect">
            <a:avLst/>
          </a:prstGeom>
          <a:noFill/>
        </p:spPr>
        <p:txBody>
          <a:bodyPr wrap="none" rtlCol="0">
            <a:spAutoFit/>
          </a:bodyPr>
          <a:lstStyle/>
          <a:p>
            <a:r>
              <a:rPr lang="en-US" sz="1400" dirty="0" smtClean="0"/>
              <a:t>Spring Boot</a:t>
            </a:r>
            <a:endParaRPr lang="en-US" sz="1400" dirty="0"/>
          </a:p>
        </p:txBody>
      </p:sp>
      <p:pic>
        <p:nvPicPr>
          <p:cNvPr id="51" name="Picture 50"/>
          <p:cNvPicPr>
            <a:picLocks noChangeAspect="1"/>
          </p:cNvPicPr>
          <p:nvPr/>
        </p:nvPicPr>
        <p:blipFill>
          <a:blip r:embed="rId2"/>
          <a:stretch>
            <a:fillRect/>
          </a:stretch>
        </p:blipFill>
        <p:spPr>
          <a:xfrm>
            <a:off x="7930274" y="1625090"/>
            <a:ext cx="791507" cy="716635"/>
          </a:xfrm>
          <a:prstGeom prst="rect">
            <a:avLst/>
          </a:prstGeom>
        </p:spPr>
      </p:pic>
      <p:sp>
        <p:nvSpPr>
          <p:cNvPr id="52" name="TextBox 51"/>
          <p:cNvSpPr txBox="1"/>
          <p:nvPr/>
        </p:nvSpPr>
        <p:spPr>
          <a:xfrm>
            <a:off x="5348175" y="1494688"/>
            <a:ext cx="1287532" cy="523220"/>
          </a:xfrm>
          <a:prstGeom prst="rect">
            <a:avLst/>
          </a:prstGeom>
          <a:noFill/>
        </p:spPr>
        <p:txBody>
          <a:bodyPr wrap="none" rtlCol="0">
            <a:spAutoFit/>
          </a:bodyPr>
          <a:lstStyle/>
          <a:p>
            <a:r>
              <a:rPr lang="en-US" sz="1400" dirty="0" smtClean="0"/>
              <a:t>Spring Cloud </a:t>
            </a:r>
          </a:p>
          <a:p>
            <a:r>
              <a:rPr lang="en-US" sz="1400" dirty="0" err="1" smtClean="0"/>
              <a:t>Config</a:t>
            </a:r>
            <a:r>
              <a:rPr lang="en-US" sz="1400" dirty="0" smtClean="0"/>
              <a:t> Server</a:t>
            </a:r>
            <a:endParaRPr lang="en-US" sz="1400" dirty="0"/>
          </a:p>
        </p:txBody>
      </p:sp>
      <p:pic>
        <p:nvPicPr>
          <p:cNvPr id="53" name="Picture 52"/>
          <p:cNvPicPr>
            <a:picLocks noChangeAspect="1"/>
          </p:cNvPicPr>
          <p:nvPr/>
        </p:nvPicPr>
        <p:blipFill>
          <a:blip r:embed="rId9"/>
          <a:stretch>
            <a:fillRect/>
          </a:stretch>
        </p:blipFill>
        <p:spPr>
          <a:xfrm>
            <a:off x="5633289" y="965201"/>
            <a:ext cx="660719" cy="531672"/>
          </a:xfrm>
          <a:prstGeom prst="rect">
            <a:avLst/>
          </a:prstGeom>
        </p:spPr>
      </p:pic>
      <p:pic>
        <p:nvPicPr>
          <p:cNvPr id="54" name="Picture 53"/>
          <p:cNvPicPr>
            <a:picLocks noChangeAspect="1"/>
          </p:cNvPicPr>
          <p:nvPr/>
        </p:nvPicPr>
        <p:blipFill>
          <a:blip r:embed="rId7"/>
          <a:stretch>
            <a:fillRect/>
          </a:stretch>
        </p:blipFill>
        <p:spPr>
          <a:xfrm>
            <a:off x="6366462" y="455800"/>
            <a:ext cx="1055153" cy="823019"/>
          </a:xfrm>
          <a:prstGeom prst="rect">
            <a:avLst/>
          </a:prstGeom>
        </p:spPr>
      </p:pic>
      <p:cxnSp>
        <p:nvCxnSpPr>
          <p:cNvPr id="59" name="Straight Arrow Connector 58"/>
          <p:cNvCxnSpPr/>
          <p:nvPr/>
        </p:nvCxnSpPr>
        <p:spPr>
          <a:xfrm>
            <a:off x="4576105" y="2485358"/>
            <a:ext cx="1477929" cy="3613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00648" y="843051"/>
            <a:ext cx="3875457" cy="2441563"/>
          </a:xfrm>
          <a:prstGeom prst="rect">
            <a:avLst/>
          </a:prstGeom>
          <a:solidFill>
            <a:schemeClr val="bg1"/>
          </a:solidFill>
          <a:ln w="12700">
            <a:solidFill>
              <a:srgbClr val="0050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2"/>
          <a:stretch>
            <a:fillRect/>
          </a:stretch>
        </p:blipFill>
        <p:spPr>
          <a:xfrm>
            <a:off x="2903433" y="2176051"/>
            <a:ext cx="791507" cy="716635"/>
          </a:xfrm>
          <a:prstGeom prst="rect">
            <a:avLst/>
          </a:prstGeom>
        </p:spPr>
      </p:pic>
      <p:sp>
        <p:nvSpPr>
          <p:cNvPr id="55" name="TextBox 54"/>
          <p:cNvSpPr txBox="1"/>
          <p:nvPr/>
        </p:nvSpPr>
        <p:spPr>
          <a:xfrm>
            <a:off x="2763519" y="2889581"/>
            <a:ext cx="1122848" cy="307777"/>
          </a:xfrm>
          <a:prstGeom prst="rect">
            <a:avLst/>
          </a:prstGeom>
          <a:noFill/>
        </p:spPr>
        <p:txBody>
          <a:bodyPr wrap="none" rtlCol="0">
            <a:spAutoFit/>
          </a:bodyPr>
          <a:lstStyle/>
          <a:p>
            <a:r>
              <a:rPr lang="en-US" sz="1400" dirty="0" smtClean="0"/>
              <a:t>Spring Boot</a:t>
            </a:r>
            <a:endParaRPr lang="en-US" sz="1400" dirty="0"/>
          </a:p>
        </p:txBody>
      </p:sp>
      <p:pic>
        <p:nvPicPr>
          <p:cNvPr id="57" name="Picture 56" descr="admin-tools4-270x300.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704" y="2706461"/>
            <a:ext cx="953906" cy="1059896"/>
          </a:xfrm>
          <a:prstGeom prst="rect">
            <a:avLst/>
          </a:prstGeom>
        </p:spPr>
      </p:pic>
      <p:pic>
        <p:nvPicPr>
          <p:cNvPr id="58" name="Picture 57"/>
          <p:cNvPicPr>
            <a:picLocks noChangeAspect="1"/>
          </p:cNvPicPr>
          <p:nvPr/>
        </p:nvPicPr>
        <p:blipFill>
          <a:blip r:embed="rId8"/>
          <a:stretch>
            <a:fillRect/>
          </a:stretch>
        </p:blipFill>
        <p:spPr>
          <a:xfrm>
            <a:off x="1533106" y="1029022"/>
            <a:ext cx="734349" cy="1101524"/>
          </a:xfrm>
          <a:prstGeom prst="rect">
            <a:avLst/>
          </a:prstGeom>
        </p:spPr>
      </p:pic>
      <p:sp>
        <p:nvSpPr>
          <p:cNvPr id="60" name="TextBox 59"/>
          <p:cNvSpPr txBox="1"/>
          <p:nvPr/>
        </p:nvSpPr>
        <p:spPr>
          <a:xfrm>
            <a:off x="1284185" y="1951841"/>
            <a:ext cx="1197764" cy="307777"/>
          </a:xfrm>
          <a:prstGeom prst="rect">
            <a:avLst/>
          </a:prstGeom>
          <a:noFill/>
        </p:spPr>
        <p:txBody>
          <a:bodyPr wrap="none" rtlCol="0">
            <a:spAutoFit/>
          </a:bodyPr>
          <a:lstStyle/>
          <a:p>
            <a:r>
              <a:rPr lang="en-US" sz="1400" dirty="0" smtClean="0"/>
              <a:t>Netflix </a:t>
            </a:r>
            <a:r>
              <a:rPr lang="en-US" sz="1400" dirty="0" smtClean="0"/>
              <a:t>Client</a:t>
            </a:r>
            <a:endParaRPr lang="en-US" sz="1400" dirty="0"/>
          </a:p>
        </p:txBody>
      </p:sp>
      <p:pic>
        <p:nvPicPr>
          <p:cNvPr id="61" name="Picture 60"/>
          <p:cNvPicPr>
            <a:picLocks noChangeAspect="1"/>
          </p:cNvPicPr>
          <p:nvPr/>
        </p:nvPicPr>
        <p:blipFill>
          <a:blip r:embed="rId7"/>
          <a:stretch>
            <a:fillRect/>
          </a:stretch>
        </p:blipFill>
        <p:spPr>
          <a:xfrm>
            <a:off x="82532" y="882800"/>
            <a:ext cx="1055153" cy="823019"/>
          </a:xfrm>
          <a:prstGeom prst="rect">
            <a:avLst/>
          </a:prstGeom>
        </p:spPr>
      </p:pic>
    </p:spTree>
    <p:extLst>
      <p:ext uri="{BB962C8B-B14F-4D97-AF65-F5344CB8AC3E}">
        <p14:creationId xmlns:p14="http://schemas.microsoft.com/office/powerpoint/2010/main" val="755678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5" grpId="0"/>
      <p:bldP spid="48" grpId="0" animBg="1"/>
      <p:bldP spid="55" grpId="0"/>
      <p:bldP spid="6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70</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a:solidFill>
                  <a:srgbClr val="7030A0"/>
                </a:solidFill>
              </a:rPr>
              <a:t>ADVANCED FEATURES</a:t>
            </a:r>
          </a:p>
          <a:p>
            <a:endParaRPr lang="en-US" sz="2000" dirty="0">
              <a:solidFill>
                <a:srgbClr val="7030A0"/>
              </a:solidFill>
            </a:endParaRPr>
          </a:p>
          <a:p>
            <a:r>
              <a:rPr lang="en-US" sz="2000" b="0" dirty="0" smtClean="0">
                <a:solidFill>
                  <a:srgbClr val="7030A0"/>
                </a:solidFill>
                <a:latin typeface="Calibri"/>
                <a:cs typeface="Calibri"/>
              </a:rPr>
              <a:t>EUREKA REPLICA </a:t>
            </a:r>
          </a:p>
          <a:p>
            <a:r>
              <a:rPr lang="en-US" sz="2000" b="0" dirty="0" smtClean="0">
                <a:solidFill>
                  <a:srgbClr val="7030A0"/>
                </a:solidFill>
                <a:latin typeface="Calibri"/>
                <a:cs typeface="Calibri"/>
              </a:rPr>
              <a:t>RELOAD </a:t>
            </a:r>
            <a:r>
              <a:rPr lang="en-US" sz="2000" b="0" dirty="0">
                <a:solidFill>
                  <a:srgbClr val="7030A0"/>
                </a:solidFill>
                <a:latin typeface="Calibri"/>
                <a:cs typeface="Calibri"/>
              </a:rPr>
              <a:t>CONFIG / </a:t>
            </a:r>
            <a:r>
              <a:rPr lang="en-US" sz="2000" b="0" dirty="0" smtClean="0">
                <a:solidFill>
                  <a:srgbClr val="7030A0"/>
                </a:solidFill>
                <a:latin typeface="Calibri"/>
                <a:cs typeface="Calibri"/>
              </a:rPr>
              <a:t>SPRING BEAN</a:t>
            </a:r>
          </a:p>
          <a:p>
            <a:r>
              <a:rPr lang="en-US" sz="2000" b="0" dirty="0" smtClean="0">
                <a:solidFill>
                  <a:srgbClr val="7030A0"/>
                </a:solidFill>
                <a:latin typeface="Calibri"/>
                <a:cs typeface="Calibri"/>
              </a:rPr>
              <a:t>LOAD BALANCING</a:t>
            </a:r>
          </a:p>
          <a:p>
            <a:r>
              <a:rPr lang="en-US" sz="2000" b="0" dirty="0" smtClean="0">
                <a:solidFill>
                  <a:srgbClr val="7030A0"/>
                </a:solidFill>
                <a:latin typeface="Calibri"/>
                <a:cs typeface="Calibri"/>
              </a:rPr>
              <a:t>FAILOVER</a:t>
            </a:r>
          </a:p>
          <a:p>
            <a:r>
              <a:rPr lang="en-US" sz="2000" b="0" dirty="0" smtClean="0">
                <a:solidFill>
                  <a:srgbClr val="7030A0"/>
                </a:solidFill>
                <a:latin typeface="Calibri"/>
                <a:cs typeface="Calibri"/>
              </a:rPr>
              <a:t>MONITORING</a:t>
            </a:r>
          </a:p>
          <a:p>
            <a:pPr marL="800100" lvl="1" indent="-342900">
              <a:buFont typeface="Wingdings" charset="2"/>
              <a:buChar char="§"/>
            </a:pPr>
            <a:endParaRPr lang="en-US" sz="2000" b="0" dirty="0" smtClean="0">
              <a:solidFill>
                <a:srgbClr val="7030A0"/>
              </a:solidFill>
              <a:latin typeface="Calibri"/>
              <a:cs typeface="Calibri"/>
            </a:endParaRPr>
          </a:p>
          <a:p>
            <a:pPr marL="800100" lvl="1" indent="-342900">
              <a:buFont typeface="Wingdings" charset="2"/>
              <a:buChar char="§"/>
            </a:pPr>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270399840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enable Eureka replica?</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Peer to Peer connection</a:t>
            </a:r>
          </a:p>
          <a:p>
            <a:pPr marL="684213" lvl="1" indent="-342900">
              <a:buFont typeface="Wingdings" charset="2"/>
              <a:buChar char="§"/>
            </a:pPr>
            <a:r>
              <a:rPr lang="en-US" dirty="0">
                <a:solidFill>
                  <a:srgbClr val="7030A0"/>
                </a:solidFill>
              </a:rPr>
              <a:t>Update the </a:t>
            </a:r>
            <a:r>
              <a:rPr lang="en-US" dirty="0" err="1">
                <a:solidFill>
                  <a:srgbClr val="7030A0"/>
                </a:solidFill>
              </a:rPr>
              <a:t>application.yml</a:t>
            </a:r>
            <a:r>
              <a:rPr lang="en-US" dirty="0">
                <a:solidFill>
                  <a:srgbClr val="7030A0"/>
                </a:solidFill>
              </a:rPr>
              <a:t> </a:t>
            </a:r>
            <a:r>
              <a:rPr lang="en-US" dirty="0" smtClean="0">
                <a:solidFill>
                  <a:srgbClr val="7030A0"/>
                </a:solidFill>
              </a:rPr>
              <a:t>file of the registry service project</a:t>
            </a:r>
            <a:endParaRPr lang="en-US" dirty="0">
              <a:solidFill>
                <a:srgbClr val="7030A0"/>
              </a:solidFill>
            </a:endParaRPr>
          </a:p>
          <a:p>
            <a:pPr marL="403225" lvl="2" indent="0">
              <a:buNone/>
            </a:pPr>
            <a:r>
              <a:rPr lang="en-US" sz="1200" dirty="0" smtClean="0">
                <a:latin typeface="Courier New"/>
                <a:cs typeface="Courier New"/>
              </a:rPr>
              <a:t>---</a:t>
            </a:r>
            <a:br>
              <a:rPr lang="en-US" sz="1200" dirty="0" smtClean="0">
                <a:latin typeface="Courier New"/>
                <a:cs typeface="Courier New"/>
              </a:rPr>
            </a:br>
            <a:r>
              <a:rPr lang="en-US" sz="1200" dirty="0" smtClean="0">
                <a:latin typeface="Courier New"/>
                <a:cs typeface="Courier New"/>
              </a:rPr>
              <a:t>spring:</a:t>
            </a:r>
            <a:br>
              <a:rPr lang="en-US" sz="1200" dirty="0" smtClean="0">
                <a:latin typeface="Courier New"/>
                <a:cs typeface="Courier New"/>
              </a:rPr>
            </a:br>
            <a:r>
              <a:rPr lang="en-US" sz="1200" dirty="0" smtClean="0">
                <a:latin typeface="Courier New"/>
                <a:cs typeface="Courier New"/>
              </a:rPr>
              <a:t>  profiles: peer1 </a:t>
            </a:r>
            <a:r>
              <a:rPr lang="en-US" sz="1200" i="1" dirty="0" smtClean="0">
                <a:latin typeface="Courier New"/>
                <a:cs typeface="Courier New"/>
              </a:rPr>
              <a:t/>
            </a:r>
            <a:br>
              <a:rPr lang="en-US" sz="1200" i="1" dirty="0" smtClean="0">
                <a:latin typeface="Courier New"/>
                <a:cs typeface="Courier New"/>
              </a:rPr>
            </a:br>
            <a:r>
              <a:rPr lang="en-US" sz="1200" dirty="0" smtClean="0">
                <a:latin typeface="Courier New"/>
                <a:cs typeface="Courier New"/>
              </a:rPr>
              <a:t>eureka:</a:t>
            </a:r>
            <a:br>
              <a:rPr lang="en-US" sz="1200" dirty="0" smtClean="0">
                <a:latin typeface="Courier New"/>
                <a:cs typeface="Courier New"/>
              </a:rPr>
            </a:br>
            <a:r>
              <a:rPr lang="en-US" sz="1200" dirty="0" smtClean="0">
                <a:latin typeface="Courier New"/>
                <a:cs typeface="Courier New"/>
              </a:rPr>
              <a:t>  instance:</a:t>
            </a:r>
            <a:br>
              <a:rPr lang="en-US" sz="1200" dirty="0" smtClean="0">
                <a:latin typeface="Courier New"/>
                <a:cs typeface="Courier New"/>
              </a:rPr>
            </a:br>
            <a:r>
              <a:rPr lang="en-US" sz="1200" dirty="0" smtClean="0">
                <a:latin typeface="Courier New"/>
                <a:cs typeface="Courier New"/>
              </a:rPr>
              <a:t>    hostname: </a:t>
            </a:r>
            <a:r>
              <a:rPr lang="en-US" sz="1200" dirty="0" err="1" smtClean="0">
                <a:latin typeface="Courier New"/>
                <a:cs typeface="Courier New"/>
              </a:rPr>
              <a:t>localhost</a:t>
            </a:r>
            <a:r>
              <a:rPr lang="en-US" sz="1200" dirty="0" smtClean="0">
                <a:latin typeface="Courier New"/>
                <a:cs typeface="Courier New"/>
              </a:rPr>
              <a:t> </a:t>
            </a:r>
            <a:br>
              <a:rPr lang="en-US" sz="1200" dirty="0" smtClean="0">
                <a:latin typeface="Courier New"/>
                <a:cs typeface="Courier New"/>
              </a:rPr>
            </a:br>
            <a:r>
              <a:rPr lang="en-US" sz="1200" dirty="0" smtClean="0">
                <a:latin typeface="Courier New"/>
                <a:cs typeface="Courier New"/>
              </a:rPr>
              <a:t>  client:</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registerWithEureka</a:t>
            </a:r>
            <a:r>
              <a:rPr lang="en-US" sz="1200" dirty="0" smtClean="0">
                <a:latin typeface="Courier New"/>
                <a:cs typeface="Courier New"/>
              </a:rPr>
              <a:t>: true</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fetchRegistry</a:t>
            </a:r>
            <a:r>
              <a:rPr lang="en-US" sz="1200" dirty="0" smtClean="0">
                <a:latin typeface="Courier New"/>
                <a:cs typeface="Courier New"/>
              </a:rPr>
              <a:t>: true</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serviceUrl</a:t>
            </a:r>
            <a:r>
              <a:rPr lang="en-US" sz="1200" dirty="0" smtClean="0">
                <a:latin typeface="Courier New"/>
                <a:cs typeface="Courier New"/>
              </a:rPr>
              <a:t>:</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defaultZone</a:t>
            </a:r>
            <a:r>
              <a:rPr lang="en-US" sz="1200" dirty="0" smtClean="0">
                <a:latin typeface="Courier New"/>
                <a:cs typeface="Courier New"/>
              </a:rPr>
              <a:t>: http://localhost2:8762/eureka/</a:t>
            </a:r>
            <a:br>
              <a:rPr lang="en-US" sz="1200" dirty="0" smtClean="0">
                <a:latin typeface="Courier New"/>
                <a:cs typeface="Courier New"/>
              </a:rPr>
            </a:br>
            <a:r>
              <a:rPr lang="en-US" sz="1200" dirty="0" smtClean="0">
                <a:latin typeface="Courier New"/>
                <a:cs typeface="Courier New"/>
              </a:rPr>
              <a:t>  </a:t>
            </a:r>
            <a:br>
              <a:rPr lang="en-US" sz="1200" dirty="0" smtClean="0">
                <a:latin typeface="Courier New"/>
                <a:cs typeface="Courier New"/>
              </a:rPr>
            </a:br>
            <a:r>
              <a:rPr lang="en-US" sz="1200" dirty="0" smtClean="0">
                <a:latin typeface="Courier New"/>
                <a:cs typeface="Courier New"/>
              </a:rPr>
              <a:t>---</a:t>
            </a:r>
            <a:br>
              <a:rPr lang="en-US" sz="1200" dirty="0" smtClean="0">
                <a:latin typeface="Courier New"/>
                <a:cs typeface="Courier New"/>
              </a:rPr>
            </a:br>
            <a:r>
              <a:rPr lang="en-US" sz="1200" dirty="0" smtClean="0">
                <a:latin typeface="Courier New"/>
                <a:cs typeface="Courier New"/>
              </a:rPr>
              <a:t>spring:</a:t>
            </a:r>
            <a:br>
              <a:rPr lang="en-US" sz="1200" dirty="0" smtClean="0">
                <a:latin typeface="Courier New"/>
                <a:cs typeface="Courier New"/>
              </a:rPr>
            </a:br>
            <a:r>
              <a:rPr lang="en-US" sz="1200" dirty="0" smtClean="0">
                <a:latin typeface="Courier New"/>
                <a:cs typeface="Courier New"/>
              </a:rPr>
              <a:t>  profiles: peer2 </a:t>
            </a:r>
            <a:r>
              <a:rPr lang="en-US" sz="1200" i="1" dirty="0" smtClean="0">
                <a:latin typeface="Courier New"/>
                <a:cs typeface="Courier New"/>
              </a:rPr>
              <a:t/>
            </a:r>
            <a:br>
              <a:rPr lang="en-US" sz="1200" i="1" dirty="0" smtClean="0">
                <a:latin typeface="Courier New"/>
                <a:cs typeface="Courier New"/>
              </a:rPr>
            </a:br>
            <a:r>
              <a:rPr lang="en-US" sz="1200" dirty="0" smtClean="0">
                <a:latin typeface="Courier New"/>
                <a:cs typeface="Courier New"/>
              </a:rPr>
              <a:t>server:</a:t>
            </a:r>
            <a:br>
              <a:rPr lang="en-US" sz="1200" dirty="0" smtClean="0">
                <a:latin typeface="Courier New"/>
                <a:cs typeface="Courier New"/>
              </a:rPr>
            </a:br>
            <a:r>
              <a:rPr lang="en-US" sz="1200" dirty="0" smtClean="0">
                <a:latin typeface="Courier New"/>
                <a:cs typeface="Courier New"/>
              </a:rPr>
              <a:t>  port: 8762</a:t>
            </a:r>
            <a:br>
              <a:rPr lang="en-US" sz="1200" dirty="0" smtClean="0">
                <a:latin typeface="Courier New"/>
                <a:cs typeface="Courier New"/>
              </a:rPr>
            </a:br>
            <a:r>
              <a:rPr lang="en-US" sz="1200" dirty="0" smtClean="0">
                <a:latin typeface="Courier New"/>
                <a:cs typeface="Courier New"/>
              </a:rPr>
              <a:t>eureka:</a:t>
            </a:r>
            <a:br>
              <a:rPr lang="en-US" sz="1200" dirty="0" smtClean="0">
                <a:latin typeface="Courier New"/>
                <a:cs typeface="Courier New"/>
              </a:rPr>
            </a:br>
            <a:r>
              <a:rPr lang="en-US" sz="1200" dirty="0" smtClean="0">
                <a:latin typeface="Courier New"/>
                <a:cs typeface="Courier New"/>
              </a:rPr>
              <a:t>  instance:</a:t>
            </a:r>
            <a:br>
              <a:rPr lang="en-US" sz="1200" dirty="0" smtClean="0">
                <a:latin typeface="Courier New"/>
                <a:cs typeface="Courier New"/>
              </a:rPr>
            </a:br>
            <a:r>
              <a:rPr lang="en-US" sz="1200" dirty="0" smtClean="0">
                <a:latin typeface="Courier New"/>
                <a:cs typeface="Courier New"/>
              </a:rPr>
              <a:t>    hostname: localhost2 </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nonSecurePort</a:t>
            </a:r>
            <a:r>
              <a:rPr lang="en-US" sz="1200" dirty="0" smtClean="0">
                <a:latin typeface="Courier New"/>
                <a:cs typeface="Courier New"/>
              </a:rPr>
              <a:t>: ${</a:t>
            </a:r>
            <a:r>
              <a:rPr lang="en-US" sz="1200" dirty="0" err="1" smtClean="0">
                <a:latin typeface="Courier New"/>
                <a:cs typeface="Courier New"/>
              </a:rPr>
              <a:t>server.port</a:t>
            </a:r>
            <a:r>
              <a:rPr lang="en-US" sz="1200" dirty="0" smtClean="0">
                <a:latin typeface="Courier New"/>
                <a:cs typeface="Courier New"/>
              </a:rPr>
              <a:t>}</a:t>
            </a:r>
            <a:br>
              <a:rPr lang="en-US" sz="1200" dirty="0" smtClean="0">
                <a:latin typeface="Courier New"/>
                <a:cs typeface="Courier New"/>
              </a:rPr>
            </a:br>
            <a:r>
              <a:rPr lang="en-US" sz="1200" dirty="0" smtClean="0">
                <a:latin typeface="Courier New"/>
                <a:cs typeface="Courier New"/>
              </a:rPr>
              <a:t>  client:</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serviceUrl</a:t>
            </a:r>
            <a:r>
              <a:rPr lang="en-US" sz="1200" dirty="0" smtClean="0">
                <a:latin typeface="Courier New"/>
                <a:cs typeface="Courier New"/>
              </a:rPr>
              <a:t>:</a:t>
            </a:r>
            <a:br>
              <a:rPr lang="en-US" sz="1200" dirty="0" smtClean="0">
                <a:latin typeface="Courier New"/>
                <a:cs typeface="Courier New"/>
              </a:rPr>
            </a:br>
            <a:r>
              <a:rPr lang="en-US" sz="1200" dirty="0" smtClean="0">
                <a:latin typeface="Courier New"/>
                <a:cs typeface="Courier New"/>
              </a:rPr>
              <a:t>      </a:t>
            </a:r>
            <a:r>
              <a:rPr lang="en-US" sz="1200" dirty="0" err="1" smtClean="0">
                <a:latin typeface="Courier New"/>
                <a:cs typeface="Courier New"/>
              </a:rPr>
              <a:t>defaultZone</a:t>
            </a:r>
            <a:r>
              <a:rPr lang="en-US" sz="1200" dirty="0" smtClean="0">
                <a:latin typeface="Courier New"/>
                <a:cs typeface="Courier New"/>
              </a:rPr>
              <a:t>: http://localhost:8761/eureka/</a:t>
            </a:r>
            <a:endParaRPr lang="en-US" sz="1200" dirty="0">
              <a:solidFill>
                <a:srgbClr val="7030A0"/>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71</a:t>
            </a:fld>
            <a:endParaRPr lang="en-US" dirty="0"/>
          </a:p>
        </p:txBody>
      </p:sp>
    </p:spTree>
    <p:extLst>
      <p:ext uri="{BB962C8B-B14F-4D97-AF65-F5344CB8AC3E}">
        <p14:creationId xmlns:p14="http://schemas.microsoft.com/office/powerpoint/2010/main" val="338545096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enable Eureka replica?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Peer to Peer connection</a:t>
            </a:r>
          </a:p>
          <a:p>
            <a:pPr marL="684213" lvl="1" indent="-342900">
              <a:buFont typeface="Wingdings" charset="2"/>
              <a:buChar char="§"/>
            </a:pPr>
            <a:r>
              <a:rPr lang="en-US" dirty="0" smtClean="0">
                <a:solidFill>
                  <a:srgbClr val="7030A0"/>
                </a:solidFill>
              </a:rPr>
              <a:t>Start the first eureka server</a:t>
            </a:r>
          </a:p>
          <a:p>
            <a:pPr lvl="2" indent="0">
              <a:buNone/>
            </a:pPr>
            <a:r>
              <a:rPr lang="en-US" sz="1400" dirty="0">
                <a:latin typeface="Courier New"/>
                <a:cs typeface="Courier New"/>
              </a:rPr>
              <a:t>» </a:t>
            </a:r>
            <a:r>
              <a:rPr lang="en-US" sz="1400" dirty="0" err="1">
                <a:latin typeface="Courier New"/>
                <a:cs typeface="Courier New"/>
              </a:rPr>
              <a:t>mvn</a:t>
            </a:r>
            <a:r>
              <a:rPr lang="en-US" sz="1400" dirty="0">
                <a:latin typeface="Courier New"/>
                <a:cs typeface="Courier New"/>
              </a:rPr>
              <a:t> </a:t>
            </a:r>
            <a:r>
              <a:rPr lang="en-US" sz="1400" dirty="0" err="1">
                <a:latin typeface="Courier New"/>
                <a:cs typeface="Courier New"/>
              </a:rPr>
              <a:t>spring-boot:run</a:t>
            </a:r>
            <a:r>
              <a:rPr lang="en-US" sz="1400" dirty="0">
                <a:latin typeface="Courier New"/>
                <a:cs typeface="Courier New"/>
              </a:rPr>
              <a:t> -</a:t>
            </a:r>
            <a:r>
              <a:rPr lang="en-US" sz="1400" dirty="0" err="1">
                <a:latin typeface="Courier New"/>
                <a:cs typeface="Courier New"/>
              </a:rPr>
              <a:t>Drun.jvmArguments</a:t>
            </a:r>
            <a:r>
              <a:rPr lang="en-US" sz="1400" dirty="0">
                <a:latin typeface="Courier New"/>
                <a:cs typeface="Courier New"/>
              </a:rPr>
              <a:t>="-</a:t>
            </a:r>
            <a:r>
              <a:rPr lang="en-US" sz="1400" dirty="0" err="1">
                <a:latin typeface="Courier New"/>
                <a:cs typeface="Courier New"/>
              </a:rPr>
              <a:t>Dspring.profiles.active</a:t>
            </a:r>
            <a:r>
              <a:rPr lang="en-US" sz="1400" dirty="0">
                <a:latin typeface="Courier New"/>
                <a:cs typeface="Courier New"/>
              </a:rPr>
              <a:t>=</a:t>
            </a:r>
            <a:r>
              <a:rPr lang="en-US" sz="1400" dirty="0" smtClean="0">
                <a:latin typeface="Courier New"/>
                <a:cs typeface="Courier New"/>
              </a:rPr>
              <a:t>peer1" </a:t>
            </a:r>
            <a:endParaRPr lang="en-US" sz="1400" dirty="0" smtClean="0">
              <a:solidFill>
                <a:srgbClr val="7030A0"/>
              </a:solidFill>
            </a:endParaRPr>
          </a:p>
          <a:p>
            <a:pPr marL="684213" lvl="1" indent="-342900">
              <a:buFont typeface="Wingdings" charset="2"/>
              <a:buChar char="§"/>
            </a:pPr>
            <a:endParaRPr lang="en-US" dirty="0">
              <a:solidFill>
                <a:srgbClr val="7030A0"/>
              </a:solidFill>
            </a:endParaRPr>
          </a:p>
          <a:p>
            <a:pPr marL="684213" lvl="1" indent="-342900">
              <a:buFont typeface="Wingdings" charset="2"/>
              <a:buChar char="§"/>
            </a:pPr>
            <a:r>
              <a:rPr lang="en-US" dirty="0">
                <a:solidFill>
                  <a:srgbClr val="7030A0"/>
                </a:solidFill>
              </a:rPr>
              <a:t>Start the </a:t>
            </a:r>
            <a:r>
              <a:rPr lang="en-US" dirty="0" smtClean="0">
                <a:solidFill>
                  <a:srgbClr val="7030A0"/>
                </a:solidFill>
              </a:rPr>
              <a:t>second </a:t>
            </a:r>
            <a:r>
              <a:rPr lang="en-US" dirty="0">
                <a:solidFill>
                  <a:srgbClr val="7030A0"/>
                </a:solidFill>
              </a:rPr>
              <a:t>eureka server</a:t>
            </a:r>
          </a:p>
          <a:p>
            <a:pPr lvl="2" indent="0">
              <a:buNone/>
            </a:pPr>
            <a:r>
              <a:rPr lang="en-US" sz="1400" dirty="0">
                <a:latin typeface="Courier New"/>
                <a:cs typeface="Courier New"/>
              </a:rPr>
              <a:t>» </a:t>
            </a:r>
            <a:r>
              <a:rPr lang="en-US" sz="1400" dirty="0" err="1">
                <a:latin typeface="Courier New"/>
                <a:cs typeface="Courier New"/>
              </a:rPr>
              <a:t>mvn</a:t>
            </a:r>
            <a:r>
              <a:rPr lang="en-US" sz="1400" dirty="0">
                <a:latin typeface="Courier New"/>
                <a:cs typeface="Courier New"/>
              </a:rPr>
              <a:t> </a:t>
            </a:r>
            <a:r>
              <a:rPr lang="en-US" sz="1400" dirty="0" err="1">
                <a:latin typeface="Courier New"/>
                <a:cs typeface="Courier New"/>
              </a:rPr>
              <a:t>spring-boot:run</a:t>
            </a:r>
            <a:r>
              <a:rPr lang="en-US" sz="1400" dirty="0">
                <a:latin typeface="Courier New"/>
                <a:cs typeface="Courier New"/>
              </a:rPr>
              <a:t> -</a:t>
            </a:r>
            <a:r>
              <a:rPr lang="en-US" sz="1400" dirty="0" err="1">
                <a:latin typeface="Courier New"/>
                <a:cs typeface="Courier New"/>
              </a:rPr>
              <a:t>Drun.jvmArguments</a:t>
            </a:r>
            <a:r>
              <a:rPr lang="en-US" sz="1400" dirty="0">
                <a:latin typeface="Courier New"/>
                <a:cs typeface="Courier New"/>
              </a:rPr>
              <a:t>="-</a:t>
            </a:r>
            <a:r>
              <a:rPr lang="en-US" sz="1400" dirty="0" err="1">
                <a:latin typeface="Courier New"/>
                <a:cs typeface="Courier New"/>
              </a:rPr>
              <a:t>Dspring.profiles.active</a:t>
            </a:r>
            <a:r>
              <a:rPr lang="en-US" sz="1400" dirty="0" smtClean="0">
                <a:latin typeface="Courier New"/>
                <a:cs typeface="Courier New"/>
              </a:rPr>
              <a:t>=peer2" </a:t>
            </a:r>
            <a:endParaRPr lang="en-US" sz="1400" dirty="0">
              <a:solidFill>
                <a:srgbClr val="7030A0"/>
              </a:solidFill>
            </a:endParaRPr>
          </a:p>
          <a:p>
            <a:pPr marL="684213" lvl="1" indent="-342900">
              <a:buFont typeface="Wingdings" charset="2"/>
              <a:buChar char="§"/>
            </a:pPr>
            <a:endParaRPr lang="en-US" dirty="0" smtClean="0">
              <a:solidFill>
                <a:srgbClr val="7030A0"/>
              </a:solidFill>
            </a:endParaRPr>
          </a:p>
          <a:p>
            <a:pPr marL="684213" lvl="1" indent="-342900">
              <a:buFont typeface="Wingdings" charset="2"/>
              <a:buChar char="§"/>
            </a:pPr>
            <a:r>
              <a:rPr lang="en-US" dirty="0" smtClean="0">
                <a:solidFill>
                  <a:srgbClr val="7030A0"/>
                </a:solidFill>
              </a:rPr>
              <a:t>Update the </a:t>
            </a:r>
            <a:r>
              <a:rPr lang="en-US" dirty="0" err="1" smtClean="0">
                <a:solidFill>
                  <a:srgbClr val="7030A0"/>
                </a:solidFill>
              </a:rPr>
              <a:t>bootstrap.yml</a:t>
            </a:r>
            <a:r>
              <a:rPr lang="en-US" dirty="0" smtClean="0">
                <a:solidFill>
                  <a:srgbClr val="7030A0"/>
                </a:solidFill>
              </a:rPr>
              <a:t> of the search-client project</a:t>
            </a:r>
          </a:p>
          <a:p>
            <a:pPr marL="684213" lvl="1" indent="-342900">
              <a:buFont typeface="Wingdings" charset="2"/>
              <a:buChar char="§"/>
            </a:pPr>
            <a:endParaRPr lang="en-US" dirty="0">
              <a:solidFill>
                <a:srgbClr val="7030A0"/>
              </a:solidFill>
            </a:endParaRPr>
          </a:p>
          <a:p>
            <a:pPr marL="403225" lvl="2" indent="0">
              <a:buNone/>
            </a:pPr>
            <a:r>
              <a:rPr lang="en-US" sz="1400" dirty="0">
                <a:latin typeface="Courier New"/>
                <a:cs typeface="Courier New"/>
              </a:rPr>
              <a:t>eureka:</a:t>
            </a:r>
            <a:br>
              <a:rPr lang="en-US" sz="1400" dirty="0">
                <a:latin typeface="Courier New"/>
                <a:cs typeface="Courier New"/>
              </a:rPr>
            </a:br>
            <a:r>
              <a:rPr lang="en-US" sz="1400" dirty="0">
                <a:latin typeface="Courier New"/>
                <a:cs typeface="Courier New"/>
              </a:rPr>
              <a:t>  instance:</a:t>
            </a:r>
            <a:br>
              <a:rPr lang="en-US" sz="1400" dirty="0">
                <a:latin typeface="Courier New"/>
                <a:cs typeface="Courier New"/>
              </a:rPr>
            </a:br>
            <a:r>
              <a:rPr lang="en-US" sz="1400" dirty="0">
                <a:latin typeface="Courier New"/>
                <a:cs typeface="Courier New"/>
              </a:rPr>
              <a:t>    leaseRenewalIntervalInSeconds: 5</a:t>
            </a:r>
            <a:br>
              <a:rPr lang="en-US" sz="1400" dirty="0">
                <a:latin typeface="Courier New"/>
                <a:cs typeface="Courier New"/>
              </a:rPr>
            </a:br>
            <a:r>
              <a:rPr lang="en-US" sz="1400" dirty="0">
                <a:latin typeface="Courier New"/>
                <a:cs typeface="Courier New"/>
              </a:rPr>
              <a:t>  client:</a:t>
            </a:r>
            <a:br>
              <a:rPr lang="en-US" sz="1400" dirty="0">
                <a:latin typeface="Courier New"/>
                <a:cs typeface="Courier New"/>
              </a:rPr>
            </a:br>
            <a:r>
              <a:rPr lang="en-US" sz="1400" dirty="0">
                <a:latin typeface="Courier New"/>
                <a:cs typeface="Courier New"/>
              </a:rPr>
              <a:t>    serviceUrl:</a:t>
            </a:r>
            <a:br>
              <a:rPr lang="en-US" sz="1400" dirty="0">
                <a:latin typeface="Courier New"/>
                <a:cs typeface="Courier New"/>
              </a:rPr>
            </a:br>
            <a:r>
              <a:rPr lang="en-US" sz="1400" dirty="0">
                <a:latin typeface="Courier New"/>
                <a:cs typeface="Courier New"/>
              </a:rPr>
              <a:t>      defaultZone:</a:t>
            </a:r>
            <a:br>
              <a:rPr lang="en-US" sz="1400" dirty="0">
                <a:latin typeface="Courier New"/>
                <a:cs typeface="Courier New"/>
              </a:rPr>
            </a:br>
            <a:r>
              <a:rPr lang="en-US" sz="1400" dirty="0">
                <a:latin typeface="Courier New"/>
                <a:cs typeface="Courier New"/>
              </a:rPr>
              <a:t>        - http://127.0.0.1:8761/eureka/</a:t>
            </a:r>
            <a:br>
              <a:rPr lang="en-US" sz="1400" dirty="0">
                <a:latin typeface="Courier New"/>
                <a:cs typeface="Courier New"/>
              </a:rPr>
            </a:br>
            <a:r>
              <a:rPr lang="en-US" sz="1400" dirty="0">
                <a:latin typeface="Courier New"/>
                <a:cs typeface="Courier New"/>
              </a:rPr>
              <a:t>        - http://127.0.0.1:8762/eureka/</a:t>
            </a:r>
            <a:br>
              <a:rPr lang="en-US" sz="1400" dirty="0">
                <a:latin typeface="Courier New"/>
                <a:cs typeface="Courier New"/>
              </a:rPr>
            </a:br>
            <a:endParaRPr lang="en-US" sz="1400" dirty="0" smtClean="0">
              <a:latin typeface="Courier New"/>
              <a:cs typeface="Courier New"/>
            </a:endParaRPr>
          </a:p>
          <a:p>
            <a:pPr marL="403225" lvl="2" indent="0">
              <a:buNone/>
            </a:pPr>
            <a:endParaRPr lang="en-US" sz="1400" dirty="0">
              <a:solidFill>
                <a:srgbClr val="7030A0"/>
              </a:solidFill>
              <a:latin typeface="Courier New"/>
              <a:cs typeface="Courier New"/>
            </a:endParaRPr>
          </a:p>
          <a:p>
            <a:pPr marL="574675" lvl="2" indent="-171450">
              <a:buFont typeface="Wingdings" charset="2"/>
              <a:buChar char="§"/>
            </a:pPr>
            <a:r>
              <a:rPr lang="en-US" dirty="0" smtClean="0">
                <a:solidFill>
                  <a:srgbClr val="7030A0"/>
                </a:solidFill>
                <a:latin typeface="Calibri"/>
                <a:cs typeface="Calibri"/>
              </a:rPr>
              <a:t>Try to call the </a:t>
            </a:r>
            <a:r>
              <a:rPr lang="en-US" dirty="0" err="1" smtClean="0">
                <a:solidFill>
                  <a:srgbClr val="7030A0"/>
                </a:solidFill>
                <a:latin typeface="Calibri"/>
                <a:cs typeface="Calibri"/>
              </a:rPr>
              <a:t>searchByName</a:t>
            </a:r>
            <a:r>
              <a:rPr lang="en-US" dirty="0" smtClean="0">
                <a:solidFill>
                  <a:srgbClr val="7030A0"/>
                </a:solidFill>
                <a:latin typeface="Calibri"/>
                <a:cs typeface="Calibri"/>
              </a:rPr>
              <a:t> rest API</a:t>
            </a:r>
          </a:p>
          <a:p>
            <a:pPr marL="623888" lvl="3" indent="0">
              <a:buNone/>
            </a:pPr>
            <a:r>
              <a:rPr lang="en-US" dirty="0" smtClean="0">
                <a:latin typeface="Calibri"/>
                <a:cs typeface="Calibri"/>
                <a:hlinkClick r:id="rId3"/>
              </a:rPr>
              <a:t>http://localhost:11000/aggregator-service/searchByName?query=R</a:t>
            </a:r>
            <a:endParaRPr lang="en-US" dirty="0" smtClean="0">
              <a:latin typeface="Calibri"/>
              <a:cs typeface="Calibri"/>
            </a:endParaRPr>
          </a:p>
          <a:p>
            <a:pPr marL="623888" lvl="3" indent="0">
              <a:buNone/>
            </a:pPr>
            <a:endParaRPr lang="en-US" dirty="0">
              <a:latin typeface="Calibri"/>
              <a:cs typeface="Calibri"/>
            </a:endParaRPr>
          </a:p>
          <a:p>
            <a:pPr marL="623888" lvl="3" indent="0">
              <a:buNone/>
            </a:pPr>
            <a:endParaRPr lang="en-US" dirty="0">
              <a:latin typeface="Calibri"/>
              <a:cs typeface="Calibri"/>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72</a:t>
            </a:fld>
            <a:endParaRPr lang="en-US" dirty="0"/>
          </a:p>
        </p:txBody>
      </p:sp>
    </p:spTree>
    <p:extLst>
      <p:ext uri="{BB962C8B-B14F-4D97-AF65-F5344CB8AC3E}">
        <p14:creationId xmlns:p14="http://schemas.microsoft.com/office/powerpoint/2010/main" val="3248376655"/>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Reload </a:t>
            </a:r>
            <a:r>
              <a:rPr lang="en-US" dirty="0" err="1" smtClean="0"/>
              <a:t>Config</a:t>
            </a:r>
            <a:r>
              <a:rPr lang="en-US" dirty="0" smtClean="0"/>
              <a:t> / Spring Bean refresh</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Spring Cloud </a:t>
            </a:r>
            <a:r>
              <a:rPr lang="en-US" dirty="0" err="1" smtClean="0">
                <a:solidFill>
                  <a:srgbClr val="7030A0"/>
                </a:solidFill>
              </a:rPr>
              <a:t>Config</a:t>
            </a:r>
            <a:r>
              <a:rPr lang="en-US" dirty="0" smtClean="0">
                <a:solidFill>
                  <a:srgbClr val="7030A0"/>
                </a:solidFill>
              </a:rPr>
              <a:t> can reload updated properties</a:t>
            </a:r>
          </a:p>
          <a:p>
            <a:pPr lvl="1" indent="0">
              <a:buNone/>
            </a:pPr>
            <a:r>
              <a:rPr lang="en-US" sz="1400" dirty="0" smtClean="0">
                <a:solidFill>
                  <a:srgbClr val="000000"/>
                </a:solidFill>
                <a:latin typeface="Courier New"/>
                <a:cs typeface="Courier New"/>
              </a:rPr>
              <a:t>curl </a:t>
            </a:r>
            <a:r>
              <a:rPr lang="en-US" sz="1400" dirty="0" smtClean="0">
                <a:solidFill>
                  <a:srgbClr val="000000"/>
                </a:solidFill>
                <a:latin typeface="Courier New"/>
                <a:cs typeface="Courier New"/>
                <a:hlinkClick r:id="rId2"/>
              </a:rPr>
              <a:t>http://localhost:11000/refresh</a:t>
            </a:r>
            <a:r>
              <a:rPr lang="en-US" sz="1400" dirty="0" smtClean="0">
                <a:solidFill>
                  <a:srgbClr val="000000"/>
                </a:solidFill>
                <a:latin typeface="Courier New"/>
                <a:cs typeface="Courier New"/>
              </a:rPr>
              <a:t> </a:t>
            </a:r>
            <a:r>
              <a:rPr lang="en-US" sz="1400" dirty="0">
                <a:solidFill>
                  <a:srgbClr val="000000"/>
                </a:solidFill>
                <a:latin typeface="Courier New"/>
                <a:cs typeface="Courier New"/>
              </a:rPr>
              <a:t>–d {</a:t>
            </a:r>
            <a:r>
              <a:rPr lang="en-US" sz="1400" dirty="0" smtClean="0">
                <a:solidFill>
                  <a:srgbClr val="000000"/>
                </a:solidFill>
                <a:latin typeface="Courier New"/>
                <a:cs typeface="Courier New"/>
              </a:rPr>
              <a:t>}</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a:t>
            </a:r>
            <a:r>
              <a:rPr lang="en-US" dirty="0" err="1" smtClean="0">
                <a:solidFill>
                  <a:srgbClr val="7030A0"/>
                </a:solidFill>
              </a:rPr>
              <a:t>RefreshScope</a:t>
            </a:r>
            <a:r>
              <a:rPr lang="en-US" dirty="0" smtClean="0">
                <a:solidFill>
                  <a:srgbClr val="7030A0"/>
                </a:solidFill>
              </a:rPr>
              <a:t> annotation is used to refresh a spring bean</a:t>
            </a:r>
          </a:p>
          <a:p>
            <a:pPr lvl="1" indent="0">
              <a:buNone/>
            </a:pPr>
            <a:r>
              <a:rPr lang="en-US" sz="1200" dirty="0">
                <a:latin typeface="Courier New"/>
                <a:cs typeface="Courier New"/>
              </a:rPr>
              <a:t>@RestController</a:t>
            </a:r>
            <a:br>
              <a:rPr lang="en-US" sz="1200" dirty="0">
                <a:latin typeface="Courier New"/>
                <a:cs typeface="Courier New"/>
              </a:rPr>
            </a:br>
            <a:r>
              <a:rPr lang="en-US" sz="1200" dirty="0">
                <a:latin typeface="Courier New"/>
                <a:cs typeface="Courier New"/>
              </a:rPr>
              <a:t>class </a:t>
            </a:r>
            <a:r>
              <a:rPr lang="en-US" sz="1200" dirty="0" err="1">
                <a:latin typeface="Courier New"/>
                <a:cs typeface="Courier New"/>
              </a:rPr>
              <a:t>MessageController</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@Autowired</a:t>
            </a:r>
            <a:br>
              <a:rPr lang="en-US" sz="1200" dirty="0">
                <a:latin typeface="Courier New"/>
                <a:cs typeface="Courier New"/>
              </a:rPr>
            </a:br>
            <a:r>
              <a:rPr lang="en-US" sz="1200" dirty="0">
                <a:latin typeface="Courier New"/>
                <a:cs typeface="Courier New"/>
              </a:rPr>
              <a:t>    private </a:t>
            </a:r>
            <a:r>
              <a:rPr lang="en-US" sz="1200" dirty="0" err="1">
                <a:latin typeface="Courier New"/>
                <a:cs typeface="Courier New"/>
              </a:rPr>
              <a:t>MessageService</a:t>
            </a:r>
            <a:r>
              <a:rPr lang="en-US" sz="1200" dirty="0">
                <a:latin typeface="Courier New"/>
                <a:cs typeface="Courier New"/>
              </a:rPr>
              <a:t> messageService;</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@RequestMapping(value = "/msg")</a:t>
            </a:r>
            <a:br>
              <a:rPr lang="en-US" sz="1200" dirty="0">
                <a:latin typeface="Courier New"/>
                <a:cs typeface="Courier New"/>
              </a:rPr>
            </a:br>
            <a:r>
              <a:rPr lang="en-US" sz="1200" dirty="0">
                <a:latin typeface="Courier New"/>
                <a:cs typeface="Courier New"/>
              </a:rPr>
              <a:t>    public String getMessage() {</a:t>
            </a:r>
            <a:br>
              <a:rPr lang="en-US" sz="1200" dirty="0">
                <a:latin typeface="Courier New"/>
                <a:cs typeface="Courier New"/>
              </a:rPr>
            </a:br>
            <a:r>
              <a:rPr lang="en-US" sz="1200" dirty="0">
                <a:latin typeface="Courier New"/>
                <a:cs typeface="Courier New"/>
              </a:rPr>
              <a:t>        return </a:t>
            </a:r>
            <a:r>
              <a:rPr lang="en-US" sz="1200" dirty="0" err="1">
                <a:latin typeface="Courier New"/>
                <a:cs typeface="Courier New"/>
              </a:rPr>
              <a:t>messageService.getMessage</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b="1" dirty="0">
                <a:latin typeface="Courier New"/>
                <a:cs typeface="Courier New"/>
              </a:rPr>
              <a:t>@RefreshScope</a:t>
            </a:r>
            <a:r>
              <a:rPr lang="en-US" sz="1200" dirty="0">
                <a:latin typeface="Courier New"/>
                <a:cs typeface="Courier New"/>
              </a:rPr>
              <a:t/>
            </a:r>
            <a:br>
              <a:rPr lang="en-US" sz="1200" dirty="0">
                <a:latin typeface="Courier New"/>
                <a:cs typeface="Courier New"/>
              </a:rPr>
            </a:br>
            <a:r>
              <a:rPr lang="en-US" sz="1200" dirty="0">
                <a:latin typeface="Courier New"/>
                <a:cs typeface="Courier New"/>
              </a:rPr>
              <a:t>@Service</a:t>
            </a:r>
            <a:br>
              <a:rPr lang="en-US" sz="1200" dirty="0">
                <a:latin typeface="Courier New"/>
                <a:cs typeface="Courier New"/>
              </a:rPr>
            </a:br>
            <a:r>
              <a:rPr lang="en-US" sz="1200" dirty="0">
                <a:latin typeface="Courier New"/>
                <a:cs typeface="Courier New"/>
              </a:rPr>
              <a:t>class </a:t>
            </a:r>
            <a:r>
              <a:rPr lang="en-US" sz="1200" dirty="0" err="1">
                <a:latin typeface="Courier New"/>
                <a:cs typeface="Courier New"/>
              </a:rPr>
              <a:t>MessageService</a:t>
            </a:r>
            <a:r>
              <a:rPr lang="en-US" sz="1200" dirty="0">
                <a:latin typeface="Courier New"/>
                <a:cs typeface="Courier New"/>
              </a:rPr>
              <a:t> {</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@Value("${message:no}")</a:t>
            </a:r>
            <a:br>
              <a:rPr lang="en-US" sz="1200" dirty="0">
                <a:latin typeface="Courier New"/>
                <a:cs typeface="Courier New"/>
              </a:rPr>
            </a:br>
            <a:r>
              <a:rPr lang="en-US" sz="1200" dirty="0">
                <a:latin typeface="Courier New"/>
                <a:cs typeface="Courier New"/>
              </a:rPr>
              <a:t>    private String message;</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public String getMessage() {</a:t>
            </a:r>
            <a:br>
              <a:rPr lang="en-US" sz="1200" dirty="0">
                <a:latin typeface="Courier New"/>
                <a:cs typeface="Courier New"/>
              </a:rPr>
            </a:br>
            <a:r>
              <a:rPr lang="en-US" sz="1200" dirty="0">
                <a:latin typeface="Courier New"/>
                <a:cs typeface="Courier New"/>
              </a:rPr>
              <a:t>        return message;</a:t>
            </a:r>
            <a:br>
              <a:rPr lang="en-US" sz="1200" dirty="0">
                <a:latin typeface="Courier New"/>
                <a:cs typeface="Courier New"/>
              </a:rPr>
            </a:br>
            <a:r>
              <a:rPr lang="en-US" sz="1200" dirty="0">
                <a:latin typeface="Courier New"/>
                <a:cs typeface="Courier New"/>
              </a:rPr>
              <a:t>    }</a:t>
            </a:r>
            <a:br>
              <a:rPr lang="en-US" sz="1200" dirty="0">
                <a:latin typeface="Courier New"/>
                <a:cs typeface="Courier New"/>
              </a:rPr>
            </a:br>
            <a:r>
              <a:rPr lang="en-US" sz="1200" dirty="0">
                <a:latin typeface="Courier New"/>
                <a:cs typeface="Courier New"/>
              </a:rPr>
              <a:t>}</a:t>
            </a:r>
            <a:endParaRPr lang="en-US" sz="1200" dirty="0" smtClean="0">
              <a:solidFill>
                <a:srgbClr val="7030A0"/>
              </a:solidFill>
              <a:latin typeface="Courier New"/>
              <a:cs typeface="Courier New"/>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73</a:t>
            </a:fld>
            <a:endParaRPr lang="en-US" dirty="0"/>
          </a:p>
        </p:txBody>
      </p:sp>
    </p:spTree>
    <p:extLst>
      <p:ext uri="{BB962C8B-B14F-4D97-AF65-F5344CB8AC3E}">
        <p14:creationId xmlns:p14="http://schemas.microsoft.com/office/powerpoint/2010/main" val="552677791"/>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Reload </a:t>
            </a:r>
            <a:r>
              <a:rPr lang="en-US" dirty="0" err="1" smtClean="0"/>
              <a:t>Config</a:t>
            </a:r>
            <a:r>
              <a:rPr lang="en-US" dirty="0" smtClean="0"/>
              <a:t> / Spring Bean refresh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Call the new rest service</a:t>
            </a:r>
          </a:p>
          <a:p>
            <a:pPr marL="403225" lvl="2" indent="0">
              <a:buNone/>
            </a:pPr>
            <a:r>
              <a:rPr lang="en-US" sz="1400" dirty="0">
                <a:solidFill>
                  <a:srgbClr val="000000"/>
                </a:solidFill>
                <a:latin typeface="Courier New"/>
                <a:cs typeface="Courier New"/>
              </a:rPr>
              <a:t>curl </a:t>
            </a:r>
            <a:r>
              <a:rPr lang="en-US" sz="1400" dirty="0">
                <a:solidFill>
                  <a:srgbClr val="000000"/>
                </a:solidFill>
                <a:latin typeface="Courier New"/>
                <a:cs typeface="Courier New"/>
                <a:hlinkClick r:id="rId2"/>
              </a:rPr>
              <a:t>http://localhost:11000</a:t>
            </a:r>
            <a:r>
              <a:rPr lang="en-US" sz="1400" dirty="0" smtClean="0">
                <a:solidFill>
                  <a:srgbClr val="000000"/>
                </a:solidFill>
                <a:latin typeface="Courier New"/>
                <a:cs typeface="Courier New"/>
                <a:hlinkClick r:id="rId2"/>
              </a:rPr>
              <a:t>/msg</a:t>
            </a:r>
            <a:r>
              <a:rPr lang="en-US" sz="1400" dirty="0" smtClean="0">
                <a:solidFill>
                  <a:srgbClr val="000000"/>
                </a:solidFill>
                <a:latin typeface="Courier New"/>
                <a:cs typeface="Courier New"/>
              </a:rPr>
              <a:t> </a:t>
            </a:r>
          </a:p>
          <a:p>
            <a:pPr marL="403225" lvl="2" indent="0">
              <a:buNone/>
            </a:pPr>
            <a:r>
              <a:rPr lang="en-US" sz="1400" dirty="0">
                <a:latin typeface="Courier New"/>
                <a:cs typeface="Courier New"/>
              </a:rPr>
              <a:t>» </a:t>
            </a:r>
            <a:r>
              <a:rPr lang="en-US" sz="1400" dirty="0" smtClean="0">
                <a:latin typeface="Courier New"/>
                <a:cs typeface="Courier New"/>
              </a:rPr>
              <a:t>No is displayed</a:t>
            </a:r>
            <a:endParaRPr lang="en-US" sz="1400" dirty="0" smtClean="0">
              <a:solidFill>
                <a:srgbClr val="000000"/>
              </a:solidFill>
              <a:latin typeface="Courier New"/>
              <a:cs typeface="Courier New"/>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r>
              <a:rPr lang="en-US" dirty="0" smtClean="0">
                <a:solidFill>
                  <a:srgbClr val="7030A0"/>
                </a:solidFill>
              </a:rPr>
              <a:t>Add a new message </a:t>
            </a:r>
            <a:r>
              <a:rPr lang="en-US" dirty="0">
                <a:solidFill>
                  <a:srgbClr val="7030A0"/>
                </a:solidFill>
              </a:rPr>
              <a:t>in the search-</a:t>
            </a:r>
            <a:r>
              <a:rPr lang="en-US" dirty="0" err="1" smtClean="0">
                <a:solidFill>
                  <a:srgbClr val="7030A0"/>
                </a:solidFill>
              </a:rPr>
              <a:t>client.yml</a:t>
            </a:r>
            <a:r>
              <a:rPr lang="en-US" dirty="0" smtClean="0">
                <a:solidFill>
                  <a:srgbClr val="7030A0"/>
                </a:solidFill>
              </a:rPr>
              <a:t> file</a:t>
            </a:r>
          </a:p>
          <a:p>
            <a:pPr marL="403225" lvl="2" indent="0">
              <a:buNone/>
            </a:pPr>
            <a:r>
              <a:rPr lang="en-US" sz="1400" dirty="0" smtClean="0">
                <a:latin typeface="Courier New"/>
                <a:cs typeface="Courier New"/>
              </a:rPr>
              <a:t>» </a:t>
            </a:r>
            <a:r>
              <a:rPr lang="en-US" sz="1400" dirty="0">
                <a:latin typeface="Courier New"/>
                <a:cs typeface="Courier New"/>
              </a:rPr>
              <a:t>vi ~/</a:t>
            </a:r>
            <a:r>
              <a:rPr lang="en-US" sz="1400" dirty="0" err="1">
                <a:latin typeface="Courier New"/>
                <a:cs typeface="Courier New"/>
              </a:rPr>
              <a:t>livecoding-config</a:t>
            </a:r>
            <a:r>
              <a:rPr lang="en-US" sz="1400" dirty="0">
                <a:latin typeface="Courier New"/>
                <a:cs typeface="Courier New"/>
              </a:rPr>
              <a:t>/search-</a:t>
            </a:r>
            <a:r>
              <a:rPr lang="en-US" sz="1400" dirty="0" err="1" smtClean="0">
                <a:latin typeface="Courier New"/>
                <a:cs typeface="Courier New"/>
              </a:rPr>
              <a:t>client.yml</a:t>
            </a:r>
            <a:endParaRPr lang="en-US" sz="1400" dirty="0" smtClean="0">
              <a:latin typeface="Courier New"/>
              <a:cs typeface="Courier New"/>
            </a:endParaRPr>
          </a:p>
          <a:p>
            <a:pPr marL="403225" lvl="2" indent="0">
              <a:buNone/>
            </a:pPr>
            <a:endParaRPr lang="en-US" sz="1400" dirty="0">
              <a:latin typeface="Courier New"/>
              <a:cs typeface="Courier New"/>
            </a:endParaRPr>
          </a:p>
          <a:p>
            <a:pPr marL="403225" lvl="2" indent="0">
              <a:buNone/>
            </a:pPr>
            <a:r>
              <a:rPr lang="en-US" sz="1400" b="1" dirty="0" smtClean="0">
                <a:latin typeface="Courier New"/>
                <a:cs typeface="Courier New"/>
              </a:rPr>
              <a:t>With the following content:  </a:t>
            </a:r>
          </a:p>
          <a:p>
            <a:pPr marL="403225" lvl="2" indent="0">
              <a:buNone/>
            </a:pPr>
            <a:r>
              <a:rPr lang="en-US" sz="1400" dirty="0" smtClean="0">
                <a:solidFill>
                  <a:srgbClr val="000000"/>
                </a:solidFill>
                <a:latin typeface="Courier New"/>
                <a:cs typeface="Courier New"/>
              </a:rPr>
              <a:t>	message</a:t>
            </a:r>
            <a:r>
              <a:rPr lang="en-US" sz="1400" dirty="0">
                <a:solidFill>
                  <a:srgbClr val="000000"/>
                </a:solidFill>
                <a:latin typeface="Courier New"/>
                <a:cs typeface="Courier New"/>
              </a:rPr>
              <a:t>: Spring Rocks! :</a:t>
            </a:r>
            <a:r>
              <a:rPr lang="en-US" sz="1400" dirty="0" smtClean="0">
                <a:solidFill>
                  <a:srgbClr val="000000"/>
                </a:solidFill>
                <a:latin typeface="Courier New"/>
                <a:cs typeface="Courier New"/>
              </a:rPr>
              <a:t>)</a:t>
            </a:r>
          </a:p>
          <a:p>
            <a:pPr marL="403225" lvl="2" indent="0">
              <a:buNone/>
            </a:pPr>
            <a:endParaRPr lang="en-US" sz="1400" b="1" dirty="0">
              <a:solidFill>
                <a:srgbClr val="000000"/>
              </a:solidFill>
              <a:latin typeface="Courier New"/>
              <a:cs typeface="Courier New"/>
            </a:endParaRPr>
          </a:p>
          <a:p>
            <a:pPr marL="403225" lvl="2" indent="0">
              <a:buNone/>
            </a:pPr>
            <a:r>
              <a:rPr lang="en-US" sz="1400" b="1" dirty="0" smtClean="0">
                <a:solidFill>
                  <a:srgbClr val="000000"/>
                </a:solidFill>
                <a:latin typeface="Courier New"/>
                <a:cs typeface="Courier New"/>
              </a:rPr>
              <a:t>Refresh the spring </a:t>
            </a:r>
            <a:r>
              <a:rPr lang="en-US" sz="1400" b="1" dirty="0" err="1" smtClean="0">
                <a:solidFill>
                  <a:srgbClr val="000000"/>
                </a:solidFill>
                <a:latin typeface="Courier New"/>
                <a:cs typeface="Courier New"/>
              </a:rPr>
              <a:t>config</a:t>
            </a:r>
            <a:r>
              <a:rPr lang="en-US" sz="1400" b="1" dirty="0" smtClean="0">
                <a:solidFill>
                  <a:srgbClr val="000000"/>
                </a:solidFill>
                <a:latin typeface="Courier New"/>
                <a:cs typeface="Courier New"/>
              </a:rPr>
              <a:t> </a:t>
            </a:r>
          </a:p>
          <a:p>
            <a:pPr marL="403225" lvl="2" indent="0">
              <a:buNone/>
            </a:pPr>
            <a:r>
              <a:rPr lang="en-US" sz="1400" dirty="0" smtClean="0">
                <a:solidFill>
                  <a:srgbClr val="000000"/>
                </a:solidFill>
                <a:latin typeface="Courier New"/>
                <a:cs typeface="Courier New"/>
              </a:rPr>
              <a:t>curl </a:t>
            </a:r>
            <a:r>
              <a:rPr lang="en-US" sz="1400" dirty="0">
                <a:solidFill>
                  <a:srgbClr val="000000"/>
                </a:solidFill>
                <a:latin typeface="Courier New"/>
                <a:cs typeface="Courier New"/>
                <a:hlinkClick r:id="rId3"/>
              </a:rPr>
              <a:t>http://localhost:11000/refresh</a:t>
            </a:r>
            <a:r>
              <a:rPr lang="en-US" sz="1400" dirty="0">
                <a:solidFill>
                  <a:srgbClr val="000000"/>
                </a:solidFill>
                <a:latin typeface="Courier New"/>
                <a:cs typeface="Courier New"/>
              </a:rPr>
              <a:t> –d {}</a:t>
            </a:r>
          </a:p>
          <a:p>
            <a:pPr marL="403225" lvl="2" indent="0">
              <a:buNone/>
            </a:pPr>
            <a:r>
              <a:rPr lang="en-US" sz="1400" dirty="0">
                <a:latin typeface="Courier New"/>
                <a:cs typeface="Courier New"/>
              </a:rPr>
              <a:t>» ["message"</a:t>
            </a:r>
            <a:r>
              <a:rPr lang="en-US" sz="1400" dirty="0" smtClean="0">
                <a:latin typeface="Courier New"/>
                <a:cs typeface="Courier New"/>
              </a:rPr>
              <a:t>] is displayed – means this property has been reloaded</a:t>
            </a:r>
            <a:endParaRPr lang="en-US" sz="1400" b="1" dirty="0" smtClean="0">
              <a:latin typeface="Courier New"/>
              <a:cs typeface="Courier New"/>
            </a:endParaRPr>
          </a:p>
          <a:p>
            <a:pPr lvl="1" indent="0">
              <a:buNone/>
            </a:pPr>
            <a:r>
              <a:rPr lang="en-US" sz="1400" dirty="0" smtClean="0">
                <a:solidFill>
                  <a:srgbClr val="000000"/>
                </a:solidFill>
                <a:latin typeface="Courier New"/>
                <a:cs typeface="Courier New"/>
              </a:rPr>
              <a:t> </a:t>
            </a:r>
          </a:p>
          <a:p>
            <a:pPr marL="342900" indent="-342900">
              <a:buFont typeface="Wingdings" charset="2"/>
              <a:buChar char="§"/>
            </a:pPr>
            <a:r>
              <a:rPr lang="en-US" dirty="0">
                <a:solidFill>
                  <a:srgbClr val="7030A0"/>
                </a:solidFill>
              </a:rPr>
              <a:t>Call the new rest service</a:t>
            </a:r>
          </a:p>
          <a:p>
            <a:pPr marL="403225" lvl="2" indent="0">
              <a:buNone/>
            </a:pPr>
            <a:r>
              <a:rPr lang="en-US" sz="1400" dirty="0">
                <a:solidFill>
                  <a:srgbClr val="000000"/>
                </a:solidFill>
                <a:latin typeface="Courier New"/>
                <a:cs typeface="Courier New"/>
              </a:rPr>
              <a:t>curl </a:t>
            </a:r>
            <a:r>
              <a:rPr lang="en-US" sz="1400" dirty="0">
                <a:solidFill>
                  <a:srgbClr val="000000"/>
                </a:solidFill>
                <a:latin typeface="Courier New"/>
                <a:cs typeface="Courier New"/>
                <a:hlinkClick r:id="rId2"/>
              </a:rPr>
              <a:t>http://localhost:11000/msg</a:t>
            </a:r>
            <a:r>
              <a:rPr lang="en-US" sz="1400" dirty="0">
                <a:solidFill>
                  <a:srgbClr val="000000"/>
                </a:solidFill>
                <a:latin typeface="Courier New"/>
                <a:cs typeface="Courier New"/>
              </a:rPr>
              <a:t> </a:t>
            </a:r>
          </a:p>
          <a:p>
            <a:pPr marL="403225" lvl="2" indent="0">
              <a:buNone/>
            </a:pPr>
            <a:r>
              <a:rPr lang="en-US" sz="1400" dirty="0">
                <a:latin typeface="Courier New"/>
                <a:cs typeface="Courier New"/>
              </a:rPr>
              <a:t>» </a:t>
            </a:r>
            <a:r>
              <a:rPr lang="en-US" sz="1400" dirty="0" smtClean="0">
                <a:latin typeface="Courier New"/>
                <a:cs typeface="Courier New"/>
              </a:rPr>
              <a:t>Spring Rocks! :) </a:t>
            </a:r>
            <a:r>
              <a:rPr lang="en-US" sz="1400" dirty="0">
                <a:latin typeface="Courier New"/>
                <a:cs typeface="Courier New"/>
              </a:rPr>
              <a:t>is displayed</a:t>
            </a:r>
            <a:endParaRPr lang="en-US" sz="1400" dirty="0">
              <a:solidFill>
                <a:srgbClr val="000000"/>
              </a:solidFill>
              <a:latin typeface="Courier New"/>
              <a:cs typeface="Courier New"/>
            </a:endParaRPr>
          </a:p>
          <a:p>
            <a:pPr lvl="1" indent="0">
              <a:buNone/>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74</a:t>
            </a:fld>
            <a:endParaRPr lang="en-US" dirty="0"/>
          </a:p>
        </p:txBody>
      </p:sp>
    </p:spTree>
    <p:extLst>
      <p:ext uri="{BB962C8B-B14F-4D97-AF65-F5344CB8AC3E}">
        <p14:creationId xmlns:p14="http://schemas.microsoft.com/office/powerpoint/2010/main" val="373481257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 Ribbon</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Support different rules</a:t>
            </a:r>
          </a:p>
          <a:p>
            <a:pPr marL="684213" lvl="1" indent="-342900">
              <a:buFont typeface="Wingdings" charset="2"/>
              <a:buChar char="§"/>
            </a:pPr>
            <a:r>
              <a:rPr lang="en-US" dirty="0" err="1" smtClean="0">
                <a:solidFill>
                  <a:srgbClr val="7030A0"/>
                </a:solidFill>
              </a:rPr>
              <a:t>RoundRobiRule</a:t>
            </a:r>
            <a:endParaRPr lang="en-US" dirty="0">
              <a:solidFill>
                <a:srgbClr val="7030A0"/>
              </a:solidFill>
            </a:endParaRPr>
          </a:p>
          <a:p>
            <a:pPr marL="684213" lvl="1" indent="-342900">
              <a:buFont typeface="Wingdings" charset="2"/>
              <a:buChar char="§"/>
            </a:pPr>
            <a:r>
              <a:rPr lang="en-US" dirty="0" err="1" smtClean="0">
                <a:solidFill>
                  <a:srgbClr val="7030A0"/>
                </a:solidFill>
              </a:rPr>
              <a:t>AvailabilityFilteringRule</a:t>
            </a:r>
            <a:endParaRPr lang="en-US" dirty="0" smtClean="0">
              <a:solidFill>
                <a:srgbClr val="7030A0"/>
              </a:solidFill>
            </a:endParaRPr>
          </a:p>
          <a:p>
            <a:pPr marL="684213" lvl="1" indent="-342900">
              <a:buFont typeface="Wingdings" charset="2"/>
              <a:buChar char="§"/>
            </a:pPr>
            <a:r>
              <a:rPr lang="en-US" dirty="0" err="1">
                <a:solidFill>
                  <a:srgbClr val="7030A0"/>
                </a:solidFill>
              </a:rPr>
              <a:t>WeightedResponseTimeRule</a:t>
            </a:r>
            <a:endParaRPr lang="en-US" dirty="0" smtClean="0">
              <a:solidFill>
                <a:srgbClr val="7030A0"/>
              </a:solidFill>
            </a:endParaRPr>
          </a:p>
          <a:p>
            <a:endParaRPr lang="en-US" dirty="0" smtClean="0">
              <a:solidFill>
                <a:srgbClr val="7030A0"/>
              </a:solidFill>
            </a:endParaRPr>
          </a:p>
          <a:p>
            <a:pPr marL="342900" indent="-342900">
              <a:buFont typeface="Wingdings" charset="2"/>
              <a:buChar char="§"/>
            </a:pPr>
            <a:r>
              <a:rPr lang="en-US" dirty="0" smtClean="0">
                <a:solidFill>
                  <a:srgbClr val="7030A0"/>
                </a:solidFill>
              </a:rPr>
              <a:t>Ribbon is supported by Feign, </a:t>
            </a:r>
            <a:r>
              <a:rPr lang="en-US" dirty="0" err="1" smtClean="0">
                <a:solidFill>
                  <a:srgbClr val="7030A0"/>
                </a:solidFill>
              </a:rPr>
              <a:t>Zuul</a:t>
            </a:r>
            <a:r>
              <a:rPr lang="en-US" dirty="0" smtClean="0">
                <a:solidFill>
                  <a:srgbClr val="7030A0"/>
                </a:solidFill>
              </a:rPr>
              <a:t>, Eureka, Spring </a:t>
            </a:r>
            <a:r>
              <a:rPr lang="en-US" dirty="0" err="1" smtClean="0">
                <a:solidFill>
                  <a:srgbClr val="7030A0"/>
                </a:solidFill>
              </a:rPr>
              <a:t>RestTemplate</a:t>
            </a:r>
            <a:endParaRPr lang="en-US" dirty="0" smtClean="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r>
              <a:rPr lang="en-US" b="1" dirty="0" smtClean="0">
                <a:solidFill>
                  <a:srgbClr val="7030A0"/>
                </a:solidFill>
              </a:rPr>
              <a:t>Demo</a:t>
            </a:r>
          </a:p>
          <a:p>
            <a:pPr marL="684213" lvl="1" indent="-342900">
              <a:buFont typeface="Wingdings" charset="2"/>
              <a:buChar char="§"/>
            </a:pPr>
            <a:r>
              <a:rPr lang="en-US" dirty="0" smtClean="0">
                <a:solidFill>
                  <a:srgbClr val="7030A0"/>
                </a:solidFill>
              </a:rPr>
              <a:t>The Hotel domain will contain a new field named source that will be set with the value of the hostname</a:t>
            </a:r>
          </a:p>
          <a:p>
            <a:pPr lvl="3" indent="0">
              <a:buNone/>
            </a:pPr>
            <a:endParaRPr lang="en-US" sz="1400" dirty="0" smtClean="0">
              <a:latin typeface="Courier New"/>
              <a:cs typeface="Courier New"/>
            </a:endParaRPr>
          </a:p>
          <a:p>
            <a:pPr lvl="3" indent="0">
              <a:buNone/>
            </a:pPr>
            <a:r>
              <a:rPr lang="en-US" sz="1200" dirty="0">
                <a:latin typeface="Courier New"/>
                <a:cs typeface="Courier New"/>
              </a:rPr>
              <a:t>@Service</a:t>
            </a:r>
            <a:br>
              <a:rPr lang="en-US" sz="1200" dirty="0">
                <a:latin typeface="Courier New"/>
                <a:cs typeface="Courier New"/>
              </a:rPr>
            </a:br>
            <a:r>
              <a:rPr lang="en-US" sz="1200" dirty="0">
                <a:latin typeface="Courier New"/>
                <a:cs typeface="Courier New"/>
              </a:rPr>
              <a:t>public class </a:t>
            </a:r>
            <a:r>
              <a:rPr lang="en-US" sz="1200" dirty="0" err="1">
                <a:latin typeface="Courier New"/>
                <a:cs typeface="Courier New"/>
              </a:rPr>
              <a:t>AggregateHotelService</a:t>
            </a:r>
            <a:r>
              <a:rPr lang="en-US" sz="1200" dirty="0">
                <a:latin typeface="Courier New"/>
                <a:cs typeface="Courier New"/>
              </a:rPr>
              <a:t> {</a:t>
            </a:r>
            <a:endParaRPr lang="en-US" sz="1200" dirty="0" smtClean="0">
              <a:latin typeface="Courier New"/>
              <a:cs typeface="Courier New"/>
            </a:endParaRPr>
          </a:p>
          <a:p>
            <a:pPr lvl="4" indent="0">
              <a:buNone/>
            </a:pPr>
            <a:r>
              <a:rPr lang="en-US" sz="1200" dirty="0" smtClean="0">
                <a:latin typeface="Courier New"/>
                <a:cs typeface="Courier New"/>
              </a:rPr>
              <a:t>@</a:t>
            </a:r>
            <a:r>
              <a:rPr lang="en-US" sz="1200" dirty="0">
                <a:latin typeface="Courier New"/>
                <a:cs typeface="Courier New"/>
              </a:rPr>
              <a:t>Value("${eureka.instance.hostname}")</a:t>
            </a:r>
            <a:br>
              <a:rPr lang="en-US" sz="1200" dirty="0">
                <a:latin typeface="Courier New"/>
                <a:cs typeface="Courier New"/>
              </a:rPr>
            </a:br>
            <a:r>
              <a:rPr lang="en-US" sz="1200" dirty="0">
                <a:latin typeface="Courier New"/>
                <a:cs typeface="Courier New"/>
              </a:rPr>
              <a:t>private String hostname</a:t>
            </a:r>
            <a:r>
              <a:rPr lang="en-US" sz="1200" dirty="0" smtClean="0">
                <a:latin typeface="Courier New"/>
                <a:cs typeface="Courier New"/>
              </a:rPr>
              <a:t>;</a:t>
            </a:r>
          </a:p>
          <a:p>
            <a:pPr lvl="4" indent="0">
              <a:buNone/>
            </a:pPr>
            <a:r>
              <a:rPr lang="en-US" sz="1200" dirty="0" smtClean="0">
                <a:latin typeface="Courier New"/>
                <a:cs typeface="Courier New"/>
              </a:rPr>
              <a:t>…</a:t>
            </a:r>
          </a:p>
          <a:p>
            <a:pPr lvl="4" indent="0">
              <a:buNone/>
            </a:pPr>
            <a:r>
              <a:rPr lang="en-US" sz="1200" dirty="0">
                <a:latin typeface="Courier New"/>
                <a:cs typeface="Courier New"/>
              </a:rPr>
              <a:t>.</a:t>
            </a:r>
            <a:r>
              <a:rPr lang="en-US" sz="1200" dirty="0" err="1">
                <a:latin typeface="Courier New"/>
                <a:cs typeface="Courier New"/>
              </a:rPr>
              <a:t>forEach</a:t>
            </a:r>
            <a:r>
              <a:rPr lang="en-US" sz="1200" dirty="0">
                <a:latin typeface="Courier New"/>
                <a:cs typeface="Courier New"/>
              </a:rPr>
              <a:t>(hotel -&gt; {</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hotel.setSource</a:t>
            </a:r>
            <a:r>
              <a:rPr lang="en-US" sz="1200" dirty="0">
                <a:latin typeface="Courier New"/>
                <a:cs typeface="Courier New"/>
              </a:rPr>
              <a:t>(hostname);</a:t>
            </a:r>
            <a:br>
              <a:rPr lang="en-US" sz="1200" dirty="0">
                <a:latin typeface="Courier New"/>
                <a:cs typeface="Courier New"/>
              </a:rPr>
            </a:br>
            <a:r>
              <a:rPr lang="en-US" sz="1200" dirty="0">
                <a:latin typeface="Courier New"/>
                <a:cs typeface="Courier New"/>
              </a:rPr>
              <a:t>    </a:t>
            </a:r>
            <a:r>
              <a:rPr lang="en-US" sz="1200" dirty="0" err="1">
                <a:latin typeface="Courier New"/>
                <a:cs typeface="Courier New"/>
              </a:rPr>
              <a:t>hotelCache.put</a:t>
            </a:r>
            <a:r>
              <a:rPr lang="en-US" sz="1200" dirty="0">
                <a:latin typeface="Courier New"/>
                <a:cs typeface="Courier New"/>
              </a:rPr>
              <a:t>(</a:t>
            </a:r>
            <a:r>
              <a:rPr lang="en-US" sz="1200" dirty="0" err="1">
                <a:latin typeface="Courier New"/>
                <a:cs typeface="Courier New"/>
              </a:rPr>
              <a:t>hotel.getName</a:t>
            </a:r>
            <a:r>
              <a:rPr lang="en-US" sz="1200" dirty="0">
                <a:latin typeface="Courier New"/>
                <a:cs typeface="Courier New"/>
              </a:rPr>
              <a:t>(), hotel);</a:t>
            </a:r>
            <a:br>
              <a:rPr lang="en-US" sz="1200" dirty="0">
                <a:latin typeface="Courier New"/>
                <a:cs typeface="Courier New"/>
              </a:rPr>
            </a:br>
            <a:r>
              <a:rPr lang="en-US" sz="1200" dirty="0">
                <a:latin typeface="Courier New"/>
                <a:cs typeface="Courier New"/>
              </a:rPr>
              <a:t>});</a:t>
            </a:r>
          </a:p>
          <a:p>
            <a:pPr lvl="4" indent="0">
              <a:buNone/>
            </a:pPr>
            <a:r>
              <a:rPr lang="en-US" sz="1200" dirty="0" smtClean="0">
                <a:latin typeface="Courier New"/>
                <a:cs typeface="Courier New"/>
              </a:rPr>
              <a:t>…</a:t>
            </a:r>
          </a:p>
          <a:p>
            <a:pPr lvl="3" indent="0">
              <a:buNone/>
            </a:pPr>
            <a:r>
              <a:rPr lang="en-US" sz="1200" dirty="0" smtClean="0">
                <a:latin typeface="Courier New"/>
                <a:cs typeface="Courier New"/>
              </a:rPr>
              <a:t>}</a:t>
            </a: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75</a:t>
            </a:fld>
            <a:endParaRPr lang="en-US" dirty="0"/>
          </a:p>
        </p:txBody>
      </p:sp>
    </p:spTree>
    <p:extLst>
      <p:ext uri="{BB962C8B-B14F-4D97-AF65-F5344CB8AC3E}">
        <p14:creationId xmlns:p14="http://schemas.microsoft.com/office/powerpoint/2010/main" val="3657085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 Ribbon – cont.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b="1" dirty="0" smtClean="0">
                <a:solidFill>
                  <a:srgbClr val="7030A0"/>
                </a:solidFill>
              </a:rPr>
              <a:t>Demo – cont.</a:t>
            </a:r>
          </a:p>
          <a:p>
            <a:pPr marL="684213" lvl="1" indent="-342900">
              <a:buFont typeface="Wingdings" charset="2"/>
              <a:buChar char="§"/>
            </a:pPr>
            <a:r>
              <a:rPr lang="en-US" dirty="0" smtClean="0">
                <a:solidFill>
                  <a:srgbClr val="7030A0"/>
                </a:solidFill>
              </a:rPr>
              <a:t>Check if the rest </a:t>
            </a:r>
            <a:r>
              <a:rPr lang="en-US" dirty="0" err="1" smtClean="0">
                <a:solidFill>
                  <a:srgbClr val="7030A0"/>
                </a:solidFill>
              </a:rPr>
              <a:t>api</a:t>
            </a:r>
            <a:r>
              <a:rPr lang="en-US" dirty="0" smtClean="0">
                <a:solidFill>
                  <a:srgbClr val="7030A0"/>
                </a:solidFill>
              </a:rPr>
              <a:t> return the new value</a:t>
            </a:r>
          </a:p>
          <a:p>
            <a:pPr lvl="2" indent="0">
              <a:buNone/>
            </a:pPr>
            <a:r>
              <a:rPr lang="en-US" sz="1600" dirty="0">
                <a:solidFill>
                  <a:srgbClr val="000000"/>
                </a:solidFill>
                <a:hlinkClick r:id="rId3"/>
              </a:rPr>
              <a:t>http://localhost:11000/aggregator-service/searchByName?query</a:t>
            </a:r>
            <a:r>
              <a:rPr lang="en-US" sz="1600" dirty="0" smtClean="0">
                <a:solidFill>
                  <a:srgbClr val="000000"/>
                </a:solidFill>
                <a:hlinkClick r:id="rId3"/>
              </a:rPr>
              <a:t>=R</a:t>
            </a:r>
            <a:r>
              <a:rPr lang="en-US" sz="1600" dirty="0" smtClean="0">
                <a:solidFill>
                  <a:srgbClr val="000000"/>
                </a:solidFill>
              </a:rPr>
              <a:t> </a:t>
            </a:r>
          </a:p>
          <a:p>
            <a:pPr lvl="2" indent="0">
              <a:buNone/>
            </a:pPr>
            <a:endParaRPr lang="en-US" sz="1600" dirty="0" smtClean="0">
              <a:solidFill>
                <a:srgbClr val="000000"/>
              </a:solidFill>
            </a:endParaRPr>
          </a:p>
          <a:p>
            <a:pPr marL="684213" lvl="1" indent="-342900">
              <a:buFont typeface="Wingdings" charset="2"/>
              <a:buChar char="§"/>
            </a:pPr>
            <a:r>
              <a:rPr lang="en-US" dirty="0" smtClean="0">
                <a:solidFill>
                  <a:srgbClr val="7030A0"/>
                </a:solidFill>
              </a:rPr>
              <a:t>Add a new instance of the aggregator service</a:t>
            </a:r>
          </a:p>
          <a:p>
            <a:pPr lvl="2" indent="0">
              <a:buNone/>
            </a:pPr>
            <a:r>
              <a:rPr lang="en-US" dirty="0">
                <a:solidFill>
                  <a:srgbClr val="7030A0"/>
                </a:solidFill>
              </a:rPr>
              <a:t> </a:t>
            </a:r>
            <a:r>
              <a:rPr lang="en-US" dirty="0" smtClean="0">
                <a:solidFill>
                  <a:srgbClr val="7030A0"/>
                </a:solidFill>
              </a:rPr>
              <a:t>   </a:t>
            </a:r>
            <a:r>
              <a:rPr lang="en-US" sz="1600" dirty="0" smtClean="0">
                <a:solidFill>
                  <a:srgbClr val="7030A0"/>
                </a:solidFill>
              </a:rPr>
              <a:t>Update the aggregator-</a:t>
            </a:r>
            <a:r>
              <a:rPr lang="en-US" sz="1600" dirty="0" err="1" smtClean="0">
                <a:solidFill>
                  <a:srgbClr val="7030A0"/>
                </a:solidFill>
              </a:rPr>
              <a:t>service.yml</a:t>
            </a:r>
            <a:r>
              <a:rPr lang="en-US" sz="1600" dirty="0" smtClean="0">
                <a:solidFill>
                  <a:srgbClr val="7030A0"/>
                </a:solidFill>
              </a:rPr>
              <a:t> (</a:t>
            </a:r>
            <a:r>
              <a:rPr lang="en-US" sz="1600" dirty="0" err="1" smtClean="0">
                <a:solidFill>
                  <a:srgbClr val="7030A0"/>
                </a:solidFill>
              </a:rPr>
              <a:t>livecoding-config</a:t>
            </a:r>
            <a:r>
              <a:rPr lang="en-US" sz="1600" dirty="0" smtClean="0">
                <a:solidFill>
                  <a:srgbClr val="7030A0"/>
                </a:solidFill>
              </a:rPr>
              <a:t>) with the following content.</a:t>
            </a:r>
          </a:p>
          <a:p>
            <a:pPr lvl="3" indent="0">
              <a:buNone/>
            </a:pPr>
            <a:r>
              <a:rPr lang="en-US" sz="1400" dirty="0" smtClean="0">
                <a:latin typeface="Courier New"/>
                <a:cs typeface="Courier New"/>
              </a:rPr>
              <a:t>---</a:t>
            </a:r>
          </a:p>
          <a:p>
            <a:pPr lvl="3" indent="0">
              <a:buNone/>
            </a:pPr>
            <a:r>
              <a:rPr lang="en-US" sz="1400" dirty="0" smtClean="0">
                <a:latin typeface="Courier New"/>
                <a:cs typeface="Courier New"/>
              </a:rPr>
              <a:t>spring:</a:t>
            </a:r>
          </a:p>
          <a:p>
            <a:pPr lvl="3" indent="0">
              <a:buNone/>
            </a:pPr>
            <a:r>
              <a:rPr lang="en-US" sz="1400" dirty="0" smtClean="0">
                <a:latin typeface="Courier New"/>
                <a:cs typeface="Courier New"/>
              </a:rPr>
              <a:t>  profiles: server2 #name of the profile</a:t>
            </a:r>
          </a:p>
          <a:p>
            <a:pPr lvl="3" indent="0">
              <a:buNone/>
            </a:pPr>
            <a:r>
              <a:rPr lang="en-US" sz="1400" dirty="0" smtClean="0">
                <a:latin typeface="Courier New"/>
                <a:cs typeface="Courier New"/>
              </a:rPr>
              <a:t>server:</a:t>
            </a:r>
          </a:p>
          <a:p>
            <a:pPr lvl="3" indent="0">
              <a:buNone/>
            </a:pPr>
            <a:r>
              <a:rPr lang="en-US" sz="1400" dirty="0" smtClean="0">
                <a:latin typeface="Courier New"/>
                <a:cs typeface="Courier New"/>
              </a:rPr>
              <a:t>  port: 9001</a:t>
            </a:r>
          </a:p>
          <a:p>
            <a:pPr lvl="3" indent="0">
              <a:buNone/>
            </a:pPr>
            <a:r>
              <a:rPr lang="en-US" sz="1400" dirty="0" smtClean="0">
                <a:latin typeface="Courier New"/>
                <a:cs typeface="Courier New"/>
              </a:rPr>
              <a:t>eureka:</a:t>
            </a:r>
          </a:p>
          <a:p>
            <a:pPr lvl="3" indent="0">
              <a:buNone/>
            </a:pPr>
            <a:r>
              <a:rPr lang="en-US" sz="1400" dirty="0" smtClean="0">
                <a:latin typeface="Courier New"/>
                <a:cs typeface="Courier New"/>
              </a:rPr>
              <a:t>    instance:</a:t>
            </a:r>
          </a:p>
          <a:p>
            <a:pPr lvl="3" indent="0">
              <a:buNone/>
            </a:pPr>
            <a:r>
              <a:rPr lang="en-US" sz="1400" dirty="0" smtClean="0">
                <a:latin typeface="Courier New"/>
                <a:cs typeface="Courier New"/>
              </a:rPr>
              <a:t>      hostname: localhost2 # need to set in the hosts file</a:t>
            </a:r>
          </a:p>
          <a:p>
            <a:pPr lvl="3" indent="0">
              <a:buNone/>
            </a:pPr>
            <a:endParaRPr lang="en-US" sz="1400" dirty="0" smtClean="0">
              <a:latin typeface="Courier New"/>
              <a:cs typeface="Courier New"/>
            </a:endParaRPr>
          </a:p>
          <a:p>
            <a:pPr marL="627063" lvl="1" indent="-285750">
              <a:buFont typeface="Wingdings" charset="2"/>
              <a:buChar char="§"/>
            </a:pPr>
            <a:r>
              <a:rPr lang="en-US" dirty="0" smtClean="0">
                <a:solidFill>
                  <a:srgbClr val="7030A0"/>
                </a:solidFill>
              </a:rPr>
              <a:t>Start a new instance</a:t>
            </a:r>
          </a:p>
          <a:p>
            <a:pPr lvl="2" indent="0">
              <a:buNone/>
            </a:pPr>
            <a:r>
              <a:rPr lang="en-US" sz="1400" dirty="0">
                <a:latin typeface="Courier New"/>
                <a:cs typeface="Courier New"/>
              </a:rPr>
              <a:t>» </a:t>
            </a:r>
            <a:r>
              <a:rPr lang="en-US" sz="1400" dirty="0" smtClean="0">
                <a:latin typeface="Courier New"/>
                <a:cs typeface="Courier New"/>
              </a:rPr>
              <a:t>cd aggregator-service</a:t>
            </a:r>
          </a:p>
          <a:p>
            <a:pPr lvl="2" indent="0">
              <a:buNone/>
            </a:pPr>
            <a:r>
              <a:rPr lang="en-US" sz="1400" dirty="0">
                <a:latin typeface="Courier New"/>
                <a:cs typeface="Courier New"/>
              </a:rPr>
              <a:t>» </a:t>
            </a:r>
            <a:r>
              <a:rPr lang="en-US" sz="1400" dirty="0" smtClean="0">
                <a:latin typeface="Courier New"/>
                <a:cs typeface="Courier New"/>
              </a:rPr>
              <a:t>java </a:t>
            </a:r>
            <a:r>
              <a:rPr lang="en-US" sz="1400" dirty="0">
                <a:latin typeface="Courier New"/>
                <a:cs typeface="Courier New"/>
              </a:rPr>
              <a:t>-jar target/aggregator-service-0.0.1-SNAPSHOT.jar --</a:t>
            </a:r>
            <a:r>
              <a:rPr lang="en-US" sz="1400" dirty="0" err="1">
                <a:latin typeface="Courier New"/>
                <a:cs typeface="Courier New"/>
              </a:rPr>
              <a:t>spring.profiles.active</a:t>
            </a:r>
            <a:r>
              <a:rPr lang="en-US" sz="1400" dirty="0">
                <a:latin typeface="Courier New"/>
                <a:cs typeface="Courier New"/>
              </a:rPr>
              <a:t>=server2</a:t>
            </a:r>
          </a:p>
          <a:p>
            <a:pPr marL="920750" lvl="2" indent="-285750">
              <a:buFont typeface="Wingdings" charset="2"/>
              <a:buChar char="§"/>
            </a:pPr>
            <a:endParaRPr lang="en-US" dirty="0" smtClean="0">
              <a:solidFill>
                <a:srgbClr val="7030A0"/>
              </a:solidFill>
            </a:endParaRPr>
          </a:p>
          <a:p>
            <a:pPr marL="627063" lvl="1" indent="-285750">
              <a:buFont typeface="Wingdings" charset="2"/>
              <a:buChar char="§"/>
            </a:pPr>
            <a:r>
              <a:rPr lang="en-US" dirty="0" smtClean="0">
                <a:solidFill>
                  <a:srgbClr val="7030A0"/>
                </a:solidFill>
              </a:rPr>
              <a:t>Check if the instance (localhost2) has been discovered by Eureka</a:t>
            </a:r>
          </a:p>
          <a:p>
            <a:pPr lvl="2" indent="0">
              <a:buNone/>
            </a:pPr>
            <a:r>
              <a:rPr lang="en-US" sz="1600" u="sng" dirty="0" smtClean="0">
                <a:solidFill>
                  <a:srgbClr val="000000"/>
                </a:solidFill>
                <a:hlinkClick r:id="rId4"/>
              </a:rPr>
              <a:t>http</a:t>
            </a:r>
            <a:r>
              <a:rPr lang="en-US" sz="1600" u="sng" dirty="0">
                <a:solidFill>
                  <a:srgbClr val="000000"/>
                </a:solidFill>
                <a:hlinkClick r:id="rId4"/>
              </a:rPr>
              <a:t>://localhost</a:t>
            </a:r>
            <a:r>
              <a:rPr lang="en-US" sz="1600" u="sng" dirty="0" smtClean="0">
                <a:solidFill>
                  <a:srgbClr val="000000"/>
                </a:solidFill>
                <a:hlinkClick r:id="rId4"/>
              </a:rPr>
              <a:t>:</a:t>
            </a:r>
            <a:r>
              <a:rPr lang="en-US" sz="1600" u="sng" dirty="0" smtClean="0">
                <a:solidFill>
                  <a:srgbClr val="000000"/>
                </a:solidFill>
              </a:rPr>
              <a:t>8761</a:t>
            </a:r>
            <a:endParaRPr lang="en-US" sz="1600" u="sng" dirty="0">
              <a:solidFill>
                <a:srgbClr val="7030A0"/>
              </a:solidFill>
            </a:endParaRPr>
          </a:p>
          <a:p>
            <a:pPr marL="627063" lvl="1" indent="-285750">
              <a:buFont typeface="Wingdings" charset="2"/>
              <a:buChar char="§"/>
            </a:pPr>
            <a:endParaRPr lang="en-US" dirty="0">
              <a:solidFill>
                <a:srgbClr val="7030A0"/>
              </a:solidFill>
            </a:endParaRPr>
          </a:p>
          <a:p>
            <a:pPr lvl="3" indent="0">
              <a:buNone/>
            </a:pPr>
            <a:endParaRPr lang="en-US" sz="1400" dirty="0" smtClean="0">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76</a:t>
            </a:fld>
            <a:endParaRPr lang="en-US" dirty="0"/>
          </a:p>
        </p:txBody>
      </p:sp>
    </p:spTree>
    <p:extLst>
      <p:ext uri="{BB962C8B-B14F-4D97-AF65-F5344CB8AC3E}">
        <p14:creationId xmlns:p14="http://schemas.microsoft.com/office/powerpoint/2010/main" val="2642948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 </a:t>
            </a:r>
            <a:r>
              <a:rPr lang="en-US" dirty="0" err="1" smtClean="0"/>
              <a:t>Hystrix</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How to support failover when no services are available?</a:t>
            </a:r>
          </a:p>
          <a:p>
            <a:pPr marL="342900" indent="-342900">
              <a:buFont typeface="Wingdings" charset="2"/>
              <a:buChar char="§"/>
            </a:pPr>
            <a:endParaRPr lang="en-US" dirty="0">
              <a:solidFill>
                <a:schemeClr val="accent5"/>
              </a:solidFill>
            </a:endParaRPr>
          </a:p>
          <a:p>
            <a:pPr marL="342900" indent="-342900">
              <a:buFont typeface="Wingdings" charset="2"/>
              <a:buChar char="§"/>
            </a:pPr>
            <a:r>
              <a:rPr lang="en-US" dirty="0" smtClean="0">
                <a:solidFill>
                  <a:schemeClr val="accent5"/>
                </a:solidFill>
              </a:rPr>
              <a:t>We need to retrieve a fake hotel when the aggregator service doesn’t return any hotels</a:t>
            </a:r>
          </a:p>
          <a:p>
            <a:pPr marL="342900" indent="-342900">
              <a:buFont typeface="Wingdings" charset="2"/>
              <a:buChar char="§"/>
            </a:pPr>
            <a:endParaRPr lang="en-US" dirty="0" smtClean="0">
              <a:solidFill>
                <a:schemeClr val="accent5"/>
              </a:solidFill>
            </a:endParaRPr>
          </a:p>
          <a:p>
            <a:pPr marL="342900" indent="-342900">
              <a:buFont typeface="Wingdings" charset="2"/>
              <a:buChar char="§"/>
            </a:pPr>
            <a:r>
              <a:rPr lang="en-US" b="1" dirty="0" smtClean="0">
                <a:solidFill>
                  <a:schemeClr val="accent5"/>
                </a:solidFill>
              </a:rPr>
              <a:t>Demo</a:t>
            </a:r>
          </a:p>
          <a:p>
            <a:pPr marL="684213" lvl="1" indent="-342900">
              <a:buFont typeface="Wingdings" charset="2"/>
              <a:buChar char="§"/>
            </a:pPr>
            <a:r>
              <a:rPr lang="en-US" dirty="0" smtClean="0">
                <a:solidFill>
                  <a:schemeClr val="accent5"/>
                </a:solidFill>
              </a:rPr>
              <a:t>Tips</a:t>
            </a:r>
          </a:p>
          <a:p>
            <a:pPr marL="977900" lvl="2" indent="-342900">
              <a:buFont typeface="Wingdings" charset="2"/>
              <a:buChar char="§"/>
            </a:pPr>
            <a:r>
              <a:rPr lang="en-US" dirty="0" smtClean="0">
                <a:solidFill>
                  <a:schemeClr val="accent5"/>
                </a:solidFill>
              </a:rPr>
              <a:t>Add @</a:t>
            </a:r>
            <a:r>
              <a:rPr lang="en-US" dirty="0" err="1" smtClean="0">
                <a:solidFill>
                  <a:schemeClr val="accent5"/>
                </a:solidFill>
              </a:rPr>
              <a:t>EnableHystrix</a:t>
            </a:r>
            <a:r>
              <a:rPr lang="en-US" dirty="0" smtClean="0">
                <a:solidFill>
                  <a:schemeClr val="accent5"/>
                </a:solidFill>
              </a:rPr>
              <a:t> on the </a:t>
            </a:r>
            <a:r>
              <a:rPr lang="en-US" dirty="0" err="1" smtClean="0">
                <a:solidFill>
                  <a:schemeClr val="accent5"/>
                </a:solidFill>
              </a:rPr>
              <a:t>AggregatorServiceApplication</a:t>
            </a:r>
            <a:r>
              <a:rPr lang="en-US" dirty="0" smtClean="0">
                <a:solidFill>
                  <a:schemeClr val="accent5"/>
                </a:solidFill>
              </a:rPr>
              <a:t> class</a:t>
            </a:r>
          </a:p>
          <a:p>
            <a:pPr marL="977900" lvl="2" indent="-342900">
              <a:buFont typeface="Wingdings" charset="2"/>
              <a:buChar char="§"/>
            </a:pPr>
            <a:r>
              <a:rPr lang="en-US" dirty="0" smtClean="0">
                <a:solidFill>
                  <a:schemeClr val="accent5"/>
                </a:solidFill>
              </a:rPr>
              <a:t>Use @</a:t>
            </a:r>
            <a:r>
              <a:rPr lang="en-US" dirty="0" err="1" smtClean="0">
                <a:solidFill>
                  <a:schemeClr val="accent5"/>
                </a:solidFill>
              </a:rPr>
              <a:t>HystrixCommand</a:t>
            </a:r>
            <a:r>
              <a:rPr lang="en-US" dirty="0" smtClean="0">
                <a:solidFill>
                  <a:schemeClr val="accent5"/>
                </a:solidFill>
              </a:rPr>
              <a:t> on the </a:t>
            </a:r>
            <a:r>
              <a:rPr lang="en-US" dirty="0" err="1" smtClean="0">
                <a:solidFill>
                  <a:srgbClr val="7030A0"/>
                </a:solidFill>
              </a:rPr>
              <a:t>AggregatorResource</a:t>
            </a:r>
            <a:r>
              <a:rPr lang="en-US" dirty="0" smtClean="0">
                <a:solidFill>
                  <a:srgbClr val="7030A0"/>
                </a:solidFill>
              </a:rPr>
              <a:t> class</a:t>
            </a:r>
          </a:p>
          <a:p>
            <a:pPr marL="977900" lvl="2" indent="-342900">
              <a:buFont typeface="Wingdings" charset="2"/>
              <a:buChar char="§"/>
            </a:pPr>
            <a:r>
              <a:rPr lang="en-US" dirty="0" smtClean="0">
                <a:solidFill>
                  <a:srgbClr val="7030A0"/>
                </a:solidFill>
              </a:rPr>
              <a:t>Return an hotel with pre-defined values when no hotel is returned</a:t>
            </a:r>
            <a:r>
              <a:rPr lang="en-US" dirty="0" smtClean="0">
                <a:solidFill>
                  <a:schemeClr val="accent5"/>
                </a:solidFill>
              </a:rPr>
              <a:t> </a:t>
            </a:r>
          </a:p>
          <a:p>
            <a:pPr marL="342900" indent="-342900">
              <a:buFont typeface="Wingdings" charset="2"/>
              <a:buChar char="§"/>
            </a:pPr>
            <a:endParaRPr lang="en-US" dirty="0" smtClean="0">
              <a:solidFill>
                <a:schemeClr val="accent5"/>
              </a:solidFill>
            </a:endParaRPr>
          </a:p>
          <a:p>
            <a:pPr lvl="2" indent="0">
              <a:buNone/>
            </a:pPr>
            <a:endParaRPr lang="en-US" sz="1200" dirty="0">
              <a:solidFill>
                <a:schemeClr val="accent5"/>
              </a:solidFill>
              <a:latin typeface="Courier New"/>
              <a:cs typeface="Courier New"/>
            </a:endParaRPr>
          </a:p>
          <a:p>
            <a:pPr marL="342900" indent="-342900" algn="r">
              <a:buFont typeface="Wingdings" charset="2"/>
              <a:buChar char="§"/>
            </a:pPr>
            <a:endParaRPr lang="en-US"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77</a:t>
            </a:fld>
            <a:endParaRPr lang="en-US" dirty="0"/>
          </a:p>
        </p:txBody>
      </p:sp>
    </p:spTree>
    <p:extLst>
      <p:ext uri="{BB962C8B-B14F-4D97-AF65-F5344CB8AC3E}">
        <p14:creationId xmlns:p14="http://schemas.microsoft.com/office/powerpoint/2010/main" val="351086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 </a:t>
            </a:r>
            <a:r>
              <a:rPr lang="en-US" dirty="0" err="1" smtClean="0"/>
              <a:t>Hystrix</a:t>
            </a:r>
            <a:r>
              <a:rPr lang="en-US" dirty="0" smtClean="0"/>
              <a:t> – cont. </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b="1" dirty="0" smtClean="0">
                <a:solidFill>
                  <a:schemeClr val="accent5"/>
                </a:solidFill>
              </a:rPr>
              <a:t>Demo</a:t>
            </a:r>
          </a:p>
          <a:p>
            <a:pPr marL="684213" lvl="1" indent="-342900">
              <a:buFont typeface="Wingdings" charset="2"/>
              <a:buChar char="§"/>
            </a:pPr>
            <a:r>
              <a:rPr lang="en-US" dirty="0" smtClean="0">
                <a:solidFill>
                  <a:schemeClr val="accent5"/>
                </a:solidFill>
              </a:rPr>
              <a:t>Solution</a:t>
            </a:r>
          </a:p>
          <a:p>
            <a:pPr marL="977900" lvl="2" indent="-342900">
              <a:buFont typeface="Wingdings" charset="2"/>
              <a:buChar char="§"/>
            </a:pPr>
            <a:r>
              <a:rPr lang="en-US" dirty="0" smtClean="0">
                <a:solidFill>
                  <a:schemeClr val="accent5"/>
                </a:solidFill>
              </a:rPr>
              <a:t>Edit the Aggregator-service project</a:t>
            </a:r>
          </a:p>
          <a:p>
            <a:pPr marL="417512" lvl="2" indent="0">
              <a:buNone/>
            </a:pPr>
            <a:r>
              <a:rPr lang="en-US" sz="1200" b="1" dirty="0">
                <a:latin typeface="Courier New"/>
                <a:cs typeface="Courier New"/>
              </a:rPr>
              <a:t>@HystrixCommand(groupKey = "aggregator-service", fallbackMethod = "defaultHotel")</a:t>
            </a:r>
            <a:br>
              <a:rPr lang="en-US" sz="1200" b="1" dirty="0">
                <a:latin typeface="Courier New"/>
                <a:cs typeface="Courier New"/>
              </a:rPr>
            </a:br>
            <a:r>
              <a:rPr lang="en-US" sz="1200" dirty="0">
                <a:latin typeface="Courier New"/>
                <a:cs typeface="Courier New"/>
              </a:rPr>
              <a:t>@RequestMapping(value = "/searchByName",</a:t>
            </a:r>
            <a:br>
              <a:rPr lang="en-US" sz="1200" dirty="0">
                <a:latin typeface="Courier New"/>
                <a:cs typeface="Courier New"/>
              </a:rPr>
            </a:br>
            <a:r>
              <a:rPr lang="en-US" sz="1200" dirty="0">
                <a:latin typeface="Courier New"/>
                <a:cs typeface="Courier New"/>
              </a:rPr>
              <a:t>        method = </a:t>
            </a:r>
            <a:r>
              <a:rPr lang="en-US" sz="1200" dirty="0" err="1">
                <a:latin typeface="Courier New"/>
                <a:cs typeface="Courier New"/>
              </a:rPr>
              <a:t>RequestMethod.</a:t>
            </a:r>
            <a:r>
              <a:rPr lang="en-US" sz="1200" i="1" dirty="0" err="1">
                <a:latin typeface="Courier New"/>
                <a:cs typeface="Courier New"/>
              </a:rPr>
              <a:t>GET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produces = </a:t>
            </a:r>
            <a:r>
              <a:rPr lang="en-US" sz="1200" dirty="0" err="1">
                <a:latin typeface="Courier New"/>
                <a:cs typeface="Courier New"/>
              </a:rPr>
              <a:t>MediaType.</a:t>
            </a:r>
            <a:r>
              <a:rPr lang="en-US" sz="1200" i="1" dirty="0" err="1">
                <a:latin typeface="Courier New"/>
                <a:cs typeface="Courier New"/>
              </a:rPr>
              <a:t>APPLICATION_JSON_VALUE</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public </a:t>
            </a:r>
            <a:r>
              <a:rPr lang="en-US" sz="1200" dirty="0" err="1">
                <a:latin typeface="Courier New"/>
                <a:cs typeface="Courier New"/>
              </a:rPr>
              <a:t>ResponseEntity</a:t>
            </a:r>
            <a:r>
              <a:rPr lang="en-US" sz="1200" dirty="0">
                <a:latin typeface="Courier New"/>
                <a:cs typeface="Courier New"/>
              </a:rPr>
              <a:t>&lt;List&lt;Hotel&gt;&gt; searchByName(@RequestParam("query") String name) {</a:t>
            </a:r>
            <a:br>
              <a:rPr lang="en-US" sz="1200" dirty="0">
                <a:latin typeface="Courier New"/>
                <a:cs typeface="Courier New"/>
              </a:rPr>
            </a:br>
            <a:r>
              <a:rPr lang="en-US" sz="1200" dirty="0">
                <a:latin typeface="Courier New"/>
                <a:cs typeface="Courier New"/>
              </a:rPr>
              <a:t>    final List&lt;Hotel&gt; hotels = </a:t>
            </a:r>
            <a:r>
              <a:rPr lang="en-US" sz="1200" dirty="0" err="1">
                <a:latin typeface="Courier New"/>
                <a:cs typeface="Courier New"/>
              </a:rPr>
              <a:t>hotelCache.asMap</a:t>
            </a:r>
            <a:r>
              <a:rPr lang="en-US" sz="1200" dirty="0">
                <a:latin typeface="Courier New"/>
                <a:cs typeface="Courier New"/>
              </a:rPr>
              <a:t>().values().stream()</a:t>
            </a:r>
            <a:br>
              <a:rPr lang="en-US" sz="1200" dirty="0">
                <a:latin typeface="Courier New"/>
                <a:cs typeface="Courier New"/>
              </a:rPr>
            </a:br>
            <a:r>
              <a:rPr lang="en-US" sz="1200" dirty="0">
                <a:latin typeface="Courier New"/>
                <a:cs typeface="Courier New"/>
              </a:rPr>
              <a:t>            .filter(hotel -&gt; </a:t>
            </a:r>
            <a:r>
              <a:rPr lang="en-US" sz="1200" dirty="0" err="1">
                <a:latin typeface="Courier New"/>
                <a:cs typeface="Courier New"/>
              </a:rPr>
              <a:t>hotel.getName</a:t>
            </a:r>
            <a:r>
              <a:rPr lang="en-US" sz="1200" dirty="0">
                <a:latin typeface="Courier New"/>
                <a:cs typeface="Courier New"/>
              </a:rPr>
              <a:t>().contains(name))</a:t>
            </a:r>
            <a:br>
              <a:rPr lang="en-US" sz="1200" dirty="0">
                <a:latin typeface="Courier New"/>
                <a:cs typeface="Courier New"/>
              </a:rPr>
            </a:br>
            <a:r>
              <a:rPr lang="en-US" sz="1200" dirty="0">
                <a:latin typeface="Courier New"/>
                <a:cs typeface="Courier New"/>
              </a:rPr>
              <a:t>            .collect(</a:t>
            </a:r>
            <a:r>
              <a:rPr lang="en-US" sz="1200" dirty="0" err="1">
                <a:latin typeface="Courier New"/>
                <a:cs typeface="Courier New"/>
              </a:rPr>
              <a:t>Collectors.</a:t>
            </a:r>
            <a:r>
              <a:rPr lang="en-US" sz="1200" i="1" dirty="0" err="1">
                <a:latin typeface="Courier New"/>
                <a:cs typeface="Courier New"/>
              </a:rPr>
              <a:t>toList</a:t>
            </a: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b="1" dirty="0">
                <a:latin typeface="Courier New"/>
                <a:cs typeface="Courier New"/>
              </a:rPr>
              <a:t>    if (</a:t>
            </a:r>
            <a:r>
              <a:rPr lang="en-US" sz="1200" b="1" dirty="0" err="1">
                <a:latin typeface="Courier New"/>
                <a:cs typeface="Courier New"/>
              </a:rPr>
              <a:t>hotels.size</a:t>
            </a:r>
            <a:r>
              <a:rPr lang="en-US" sz="1200" b="1" dirty="0">
                <a:latin typeface="Courier New"/>
                <a:cs typeface="Courier New"/>
              </a:rPr>
              <a:t>() == 0) {</a:t>
            </a:r>
            <a:br>
              <a:rPr lang="en-US" sz="1200" b="1" dirty="0">
                <a:latin typeface="Courier New"/>
                <a:cs typeface="Courier New"/>
              </a:rPr>
            </a:br>
            <a:r>
              <a:rPr lang="en-US" sz="1200" b="1" dirty="0">
                <a:latin typeface="Courier New"/>
                <a:cs typeface="Courier New"/>
              </a:rPr>
              <a:t>        throw new </a:t>
            </a:r>
            <a:r>
              <a:rPr lang="en-US" sz="1200" b="1" dirty="0" err="1">
                <a:latin typeface="Courier New"/>
                <a:cs typeface="Courier New"/>
              </a:rPr>
              <a:t>IllegalArgumentException</a:t>
            </a:r>
            <a:r>
              <a:rPr lang="en-US" sz="1200" b="1" dirty="0">
                <a:latin typeface="Courier New"/>
                <a:cs typeface="Courier New"/>
              </a:rPr>
              <a:t>();</a:t>
            </a:r>
            <a:br>
              <a:rPr lang="en-US" sz="1200" b="1" dirty="0">
                <a:latin typeface="Courier New"/>
                <a:cs typeface="Courier New"/>
              </a:rPr>
            </a:br>
            <a:r>
              <a:rPr lang="en-US" sz="1200" b="1" dirty="0">
                <a:latin typeface="Courier New"/>
                <a:cs typeface="Courier New"/>
              </a:rPr>
              <a:t>    }</a:t>
            </a:r>
            <a:br>
              <a:rPr lang="en-US" sz="1200" b="1" dirty="0">
                <a:latin typeface="Courier New"/>
                <a:cs typeface="Courier New"/>
              </a:rPr>
            </a:br>
            <a:r>
              <a:rPr lang="en-US" sz="1200" dirty="0">
                <a:latin typeface="Courier New"/>
                <a:cs typeface="Courier New"/>
              </a:rPr>
              <a:t/>
            </a:r>
            <a:br>
              <a:rPr lang="en-US" sz="1200" dirty="0">
                <a:latin typeface="Courier New"/>
                <a:cs typeface="Courier New"/>
              </a:rPr>
            </a:br>
            <a:r>
              <a:rPr lang="en-US" sz="1200" dirty="0">
                <a:latin typeface="Courier New"/>
                <a:cs typeface="Courier New"/>
              </a:rPr>
              <a:t>    return </a:t>
            </a:r>
            <a:r>
              <a:rPr lang="en-US" sz="1200" dirty="0" err="1">
                <a:latin typeface="Courier New"/>
                <a:cs typeface="Courier New"/>
              </a:rPr>
              <a:t>ResponseEntity.</a:t>
            </a:r>
            <a:r>
              <a:rPr lang="en-US" sz="1200" i="1" dirty="0" err="1">
                <a:latin typeface="Courier New"/>
                <a:cs typeface="Courier New"/>
              </a:rPr>
              <a:t>ok</a:t>
            </a:r>
            <a:r>
              <a:rPr lang="en-US" sz="1200" dirty="0">
                <a:latin typeface="Courier New"/>
                <a:cs typeface="Courier New"/>
              </a:rPr>
              <a:t>(hotels);</a:t>
            </a:r>
            <a:br>
              <a:rPr lang="en-US" sz="1200" dirty="0">
                <a:latin typeface="Courier New"/>
                <a:cs typeface="Courier New"/>
              </a:rPr>
            </a:br>
            <a:r>
              <a:rPr lang="en-US" sz="1200" dirty="0">
                <a:latin typeface="Courier New"/>
                <a:cs typeface="Courier New"/>
              </a:rPr>
              <a:t>}</a:t>
            </a:r>
            <a:br>
              <a:rPr lang="en-US" sz="1200" dirty="0">
                <a:latin typeface="Courier New"/>
                <a:cs typeface="Courier New"/>
              </a:rPr>
            </a:br>
            <a:r>
              <a:rPr lang="en-US" sz="1200" dirty="0">
                <a:latin typeface="Courier New"/>
                <a:cs typeface="Courier New"/>
              </a:rPr>
              <a:t/>
            </a:r>
            <a:br>
              <a:rPr lang="en-US" sz="1200" dirty="0">
                <a:latin typeface="Courier New"/>
                <a:cs typeface="Courier New"/>
              </a:rPr>
            </a:br>
            <a:r>
              <a:rPr lang="en-US" sz="1200" b="1" dirty="0">
                <a:latin typeface="Courier New"/>
                <a:cs typeface="Courier New"/>
              </a:rPr>
              <a:t>public </a:t>
            </a:r>
            <a:r>
              <a:rPr lang="en-US" sz="1200" b="1" dirty="0" err="1">
                <a:latin typeface="Courier New"/>
                <a:cs typeface="Courier New"/>
              </a:rPr>
              <a:t>ResponseEntity</a:t>
            </a:r>
            <a:r>
              <a:rPr lang="en-US" sz="1200" b="1" dirty="0">
                <a:latin typeface="Courier New"/>
                <a:cs typeface="Courier New"/>
              </a:rPr>
              <a:t>&lt;List&lt;Hotel&gt;&gt; defaultHotel(String name) {</a:t>
            </a:r>
            <a:br>
              <a:rPr lang="en-US" sz="1200" b="1" dirty="0">
                <a:latin typeface="Courier New"/>
                <a:cs typeface="Courier New"/>
              </a:rPr>
            </a:br>
            <a:r>
              <a:rPr lang="en-US" sz="1200" b="1" dirty="0">
                <a:latin typeface="Courier New"/>
                <a:cs typeface="Courier New"/>
              </a:rPr>
              <a:t>    List&lt;Hotel&gt; hotels = new </a:t>
            </a:r>
            <a:r>
              <a:rPr lang="en-US" sz="1200" b="1" dirty="0" err="1">
                <a:latin typeface="Courier New"/>
                <a:cs typeface="Courier New"/>
              </a:rPr>
              <a:t>ArrayList</a:t>
            </a:r>
            <a:r>
              <a:rPr lang="en-US" sz="1200" b="1" dirty="0">
                <a:latin typeface="Courier New"/>
                <a:cs typeface="Courier New"/>
              </a:rPr>
              <a:t>&lt;&gt;();</a:t>
            </a:r>
            <a:br>
              <a:rPr lang="en-US" sz="1200" b="1" dirty="0">
                <a:latin typeface="Courier New"/>
                <a:cs typeface="Courier New"/>
              </a:rPr>
            </a:br>
            <a:r>
              <a:rPr lang="en-US" sz="1200" b="1" dirty="0">
                <a:latin typeface="Courier New"/>
                <a:cs typeface="Courier New"/>
              </a:rPr>
              <a:t>    Hotel hotel = new Hotel();</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hotel.setName</a:t>
            </a:r>
            <a:r>
              <a:rPr lang="en-US" sz="1200" b="1" dirty="0">
                <a:latin typeface="Courier New"/>
                <a:cs typeface="Courier New"/>
              </a:rPr>
              <a:t>("Default hotel's name");</a:t>
            </a:r>
            <a:br>
              <a:rPr lang="en-US" sz="1200" b="1" dirty="0">
                <a:latin typeface="Courier New"/>
                <a:cs typeface="Courier New"/>
              </a:rPr>
            </a:br>
            <a:r>
              <a:rPr lang="en-US" sz="1200" b="1" dirty="0">
                <a:latin typeface="Courier New"/>
                <a:cs typeface="Courier New"/>
              </a:rPr>
              <a:t>    </a:t>
            </a:r>
            <a:r>
              <a:rPr lang="en-US" sz="1200" b="1" dirty="0" err="1">
                <a:latin typeface="Courier New"/>
                <a:cs typeface="Courier New"/>
              </a:rPr>
              <a:t>hotels.add</a:t>
            </a:r>
            <a:r>
              <a:rPr lang="en-US" sz="1200" b="1" dirty="0">
                <a:latin typeface="Courier New"/>
                <a:cs typeface="Courier New"/>
              </a:rPr>
              <a:t>(hotel);</a:t>
            </a:r>
            <a:br>
              <a:rPr lang="en-US" sz="1200" b="1" dirty="0">
                <a:latin typeface="Courier New"/>
                <a:cs typeface="Courier New"/>
              </a:rPr>
            </a:br>
            <a:r>
              <a:rPr lang="en-US" sz="1200" b="1" dirty="0">
                <a:latin typeface="Courier New"/>
                <a:cs typeface="Courier New"/>
              </a:rPr>
              <a:t>    return </a:t>
            </a:r>
            <a:r>
              <a:rPr lang="en-US" sz="1200" b="1" dirty="0" err="1">
                <a:latin typeface="Courier New"/>
                <a:cs typeface="Courier New"/>
              </a:rPr>
              <a:t>ResponseEntity.</a:t>
            </a:r>
            <a:r>
              <a:rPr lang="en-US" sz="1200" b="1" i="1" dirty="0" err="1">
                <a:latin typeface="Courier New"/>
                <a:cs typeface="Courier New"/>
              </a:rPr>
              <a:t>ok</a:t>
            </a:r>
            <a:r>
              <a:rPr lang="en-US" sz="1200" b="1" dirty="0">
                <a:latin typeface="Courier New"/>
                <a:cs typeface="Courier New"/>
              </a:rPr>
              <a:t>(hotels);</a:t>
            </a:r>
            <a:br>
              <a:rPr lang="en-US" sz="1200" b="1" dirty="0">
                <a:latin typeface="Courier New"/>
                <a:cs typeface="Courier New"/>
              </a:rPr>
            </a:br>
            <a:r>
              <a:rPr lang="en-US" sz="1200" b="1" dirty="0">
                <a:latin typeface="Courier New"/>
                <a:cs typeface="Courier New"/>
              </a:rPr>
              <a:t>}</a:t>
            </a:r>
            <a:endParaRPr lang="en-US" b="1" dirty="0" smtClean="0">
              <a:solidFill>
                <a:schemeClr val="accent5"/>
              </a:solidFill>
              <a:latin typeface="Courier New"/>
              <a:cs typeface="Courier New"/>
            </a:endParaRPr>
          </a:p>
          <a:p>
            <a:pPr lvl="2" indent="0">
              <a:buNone/>
            </a:pPr>
            <a:endParaRPr lang="en-US" sz="1200" dirty="0">
              <a:solidFill>
                <a:schemeClr val="accent5"/>
              </a:solidFill>
              <a:latin typeface="Courier New"/>
              <a:cs typeface="Courier New"/>
            </a:endParaRPr>
          </a:p>
          <a:p>
            <a:pPr marL="342900" indent="-342900" algn="r">
              <a:buFont typeface="Wingdings" charset="2"/>
              <a:buChar char="§"/>
            </a:pPr>
            <a:endParaRPr lang="en-US"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78</a:t>
            </a:fld>
            <a:endParaRPr lang="en-US" dirty="0"/>
          </a:p>
        </p:txBody>
      </p:sp>
    </p:spTree>
    <p:extLst>
      <p:ext uri="{BB962C8B-B14F-4D97-AF65-F5344CB8AC3E}">
        <p14:creationId xmlns:p14="http://schemas.microsoft.com/office/powerpoint/2010/main" val="1000276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coding?</a:t>
            </a:r>
            <a:endParaRPr lang="en-US" dirty="0"/>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a:t>
            </a:fld>
            <a:endParaRPr lang="en-US" dirty="0"/>
          </a:p>
        </p:txBody>
      </p:sp>
      <p:pic>
        <p:nvPicPr>
          <p:cNvPr id="9" name="Picture 8" descr="Screen Shot 2015-04-03 at 09.24.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00" y="1054100"/>
            <a:ext cx="6946900" cy="4749800"/>
          </a:xfrm>
          <a:prstGeom prst="rect">
            <a:avLst/>
          </a:prstGeom>
        </p:spPr>
      </p:pic>
    </p:spTree>
    <p:extLst>
      <p:ext uri="{BB962C8B-B14F-4D97-AF65-F5344CB8AC3E}">
        <p14:creationId xmlns:p14="http://schemas.microsoft.com/office/powerpoint/2010/main" val="379725469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 </a:t>
            </a:r>
            <a:r>
              <a:rPr lang="en-US" dirty="0" err="1" smtClean="0"/>
              <a:t>Hystrix</a:t>
            </a:r>
            <a:r>
              <a:rPr lang="en-US" dirty="0" smtClean="0"/>
              <a:t> – cont. </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b="1" dirty="0" smtClean="0">
                <a:solidFill>
                  <a:schemeClr val="accent5"/>
                </a:solidFill>
              </a:rPr>
              <a:t>Demo</a:t>
            </a:r>
          </a:p>
          <a:p>
            <a:pPr marL="684213" lvl="1" indent="-342900">
              <a:buFont typeface="Wingdings" charset="2"/>
              <a:buChar char="§"/>
            </a:pPr>
            <a:r>
              <a:rPr lang="en-US" dirty="0" smtClean="0">
                <a:solidFill>
                  <a:schemeClr val="accent5"/>
                </a:solidFill>
              </a:rPr>
              <a:t>Solution</a:t>
            </a:r>
          </a:p>
          <a:p>
            <a:pPr lvl="2" indent="0">
              <a:buNone/>
            </a:pPr>
            <a:r>
              <a:rPr lang="en-US" sz="1200" dirty="0">
                <a:latin typeface="Courier New"/>
                <a:cs typeface="Courier New"/>
              </a:rPr>
              <a:t>The </a:t>
            </a:r>
            <a:r>
              <a:rPr lang="en-US" sz="1200" dirty="0">
                <a:latin typeface="Courier New"/>
                <a:cs typeface="Courier New"/>
                <a:hlinkClick r:id="rId2"/>
              </a:rPr>
              <a:t>http://localhost:9000/searchByName?query</a:t>
            </a:r>
            <a:r>
              <a:rPr lang="en-US" sz="1200" dirty="0" smtClean="0">
                <a:latin typeface="Courier New"/>
                <a:cs typeface="Courier New"/>
                <a:hlinkClick r:id="rId2"/>
              </a:rPr>
              <a:t>=&lt;GOOD</a:t>
            </a:r>
            <a:r>
              <a:rPr lang="en-US" sz="1200" dirty="0" smtClean="0">
                <a:latin typeface="Courier New"/>
                <a:cs typeface="Courier New"/>
              </a:rPr>
              <a:t>&gt; should return a list of hotels</a:t>
            </a:r>
          </a:p>
          <a:p>
            <a:pPr lvl="2" indent="0">
              <a:buNone/>
            </a:pPr>
            <a:endParaRPr lang="en-US" dirty="0" smtClean="0"/>
          </a:p>
          <a:p>
            <a:pPr lvl="2" indent="0">
              <a:buNone/>
            </a:pPr>
            <a:r>
              <a:rPr lang="en-US" sz="1200" dirty="0">
                <a:latin typeface="Courier New"/>
                <a:cs typeface="Courier New"/>
              </a:rPr>
              <a:t>The </a:t>
            </a:r>
            <a:r>
              <a:rPr lang="en-US" sz="1200" dirty="0">
                <a:latin typeface="Courier New"/>
                <a:cs typeface="Courier New"/>
                <a:hlinkClick r:id="rId2"/>
              </a:rPr>
              <a:t>http://localhost:9000/searchByName?query=</a:t>
            </a:r>
            <a:r>
              <a:rPr lang="en-US" sz="1200" dirty="0" smtClean="0">
                <a:latin typeface="Courier New"/>
                <a:cs typeface="Courier New"/>
                <a:hlinkClick r:id="rId2"/>
              </a:rPr>
              <a:t>&lt;</a:t>
            </a:r>
            <a:r>
              <a:rPr lang="en-US" sz="1200" dirty="0" smtClean="0">
                <a:latin typeface="Courier New"/>
                <a:cs typeface="Courier New"/>
              </a:rPr>
              <a:t>BAD&gt; </a:t>
            </a:r>
            <a:r>
              <a:rPr lang="en-US" sz="1200" dirty="0">
                <a:latin typeface="Courier New"/>
                <a:cs typeface="Courier New"/>
              </a:rPr>
              <a:t>should return </a:t>
            </a:r>
            <a:r>
              <a:rPr lang="en-US" sz="1200" dirty="0" smtClean="0">
                <a:latin typeface="Courier New"/>
                <a:cs typeface="Courier New"/>
              </a:rPr>
              <a:t>the fake hotel</a:t>
            </a:r>
            <a:endParaRPr lang="en-US" sz="1200" dirty="0">
              <a:latin typeface="Courier New"/>
              <a:cs typeface="Courier New"/>
            </a:endParaRPr>
          </a:p>
          <a:p>
            <a:pPr lvl="2" indent="0">
              <a:buNone/>
            </a:pPr>
            <a:endParaRPr lang="en-US" dirty="0">
              <a:solidFill>
                <a:schemeClr val="accent5"/>
              </a:solidFill>
            </a:endParaRPr>
          </a:p>
          <a:p>
            <a:pPr lvl="2" indent="0">
              <a:buNone/>
            </a:pPr>
            <a:endParaRPr lang="en-US" dirty="0">
              <a:solidFill>
                <a:schemeClr val="accent5"/>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79</a:t>
            </a:fld>
            <a:endParaRPr lang="en-US" dirty="0"/>
          </a:p>
        </p:txBody>
      </p:sp>
    </p:spTree>
    <p:extLst>
      <p:ext uri="{BB962C8B-B14F-4D97-AF65-F5344CB8AC3E}">
        <p14:creationId xmlns:p14="http://schemas.microsoft.com/office/powerpoint/2010/main" val="10493401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 </a:t>
            </a:r>
            <a:r>
              <a:rPr lang="en-US" dirty="0" err="1" smtClean="0"/>
              <a:t>Hystrix</a:t>
            </a:r>
            <a:r>
              <a:rPr lang="en-US" dirty="0" smtClean="0"/>
              <a:t> dashboard + turbine</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chemeClr val="accent5"/>
                </a:solidFill>
              </a:rPr>
              <a:t>Be able to monitor each service?</a:t>
            </a:r>
          </a:p>
          <a:p>
            <a:pPr marL="342900" indent="-342900">
              <a:buFont typeface="Wingdings" charset="2"/>
              <a:buChar char="§"/>
            </a:pPr>
            <a:endParaRPr lang="en-US" dirty="0" smtClean="0">
              <a:solidFill>
                <a:schemeClr val="accent5"/>
              </a:solidFill>
            </a:endParaRPr>
          </a:p>
          <a:p>
            <a:pPr marL="342900" indent="-342900">
              <a:buFont typeface="Wingdings" charset="2"/>
              <a:buChar char="§"/>
            </a:pPr>
            <a:r>
              <a:rPr lang="en-US" dirty="0" smtClean="0">
                <a:solidFill>
                  <a:schemeClr val="accent5"/>
                </a:solidFill>
              </a:rPr>
              <a:t>Each method using @</a:t>
            </a:r>
            <a:r>
              <a:rPr lang="en-US" dirty="0" err="1" smtClean="0">
                <a:solidFill>
                  <a:schemeClr val="accent5"/>
                </a:solidFill>
              </a:rPr>
              <a:t>HystrixCommand</a:t>
            </a:r>
            <a:r>
              <a:rPr lang="en-US" dirty="0" smtClean="0">
                <a:solidFill>
                  <a:schemeClr val="accent5"/>
                </a:solidFill>
              </a:rPr>
              <a:t> annotation is monitored</a:t>
            </a:r>
          </a:p>
          <a:p>
            <a:pPr marL="342900" indent="-342900">
              <a:buFont typeface="Wingdings" charset="2"/>
              <a:buChar char="§"/>
            </a:pPr>
            <a:endParaRPr lang="en-US" dirty="0" smtClean="0">
              <a:solidFill>
                <a:schemeClr val="accent5"/>
              </a:solidFill>
            </a:endParaRPr>
          </a:p>
          <a:p>
            <a:pPr marL="342900" indent="-342900">
              <a:buFont typeface="Wingdings" charset="2"/>
              <a:buChar char="§"/>
            </a:pPr>
            <a:r>
              <a:rPr lang="en-US" dirty="0" smtClean="0">
                <a:solidFill>
                  <a:schemeClr val="accent5"/>
                </a:solidFill>
              </a:rPr>
              <a:t>How do we enable the dashboard?</a:t>
            </a:r>
          </a:p>
          <a:p>
            <a:pPr marL="636587" lvl="2" indent="-342900">
              <a:buFont typeface="Wingdings" charset="2"/>
              <a:buChar char="§"/>
            </a:pPr>
            <a:r>
              <a:rPr lang="en-US" sz="2000" dirty="0">
                <a:solidFill>
                  <a:schemeClr val="accent5"/>
                </a:solidFill>
              </a:rPr>
              <a:t>Open the search-client-website </a:t>
            </a:r>
            <a:r>
              <a:rPr lang="en-US" sz="2000" dirty="0" smtClean="0">
                <a:solidFill>
                  <a:schemeClr val="accent5"/>
                </a:solidFill>
              </a:rPr>
              <a:t>project</a:t>
            </a:r>
          </a:p>
          <a:p>
            <a:pPr marL="636587" lvl="2" indent="-342900">
              <a:buFont typeface="Wingdings" charset="2"/>
              <a:buChar char="§"/>
            </a:pPr>
            <a:r>
              <a:rPr lang="en-US" sz="2000" dirty="0">
                <a:solidFill>
                  <a:schemeClr val="accent5"/>
                </a:solidFill>
              </a:rPr>
              <a:t>Update the </a:t>
            </a:r>
            <a:r>
              <a:rPr lang="en-US" sz="2000" dirty="0" err="1">
                <a:solidFill>
                  <a:schemeClr val="accent5"/>
                </a:solidFill>
              </a:rPr>
              <a:t>pom.xml</a:t>
            </a:r>
            <a:r>
              <a:rPr lang="en-US" sz="2000" dirty="0">
                <a:solidFill>
                  <a:schemeClr val="accent5"/>
                </a:solidFill>
              </a:rPr>
              <a:t> with new dependencies</a:t>
            </a:r>
          </a:p>
          <a:p>
            <a:pPr marL="684213" lvl="1" indent="-342900">
              <a:buFont typeface="Wingdings" charset="2"/>
              <a:buChar char="§"/>
            </a:pPr>
            <a:endParaRPr lang="en-US" dirty="0" smtClean="0">
              <a:solidFill>
                <a:schemeClr val="accent5"/>
              </a:solidFill>
            </a:endParaRPr>
          </a:p>
          <a:p>
            <a:pPr lvl="2" indent="0">
              <a:buNone/>
            </a:pPr>
            <a:r>
              <a:rPr lang="en-US" sz="1400" dirty="0">
                <a:latin typeface="Courier New"/>
                <a:cs typeface="Courier New"/>
              </a:rPr>
              <a:t>&lt;dependency&gt;</a:t>
            </a:r>
            <a:br>
              <a:rPr lang="en-US" sz="1400" dirty="0">
                <a:latin typeface="Courier New"/>
                <a:cs typeface="Courier New"/>
              </a:rPr>
            </a:br>
            <a:r>
              <a:rPr lang="en-US" sz="1400" dirty="0">
                <a:latin typeface="Courier New"/>
                <a:cs typeface="Courier New"/>
              </a:rPr>
              <a:t>    &lt;groupId&gt;</a:t>
            </a:r>
            <a:r>
              <a:rPr lang="en-US" sz="1400" dirty="0" err="1">
                <a:latin typeface="Courier New"/>
                <a:cs typeface="Courier New"/>
              </a:rPr>
              <a:t>org.springframework.cloud</a:t>
            </a:r>
            <a:r>
              <a:rPr lang="en-US" sz="1400" dirty="0">
                <a:latin typeface="Courier New"/>
                <a:cs typeface="Courier New"/>
              </a:rPr>
              <a:t>&lt;/groupId&gt;</a:t>
            </a:r>
            <a:br>
              <a:rPr lang="en-US" sz="1400" dirty="0">
                <a:latin typeface="Courier New"/>
                <a:cs typeface="Courier New"/>
              </a:rPr>
            </a:br>
            <a:r>
              <a:rPr lang="en-US" sz="1400" dirty="0">
                <a:latin typeface="Courier New"/>
                <a:cs typeface="Courier New"/>
              </a:rPr>
              <a:t>    &lt;artifactId&gt;spring-cloud-starter-</a:t>
            </a:r>
            <a:r>
              <a:rPr lang="en-US" sz="1400" dirty="0" err="1">
                <a:latin typeface="Courier New"/>
                <a:cs typeface="Courier New"/>
              </a:rPr>
              <a:t>hystrix</a:t>
            </a:r>
            <a:r>
              <a:rPr lang="en-US" sz="1400" dirty="0">
                <a:latin typeface="Courier New"/>
                <a:cs typeface="Courier New"/>
              </a:rPr>
              <a:t>-dashboard&lt;/artifactId&gt;</a:t>
            </a:r>
            <a:br>
              <a:rPr lang="en-US" sz="1400" dirty="0">
                <a:latin typeface="Courier New"/>
                <a:cs typeface="Courier New"/>
              </a:rPr>
            </a:br>
            <a:r>
              <a:rPr lang="en-US" sz="1400" dirty="0">
                <a:latin typeface="Courier New"/>
                <a:cs typeface="Courier New"/>
              </a:rPr>
              <a:t>&lt;/dependency&gt;</a:t>
            </a:r>
            <a:br>
              <a:rPr lang="en-US" sz="1400" dirty="0">
                <a:latin typeface="Courier New"/>
                <a:cs typeface="Courier New"/>
              </a:rPr>
            </a:br>
            <a:endParaRPr lang="en-US" sz="1400" dirty="0">
              <a:solidFill>
                <a:schemeClr val="accent5"/>
              </a:solidFill>
              <a:latin typeface="Courier New"/>
              <a:cs typeface="Courier New"/>
            </a:endParaRPr>
          </a:p>
          <a:p>
            <a:pPr marL="579437" lvl="2" indent="-285750">
              <a:buFont typeface="Wingdings" charset="2"/>
              <a:buChar char="§"/>
            </a:pPr>
            <a:r>
              <a:rPr lang="en-US" sz="2400" dirty="0" smtClean="0">
                <a:solidFill>
                  <a:schemeClr val="accent5"/>
                </a:solidFill>
              </a:rPr>
              <a:t>Add @</a:t>
            </a:r>
            <a:r>
              <a:rPr lang="en-US" sz="2400" dirty="0" err="1" smtClean="0">
                <a:solidFill>
                  <a:srgbClr val="7030A0"/>
                </a:solidFill>
              </a:rPr>
              <a:t>EnableHystrixDashboard</a:t>
            </a:r>
            <a:r>
              <a:rPr lang="en-US" sz="2400" dirty="0" smtClean="0">
                <a:solidFill>
                  <a:srgbClr val="7030A0"/>
                </a:solidFill>
              </a:rPr>
              <a:t> annotation</a:t>
            </a:r>
          </a:p>
          <a:p>
            <a:pPr marL="579437" lvl="2" indent="-285750">
              <a:buFont typeface="Wingdings" charset="2"/>
              <a:buChar char="§"/>
            </a:pPr>
            <a:endParaRPr lang="en-US" sz="2400" dirty="0" smtClean="0">
              <a:solidFill>
                <a:srgbClr val="7030A0"/>
              </a:solidFill>
            </a:endParaRPr>
          </a:p>
          <a:p>
            <a:pPr marL="579437" lvl="2" indent="-285750">
              <a:buFont typeface="Wingdings" charset="2"/>
              <a:buChar char="§"/>
            </a:pPr>
            <a:endParaRPr lang="en-US" sz="2000" dirty="0" smtClean="0">
              <a:solidFill>
                <a:schemeClr val="accent5"/>
              </a:solidFill>
            </a:endParaRPr>
          </a:p>
          <a:p>
            <a:pPr marL="579437" lvl="2" indent="-285750">
              <a:buFont typeface="Wingdings" charset="2"/>
              <a:buChar char="§"/>
            </a:pPr>
            <a:endParaRPr lang="en-US" sz="2000" dirty="0">
              <a:solidFill>
                <a:schemeClr val="accent5"/>
              </a:solidFill>
            </a:endParaRPr>
          </a:p>
          <a:p>
            <a:endParaRPr lang="en-US" dirty="0" smtClean="0">
              <a:solidFill>
                <a:schemeClr val="accent5"/>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80</a:t>
            </a:fld>
            <a:endParaRPr lang="en-US" dirty="0"/>
          </a:p>
        </p:txBody>
      </p:sp>
    </p:spTree>
    <p:extLst>
      <p:ext uri="{BB962C8B-B14F-4D97-AF65-F5344CB8AC3E}">
        <p14:creationId xmlns:p14="http://schemas.microsoft.com/office/powerpoint/2010/main" val="221584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 </a:t>
            </a:r>
            <a:r>
              <a:rPr lang="en-US" dirty="0" err="1" smtClean="0"/>
              <a:t>Hystrix</a:t>
            </a:r>
            <a:r>
              <a:rPr lang="en-US" dirty="0" smtClean="0"/>
              <a:t> dashboard + turbine – cont.</a:t>
            </a:r>
            <a:endParaRPr lang="en-US" dirty="0"/>
          </a:p>
        </p:txBody>
      </p:sp>
      <p:sp>
        <p:nvSpPr>
          <p:cNvPr id="3" name="Content Placeholder 2"/>
          <p:cNvSpPr>
            <a:spLocks noGrp="1"/>
          </p:cNvSpPr>
          <p:nvPr>
            <p:ph idx="1"/>
          </p:nvPr>
        </p:nvSpPr>
        <p:spPr/>
        <p:txBody>
          <a:bodyPr/>
          <a:lstStyle/>
          <a:p>
            <a:pPr marL="285750" lvl="1" indent="-285750">
              <a:buFont typeface="Wingdings" charset="2"/>
              <a:buChar char="§"/>
            </a:pPr>
            <a:r>
              <a:rPr lang="en-US" sz="2200" dirty="0">
                <a:solidFill>
                  <a:schemeClr val="accent5"/>
                </a:solidFill>
              </a:rPr>
              <a:t>How to access </a:t>
            </a:r>
            <a:r>
              <a:rPr lang="en-US" sz="2200" dirty="0" err="1">
                <a:solidFill>
                  <a:schemeClr val="accent5"/>
                </a:solidFill>
              </a:rPr>
              <a:t>Hystrix</a:t>
            </a:r>
            <a:r>
              <a:rPr lang="en-US" sz="2200" dirty="0">
                <a:solidFill>
                  <a:schemeClr val="accent5"/>
                </a:solidFill>
              </a:rPr>
              <a:t> dashboard?</a:t>
            </a:r>
          </a:p>
          <a:p>
            <a:pPr marL="514350" lvl="3" indent="0">
              <a:buNone/>
            </a:pPr>
            <a:r>
              <a:rPr lang="en-US" sz="1400" dirty="0">
                <a:latin typeface="Courier New"/>
                <a:cs typeface="Courier New"/>
                <a:hlinkClick r:id="rId2"/>
              </a:rPr>
              <a:t>http://localhost:11000/hystrix</a:t>
            </a:r>
            <a:r>
              <a:rPr lang="en-US" sz="1400" dirty="0" smtClean="0">
                <a:latin typeface="Courier New"/>
                <a:cs typeface="Courier New"/>
                <a:hlinkClick r:id="rId2"/>
              </a:rPr>
              <a:t>/</a:t>
            </a: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514350" lvl="3" indent="0">
              <a:buNone/>
            </a:pPr>
            <a:endParaRPr lang="en-US" sz="1400" dirty="0" smtClean="0">
              <a:latin typeface="Courier New"/>
              <a:cs typeface="Courier New"/>
            </a:endParaRPr>
          </a:p>
          <a:p>
            <a:pPr marL="514350" lvl="3" indent="0">
              <a:buNone/>
            </a:pPr>
            <a:endParaRPr lang="en-US" sz="1400" dirty="0">
              <a:latin typeface="Courier New"/>
              <a:cs typeface="Courier New"/>
            </a:endParaRPr>
          </a:p>
          <a:p>
            <a:pPr marL="342900" lvl="1" indent="-342900">
              <a:buFont typeface="Wingdings" charset="2"/>
              <a:buChar char="§"/>
            </a:pPr>
            <a:r>
              <a:rPr lang="en-US" dirty="0" smtClean="0">
                <a:solidFill>
                  <a:schemeClr val="accent5"/>
                </a:solidFill>
              </a:rPr>
              <a:t>Why we are able to see only the search-client-service?</a:t>
            </a:r>
          </a:p>
          <a:p>
            <a:pPr marL="636587" lvl="2" indent="-342900">
              <a:buFont typeface="Wingdings" charset="2"/>
              <a:buChar char="§"/>
            </a:pPr>
            <a:r>
              <a:rPr lang="en-US" dirty="0" err="1" smtClean="0">
                <a:solidFill>
                  <a:schemeClr val="accent5"/>
                </a:solidFill>
              </a:rPr>
              <a:t>Zuul</a:t>
            </a:r>
            <a:r>
              <a:rPr lang="en-US" dirty="0" smtClean="0">
                <a:solidFill>
                  <a:schemeClr val="accent5"/>
                </a:solidFill>
              </a:rPr>
              <a:t> enables out of the box </a:t>
            </a:r>
            <a:r>
              <a:rPr lang="en-US" dirty="0" err="1" smtClean="0">
                <a:solidFill>
                  <a:schemeClr val="accent5"/>
                </a:solidFill>
              </a:rPr>
              <a:t>hystrix</a:t>
            </a:r>
            <a:r>
              <a:rPr lang="en-US" dirty="0" smtClean="0">
                <a:solidFill>
                  <a:schemeClr val="accent5"/>
                </a:solidFill>
              </a:rPr>
              <a:t> on each service.</a:t>
            </a:r>
            <a:endParaRPr lang="en-US" dirty="0">
              <a:solidFill>
                <a:schemeClr val="accent5"/>
              </a:solidFill>
            </a:endParaRPr>
          </a:p>
          <a:p>
            <a:pPr marL="514350" lvl="3" indent="0">
              <a:buNone/>
            </a:pPr>
            <a:endParaRPr lang="en-US" sz="1400" dirty="0">
              <a:latin typeface="Courier New"/>
              <a:cs typeface="Courier New"/>
            </a:endParaRPr>
          </a:p>
          <a:p>
            <a:pPr marL="293687" lvl="2" indent="0">
              <a:buNone/>
            </a:pPr>
            <a:endParaRPr lang="en-US" sz="2400" dirty="0" smtClean="0">
              <a:solidFill>
                <a:srgbClr val="7030A0"/>
              </a:solidFill>
            </a:endParaRPr>
          </a:p>
          <a:p>
            <a:pPr marL="293687" lvl="2" indent="0">
              <a:buNone/>
            </a:pPr>
            <a:endParaRPr lang="en-US" sz="2400" dirty="0" smtClean="0">
              <a:solidFill>
                <a:srgbClr val="7030A0"/>
              </a:solidFill>
            </a:endParaRPr>
          </a:p>
          <a:p>
            <a:pPr marL="579437" lvl="2" indent="-285750">
              <a:buFont typeface="Wingdings" charset="2"/>
              <a:buChar char="§"/>
            </a:pPr>
            <a:endParaRPr lang="en-US" sz="2000" dirty="0" smtClean="0">
              <a:solidFill>
                <a:schemeClr val="accent5"/>
              </a:solidFill>
            </a:endParaRPr>
          </a:p>
          <a:p>
            <a:pPr marL="579437" lvl="2" indent="-285750">
              <a:buFont typeface="Wingdings" charset="2"/>
              <a:buChar char="§"/>
            </a:pPr>
            <a:endParaRPr lang="en-US" sz="2000" dirty="0">
              <a:solidFill>
                <a:schemeClr val="accent5"/>
              </a:solidFill>
            </a:endParaRPr>
          </a:p>
          <a:p>
            <a:endParaRPr lang="en-US" dirty="0" smtClean="0">
              <a:solidFill>
                <a:schemeClr val="accent5"/>
              </a:solidFill>
              <a:latin typeface="Courier New"/>
              <a:cs typeface="Courier New"/>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81</a:t>
            </a:fld>
            <a:endParaRPr lang="en-US" dirty="0"/>
          </a:p>
        </p:txBody>
      </p:sp>
      <p:pic>
        <p:nvPicPr>
          <p:cNvPr id="5" name="Picture 4" descr="Screen Shot 2015-04-15 at 17.51.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67" y="1690423"/>
            <a:ext cx="8760297" cy="3762036"/>
          </a:xfrm>
          <a:prstGeom prst="rect">
            <a:avLst/>
          </a:prstGeom>
        </p:spPr>
      </p:pic>
    </p:spTree>
    <p:extLst>
      <p:ext uri="{BB962C8B-B14F-4D97-AF65-F5344CB8AC3E}">
        <p14:creationId xmlns:p14="http://schemas.microsoft.com/office/powerpoint/2010/main" val="530876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1" end="2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a:t>
            </a:r>
            <a:r>
              <a:rPr lang="en-US" dirty="0" err="1"/>
              <a:t>Hystrix</a:t>
            </a:r>
            <a:r>
              <a:rPr lang="en-US" dirty="0"/>
              <a:t> dashboard + turbine – cont.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Why the “hotel</a:t>
            </a:r>
            <a:r>
              <a:rPr lang="en-US" dirty="0">
                <a:solidFill>
                  <a:srgbClr val="7030A0"/>
                </a:solidFill>
              </a:rPr>
              <a:t>-</a:t>
            </a:r>
            <a:r>
              <a:rPr lang="en-US" dirty="0" err="1" smtClean="0">
                <a:solidFill>
                  <a:srgbClr val="7030A0"/>
                </a:solidFill>
              </a:rPr>
              <a:t>getAll</a:t>
            </a:r>
            <a:r>
              <a:rPr lang="en-US" dirty="0" smtClean="0">
                <a:solidFill>
                  <a:srgbClr val="7030A0"/>
                </a:solidFill>
              </a:rPr>
              <a:t>” </a:t>
            </a:r>
            <a:r>
              <a:rPr lang="en-US" dirty="0" err="1" smtClean="0">
                <a:solidFill>
                  <a:srgbClr val="7030A0"/>
                </a:solidFill>
              </a:rPr>
              <a:t>hystrix</a:t>
            </a:r>
            <a:r>
              <a:rPr lang="en-US" dirty="0" smtClean="0">
                <a:solidFill>
                  <a:srgbClr val="7030A0"/>
                </a:solidFill>
              </a:rPr>
              <a:t> method is not displayed (Admin-service)?</a:t>
            </a:r>
          </a:p>
          <a:p>
            <a:endParaRPr lang="en-US" dirty="0" smtClean="0">
              <a:solidFill>
                <a:srgbClr val="7030A0"/>
              </a:solidFill>
            </a:endParaRPr>
          </a:p>
          <a:p>
            <a:pPr marL="342900" indent="-342900">
              <a:buFont typeface="Wingdings" charset="2"/>
              <a:buChar char="§"/>
            </a:pPr>
            <a:r>
              <a:rPr lang="en-US" dirty="0" smtClean="0">
                <a:solidFill>
                  <a:srgbClr val="7030A0"/>
                </a:solidFill>
              </a:rPr>
              <a:t>Should we have an </a:t>
            </a:r>
            <a:r>
              <a:rPr lang="en-US" dirty="0" err="1" smtClean="0">
                <a:solidFill>
                  <a:srgbClr val="7030A0"/>
                </a:solidFill>
              </a:rPr>
              <a:t>hystrix</a:t>
            </a:r>
            <a:r>
              <a:rPr lang="en-US" dirty="0" smtClean="0">
                <a:solidFill>
                  <a:srgbClr val="7030A0"/>
                </a:solidFill>
              </a:rPr>
              <a:t> dashboard by service?</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No. So, how can we aggregate all </a:t>
            </a:r>
            <a:r>
              <a:rPr lang="en-US" dirty="0" err="1" smtClean="0">
                <a:solidFill>
                  <a:srgbClr val="7030A0"/>
                </a:solidFill>
              </a:rPr>
              <a:t>hystrix</a:t>
            </a:r>
            <a:r>
              <a:rPr lang="en-US" dirty="0" smtClean="0">
                <a:solidFill>
                  <a:srgbClr val="7030A0"/>
                </a:solidFill>
              </a:rPr>
              <a:t> streams?</a:t>
            </a:r>
          </a:p>
          <a:p>
            <a:pPr marL="342900" indent="-342900">
              <a:buFont typeface="Wingdings" charset="2"/>
              <a:buChar char="§"/>
            </a:pPr>
            <a:endParaRPr lang="en-US" dirty="0">
              <a:solidFill>
                <a:srgbClr val="7030A0"/>
              </a:solidFill>
            </a:endParaRPr>
          </a:p>
          <a:p>
            <a:pPr marL="342900" indent="-342900">
              <a:buFont typeface="Wingdings" charset="2"/>
              <a:buChar char="§"/>
            </a:pPr>
            <a:r>
              <a:rPr lang="en-US" dirty="0" smtClean="0">
                <a:solidFill>
                  <a:srgbClr val="7030A0"/>
                </a:solidFill>
              </a:rPr>
              <a:t>Turbine is the solution</a:t>
            </a: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82</a:t>
            </a:fld>
            <a:endParaRPr lang="en-US" dirty="0"/>
          </a:p>
        </p:txBody>
      </p:sp>
      <p:pic>
        <p:nvPicPr>
          <p:cNvPr id="6" name="Picture 5"/>
          <p:cNvPicPr>
            <a:picLocks noChangeAspect="1"/>
          </p:cNvPicPr>
          <p:nvPr/>
        </p:nvPicPr>
        <p:blipFill>
          <a:blip r:embed="rId2"/>
          <a:stretch>
            <a:fillRect/>
          </a:stretch>
        </p:blipFill>
        <p:spPr>
          <a:xfrm>
            <a:off x="3558032" y="3377408"/>
            <a:ext cx="5429977" cy="2806711"/>
          </a:xfrm>
          <a:prstGeom prst="rect">
            <a:avLst/>
          </a:prstGeom>
        </p:spPr>
      </p:pic>
    </p:spTree>
    <p:extLst>
      <p:ext uri="{BB962C8B-B14F-4D97-AF65-F5344CB8AC3E}">
        <p14:creationId xmlns:p14="http://schemas.microsoft.com/office/powerpoint/2010/main" val="203498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a:t>
            </a:r>
            <a:r>
              <a:rPr lang="en-US" dirty="0" err="1"/>
              <a:t>Hystrix</a:t>
            </a:r>
            <a:r>
              <a:rPr lang="en-US" dirty="0"/>
              <a:t> dashboard + turbine – cont.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How to configure Turbine?</a:t>
            </a:r>
          </a:p>
          <a:p>
            <a:pPr marL="636587" lvl="2" indent="-342900">
              <a:buFont typeface="Wingdings" charset="2"/>
              <a:buChar char="§"/>
            </a:pPr>
            <a:r>
              <a:rPr lang="en-US" sz="2000" dirty="0">
                <a:solidFill>
                  <a:schemeClr val="accent5"/>
                </a:solidFill>
              </a:rPr>
              <a:t>Update the </a:t>
            </a:r>
            <a:r>
              <a:rPr lang="en-US" sz="2000" dirty="0" err="1">
                <a:solidFill>
                  <a:schemeClr val="accent5"/>
                </a:solidFill>
              </a:rPr>
              <a:t>pom.xml</a:t>
            </a:r>
            <a:r>
              <a:rPr lang="en-US" sz="2000" dirty="0">
                <a:solidFill>
                  <a:schemeClr val="accent5"/>
                </a:solidFill>
              </a:rPr>
              <a:t> with new dependencies</a:t>
            </a:r>
          </a:p>
          <a:p>
            <a:pPr marL="684213" lvl="1" indent="-342900">
              <a:buFont typeface="Wingdings" charset="2"/>
              <a:buChar char="§"/>
            </a:pPr>
            <a:endParaRPr lang="en-US" dirty="0">
              <a:solidFill>
                <a:schemeClr val="accent5"/>
              </a:solidFill>
            </a:endParaRPr>
          </a:p>
          <a:p>
            <a:pPr lvl="2" indent="0">
              <a:buNone/>
            </a:pPr>
            <a:r>
              <a:rPr lang="en-US" sz="1400" dirty="0" smtClean="0">
                <a:latin typeface="Courier New"/>
                <a:cs typeface="Courier New"/>
              </a:rPr>
              <a:t>&lt;</a:t>
            </a:r>
            <a:r>
              <a:rPr lang="en-US" sz="1400" dirty="0">
                <a:latin typeface="Courier New"/>
                <a:cs typeface="Courier New"/>
              </a:rPr>
              <a:t>dependency&gt;</a:t>
            </a:r>
            <a:br>
              <a:rPr lang="en-US" sz="1400" dirty="0">
                <a:latin typeface="Courier New"/>
                <a:cs typeface="Courier New"/>
              </a:rPr>
            </a:br>
            <a:r>
              <a:rPr lang="en-US" sz="1400" dirty="0">
                <a:latin typeface="Courier New"/>
                <a:cs typeface="Courier New"/>
              </a:rPr>
              <a:t>    &lt;</a:t>
            </a:r>
            <a:r>
              <a:rPr lang="en-US" sz="1400" dirty="0" err="1">
                <a:latin typeface="Courier New"/>
                <a:cs typeface="Courier New"/>
              </a:rPr>
              <a:t>groupId</a:t>
            </a:r>
            <a:r>
              <a:rPr lang="en-US" sz="1400" dirty="0">
                <a:latin typeface="Courier New"/>
                <a:cs typeface="Courier New"/>
              </a:rPr>
              <a:t>&gt;</a:t>
            </a:r>
            <a:r>
              <a:rPr lang="en-US" sz="1400" dirty="0" err="1">
                <a:latin typeface="Courier New"/>
                <a:cs typeface="Courier New"/>
              </a:rPr>
              <a:t>org.springframework.cloud</a:t>
            </a:r>
            <a:r>
              <a:rPr lang="en-US" sz="1400" dirty="0">
                <a:latin typeface="Courier New"/>
                <a:cs typeface="Courier New"/>
              </a:rPr>
              <a:t>&lt;/</a:t>
            </a:r>
            <a:r>
              <a:rPr lang="en-US" sz="1400" dirty="0" err="1">
                <a:latin typeface="Courier New"/>
                <a:cs typeface="Courier New"/>
              </a:rPr>
              <a:t>groupId</a:t>
            </a:r>
            <a:r>
              <a:rPr lang="en-US" sz="1400" dirty="0">
                <a:latin typeface="Courier New"/>
                <a:cs typeface="Courier New"/>
              </a:rPr>
              <a:t>&gt;</a:t>
            </a:r>
            <a:br>
              <a:rPr lang="en-US" sz="1400" dirty="0">
                <a:latin typeface="Courier New"/>
                <a:cs typeface="Courier New"/>
              </a:rPr>
            </a:br>
            <a:r>
              <a:rPr lang="en-US" sz="1400" dirty="0">
                <a:latin typeface="Courier New"/>
                <a:cs typeface="Courier New"/>
              </a:rPr>
              <a:t>    &lt;</a:t>
            </a:r>
            <a:r>
              <a:rPr lang="en-US" sz="1400" dirty="0" err="1">
                <a:latin typeface="Courier New"/>
                <a:cs typeface="Courier New"/>
              </a:rPr>
              <a:t>artifactId</a:t>
            </a:r>
            <a:r>
              <a:rPr lang="en-US" sz="1400" dirty="0">
                <a:latin typeface="Courier New"/>
                <a:cs typeface="Courier New"/>
              </a:rPr>
              <a:t>&gt;spring-cloud-starter-turbine&lt;/</a:t>
            </a:r>
            <a:r>
              <a:rPr lang="en-US" sz="1400" dirty="0" err="1">
                <a:latin typeface="Courier New"/>
                <a:cs typeface="Courier New"/>
              </a:rPr>
              <a:t>artifactId</a:t>
            </a:r>
            <a:r>
              <a:rPr lang="en-US" sz="1400" dirty="0">
                <a:latin typeface="Courier New"/>
                <a:cs typeface="Courier New"/>
              </a:rPr>
              <a:t>&gt;</a:t>
            </a:r>
            <a:br>
              <a:rPr lang="en-US" sz="1400" dirty="0">
                <a:latin typeface="Courier New"/>
                <a:cs typeface="Courier New"/>
              </a:rPr>
            </a:br>
            <a:r>
              <a:rPr lang="en-US" sz="1400" dirty="0">
                <a:latin typeface="Courier New"/>
                <a:cs typeface="Courier New"/>
              </a:rPr>
              <a:t>&lt;/dependency&gt;</a:t>
            </a:r>
          </a:p>
          <a:p>
            <a:endParaRPr lang="en-US" dirty="0">
              <a:solidFill>
                <a:srgbClr val="7030A0"/>
              </a:solidFill>
            </a:endParaRPr>
          </a:p>
          <a:p>
            <a:pPr marL="563563" lvl="3" indent="-342900">
              <a:buFont typeface="Wingdings" charset="2"/>
              <a:buChar char="§"/>
            </a:pPr>
            <a:r>
              <a:rPr lang="en-US" sz="2200" dirty="0" smtClean="0">
                <a:solidFill>
                  <a:schemeClr val="accent5"/>
                </a:solidFill>
              </a:rPr>
              <a:t>Update the search-</a:t>
            </a:r>
            <a:r>
              <a:rPr lang="en-US" sz="2200" dirty="0" err="1" smtClean="0">
                <a:solidFill>
                  <a:schemeClr val="accent5"/>
                </a:solidFill>
              </a:rPr>
              <a:t>client.yml</a:t>
            </a:r>
            <a:r>
              <a:rPr lang="en-US" sz="2200" dirty="0" smtClean="0">
                <a:solidFill>
                  <a:schemeClr val="accent5"/>
                </a:solidFill>
              </a:rPr>
              <a:t> file on the </a:t>
            </a:r>
            <a:r>
              <a:rPr lang="en-US" sz="2200" dirty="0" err="1" smtClean="0">
                <a:solidFill>
                  <a:schemeClr val="accent5"/>
                </a:solidFill>
              </a:rPr>
              <a:t>git</a:t>
            </a:r>
            <a:r>
              <a:rPr lang="en-US" sz="2200" dirty="0" smtClean="0">
                <a:solidFill>
                  <a:schemeClr val="accent5"/>
                </a:solidFill>
              </a:rPr>
              <a:t> repo</a:t>
            </a:r>
          </a:p>
          <a:p>
            <a:pPr marL="563563" lvl="3" indent="-342900">
              <a:buFont typeface="Wingdings" charset="2"/>
              <a:buChar char="§"/>
            </a:pPr>
            <a:endParaRPr lang="en-US" sz="2200" dirty="0">
              <a:solidFill>
                <a:schemeClr val="accent5"/>
              </a:solidFill>
            </a:endParaRPr>
          </a:p>
          <a:p>
            <a:pPr marL="454025" lvl="4" indent="0">
              <a:buNone/>
            </a:pPr>
            <a:r>
              <a:rPr lang="en-US" sz="1400" dirty="0">
                <a:solidFill>
                  <a:srgbClr val="000000"/>
                </a:solidFill>
                <a:latin typeface="Courier New"/>
                <a:cs typeface="Courier New"/>
              </a:rPr>
              <a:t>turbine:</a:t>
            </a:r>
          </a:p>
          <a:p>
            <a:pPr marL="454025" lvl="4" indent="0">
              <a:buNone/>
            </a:pPr>
            <a:r>
              <a:rPr lang="en-US" sz="1400" dirty="0">
                <a:solidFill>
                  <a:srgbClr val="000000"/>
                </a:solidFill>
                <a:latin typeface="Courier New"/>
                <a:cs typeface="Courier New"/>
              </a:rPr>
              <a:t>  </a:t>
            </a:r>
            <a:r>
              <a:rPr lang="en-US" sz="1400" dirty="0" err="1">
                <a:solidFill>
                  <a:srgbClr val="000000"/>
                </a:solidFill>
                <a:latin typeface="Courier New"/>
                <a:cs typeface="Courier New"/>
              </a:rPr>
              <a:t>appConfig</a:t>
            </a:r>
            <a:r>
              <a:rPr lang="en-US" sz="1400">
                <a:solidFill>
                  <a:srgbClr val="000000"/>
                </a:solidFill>
                <a:latin typeface="Courier New"/>
                <a:cs typeface="Courier New"/>
              </a:rPr>
              <a:t>: </a:t>
            </a:r>
            <a:r>
              <a:rPr lang="en-US" sz="1400" smtClean="0">
                <a:solidFill>
                  <a:srgbClr val="000000"/>
                </a:solidFill>
                <a:latin typeface="Courier New"/>
                <a:cs typeface="Courier New"/>
              </a:rPr>
              <a:t>CONTENT-GENERATOR-SERVICE,</a:t>
            </a:r>
            <a:r>
              <a:rPr lang="en-US" sz="1400" dirty="0" smtClean="0">
                <a:solidFill>
                  <a:srgbClr val="000000"/>
                </a:solidFill>
                <a:latin typeface="Courier New"/>
                <a:cs typeface="Courier New"/>
              </a:rPr>
              <a:t>AGGREGATOR</a:t>
            </a:r>
            <a:r>
              <a:rPr lang="en-US" sz="1400" dirty="0">
                <a:solidFill>
                  <a:srgbClr val="000000"/>
                </a:solidFill>
                <a:latin typeface="Courier New"/>
                <a:cs typeface="Courier New"/>
              </a:rPr>
              <a:t>-SERVICE,SEARCH-</a:t>
            </a:r>
            <a:r>
              <a:rPr lang="en-US" sz="1400" dirty="0" smtClean="0">
                <a:solidFill>
                  <a:srgbClr val="000000"/>
                </a:solidFill>
                <a:latin typeface="Courier New"/>
                <a:cs typeface="Courier New"/>
              </a:rPr>
              <a:t>CLIENT</a:t>
            </a:r>
            <a:endParaRPr lang="en-US" sz="1400" dirty="0">
              <a:solidFill>
                <a:srgbClr val="000000"/>
              </a:solidFill>
              <a:latin typeface="Courier New"/>
              <a:cs typeface="Courier New"/>
            </a:endParaRPr>
          </a:p>
          <a:p>
            <a:pPr marL="454025" lvl="4" indent="0">
              <a:buNone/>
            </a:pPr>
            <a:r>
              <a:rPr lang="en-US" sz="1400" dirty="0">
                <a:solidFill>
                  <a:srgbClr val="000000"/>
                </a:solidFill>
                <a:latin typeface="Courier New"/>
                <a:cs typeface="Courier New"/>
              </a:rPr>
              <a:t>  </a:t>
            </a:r>
            <a:r>
              <a:rPr lang="en-US" sz="1400" dirty="0" err="1">
                <a:solidFill>
                  <a:srgbClr val="000000"/>
                </a:solidFill>
                <a:latin typeface="Courier New"/>
                <a:cs typeface="Courier New"/>
              </a:rPr>
              <a:t>clusterNameExpression</a:t>
            </a:r>
            <a:r>
              <a:rPr lang="en-US" sz="1400" dirty="0">
                <a:solidFill>
                  <a:srgbClr val="000000"/>
                </a:solidFill>
                <a:latin typeface="Courier New"/>
                <a:cs typeface="Courier New"/>
              </a:rPr>
              <a:t>: new String("default")</a:t>
            </a:r>
            <a:endParaRPr lang="en-US" sz="1400" dirty="0" smtClean="0">
              <a:solidFill>
                <a:srgbClr val="000000"/>
              </a:solidFill>
              <a:latin typeface="Courier New"/>
              <a:cs typeface="Courier New"/>
            </a:endParaRPr>
          </a:p>
          <a:p>
            <a:pPr marL="563563" lvl="3" indent="-342900">
              <a:buFont typeface="Wingdings" charset="2"/>
              <a:buChar char="§"/>
            </a:pPr>
            <a:endParaRPr lang="en-US" sz="2200" dirty="0" smtClean="0">
              <a:solidFill>
                <a:schemeClr val="accent5"/>
              </a:solidFill>
            </a:endParaRPr>
          </a:p>
          <a:p>
            <a:pPr marL="563563" lvl="3" indent="-342900">
              <a:buFont typeface="Wingdings" charset="2"/>
              <a:buChar char="§"/>
            </a:pPr>
            <a:r>
              <a:rPr lang="en-US" sz="2200" dirty="0" smtClean="0">
                <a:solidFill>
                  <a:schemeClr val="accent5"/>
                </a:solidFill>
              </a:rPr>
              <a:t>Add </a:t>
            </a:r>
            <a:r>
              <a:rPr lang="en-US" sz="2200" dirty="0">
                <a:solidFill>
                  <a:schemeClr val="accent5"/>
                </a:solidFill>
              </a:rPr>
              <a:t>@</a:t>
            </a:r>
            <a:r>
              <a:rPr lang="en-US" sz="2200" dirty="0" err="1" smtClean="0">
                <a:solidFill>
                  <a:srgbClr val="7030A0"/>
                </a:solidFill>
              </a:rPr>
              <a:t>EnableTurbine</a:t>
            </a:r>
            <a:r>
              <a:rPr lang="en-US" sz="2200" dirty="0" smtClean="0">
                <a:solidFill>
                  <a:srgbClr val="7030A0"/>
                </a:solidFill>
              </a:rPr>
              <a:t> annotation</a:t>
            </a:r>
          </a:p>
          <a:p>
            <a:pPr marL="563563" lvl="3" indent="-342900">
              <a:buFont typeface="Wingdings" charset="2"/>
              <a:buChar char="§"/>
            </a:pPr>
            <a:endParaRPr lang="en-US" sz="2200" dirty="0" smtClean="0">
              <a:solidFill>
                <a:srgbClr val="7030A0"/>
              </a:solidFill>
            </a:endParaRPr>
          </a:p>
          <a:p>
            <a:pPr marL="563563" lvl="3" indent="-342900">
              <a:buFont typeface="Wingdings" charset="2"/>
              <a:buChar char="§"/>
            </a:pPr>
            <a:r>
              <a:rPr lang="en-US" sz="2200" dirty="0" smtClean="0">
                <a:solidFill>
                  <a:srgbClr val="7030A0"/>
                </a:solidFill>
              </a:rPr>
              <a:t>Run  a load using </a:t>
            </a:r>
            <a:r>
              <a:rPr lang="en-US" sz="2200" dirty="0" err="1" smtClean="0">
                <a:solidFill>
                  <a:srgbClr val="7030A0"/>
                </a:solidFill>
              </a:rPr>
              <a:t>ab</a:t>
            </a:r>
            <a:r>
              <a:rPr lang="en-US" sz="2200" dirty="0" smtClean="0">
                <a:solidFill>
                  <a:srgbClr val="7030A0"/>
                </a:solidFill>
              </a:rPr>
              <a:t> </a:t>
            </a:r>
          </a:p>
          <a:p>
            <a:pPr marL="454025" lvl="4" indent="0">
              <a:buNone/>
            </a:pPr>
            <a:r>
              <a:rPr lang="en-US" sz="1400" dirty="0" err="1">
                <a:latin typeface="Courier New"/>
                <a:cs typeface="Courier New"/>
              </a:rPr>
              <a:t>ab</a:t>
            </a:r>
            <a:r>
              <a:rPr lang="en-US" sz="1400" dirty="0">
                <a:latin typeface="Courier New"/>
                <a:cs typeface="Courier New"/>
              </a:rPr>
              <a:t> -n </a:t>
            </a:r>
            <a:r>
              <a:rPr lang="en-US" sz="1400" dirty="0" smtClean="0">
                <a:latin typeface="Courier New"/>
                <a:cs typeface="Courier New"/>
              </a:rPr>
              <a:t>10000 </a:t>
            </a:r>
            <a:r>
              <a:rPr lang="en-US" sz="1400" dirty="0">
                <a:latin typeface="Courier New"/>
                <a:cs typeface="Courier New"/>
              </a:rPr>
              <a:t>-c 5 http://localhost:11000/aggregator-service/</a:t>
            </a:r>
            <a:r>
              <a:rPr lang="en-US" sz="1400" dirty="0" err="1" smtClean="0">
                <a:latin typeface="Courier New"/>
                <a:cs typeface="Courier New"/>
              </a:rPr>
              <a:t>searchByName</a:t>
            </a:r>
            <a:r>
              <a:rPr lang="en-US" sz="1400" dirty="0" smtClean="0">
                <a:latin typeface="Courier New"/>
                <a:cs typeface="Courier New"/>
              </a:rPr>
              <a:t>\?query\=R</a:t>
            </a:r>
            <a:endParaRPr lang="en-US" sz="1400" dirty="0">
              <a:latin typeface="Courier New"/>
              <a:cs typeface="Courier New"/>
            </a:endParaRPr>
          </a:p>
          <a:p>
            <a:pPr marL="454025" lvl="4" indent="0">
              <a:buNone/>
            </a:pPr>
            <a:endParaRPr lang="en-US" sz="2200"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83</a:t>
            </a:fld>
            <a:endParaRPr lang="en-US" dirty="0"/>
          </a:p>
        </p:txBody>
      </p:sp>
    </p:spTree>
    <p:extLst>
      <p:ext uri="{BB962C8B-B14F-4D97-AF65-F5344CB8AC3E}">
        <p14:creationId xmlns:p14="http://schemas.microsoft.com/office/powerpoint/2010/main" val="2615023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a:t>
            </a:r>
            <a:r>
              <a:rPr lang="en-US" dirty="0" err="1"/>
              <a:t>Hystrix</a:t>
            </a:r>
            <a:r>
              <a:rPr lang="en-US" dirty="0"/>
              <a:t> dashboard + turbine – cont.</a:t>
            </a:r>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How to configure Turbine?</a:t>
            </a:r>
          </a:p>
          <a:p>
            <a:pPr marL="684213" lvl="1" indent="-342900">
              <a:buFont typeface="Wingdings" charset="2"/>
              <a:buChar char="§"/>
            </a:pPr>
            <a:r>
              <a:rPr lang="en-US" dirty="0" smtClean="0">
                <a:solidFill>
                  <a:srgbClr val="7030A0"/>
                </a:solidFill>
              </a:rPr>
              <a:t>Aggregator-service and Admin-service have been added</a:t>
            </a:r>
          </a:p>
          <a:p>
            <a:pPr marL="684213" lvl="1" indent="-342900">
              <a:buFont typeface="Wingdings" charset="2"/>
              <a:buChar char="§"/>
            </a:pPr>
            <a:endParaRPr lang="en-US" dirty="0">
              <a:solidFill>
                <a:srgbClr val="7030A0"/>
              </a:solidFill>
            </a:endParaRPr>
          </a:p>
          <a:p>
            <a:pPr marL="684213" lvl="1" indent="-342900">
              <a:buFont typeface="Wingdings" charset="2"/>
              <a:buChar char="§"/>
            </a:pPr>
            <a:endParaRPr lang="en-US" dirty="0" smtClean="0">
              <a:solidFill>
                <a:srgbClr val="7030A0"/>
              </a:solidFill>
            </a:endParaRPr>
          </a:p>
          <a:p>
            <a:pPr marL="684213" lvl="1" indent="-342900">
              <a:buFont typeface="Wingdings" charset="2"/>
              <a:buChar char="§"/>
            </a:pPr>
            <a:endParaRPr lang="en-US" dirty="0" smtClean="0">
              <a:solidFill>
                <a:srgbClr val="7030A0"/>
              </a:solidFill>
            </a:endParaRPr>
          </a:p>
          <a:p>
            <a:pPr marL="563563" lvl="3" indent="-342900">
              <a:buFont typeface="Wingdings" charset="2"/>
              <a:buChar char="§"/>
            </a:pPr>
            <a:endParaRPr lang="en-US" sz="2200" dirty="0">
              <a:solidFill>
                <a:srgbClr val="7030A0"/>
              </a:solidFill>
            </a:endParaRPr>
          </a:p>
          <a:p>
            <a:pPr marL="454025" lvl="4" indent="0">
              <a:buNone/>
            </a:pPr>
            <a:endParaRPr lang="en-US" sz="2200"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smtClean="0">
              <a:solidFill>
                <a:srgbClr val="7030A0"/>
              </a:solidFill>
            </a:endParaRPr>
          </a:p>
          <a:p>
            <a:pPr marL="342900" indent="-342900">
              <a:buFont typeface="Wingdings" charset="2"/>
              <a:buChar char="§"/>
            </a:pPr>
            <a:endParaRPr lang="en-US" dirty="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84</a:t>
            </a:fld>
            <a:endParaRPr lang="en-US" dirty="0"/>
          </a:p>
        </p:txBody>
      </p:sp>
      <p:pic>
        <p:nvPicPr>
          <p:cNvPr id="5" name="Picture 4" descr="Screen Shot 2015-04-15 at 21.36.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91" y="1825330"/>
            <a:ext cx="8637672" cy="4262213"/>
          </a:xfrm>
          <a:prstGeom prst="rect">
            <a:avLst/>
          </a:prstGeom>
        </p:spPr>
      </p:pic>
    </p:spTree>
    <p:extLst>
      <p:ext uri="{BB962C8B-B14F-4D97-AF65-F5344CB8AC3E}">
        <p14:creationId xmlns:p14="http://schemas.microsoft.com/office/powerpoint/2010/main" val="2610206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85</a:t>
            </a:fld>
            <a:endParaRPr lang="en-US" dirty="0"/>
          </a:p>
        </p:txBody>
      </p:sp>
      <p:sp>
        <p:nvSpPr>
          <p:cNvPr id="7" name="Title 1"/>
          <p:cNvSpPr txBox="1">
            <a:spLocks/>
          </p:cNvSpPr>
          <p:nvPr/>
        </p:nvSpPr>
        <p:spPr bwMode="auto">
          <a:xfrm>
            <a:off x="292100" y="1804697"/>
            <a:ext cx="8602663" cy="3619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1" fontAlgn="base" hangingPunct="1">
              <a:lnSpc>
                <a:spcPct val="100000"/>
              </a:lnSpc>
              <a:spcBef>
                <a:spcPct val="0"/>
              </a:spcBef>
              <a:spcAft>
                <a:spcPct val="0"/>
              </a:spcAft>
              <a:defRPr sz="2400" b="1">
                <a:solidFill>
                  <a:srgbClr val="005092"/>
                </a:solidFill>
                <a:latin typeface="Calibri" panose="020F0502020204030204" pitchFamily="34" charset="0"/>
                <a:ea typeface="+mj-ea"/>
                <a:cs typeface="Calibri" panose="020F0502020204030204" pitchFamily="34" charset="0"/>
              </a:defRPr>
            </a:lvl1pPr>
            <a:lvl2pPr algn="l" rtl="0" eaLnBrk="1" fontAlgn="base" hangingPunct="1">
              <a:lnSpc>
                <a:spcPct val="98000"/>
              </a:lnSpc>
              <a:spcBef>
                <a:spcPct val="0"/>
              </a:spcBef>
              <a:spcAft>
                <a:spcPct val="0"/>
              </a:spcAft>
              <a:defRPr sz="2400" b="1">
                <a:solidFill>
                  <a:srgbClr val="00355F"/>
                </a:solidFill>
                <a:latin typeface="Arial" charset="0"/>
                <a:cs typeface="Arial" charset="0"/>
              </a:defRPr>
            </a:lvl2pPr>
            <a:lvl3pPr algn="l" rtl="0" eaLnBrk="1" fontAlgn="base" hangingPunct="1">
              <a:lnSpc>
                <a:spcPct val="98000"/>
              </a:lnSpc>
              <a:spcBef>
                <a:spcPct val="0"/>
              </a:spcBef>
              <a:spcAft>
                <a:spcPct val="0"/>
              </a:spcAft>
              <a:defRPr sz="2400" b="1">
                <a:solidFill>
                  <a:srgbClr val="00355F"/>
                </a:solidFill>
                <a:latin typeface="Arial" charset="0"/>
                <a:cs typeface="Arial" charset="0"/>
              </a:defRPr>
            </a:lvl3pPr>
            <a:lvl4pPr algn="l" rtl="0" eaLnBrk="1" fontAlgn="base" hangingPunct="1">
              <a:lnSpc>
                <a:spcPct val="98000"/>
              </a:lnSpc>
              <a:spcBef>
                <a:spcPct val="0"/>
              </a:spcBef>
              <a:spcAft>
                <a:spcPct val="0"/>
              </a:spcAft>
              <a:defRPr sz="2400" b="1">
                <a:solidFill>
                  <a:srgbClr val="00355F"/>
                </a:solidFill>
                <a:latin typeface="Arial" charset="0"/>
                <a:cs typeface="Arial" charset="0"/>
              </a:defRPr>
            </a:lvl4pPr>
            <a:lvl5pPr algn="l" rtl="0" eaLnBrk="1" fontAlgn="base" hangingPunct="1">
              <a:lnSpc>
                <a:spcPct val="98000"/>
              </a:lnSpc>
              <a:spcBef>
                <a:spcPct val="0"/>
              </a:spcBef>
              <a:spcAft>
                <a:spcPct val="0"/>
              </a:spcAft>
              <a:defRPr sz="2400" b="1">
                <a:solidFill>
                  <a:srgbClr val="00355F"/>
                </a:solidFill>
                <a:latin typeface="Arial" charset="0"/>
                <a:cs typeface="Arial" charset="0"/>
              </a:defRPr>
            </a:lvl5pPr>
            <a:lvl6pPr marL="457200" algn="l" rtl="0" eaLnBrk="1" fontAlgn="base" hangingPunct="1">
              <a:lnSpc>
                <a:spcPct val="98000"/>
              </a:lnSpc>
              <a:spcBef>
                <a:spcPct val="0"/>
              </a:spcBef>
              <a:spcAft>
                <a:spcPct val="0"/>
              </a:spcAft>
              <a:defRPr sz="2400" b="1">
                <a:solidFill>
                  <a:schemeClr val="tx2"/>
                </a:solidFill>
                <a:latin typeface="Arial" charset="0"/>
                <a:cs typeface="Arial" charset="0"/>
              </a:defRPr>
            </a:lvl6pPr>
            <a:lvl7pPr marL="914400" algn="l" rtl="0" eaLnBrk="1" fontAlgn="base" hangingPunct="1">
              <a:lnSpc>
                <a:spcPct val="98000"/>
              </a:lnSpc>
              <a:spcBef>
                <a:spcPct val="0"/>
              </a:spcBef>
              <a:spcAft>
                <a:spcPct val="0"/>
              </a:spcAft>
              <a:defRPr sz="2400" b="1">
                <a:solidFill>
                  <a:schemeClr val="tx2"/>
                </a:solidFill>
                <a:latin typeface="Arial" charset="0"/>
                <a:cs typeface="Arial" charset="0"/>
              </a:defRPr>
            </a:lvl7pPr>
            <a:lvl8pPr marL="1371600" algn="l" rtl="0" eaLnBrk="1" fontAlgn="base" hangingPunct="1">
              <a:lnSpc>
                <a:spcPct val="98000"/>
              </a:lnSpc>
              <a:spcBef>
                <a:spcPct val="0"/>
              </a:spcBef>
              <a:spcAft>
                <a:spcPct val="0"/>
              </a:spcAft>
              <a:defRPr sz="2400" b="1">
                <a:solidFill>
                  <a:schemeClr val="tx2"/>
                </a:solidFill>
                <a:latin typeface="Arial" charset="0"/>
                <a:cs typeface="Arial" charset="0"/>
              </a:defRPr>
            </a:lvl8pPr>
            <a:lvl9pPr marL="1828800" algn="l" rtl="0" eaLnBrk="1" fontAlgn="base" hangingPunct="1">
              <a:lnSpc>
                <a:spcPct val="98000"/>
              </a:lnSpc>
              <a:spcBef>
                <a:spcPct val="0"/>
              </a:spcBef>
              <a:spcAft>
                <a:spcPct val="0"/>
              </a:spcAft>
              <a:defRPr sz="2400" b="1">
                <a:solidFill>
                  <a:schemeClr val="tx2"/>
                </a:solidFill>
                <a:latin typeface="Arial" charset="0"/>
                <a:cs typeface="Arial" charset="0"/>
              </a:defRPr>
            </a:lvl9pPr>
          </a:lstStyle>
          <a:p>
            <a:r>
              <a:rPr lang="en-US" dirty="0" smtClean="0">
                <a:solidFill>
                  <a:srgbClr val="7030A0"/>
                </a:solidFill>
              </a:rPr>
              <a:t>Q&amp;A</a:t>
            </a:r>
          </a:p>
          <a:p>
            <a:endParaRPr lang="en-US" dirty="0">
              <a:solidFill>
                <a:srgbClr val="7030A0"/>
              </a:solidFill>
            </a:endParaRPr>
          </a:p>
          <a:p>
            <a:endParaRPr lang="en-US" b="0" dirty="0" smtClean="0">
              <a:solidFill>
                <a:srgbClr val="7030A0"/>
              </a:solidFill>
            </a:endParaRPr>
          </a:p>
        </p:txBody>
      </p:sp>
    </p:spTree>
    <p:extLst>
      <p:ext uri="{BB962C8B-B14F-4D97-AF65-F5344CB8AC3E}">
        <p14:creationId xmlns:p14="http://schemas.microsoft.com/office/powerpoint/2010/main" val="7285070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main folder</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Wingdings" charset="2"/>
              <a:buChar char="§"/>
            </a:pPr>
            <a:r>
              <a:rPr lang="en-US" dirty="0" smtClean="0">
                <a:solidFill>
                  <a:srgbClr val="7030A0"/>
                </a:solidFill>
              </a:rPr>
              <a:t>Create </a:t>
            </a:r>
            <a:r>
              <a:rPr lang="en-US" dirty="0">
                <a:solidFill>
                  <a:srgbClr val="7030A0"/>
                </a:solidFill>
              </a:rPr>
              <a:t>the project’s folder</a:t>
            </a:r>
            <a:endParaRPr lang="en-US" i="1" dirty="0">
              <a:latin typeface="Courier New"/>
              <a:cs typeface="Courier New"/>
            </a:endParaRPr>
          </a:p>
          <a:p>
            <a:pPr marL="403225" lvl="2" indent="0">
              <a:buNone/>
            </a:pPr>
            <a:r>
              <a:rPr lang="en-US" sz="1600" i="1" dirty="0" err="1">
                <a:latin typeface="Courier New"/>
                <a:cs typeface="Courier New"/>
              </a:rPr>
              <a:t>mkdir</a:t>
            </a:r>
            <a:r>
              <a:rPr lang="en-US" sz="1600" i="1" dirty="0">
                <a:latin typeface="Courier New"/>
                <a:cs typeface="Courier New"/>
              </a:rPr>
              <a:t> </a:t>
            </a:r>
            <a:r>
              <a:rPr lang="en-US" sz="1600" i="1" dirty="0" err="1" smtClean="0">
                <a:latin typeface="Courier New"/>
                <a:cs typeface="Courier New"/>
              </a:rPr>
              <a:t>hotelManagement</a:t>
            </a:r>
            <a:r>
              <a:rPr lang="en-US" sz="1600" i="1" dirty="0" smtClean="0">
                <a:latin typeface="Courier New"/>
                <a:cs typeface="Courier New"/>
              </a:rPr>
              <a:t> </a:t>
            </a:r>
          </a:p>
          <a:p>
            <a:pPr marL="403225" lvl="2" indent="0">
              <a:buNone/>
            </a:pPr>
            <a:r>
              <a:rPr lang="en-US" sz="1600" i="1" dirty="0" smtClean="0">
                <a:latin typeface="Courier New"/>
                <a:cs typeface="Courier New"/>
              </a:rPr>
              <a:t>cd </a:t>
            </a:r>
            <a:r>
              <a:rPr lang="en-US" sz="1600" i="1" dirty="0" err="1">
                <a:latin typeface="Courier New"/>
                <a:cs typeface="Courier New"/>
              </a:rPr>
              <a:t>hotelManagement</a:t>
            </a:r>
            <a:endParaRPr lang="en-US" sz="2000" dirty="0">
              <a:solidFill>
                <a:srgbClr val="7030A0"/>
              </a:solidFill>
            </a:endParaRPr>
          </a:p>
          <a:p>
            <a:pPr marL="342900" indent="-342900">
              <a:buFont typeface="Wingdings" charset="2"/>
              <a:buChar char="§"/>
            </a:pPr>
            <a:endParaRPr lang="en-US" dirty="0">
              <a:solidFill>
                <a:srgbClr val="7030A0"/>
              </a:solidFill>
            </a:endParaRPr>
          </a:p>
        </p:txBody>
      </p:sp>
      <p:sp>
        <p:nvSpPr>
          <p:cNvPr id="4" name="Slide Number Placeholder 3"/>
          <p:cNvSpPr>
            <a:spLocks noGrp="1"/>
          </p:cNvSpPr>
          <p:nvPr>
            <p:ph type="sldNum" sz="quarter" idx="12"/>
          </p:nvPr>
        </p:nvSpPr>
        <p:spPr/>
        <p:txBody>
          <a:bodyPr/>
          <a:lstStyle/>
          <a:p>
            <a:pPr>
              <a:defRPr/>
            </a:pPr>
            <a:fld id="{E5C71751-8F9D-46C9-AEB8-FE0B0B228A09}" type="slidenum">
              <a:rPr lang="en-US" smtClean="0"/>
              <a:pPr>
                <a:defRPr/>
              </a:pPr>
              <a:t>8</a:t>
            </a:fld>
            <a:endParaRPr lang="en-US" dirty="0"/>
          </a:p>
        </p:txBody>
      </p:sp>
    </p:spTree>
    <p:extLst>
      <p:ext uri="{BB962C8B-B14F-4D97-AF65-F5344CB8AC3E}">
        <p14:creationId xmlns:p14="http://schemas.microsoft.com/office/powerpoint/2010/main" val="2063168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Expedia General Template">
  <a:themeElements>
    <a:clrScheme name="Custom 1">
      <a:dk1>
        <a:srgbClr val="000000"/>
      </a:dk1>
      <a:lt1>
        <a:srgbClr val="FFFFFF"/>
      </a:lt1>
      <a:dk2>
        <a:srgbClr val="000000"/>
      </a:dk2>
      <a:lt2>
        <a:srgbClr val="03AB8A"/>
      </a:lt2>
      <a:accent1>
        <a:srgbClr val="2FA3FF"/>
      </a:accent1>
      <a:accent2>
        <a:srgbClr val="00843C"/>
      </a:accent2>
      <a:accent3>
        <a:srgbClr val="0070C0"/>
      </a:accent3>
      <a:accent4>
        <a:srgbClr val="C00000"/>
      </a:accent4>
      <a:accent5>
        <a:srgbClr val="7030A0"/>
      </a:accent5>
      <a:accent6>
        <a:srgbClr val="FFED99"/>
      </a:accent6>
      <a:hlink>
        <a:srgbClr val="00355F"/>
      </a:hlink>
      <a:folHlink>
        <a:srgbClr val="FFD2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rgbClr val="00509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03AB8A"/>
        </a:lt2>
        <a:accent1>
          <a:srgbClr val="0085BA"/>
        </a:accent1>
        <a:accent2>
          <a:srgbClr val="9BC9E9"/>
        </a:accent2>
        <a:accent3>
          <a:srgbClr val="FFFFFF"/>
        </a:accent3>
        <a:accent4>
          <a:srgbClr val="000000"/>
        </a:accent4>
        <a:accent5>
          <a:srgbClr val="AAC2D9"/>
        </a:accent5>
        <a:accent6>
          <a:srgbClr val="8CB6D3"/>
        </a:accent6>
        <a:hlink>
          <a:srgbClr val="00355F"/>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A0728B0A7952498784EAC833D46C09" ma:contentTypeVersion="1" ma:contentTypeDescription="Create a new document." ma:contentTypeScope="" ma:versionID="7371dd139fe795e7c00eead4b4f9a216">
  <xsd:schema xmlns:xsd="http://www.w3.org/2001/XMLSchema" xmlns:xs="http://www.w3.org/2001/XMLSchema" xmlns:p="http://schemas.microsoft.com/office/2006/metadata/properties" targetNamespace="http://schemas.microsoft.com/office/2006/metadata/properties" ma:root="true" ma:fieldsID="70c99fb606c2ab1c7c85e11f6b4573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8AE18-D6BD-4FB7-83B0-BCCF732CC6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61CEEC-20AA-49B1-8F81-7A9B788E128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165C140C-9F4E-46CE-82F2-BB5E465673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Overview_Consumer Insights for Campaign Evolution 9.7.12</Template>
  <TotalTime>75615</TotalTime>
  <Words>4135</Words>
  <Application>Microsoft Macintosh PowerPoint</Application>
  <PresentationFormat>On-screen Show (4:3)</PresentationFormat>
  <Paragraphs>1076</Paragraphs>
  <Slides>86</Slides>
  <Notes>27</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1_Expedia General Template</vt:lpstr>
      <vt:lpstr>PowerPoint Presentation</vt:lpstr>
      <vt:lpstr>Agenda</vt:lpstr>
      <vt:lpstr>What do we need?</vt:lpstr>
      <vt:lpstr>What are micro-services?</vt:lpstr>
      <vt:lpstr>What are the characteristics?</vt:lpstr>
      <vt:lpstr>What we will build today?</vt:lpstr>
      <vt:lpstr>What is the stack?</vt:lpstr>
      <vt:lpstr>Let’s do coding?</vt:lpstr>
      <vt:lpstr>Create the main folder?</vt:lpstr>
      <vt:lpstr>PowerPoint Presentation</vt:lpstr>
      <vt:lpstr>PowerPoint Presentation</vt:lpstr>
      <vt:lpstr>Goals</vt:lpstr>
      <vt:lpstr>Let’s do it!!!</vt:lpstr>
      <vt:lpstr>Let’s do it – cont.</vt:lpstr>
      <vt:lpstr>Configure the Eureka Server</vt:lpstr>
      <vt:lpstr>Configure the Eureka Server – cont.</vt:lpstr>
      <vt:lpstr>Check the Eureka Server</vt:lpstr>
      <vt:lpstr>PowerPoint Presentation</vt:lpstr>
      <vt:lpstr>Goals</vt:lpstr>
      <vt:lpstr>Let’s do it!!!</vt:lpstr>
      <vt:lpstr>Let’s do it – cont.</vt:lpstr>
      <vt:lpstr>Configure the Configuration Server</vt:lpstr>
      <vt:lpstr>Configure the Configuration Server – cont.</vt:lpstr>
      <vt:lpstr>Configure the Configuration Server – cont.</vt:lpstr>
      <vt:lpstr>How do we manage the configuration files using git?</vt:lpstr>
      <vt:lpstr>How do we use Encrypt &amp; Decrypt?</vt:lpstr>
      <vt:lpstr>Encrypt &amp; Decrypt feature? – cont </vt:lpstr>
      <vt:lpstr>What have been done?</vt:lpstr>
      <vt:lpstr>PowerPoint Presentation</vt:lpstr>
      <vt:lpstr>Goals</vt:lpstr>
      <vt:lpstr>Let’s do it!!!</vt:lpstr>
      <vt:lpstr>Let’s do it – cont.</vt:lpstr>
      <vt:lpstr>Configure the Content Generator Service</vt:lpstr>
      <vt:lpstr>Configure the Content Generator Service – cont.</vt:lpstr>
      <vt:lpstr>Configure the Content Generator Service – cont.</vt:lpstr>
      <vt:lpstr>Add a new content-generator-service.yml file to the config server?</vt:lpstr>
      <vt:lpstr>Let’s do the search rest API? </vt:lpstr>
      <vt:lpstr>Let’s do the search rest API? – cont.</vt:lpstr>
      <vt:lpstr>Check the eureka server</vt:lpstr>
      <vt:lpstr>What have been done?</vt:lpstr>
      <vt:lpstr>PowerPoint Presentation</vt:lpstr>
      <vt:lpstr>Goals</vt:lpstr>
      <vt:lpstr>Let’s do it!!!</vt:lpstr>
      <vt:lpstr>Let’s do it – cont.</vt:lpstr>
      <vt:lpstr>Configure the Aggregator Service</vt:lpstr>
      <vt:lpstr>Configure the Aggregator Service – cont.</vt:lpstr>
      <vt:lpstr>Configure the Aggregator Service – cont.</vt:lpstr>
      <vt:lpstr>Add a new aggregator-service.yml file to the config server?</vt:lpstr>
      <vt:lpstr>How do we discovery services?</vt:lpstr>
      <vt:lpstr>How do we manage scheduled tasks?</vt:lpstr>
      <vt:lpstr>How do we call method on services?</vt:lpstr>
      <vt:lpstr>How do we call method on services? – cont.</vt:lpstr>
      <vt:lpstr>How do we call method on services? – cont.</vt:lpstr>
      <vt:lpstr>How do we call method on services? – cont.</vt:lpstr>
      <vt:lpstr>How do we fix the unauthorized exception?</vt:lpstr>
      <vt:lpstr>Let’s do the search rest API? </vt:lpstr>
      <vt:lpstr>Let’s do the search rest API? – cont.</vt:lpstr>
      <vt:lpstr>What has been done?</vt:lpstr>
      <vt:lpstr>PowerPoint Presentation</vt:lpstr>
      <vt:lpstr>Goals</vt:lpstr>
      <vt:lpstr>Let’s do it!!!</vt:lpstr>
      <vt:lpstr>Let’s do it – cont.</vt:lpstr>
      <vt:lpstr>Configure the Search Client Website</vt:lpstr>
      <vt:lpstr>Configure the Search Client Website – cont.</vt:lpstr>
      <vt:lpstr>Configure the Search Client Website – cont.</vt:lpstr>
      <vt:lpstr>Add a new search-client-website.yml file to the config server?</vt:lpstr>
      <vt:lpstr>How do we manage static HTML and CSS files?</vt:lpstr>
      <vt:lpstr>How do we retrieve the list of hotels from the aggregator service</vt:lpstr>
      <vt:lpstr>How do we support Zuul?</vt:lpstr>
      <vt:lpstr>What has been done?</vt:lpstr>
      <vt:lpstr>PowerPoint Presentation</vt:lpstr>
      <vt:lpstr>How to enable Eureka replica?</vt:lpstr>
      <vt:lpstr>How to enable Eureka replica? – cont.</vt:lpstr>
      <vt:lpstr>Reload Config / Spring Bean refresh</vt:lpstr>
      <vt:lpstr>Reload Config / Spring Bean refresh – cont.</vt:lpstr>
      <vt:lpstr>Load balancing - Ribbon</vt:lpstr>
      <vt:lpstr>Load balancing – Ribbon – cont.</vt:lpstr>
      <vt:lpstr>Failover - Hystrix</vt:lpstr>
      <vt:lpstr>Failover – Hystrix – cont. </vt:lpstr>
      <vt:lpstr>Failover – Hystrix – cont. </vt:lpstr>
      <vt:lpstr>Monitoring – Hystrix dashboard + turbine</vt:lpstr>
      <vt:lpstr>Monitoring – Hystrix dashboard + turbine – cont.</vt:lpstr>
      <vt:lpstr>Monitoring – Hystrix dashboard + turbine – cont.</vt:lpstr>
      <vt:lpstr>Monitoring – Hystrix dashboard + turbine – cont.</vt:lpstr>
      <vt:lpstr>Monitoring – Hystrix dashboard + turbine – cont.</vt:lpstr>
      <vt:lpstr>PowerPoint Presentation</vt:lpstr>
    </vt:vector>
  </TitlesOfParts>
  <Company>tns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Health  Monitor</dc:title>
  <dc:creator>Julie Gelfuso</dc:creator>
  <cp:lastModifiedBy>Jérôme Mirc</cp:lastModifiedBy>
  <cp:revision>3258</cp:revision>
  <cp:lastPrinted>2015-03-11T23:10:50Z</cp:lastPrinted>
  <dcterms:created xsi:type="dcterms:W3CDTF">2011-02-14T18:25:12Z</dcterms:created>
  <dcterms:modified xsi:type="dcterms:W3CDTF">2015-04-23T03:01:53Z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0x010100CFA0728B0A7952498784EAC833D46C09</vt:lpwstr>
  </property>
</Properties>
</file>