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5"/>
    <a:srgbClr val="40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istry\Documents\Cotrems%20Model\ModelClassifa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istry\Documents\Cotrems%20Model\ModelClassifa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[ModelClassifaction.xlsx]Sheet1!PivotTable1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Sheet1!$A$2:$A$12</c:f>
              <c:strCache>
                <c:ptCount val="10"/>
                <c:pt idx="0">
                  <c:v>Normal Objects</c:v>
                </c:pt>
                <c:pt idx="1">
                  <c:v>Normal Template Instances</c:v>
                </c:pt>
                <c:pt idx="2">
                  <c:v>Objects that have Formula dependent on instances of templates/specializations</c:v>
                </c:pt>
                <c:pt idx="3">
                  <c:v>Template Instances that have formula referencing other templates as well have instances of other templates in its object list containers</c:v>
                </c:pt>
                <c:pt idx="4">
                  <c:v>Template Instances that have formula referencing templates of the same type</c:v>
                </c:pt>
                <c:pt idx="5">
                  <c:v>Template Instances that have formula that reference instances of other templates</c:v>
                </c:pt>
                <c:pt idx="6">
                  <c:v>Template instances with formula referencing other instances of the same type and is an object list container</c:v>
                </c:pt>
                <c:pt idx="7">
                  <c:v>Template instances with formula referencing other instances of the same type and parameters referencing other instances </c:v>
                </c:pt>
                <c:pt idx="8">
                  <c:v>Template instances with formula referencing other instances of the same type and parameters referencing other instances and is an object list container</c:v>
                </c:pt>
                <c:pt idx="9">
                  <c:v>TemplateInstance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0"/>
                <c:pt idx="0">
                  <c:v>42</c:v>
                </c:pt>
                <c:pt idx="1">
                  <c:v>23</c:v>
                </c:pt>
                <c:pt idx="2">
                  <c:v>204</c:v>
                </c:pt>
                <c:pt idx="3">
                  <c:v>1</c:v>
                </c:pt>
                <c:pt idx="4">
                  <c:v>176</c:v>
                </c:pt>
                <c:pt idx="5">
                  <c:v>33</c:v>
                </c:pt>
                <c:pt idx="6">
                  <c:v>2</c:v>
                </c:pt>
                <c:pt idx="7">
                  <c:v>74</c:v>
                </c:pt>
                <c:pt idx="8">
                  <c:v>1</c:v>
                </c:pt>
                <c:pt idx="9">
                  <c:v>11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[ModelClassifaction.xlsx]TemplateTypes!PivotTable2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TemplateTypes!$B$1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TemplateTypes!$A$2:$A$19</c:f>
              <c:strCache>
                <c:ptCount val="17"/>
                <c:pt idx="0">
                  <c:v>ACP Closing Stock-ACP</c:v>
                </c:pt>
                <c:pt idx="1">
                  <c:v>ACP Opening Stock-ACP</c:v>
                </c:pt>
                <c:pt idx="2">
                  <c:v>ACP Stockpile-ACP</c:v>
                </c:pt>
                <c:pt idx="3">
                  <c:v>BMR Ni Stockpile-BMR</c:v>
                </c:pt>
                <c:pt idx="4">
                  <c:v>Concentrator-</c:v>
                </c:pt>
                <c:pt idx="5">
                  <c:v>Furnace-</c:v>
                </c:pt>
                <c:pt idx="6">
                  <c:v>Generic Stockpile-Stockpile</c:v>
                </c:pt>
                <c:pt idx="7">
                  <c:v>Metal Volumes-Stockpile</c:v>
                </c:pt>
                <c:pt idx="8">
                  <c:v>Object</c:v>
                </c:pt>
                <c:pt idx="9">
                  <c:v>PGM Closing Stock-PGM</c:v>
                </c:pt>
                <c:pt idx="10">
                  <c:v>PGM Opening Stock-PGM</c:v>
                </c:pt>
                <c:pt idx="11">
                  <c:v>Routes-</c:v>
                </c:pt>
                <c:pt idx="12">
                  <c:v>Routing-</c:v>
                </c:pt>
                <c:pt idx="13">
                  <c:v>SCF Closing Stock-SCF</c:v>
                </c:pt>
                <c:pt idx="14">
                  <c:v>SCF Opening Stock-SCF</c:v>
                </c:pt>
                <c:pt idx="15">
                  <c:v>SCF Stockpile-SCF</c:v>
                </c:pt>
                <c:pt idx="16">
                  <c:v>Smelter-</c:v>
                </c:pt>
              </c:strCache>
            </c:strRef>
          </c:cat>
          <c:val>
            <c:numRef>
              <c:f>TemplateTypes!$B$2:$B$19</c:f>
              <c:numCache>
                <c:formatCode>General</c:formatCode>
                <c:ptCount val="17"/>
                <c:pt idx="0">
                  <c:v>11</c:v>
                </c:pt>
                <c:pt idx="1">
                  <c:v>11</c:v>
                </c:pt>
                <c:pt idx="2">
                  <c:v>49</c:v>
                </c:pt>
                <c:pt idx="3">
                  <c:v>3</c:v>
                </c:pt>
                <c:pt idx="4">
                  <c:v>24</c:v>
                </c:pt>
                <c:pt idx="5">
                  <c:v>8</c:v>
                </c:pt>
                <c:pt idx="6">
                  <c:v>1</c:v>
                </c:pt>
                <c:pt idx="7">
                  <c:v>16</c:v>
                </c:pt>
                <c:pt idx="8">
                  <c:v>246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72</c:v>
                </c:pt>
                <c:pt idx="13">
                  <c:v>20</c:v>
                </c:pt>
                <c:pt idx="14">
                  <c:v>24</c:v>
                </c:pt>
                <c:pt idx="15">
                  <c:v>75</c:v>
                </c:pt>
                <c:pt idx="16">
                  <c:v>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771A4-A9B9-4FCC-BA88-DCABDD21C1EA}" type="datetimeFigureOut">
              <a:rPr lang="en-ZA" smtClean="0"/>
              <a:t>2014/03/20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10FD1-2775-4005-89B7-0742990C4D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609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759200" y="0"/>
            <a:ext cx="6146800" cy="6858000"/>
          </a:xfrm>
          <a:prstGeom prst="rect">
            <a:avLst/>
          </a:prstGeom>
          <a:solidFill>
            <a:srgbClr val="40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r="45966"/>
          <a:stretch/>
        </p:blipFill>
        <p:spPr>
          <a:xfrm>
            <a:off x="0" y="-1"/>
            <a:ext cx="4961467" cy="6866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32715" r="2221" b="33501"/>
          <a:stretch/>
        </p:blipFill>
        <p:spPr>
          <a:xfrm>
            <a:off x="5365099" y="5298916"/>
            <a:ext cx="4312301" cy="1079121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043737" y="1927490"/>
            <a:ext cx="2430463" cy="4394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strike="noStrik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ZA" dirty="0" smtClean="0"/>
              <a:t>2014/02/19</a:t>
            </a:r>
            <a:endParaRPr lang="en-ZA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12913" y="468314"/>
            <a:ext cx="7761287" cy="60801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1" i="1" strike="noStrik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ZA" dirty="0" smtClean="0"/>
              <a:t>CLICK TO EDIT MASTER TITLE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457575" y="1195520"/>
            <a:ext cx="6016625" cy="6127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1" baseline="0">
                <a:solidFill>
                  <a:srgbClr val="00C6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ZA" dirty="0" smtClean="0"/>
              <a:t>Click to edit master 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961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yest-Analytics-PPT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" t="32018" r="2420" b="32467"/>
          <a:stretch/>
        </p:blipFill>
        <p:spPr>
          <a:xfrm>
            <a:off x="5365098" y="5298916"/>
            <a:ext cx="4312301" cy="1118316"/>
          </a:xfrm>
          <a:prstGeom prst="rect">
            <a:avLst/>
          </a:prstGeom>
        </p:spPr>
      </p:pic>
      <p:sp>
        <p:nvSpPr>
          <p:cNvPr id="19" name="Text Placehold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099632" y="548482"/>
            <a:ext cx="3384376" cy="5762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rgbClr val="00C6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ZA" dirty="0" smtClean="0"/>
              <a:t>CONTENTS</a:t>
            </a:r>
            <a:endParaRPr lang="en-ZA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109157" y="1216244"/>
            <a:ext cx="3401568" cy="36387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 smtClean="0"/>
              <a:t>Confidential – All rights reserved to The Cyest Corporation Pty. Ltd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5675" y="6481238"/>
            <a:ext cx="1594651" cy="365125"/>
          </a:xfrm>
        </p:spPr>
        <p:txBody>
          <a:bodyPr/>
          <a:lstStyle/>
          <a:p>
            <a:r>
              <a:rPr lang="en-ZA" b="1" dirty="0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96DE-9A5A-4316-987F-1E6B33007BCA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9455" y="249238"/>
            <a:ext cx="7312939" cy="6300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19455" y="1193800"/>
            <a:ext cx="9542083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78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5" y="6441133"/>
            <a:ext cx="2574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ZA" dirty="0" smtClean="0"/>
              <a:t>Confidential – All rights reserved to The Cyest Corporation Pty. Ltd.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675" y="6441133"/>
            <a:ext cx="1594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ZA" b="1" dirty="0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8733" y="6458223"/>
            <a:ext cx="431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6496DE-9A5A-4316-987F-1E6B33007BC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19455" y="249238"/>
            <a:ext cx="7312939" cy="6300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8259" y="904717"/>
            <a:ext cx="7694208" cy="0"/>
          </a:xfrm>
          <a:prstGeom prst="line">
            <a:avLst/>
          </a:prstGeom>
          <a:ln w="6350">
            <a:solidFill>
              <a:srgbClr val="00C0B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5" y="1171515"/>
            <a:ext cx="9551078" cy="518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2401" y="599846"/>
            <a:ext cx="2070194" cy="4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i="1" kern="1200">
          <a:solidFill>
            <a:srgbClr val="00C6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 smtClean="0"/>
              <a:t>COTREM New Engine Planning and Review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Analysis of COTREM Model and discussion on ideas around plan of action for implementing the new Engine Model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34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Confidential – All rights reserved to The Cyest Corporation Pty. Ltd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b="1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96DE-9A5A-4316-987F-1E6B33007BCA}" type="slidenum">
              <a:rPr lang="en-ZA" smtClean="0"/>
              <a:t>10</a:t>
            </a:fld>
            <a:endParaRPr lang="en-Z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Plan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 smtClean="0"/>
              <a:t>Steps involved would include</a:t>
            </a:r>
          </a:p>
          <a:p>
            <a:pPr lvl="1"/>
            <a:r>
              <a:rPr lang="en-ZA" dirty="0" smtClean="0"/>
              <a:t>Model Analysis</a:t>
            </a:r>
          </a:p>
          <a:p>
            <a:pPr lvl="1"/>
            <a:r>
              <a:rPr lang="en-ZA" dirty="0" smtClean="0"/>
              <a:t>Template Definition Implementation</a:t>
            </a:r>
          </a:p>
          <a:p>
            <a:pPr lvl="1"/>
            <a:r>
              <a:rPr lang="en-ZA" dirty="0" smtClean="0"/>
              <a:t>Shortfall formula design and development</a:t>
            </a:r>
          </a:p>
          <a:p>
            <a:pPr lvl="1"/>
            <a:r>
              <a:rPr lang="en-ZA" dirty="0" smtClean="0"/>
              <a:t>Model Data load</a:t>
            </a:r>
          </a:p>
          <a:p>
            <a:pPr lvl="1"/>
            <a:r>
              <a:rPr lang="en-ZA" dirty="0" smtClean="0"/>
              <a:t>Testing</a:t>
            </a:r>
          </a:p>
          <a:p>
            <a:pPr lvl="2"/>
            <a:r>
              <a:rPr lang="en-ZA" dirty="0" smtClean="0"/>
              <a:t>Performance </a:t>
            </a:r>
          </a:p>
          <a:p>
            <a:pPr lvl="2"/>
            <a:r>
              <a:rPr lang="en-ZA" dirty="0" smtClean="0"/>
              <a:t>Correctness</a:t>
            </a:r>
          </a:p>
          <a:p>
            <a:pPr lvl="1"/>
            <a:r>
              <a:rPr lang="en-ZA" dirty="0" smtClean="0"/>
              <a:t>Performance Tweaking</a:t>
            </a:r>
          </a:p>
          <a:p>
            <a:pPr lvl="1"/>
            <a:r>
              <a:rPr lang="en-ZA" dirty="0" smtClean="0"/>
              <a:t>Custom COTREM Calculation</a:t>
            </a:r>
          </a:p>
          <a:p>
            <a:pPr lvl="1"/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616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 smtClean="0"/>
              <a:t>Model Analysis</a:t>
            </a:r>
          </a:p>
          <a:p>
            <a:pPr lvl="1"/>
            <a:r>
              <a:rPr lang="en-ZA" dirty="0" smtClean="0"/>
              <a:t>Model Classification</a:t>
            </a:r>
          </a:p>
          <a:p>
            <a:pPr lvl="1"/>
            <a:r>
              <a:rPr lang="en-ZA" dirty="0" smtClean="0"/>
              <a:t>Templates Classification</a:t>
            </a:r>
          </a:p>
          <a:p>
            <a:pPr lvl="1"/>
            <a:r>
              <a:rPr lang="en-ZA" dirty="0" smtClean="0"/>
              <a:t>Formula Classification</a:t>
            </a:r>
          </a:p>
          <a:p>
            <a:r>
              <a:rPr lang="en-ZA" dirty="0" smtClean="0"/>
              <a:t>Project Context</a:t>
            </a:r>
          </a:p>
          <a:p>
            <a:r>
              <a:rPr lang="en-ZA" dirty="0" smtClean="0"/>
              <a:t>Ideas on execution </a:t>
            </a:r>
          </a:p>
          <a:p>
            <a:r>
              <a:rPr lang="en-ZA" dirty="0" smtClean="0"/>
              <a:t>New Engine Shortfalls/ Capabilities</a:t>
            </a:r>
          </a:p>
          <a:p>
            <a:r>
              <a:rPr lang="en-ZA" dirty="0" smtClean="0"/>
              <a:t>Project Plan Design 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51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Confidential – All rights reserved to The Cyest Corporation Pty. Ltd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b="1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96DE-9A5A-4316-987F-1E6B33007BCA}" type="slidenum">
              <a:rPr lang="en-ZA" smtClean="0"/>
              <a:t>3</a:t>
            </a:fld>
            <a:endParaRPr lang="en-Z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Analysis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ZA" dirty="0" smtClean="0"/>
              <a:t>Model Info for 1 year model 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41" y="1554808"/>
            <a:ext cx="62579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Confidential – All rights reserved to The Cyest Corporation Pty. Ltd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b="1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96DE-9A5A-4316-987F-1E6B33007BCA}" type="slidenum">
              <a:rPr lang="en-ZA" smtClean="0"/>
              <a:t>4</a:t>
            </a:fld>
            <a:endParaRPr lang="en-Z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Analysis – Model Classification</a:t>
            </a:r>
            <a:endParaRPr lang="en-ZA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629083"/>
              </p:ext>
            </p:extLst>
          </p:nvPr>
        </p:nvGraphicFramePr>
        <p:xfrm>
          <a:off x="160226" y="1130060"/>
          <a:ext cx="9178507" cy="541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03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Confidential – All rights reserved to The Cyest Corporation Pty. Ltd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b="1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96DE-9A5A-4316-987F-1E6B33007BCA}" type="slidenum">
              <a:rPr lang="en-ZA" smtClean="0"/>
              <a:t>5</a:t>
            </a:fld>
            <a:endParaRPr lang="en-Z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Analysis – Template </a:t>
            </a:r>
            <a:r>
              <a:rPr lang="en-ZA" dirty="0" smtClean="0"/>
              <a:t>Distribution</a:t>
            </a:r>
            <a:endParaRPr lang="en-ZA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786068"/>
              </p:ext>
            </p:extLst>
          </p:nvPr>
        </p:nvGraphicFramePr>
        <p:xfrm>
          <a:off x="1471633" y="1230494"/>
          <a:ext cx="6881813" cy="491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74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Confidential – All rights reserved to The Cyest Corporation Pty. Ltd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b="1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96DE-9A5A-4316-987F-1E6B33007BCA}" type="slidenum">
              <a:rPr lang="en-ZA" smtClean="0"/>
              <a:t>6</a:t>
            </a:fld>
            <a:endParaRPr lang="en-Z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Analysis – Formula Classification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 smtClean="0"/>
              <a:t>It may be useful to classify the formula based </a:t>
            </a:r>
            <a:r>
              <a:rPr lang="en-ZA" dirty="0" smtClean="0"/>
              <a:t>on following criteria</a:t>
            </a:r>
          </a:p>
          <a:p>
            <a:pPr lvl="1"/>
            <a:r>
              <a:rPr lang="en-ZA" dirty="0" smtClean="0"/>
              <a:t>Aggregation formula</a:t>
            </a:r>
          </a:p>
          <a:p>
            <a:pPr lvl="1"/>
            <a:r>
              <a:rPr lang="en-ZA" dirty="0" smtClean="0"/>
              <a:t>Conditional formula (if statement)</a:t>
            </a:r>
          </a:p>
          <a:p>
            <a:pPr lvl="1"/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120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Confidential – All rights reserved to The Cyest Corporation Pty. Ltd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b="1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96DE-9A5A-4316-987F-1E6B33007BCA}" type="slidenum">
              <a:rPr lang="en-ZA" smtClean="0"/>
              <a:t>7</a:t>
            </a:fld>
            <a:endParaRPr lang="en-Z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Context</a:t>
            </a:r>
            <a:endParaRPr lang="en-Z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97529"/>
              </p:ext>
            </p:extLst>
          </p:nvPr>
        </p:nvGraphicFramePr>
        <p:xfrm>
          <a:off x="437194" y="1098195"/>
          <a:ext cx="9168051" cy="4963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61914"/>
                <a:gridCol w="5506137"/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Customer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Anglo</a:t>
                      </a:r>
                      <a:r>
                        <a:rPr lang="en-ZA" baseline="0" dirty="0" smtClean="0"/>
                        <a:t> (COTREMS Model users)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Actors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Cyest Tech Engine</a:t>
                      </a:r>
                      <a:r>
                        <a:rPr lang="en-ZA" baseline="0" dirty="0" smtClean="0"/>
                        <a:t> Team(Richard and Jaisheel) + Cyest Tech Business Analyst(Cady)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Performance</a:t>
                      </a:r>
                      <a:r>
                        <a:rPr lang="en-ZA" baseline="0" dirty="0" smtClean="0"/>
                        <a:t> Measures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Engine Memory Foot print</a:t>
                      </a:r>
                    </a:p>
                    <a:p>
                      <a:r>
                        <a:rPr lang="en-ZA" dirty="0" smtClean="0"/>
                        <a:t>Engine</a:t>
                      </a:r>
                      <a:r>
                        <a:rPr lang="en-ZA" baseline="0" dirty="0" smtClean="0"/>
                        <a:t> Calculation Time</a:t>
                      </a:r>
                    </a:p>
                    <a:p>
                      <a:r>
                        <a:rPr lang="en-ZA" baseline="0" dirty="0" smtClean="0"/>
                        <a:t>Engine Compilation Time</a:t>
                      </a:r>
                    </a:p>
                    <a:p>
                      <a:r>
                        <a:rPr lang="en-ZA" baseline="0" dirty="0" smtClean="0"/>
                        <a:t>Accuracy/Consistency of the calculation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Environment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New</a:t>
                      </a:r>
                      <a:r>
                        <a:rPr lang="en-ZA" baseline="0" dirty="0" smtClean="0"/>
                        <a:t> engine </a:t>
                      </a:r>
                      <a:r>
                        <a:rPr lang="en-ZA" baseline="0" dirty="0" err="1" smtClean="0"/>
                        <a:t>plateform</a:t>
                      </a:r>
                      <a:r>
                        <a:rPr lang="en-ZA" baseline="0" dirty="0" smtClean="0"/>
                        <a:t>, template definitions in a Repository, c# engine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Transformation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Conversion</a:t>
                      </a:r>
                      <a:r>
                        <a:rPr lang="en-ZA" baseline="0" dirty="0" smtClean="0"/>
                        <a:t> of the current </a:t>
                      </a:r>
                      <a:r>
                        <a:rPr lang="en-ZA" baseline="0" dirty="0" err="1" smtClean="0"/>
                        <a:t>cotrems</a:t>
                      </a:r>
                      <a:r>
                        <a:rPr lang="en-ZA" baseline="0" dirty="0" smtClean="0"/>
                        <a:t> model engine to make use of the new engine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Owner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Cyest</a:t>
                      </a:r>
                      <a:r>
                        <a:rPr lang="en-ZA" baseline="0" dirty="0" smtClean="0"/>
                        <a:t> Technology (Dirk Kok)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World View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Proactive</a:t>
                      </a:r>
                      <a:r>
                        <a:rPr lang="en-ZA" baseline="0" dirty="0" smtClean="0"/>
                        <a:t> approach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Nature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Proof of Concept , Understanding</a:t>
                      </a:r>
                      <a:r>
                        <a:rPr lang="en-ZA" baseline="0" dirty="0" smtClean="0"/>
                        <a:t> of current flaws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48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Confidential – All rights reserved to The Cyest Corporation Pty. Ltd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b="1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96DE-9A5A-4316-987F-1E6B33007BCA}" type="slidenum">
              <a:rPr lang="en-ZA" smtClean="0"/>
              <a:t>8</a:t>
            </a:fld>
            <a:endParaRPr lang="en-Z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Execution Ideas</a:t>
            </a:r>
            <a:endParaRPr lang="en-ZA" dirty="0"/>
          </a:p>
        </p:txBody>
      </p:sp>
      <p:sp>
        <p:nvSpPr>
          <p:cNvPr id="11" name="Folded Corner 10"/>
          <p:cNvSpPr/>
          <p:nvPr/>
        </p:nvSpPr>
        <p:spPr>
          <a:xfrm>
            <a:off x="801112" y="1594131"/>
            <a:ext cx="1618407" cy="1545579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Dumb down the Model to only contain single template type</a:t>
            </a:r>
            <a:endParaRPr lang="en-ZA" dirty="0"/>
          </a:p>
        </p:txBody>
      </p:sp>
      <p:sp>
        <p:nvSpPr>
          <p:cNvPr id="13" name="Folded Corner 12"/>
          <p:cNvSpPr/>
          <p:nvPr/>
        </p:nvSpPr>
        <p:spPr>
          <a:xfrm>
            <a:off x="3576681" y="1594130"/>
            <a:ext cx="1618407" cy="1545579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Get the State data into the object tree without formula logic</a:t>
            </a:r>
            <a:endParaRPr lang="en-ZA" dirty="0"/>
          </a:p>
        </p:txBody>
      </p:sp>
      <p:sp>
        <p:nvSpPr>
          <p:cNvPr id="14" name="Folded Corner 13"/>
          <p:cNvSpPr/>
          <p:nvPr/>
        </p:nvSpPr>
        <p:spPr>
          <a:xfrm>
            <a:off x="6174225" y="1440382"/>
            <a:ext cx="1618407" cy="1545579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Simplify calculations to be on only done on daily scale, ignore yearly and </a:t>
            </a:r>
            <a:r>
              <a:rPr lang="en-ZA" sz="1400" dirty="0" err="1" smtClean="0"/>
              <a:t>monthy</a:t>
            </a:r>
            <a:r>
              <a:rPr lang="en-ZA" sz="1400" dirty="0" smtClean="0"/>
              <a:t> scaling</a:t>
            </a:r>
            <a:endParaRPr lang="en-ZA" sz="1400" dirty="0"/>
          </a:p>
        </p:txBody>
      </p:sp>
      <p:sp>
        <p:nvSpPr>
          <p:cNvPr id="15" name="Folded Corner 14"/>
          <p:cNvSpPr/>
          <p:nvPr/>
        </p:nvSpPr>
        <p:spPr>
          <a:xfrm>
            <a:off x="825388" y="3854525"/>
            <a:ext cx="1618407" cy="1545579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Strategy needed for non template objects</a:t>
            </a:r>
            <a:endParaRPr lang="en-ZA" dirty="0"/>
          </a:p>
        </p:txBody>
      </p:sp>
      <p:sp>
        <p:nvSpPr>
          <p:cNvPr id="16" name="Folded Corner 15"/>
          <p:cNvSpPr/>
          <p:nvPr/>
        </p:nvSpPr>
        <p:spPr>
          <a:xfrm>
            <a:off x="3346471" y="3854523"/>
            <a:ext cx="1618407" cy="1545579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Two step calculation Process</a:t>
            </a:r>
            <a:endParaRPr lang="en-ZA" dirty="0"/>
          </a:p>
        </p:txBody>
      </p:sp>
      <p:sp>
        <p:nvSpPr>
          <p:cNvPr id="17" name="Folded Corner 16"/>
          <p:cNvSpPr/>
          <p:nvPr/>
        </p:nvSpPr>
        <p:spPr>
          <a:xfrm>
            <a:off x="5644609" y="3854522"/>
            <a:ext cx="1618407" cy="1545579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Document Conversion Process Per Model and per template definition</a:t>
            </a:r>
            <a:endParaRPr lang="en-ZA" sz="1400" dirty="0"/>
          </a:p>
        </p:txBody>
      </p:sp>
      <p:sp>
        <p:nvSpPr>
          <p:cNvPr id="18" name="Folded Corner 17"/>
          <p:cNvSpPr/>
          <p:nvPr/>
        </p:nvSpPr>
        <p:spPr>
          <a:xfrm>
            <a:off x="7792632" y="3773602"/>
            <a:ext cx="1618407" cy="1545579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Compare Models Based on Values Export of New Engine vs Old Engine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148970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mtClean="0"/>
              <a:t>Confidential – All rights reserved to The Cyest Corporation Pty. Ltd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b="1" smtClean="0">
                <a:solidFill>
                  <a:srgbClr val="6DC7E7"/>
                </a:solidFill>
              </a:rPr>
              <a:t>A Division of The Cyest Corporation</a:t>
            </a:r>
            <a:endParaRPr lang="en-ZA" b="1" dirty="0">
              <a:solidFill>
                <a:srgbClr val="6DC7E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96DE-9A5A-4316-987F-1E6B33007BCA}" type="slidenum">
              <a:rPr lang="en-ZA" smtClean="0"/>
              <a:t>9</a:t>
            </a:fld>
            <a:endParaRPr lang="en-Z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New Engine Shortfalls and Capabilities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 smtClean="0"/>
              <a:t>What is the formula language</a:t>
            </a:r>
          </a:p>
          <a:p>
            <a:r>
              <a:rPr lang="en-ZA" dirty="0" smtClean="0"/>
              <a:t>Do we cater for Datasets</a:t>
            </a:r>
          </a:p>
          <a:p>
            <a:r>
              <a:rPr lang="en-ZA" dirty="0" smtClean="0"/>
              <a:t>Can a formula stack set be set on the hierarchical dimension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143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est Tech Blank PowerPoint Template.potx" id="{B63D1531-2789-4760-BC8D-B6D837125657}" vid="{637296F0-BF47-494E-AA7B-F463BE7C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Cyest Tech Blank PowerPoint Template</Template>
  <TotalTime>1182</TotalTime>
  <Words>453</Words>
  <Application>Microsoft Office PowerPoint</Application>
  <PresentationFormat>A4 Paper (210x297 mm)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Model Analysis</vt:lpstr>
      <vt:lpstr>Model Analysis – Model Classification</vt:lpstr>
      <vt:lpstr>Model Analysis – Template Distribution</vt:lpstr>
      <vt:lpstr>Model Analysis – Formula Classification</vt:lpstr>
      <vt:lpstr>Project Context</vt:lpstr>
      <vt:lpstr>Execution Ideas</vt:lpstr>
      <vt:lpstr>New Engine Shortfalls and Capabilities</vt:lpstr>
      <vt:lpstr>Project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Jaisheel Mistry</dc:creator>
  <cp:lastModifiedBy>Jaisheel Mistry</cp:lastModifiedBy>
  <cp:revision>14</cp:revision>
  <dcterms:created xsi:type="dcterms:W3CDTF">2014-03-19T09:01:00Z</dcterms:created>
  <dcterms:modified xsi:type="dcterms:W3CDTF">2014-03-20T07:52:35Z</dcterms:modified>
</cp:coreProperties>
</file>