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3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82"/>
  </p:normalViewPr>
  <p:slideViewPr>
    <p:cSldViewPr snapToGrid="0" snapToObjects="1">
      <p:cViewPr varScale="1">
        <p:scale>
          <a:sx n="117" d="100"/>
          <a:sy n="117" d="100"/>
        </p:scale>
        <p:origin x="360"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3/16/22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3/16/22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3/16/22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3/16/22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3/16/22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3/16/22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3/16/22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3/16/22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31A554-61ED-EA4A-A850-7F95BD97FEBF}"/>
              </a:ext>
            </a:extLst>
          </p:cNvPr>
          <p:cNvSpPr>
            <a:spLocks noGrp="1"/>
          </p:cNvSpPr>
          <p:nvPr>
            <p:ph type="ctrTitle"/>
          </p:nvPr>
        </p:nvSpPr>
        <p:spPr/>
        <p:txBody>
          <a:bodyPr/>
          <a:lstStyle/>
          <a:p>
            <a:r>
              <a:rPr lang="fr-FR" dirty="0" err="1"/>
              <a:t>AcademyCoins</a:t>
            </a:r>
            <a:r>
              <a:rPr lang="fr-FR" dirty="0"/>
              <a:t> : building a </a:t>
            </a:r>
            <a:r>
              <a:rPr lang="fr-FR" dirty="0" err="1"/>
              <a:t>blockchain</a:t>
            </a:r>
            <a:r>
              <a:rPr lang="fr-FR" dirty="0"/>
              <a:t> </a:t>
            </a:r>
            <a:r>
              <a:rPr lang="fr-FR" dirty="0" err="1"/>
              <a:t>from</a:t>
            </a:r>
            <a:r>
              <a:rPr lang="fr-FR" dirty="0"/>
              <a:t> scratch</a:t>
            </a:r>
          </a:p>
        </p:txBody>
      </p:sp>
      <p:sp>
        <p:nvSpPr>
          <p:cNvPr id="3" name="Sous-titre 2">
            <a:extLst>
              <a:ext uri="{FF2B5EF4-FFF2-40B4-BE49-F238E27FC236}">
                <a16:creationId xmlns:a16="http://schemas.microsoft.com/office/drawing/2014/main" id="{E01BBCBC-CF7B-4347-8FD2-DBBE799DDE2B}"/>
              </a:ext>
            </a:extLst>
          </p:cNvPr>
          <p:cNvSpPr>
            <a:spLocks noGrp="1"/>
          </p:cNvSpPr>
          <p:nvPr>
            <p:ph type="subTitle" idx="1"/>
          </p:nvPr>
        </p:nvSpPr>
        <p:spPr/>
        <p:txBody>
          <a:bodyPr/>
          <a:lstStyle/>
          <a:p>
            <a:r>
              <a:rPr lang="fr-FR" dirty="0"/>
              <a:t>JM Torres – 09/2021-3/2022</a:t>
            </a:r>
          </a:p>
        </p:txBody>
      </p:sp>
    </p:spTree>
    <p:extLst>
      <p:ext uri="{BB962C8B-B14F-4D97-AF65-F5344CB8AC3E}">
        <p14:creationId xmlns:p14="http://schemas.microsoft.com/office/powerpoint/2010/main" val="288671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0F5C4-B10D-8B4A-A236-2A199880A032}"/>
              </a:ext>
            </a:extLst>
          </p:cNvPr>
          <p:cNvSpPr>
            <a:spLocks noGrp="1"/>
          </p:cNvSpPr>
          <p:nvPr>
            <p:ph type="title"/>
          </p:nvPr>
        </p:nvSpPr>
        <p:spPr/>
        <p:txBody>
          <a:bodyPr/>
          <a:lstStyle/>
          <a:p>
            <a:r>
              <a:rPr lang="fr-FR" dirty="0"/>
              <a:t>billet</a:t>
            </a:r>
          </a:p>
        </p:txBody>
      </p:sp>
      <p:pic>
        <p:nvPicPr>
          <p:cNvPr id="2050" name="Picture 2" descr="500 euros banknote - Numismag">
            <a:extLst>
              <a:ext uri="{FF2B5EF4-FFF2-40B4-BE49-F238E27FC236}">
                <a16:creationId xmlns:a16="http://schemas.microsoft.com/office/drawing/2014/main" id="{22749254-9731-C844-8098-63D9A07B92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2401" y="1634011"/>
            <a:ext cx="6281738" cy="317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6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7C4DD-65FD-194E-B65D-D0E8150420F6}"/>
              </a:ext>
            </a:extLst>
          </p:cNvPr>
          <p:cNvSpPr>
            <a:spLocks noGrp="1"/>
          </p:cNvSpPr>
          <p:nvPr>
            <p:ph type="title"/>
          </p:nvPr>
        </p:nvSpPr>
        <p:spPr/>
        <p:txBody>
          <a:bodyPr/>
          <a:lstStyle/>
          <a:p>
            <a:r>
              <a:rPr lang="fr-FR" dirty="0"/>
              <a:t>banque</a:t>
            </a:r>
          </a:p>
        </p:txBody>
      </p:sp>
      <p:pic>
        <p:nvPicPr>
          <p:cNvPr id="3074" name="Picture 2" descr="Bank Icon Design 487968 - Telecharger Vectoriel Gratuit, Clipart Graphique,  Vecteur Dessins et Pictogramme Gratuit">
            <a:extLst>
              <a:ext uri="{FF2B5EF4-FFF2-40B4-BE49-F238E27FC236}">
                <a16:creationId xmlns:a16="http://schemas.microsoft.com/office/drawing/2014/main" id="{47D3D597-7336-E840-96DC-56C6238C65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5448" y="1078215"/>
            <a:ext cx="5730277" cy="438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7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86CFB6-EAFC-F645-86C5-2863E90192D5}"/>
              </a:ext>
            </a:extLst>
          </p:cNvPr>
          <p:cNvSpPr>
            <a:spLocks noGrp="1"/>
          </p:cNvSpPr>
          <p:nvPr>
            <p:ph type="title"/>
          </p:nvPr>
        </p:nvSpPr>
        <p:spPr/>
        <p:txBody>
          <a:bodyPr/>
          <a:lstStyle/>
          <a:p>
            <a:r>
              <a:rPr lang="fr-FR" dirty="0"/>
              <a:t>Satoshi </a:t>
            </a:r>
            <a:r>
              <a:rPr lang="fr-FR" dirty="0" err="1"/>
              <a:t>Nakamoto</a:t>
            </a:r>
            <a:br>
              <a:rPr lang="fr-FR" dirty="0"/>
            </a:br>
            <a:r>
              <a:rPr lang="fr-FR" dirty="0"/>
              <a:t>2009</a:t>
            </a:r>
          </a:p>
        </p:txBody>
      </p:sp>
      <p:pic>
        <p:nvPicPr>
          <p:cNvPr id="1026" name="Picture 2">
            <a:extLst>
              <a:ext uri="{FF2B5EF4-FFF2-40B4-BE49-F238E27FC236}">
                <a16:creationId xmlns:a16="http://schemas.microsoft.com/office/drawing/2014/main" id="{ECE689CA-E911-924E-96A1-02B862EE0F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4831" y="803275"/>
            <a:ext cx="52482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13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F863D5-C4D9-5F49-A3A2-715992A7663C}"/>
              </a:ext>
            </a:extLst>
          </p:cNvPr>
          <p:cNvSpPr>
            <a:spLocks noGrp="1"/>
          </p:cNvSpPr>
          <p:nvPr>
            <p:ph type="title"/>
          </p:nvPr>
        </p:nvSpPr>
        <p:spPr/>
        <p:txBody>
          <a:bodyPr/>
          <a:lstStyle/>
          <a:p>
            <a:r>
              <a:rPr lang="fr-FR" dirty="0"/>
              <a:t>Valeur du </a:t>
            </a:r>
            <a:r>
              <a:rPr lang="fr-FR" dirty="0" err="1"/>
              <a:t>BitCoin</a:t>
            </a:r>
            <a:br>
              <a:rPr lang="fr-FR" dirty="0"/>
            </a:br>
            <a:r>
              <a:rPr lang="fr-FR" sz="2800" dirty="0"/>
              <a:t>(source </a:t>
            </a:r>
            <a:r>
              <a:rPr lang="fr-FR" sz="2800" dirty="0" err="1"/>
              <a:t>wikipedia</a:t>
            </a:r>
            <a:r>
              <a:rPr lang="fr-FR" sz="2800" dirty="0"/>
              <a:t>)</a:t>
            </a:r>
            <a:endParaRPr lang="fr-FR" dirty="0"/>
          </a:p>
        </p:txBody>
      </p:sp>
      <p:pic>
        <p:nvPicPr>
          <p:cNvPr id="4098" name="Picture 2">
            <a:extLst>
              <a:ext uri="{FF2B5EF4-FFF2-40B4-BE49-F238E27FC236}">
                <a16:creationId xmlns:a16="http://schemas.microsoft.com/office/drawing/2014/main" id="{F748ED19-C6A3-A74F-B0B4-4AA096E28F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6812" y="1723842"/>
            <a:ext cx="6695888" cy="3205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0E20B7-EFE8-5B4A-B98D-35B4BD33F0C0}"/>
              </a:ext>
            </a:extLst>
          </p:cNvPr>
          <p:cNvSpPr>
            <a:spLocks noGrp="1"/>
          </p:cNvSpPr>
          <p:nvPr>
            <p:ph type="title"/>
          </p:nvPr>
        </p:nvSpPr>
        <p:spPr/>
        <p:txBody>
          <a:bodyPr/>
          <a:lstStyle/>
          <a:p>
            <a:r>
              <a:rPr lang="fr-FR" dirty="0"/>
              <a:t>règles : </a:t>
            </a:r>
            <a:r>
              <a:rPr lang="fr-FR" dirty="0" err="1"/>
              <a:t>décentralisatoin</a:t>
            </a:r>
            <a:endParaRPr lang="fr-FR" dirty="0"/>
          </a:p>
        </p:txBody>
      </p:sp>
      <p:sp>
        <p:nvSpPr>
          <p:cNvPr id="3" name="Espace réservé du contenu 2">
            <a:extLst>
              <a:ext uri="{FF2B5EF4-FFF2-40B4-BE49-F238E27FC236}">
                <a16:creationId xmlns:a16="http://schemas.microsoft.com/office/drawing/2014/main" id="{E461D658-F541-D642-8F0C-E8D6B4A00F25}"/>
              </a:ext>
            </a:extLst>
          </p:cNvPr>
          <p:cNvSpPr>
            <a:spLocks noGrp="1"/>
          </p:cNvSpPr>
          <p:nvPr>
            <p:ph idx="1"/>
          </p:nvPr>
        </p:nvSpPr>
        <p:spPr>
          <a:xfrm>
            <a:off x="4690965" y="792300"/>
            <a:ext cx="7086599" cy="5597614"/>
          </a:xfrm>
        </p:spPr>
        <p:txBody>
          <a:bodyPr>
            <a:normAutofit fontScale="85000" lnSpcReduction="20000"/>
          </a:bodyPr>
          <a:lstStyle/>
          <a:p>
            <a:pPr marL="0" indent="0">
              <a:buNone/>
            </a:pPr>
            <a:endParaRPr lang="fr-FR" dirty="0"/>
          </a:p>
          <a:p>
            <a:r>
              <a:rPr lang="fr-FR" dirty="0"/>
              <a:t>Bitcoin n’a pas d’autorité centrale,</a:t>
            </a:r>
          </a:p>
          <a:p>
            <a:r>
              <a:rPr lang="fr-FR" dirty="0"/>
              <a:t>Il n’y a pas de serveur central, le réseau bitcoin est pair-à-pair,</a:t>
            </a:r>
          </a:p>
          <a:p>
            <a:r>
              <a:rPr lang="fr-FR" dirty="0"/>
              <a:t>Il n’y a pas de stockage centralisé, le livre de comptes est distribué ,</a:t>
            </a:r>
          </a:p>
          <a:p>
            <a:r>
              <a:rPr lang="fr-FR" dirty="0"/>
              <a:t>Le livre de comptes est public, chacun peut l’enregistrer sur son ordinateur,</a:t>
            </a:r>
          </a:p>
          <a:p>
            <a:r>
              <a:rPr lang="fr-FR" dirty="0"/>
              <a:t>Il n’y a pas d’administrateur central, le livre de comptes est maintenu par un réseau de mineurs ayant tous les même privilèges, </a:t>
            </a:r>
          </a:p>
          <a:p>
            <a:r>
              <a:rPr lang="fr-FR" dirty="0"/>
              <a:t>Chacun peut devenir un mineur, </a:t>
            </a:r>
            <a:r>
              <a:rPr lang="fr-FR" baseline="30000" dirty="0"/>
              <a:t> </a:t>
            </a:r>
            <a:endParaRPr lang="fr-FR" dirty="0"/>
          </a:p>
          <a:p>
            <a:r>
              <a:rPr lang="fr-FR" dirty="0"/>
              <a:t>Les nouvelles entrées dans le livre de compte font l’objet d’une compétition. Tant qu’un nouveau bloc de données n’est pas ajouté dans le livre de comptes, on ne sait pas qui va créer ce nouveau bloc,</a:t>
            </a:r>
          </a:p>
          <a:p>
            <a:r>
              <a:rPr lang="fr-FR" dirty="0"/>
              <a:t>L’attribution de </a:t>
            </a:r>
            <a:r>
              <a:rPr lang="fr-FR" dirty="0" err="1"/>
              <a:t>BitCoins</a:t>
            </a:r>
            <a:r>
              <a:rPr lang="fr-FR" dirty="0"/>
              <a:t> est décentralisée, ils sont donnés comme récompense pour la création d’un nouveau bloc,</a:t>
            </a:r>
          </a:p>
          <a:p>
            <a:r>
              <a:rPr lang="fr-FR" dirty="0"/>
              <a:t>Chacun peut créer un nouvelle adresse de bitcoin (qui est l’équivalent d’un compte en banque) sans avoir besoin d’aucune approbation, </a:t>
            </a:r>
            <a:r>
              <a:rPr lang="fr-FR" baseline="30000" dirty="0"/>
              <a:t> </a:t>
            </a:r>
            <a:endParaRPr lang="fr-FR" dirty="0"/>
          </a:p>
          <a:p>
            <a:r>
              <a:rPr lang="fr-FR" dirty="0"/>
              <a:t>Chacun peut soumettre une transaction au réseau, sans avoir besoin d’approbation. Le réseau va simplement confirmer que la transaction est légitime.</a:t>
            </a:r>
          </a:p>
        </p:txBody>
      </p:sp>
      <p:sp>
        <p:nvSpPr>
          <p:cNvPr id="4" name="ZoneTexte 3">
            <a:extLst>
              <a:ext uri="{FF2B5EF4-FFF2-40B4-BE49-F238E27FC236}">
                <a16:creationId xmlns:a16="http://schemas.microsoft.com/office/drawing/2014/main" id="{A6E1654D-3A87-064A-B34E-1DEB4219AAA6}"/>
              </a:ext>
            </a:extLst>
          </p:cNvPr>
          <p:cNvSpPr txBox="1"/>
          <p:nvPr/>
        </p:nvSpPr>
        <p:spPr>
          <a:xfrm>
            <a:off x="10192667" y="6400799"/>
            <a:ext cx="1229824" cy="246221"/>
          </a:xfrm>
          <a:prstGeom prst="rect">
            <a:avLst/>
          </a:prstGeom>
          <a:noFill/>
        </p:spPr>
        <p:txBody>
          <a:bodyPr wrap="none" rtlCol="0">
            <a:spAutoFit/>
          </a:bodyPr>
          <a:lstStyle/>
          <a:p>
            <a:r>
              <a:rPr lang="fr-FR" sz="1000" dirty="0"/>
              <a:t>source </a:t>
            </a:r>
            <a:r>
              <a:rPr lang="fr-FR" sz="1000" dirty="0" err="1"/>
              <a:t>Wikipedia</a:t>
            </a:r>
            <a:endParaRPr lang="fr-FR" sz="1000" dirty="0"/>
          </a:p>
        </p:txBody>
      </p:sp>
    </p:spTree>
    <p:extLst>
      <p:ext uri="{BB962C8B-B14F-4D97-AF65-F5344CB8AC3E}">
        <p14:creationId xmlns:p14="http://schemas.microsoft.com/office/powerpoint/2010/main" val="94478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18AA1-054F-F54B-8615-87798F0CD874}"/>
              </a:ext>
            </a:extLst>
          </p:cNvPr>
          <p:cNvSpPr>
            <a:spLocks noGrp="1"/>
          </p:cNvSpPr>
          <p:nvPr>
            <p:ph type="title"/>
          </p:nvPr>
        </p:nvSpPr>
        <p:spPr/>
        <p:txBody>
          <a:bodyPr>
            <a:normAutofit fontScale="90000"/>
          </a:bodyPr>
          <a:lstStyle/>
          <a:p>
            <a:r>
              <a:rPr lang="fr-FR" dirty="0"/>
              <a:t>la </a:t>
            </a:r>
            <a:r>
              <a:rPr lang="fr-FR" dirty="0" err="1"/>
              <a:t>blockchain</a:t>
            </a:r>
            <a:r>
              <a:rPr lang="fr-FR" dirty="0"/>
              <a:t> : une chaine de blocs générés par des mineurs</a:t>
            </a:r>
          </a:p>
        </p:txBody>
      </p:sp>
      <p:sp>
        <p:nvSpPr>
          <p:cNvPr id="3" name="Espace réservé du contenu 2">
            <a:extLst>
              <a:ext uri="{FF2B5EF4-FFF2-40B4-BE49-F238E27FC236}">
                <a16:creationId xmlns:a16="http://schemas.microsoft.com/office/drawing/2014/main" id="{AFDE03E3-3D02-8F48-856C-9F1C91C01894}"/>
              </a:ext>
            </a:extLst>
          </p:cNvPr>
          <p:cNvSpPr>
            <a:spLocks noGrp="1"/>
          </p:cNvSpPr>
          <p:nvPr>
            <p:ph idx="1"/>
          </p:nvPr>
        </p:nvSpPr>
        <p:spPr>
          <a:xfrm>
            <a:off x="4615543" y="803186"/>
            <a:ext cx="6784777" cy="5248622"/>
          </a:xfrm>
        </p:spPr>
        <p:txBody>
          <a:bodyPr>
            <a:normAutofit fontScale="92500" lnSpcReduction="20000"/>
          </a:bodyPr>
          <a:lstStyle/>
          <a:p>
            <a:r>
              <a:rPr lang="fr-FR" i="1" dirty="0"/>
              <a:t>Le minage </a:t>
            </a:r>
            <a:r>
              <a:rPr lang="fr-FR" dirty="0"/>
              <a:t>est un service de conservation du registre des comptes qui utilise la puissance de calcul. Les mineurs assurent l’intégrité de la </a:t>
            </a:r>
            <a:r>
              <a:rPr lang="fr-FR" dirty="0" err="1"/>
              <a:t>blockchain</a:t>
            </a:r>
            <a:r>
              <a:rPr lang="fr-FR" dirty="0"/>
              <a:t> en assurant qu’elle est cohérente, complète et inaltérable, ceci se fait en groupant les nouvelles transactions dans un </a:t>
            </a:r>
            <a:r>
              <a:rPr lang="fr-FR" i="1" dirty="0"/>
              <a:t>bloc</a:t>
            </a:r>
            <a:r>
              <a:rPr lang="fr-FR" dirty="0"/>
              <a:t>, qui est alors envoyé à tout le réseau et vérifié par les récipiendaires. </a:t>
            </a:r>
          </a:p>
          <a:p>
            <a:r>
              <a:rPr lang="fr-FR" dirty="0"/>
              <a:t>Pour être accepté par l’ensemble du réseau, un nouveau </a:t>
            </a:r>
            <a:r>
              <a:rPr lang="fr-FR" i="1" dirty="0"/>
              <a:t>bloc </a:t>
            </a:r>
            <a:r>
              <a:rPr lang="fr-FR" dirty="0"/>
              <a:t>doit contenir une preuve de travail (</a:t>
            </a:r>
            <a:r>
              <a:rPr lang="fr-FR" dirty="0" err="1"/>
              <a:t>PoW</a:t>
            </a:r>
            <a:r>
              <a:rPr lang="fr-FR" dirty="0"/>
              <a:t> : Proof of </a:t>
            </a:r>
            <a:r>
              <a:rPr lang="fr-FR" dirty="0" err="1"/>
              <a:t>Work</a:t>
            </a:r>
            <a:r>
              <a:rPr lang="fr-FR" dirty="0"/>
              <a:t>). La preuve de travail nécessite de trouver un nombre appelé </a:t>
            </a:r>
            <a:r>
              <a:rPr lang="fr-FR" i="1" dirty="0"/>
              <a:t>« nonce »</a:t>
            </a:r>
            <a:r>
              <a:rPr lang="fr-FR" dirty="0"/>
              <a:t> ( </a:t>
            </a:r>
            <a:r>
              <a:rPr lang="fr-FR" dirty="0" err="1"/>
              <a:t>Number</a:t>
            </a:r>
            <a:r>
              <a:rPr lang="fr-FR" dirty="0"/>
              <a:t> </a:t>
            </a:r>
            <a:r>
              <a:rPr lang="fr-FR" dirty="0" err="1"/>
              <a:t>used</a:t>
            </a:r>
            <a:r>
              <a:rPr lang="fr-FR" dirty="0"/>
              <a:t> ONCE) tel que le résultat du hash de la concaténation du contenu de ce bloc avec le nonce, soit numériquement « inférieur » à une certaine valeur qui représente un objectif de </a:t>
            </a:r>
            <a:r>
              <a:rPr lang="fr-FR" i="1" dirty="0"/>
              <a:t>difficulté</a:t>
            </a:r>
            <a:r>
              <a:rPr lang="fr-FR" dirty="0"/>
              <a:t>. Cette preuve est </a:t>
            </a:r>
            <a:r>
              <a:rPr lang="fr-FR" i="1" dirty="0"/>
              <a:t>facile </a:t>
            </a:r>
            <a:r>
              <a:rPr lang="fr-FR" dirty="0"/>
              <a:t>à vérifier, mais est très consommatrice de temps de calcul lorsque qu’il s’agit de la générer, les mineurs doivent essayer de nombreuses valeurs de nonce avant de trouver un résultat inférieur à l’objectif de difficulté.</a:t>
            </a:r>
            <a:br>
              <a:rPr lang="fr-FR" dirty="0"/>
            </a:br>
            <a:endParaRPr lang="fr-FR" dirty="0"/>
          </a:p>
        </p:txBody>
      </p:sp>
      <p:sp>
        <p:nvSpPr>
          <p:cNvPr id="4" name="ZoneTexte 3">
            <a:extLst>
              <a:ext uri="{FF2B5EF4-FFF2-40B4-BE49-F238E27FC236}">
                <a16:creationId xmlns:a16="http://schemas.microsoft.com/office/drawing/2014/main" id="{CB25C5C1-0A6A-004C-8655-0446C81BD181}"/>
              </a:ext>
            </a:extLst>
          </p:cNvPr>
          <p:cNvSpPr txBox="1"/>
          <p:nvPr/>
        </p:nvSpPr>
        <p:spPr>
          <a:xfrm>
            <a:off x="10192667" y="6400799"/>
            <a:ext cx="1229824" cy="246221"/>
          </a:xfrm>
          <a:prstGeom prst="rect">
            <a:avLst/>
          </a:prstGeom>
          <a:noFill/>
        </p:spPr>
        <p:txBody>
          <a:bodyPr wrap="none" rtlCol="0">
            <a:spAutoFit/>
          </a:bodyPr>
          <a:lstStyle/>
          <a:p>
            <a:r>
              <a:rPr lang="fr-FR" sz="1000" dirty="0"/>
              <a:t>source </a:t>
            </a:r>
            <a:r>
              <a:rPr lang="fr-FR" sz="1000" dirty="0" err="1"/>
              <a:t>Wikipedia</a:t>
            </a:r>
            <a:endParaRPr lang="fr-FR" sz="1000" dirty="0"/>
          </a:p>
        </p:txBody>
      </p:sp>
    </p:spTree>
    <p:extLst>
      <p:ext uri="{BB962C8B-B14F-4D97-AF65-F5344CB8AC3E}">
        <p14:creationId xmlns:p14="http://schemas.microsoft.com/office/powerpoint/2010/main" val="39545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313C2-1FE5-0746-9E5D-9022AF5963B1}"/>
              </a:ext>
            </a:extLst>
          </p:cNvPr>
          <p:cNvSpPr>
            <a:spLocks noGrp="1"/>
          </p:cNvSpPr>
          <p:nvPr>
            <p:ph type="title"/>
          </p:nvPr>
        </p:nvSpPr>
        <p:spPr/>
        <p:txBody>
          <a:bodyPr/>
          <a:lstStyle/>
          <a:p>
            <a:r>
              <a:rPr lang="fr-FR" dirty="0"/>
              <a:t>construction de la chaine</a:t>
            </a:r>
          </a:p>
        </p:txBody>
      </p:sp>
      <p:sp>
        <p:nvSpPr>
          <p:cNvPr id="4" name="Rectangle 3">
            <a:extLst>
              <a:ext uri="{FF2B5EF4-FFF2-40B4-BE49-F238E27FC236}">
                <a16:creationId xmlns:a16="http://schemas.microsoft.com/office/drawing/2014/main" id="{EDC8ECCD-4044-3A45-8D15-E6A8EF2B78DB}"/>
              </a:ext>
            </a:extLst>
          </p:cNvPr>
          <p:cNvSpPr/>
          <p:nvPr/>
        </p:nvSpPr>
        <p:spPr>
          <a:xfrm>
            <a:off x="5116286" y="1568460"/>
            <a:ext cx="1404257" cy="5025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PoW</a:t>
            </a:r>
            <a:r>
              <a:rPr lang="fr-FR" dirty="0"/>
              <a:t> initiale</a:t>
            </a:r>
          </a:p>
        </p:txBody>
      </p:sp>
      <p:sp>
        <p:nvSpPr>
          <p:cNvPr id="5" name="Rectangle 4">
            <a:extLst>
              <a:ext uri="{FF2B5EF4-FFF2-40B4-BE49-F238E27FC236}">
                <a16:creationId xmlns:a16="http://schemas.microsoft.com/office/drawing/2014/main" id="{54EF9CC8-27BE-954C-9C91-F377747E2C3E}"/>
              </a:ext>
            </a:extLst>
          </p:cNvPr>
          <p:cNvSpPr/>
          <p:nvPr/>
        </p:nvSpPr>
        <p:spPr>
          <a:xfrm>
            <a:off x="7130689" y="1672998"/>
            <a:ext cx="1611086" cy="326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transaction 1</a:t>
            </a:r>
          </a:p>
        </p:txBody>
      </p:sp>
      <p:sp>
        <p:nvSpPr>
          <p:cNvPr id="6" name="ZoneTexte 5">
            <a:extLst>
              <a:ext uri="{FF2B5EF4-FFF2-40B4-BE49-F238E27FC236}">
                <a16:creationId xmlns:a16="http://schemas.microsoft.com/office/drawing/2014/main" id="{CDE3B83D-24D7-2949-9223-87082DA3B6E5}"/>
              </a:ext>
            </a:extLst>
          </p:cNvPr>
          <p:cNvSpPr txBox="1"/>
          <p:nvPr/>
        </p:nvSpPr>
        <p:spPr>
          <a:xfrm>
            <a:off x="6657017" y="1659491"/>
            <a:ext cx="338554" cy="369332"/>
          </a:xfrm>
          <a:prstGeom prst="rect">
            <a:avLst/>
          </a:prstGeom>
          <a:noFill/>
        </p:spPr>
        <p:txBody>
          <a:bodyPr wrap="none" rtlCol="0">
            <a:spAutoFit/>
          </a:bodyPr>
          <a:lstStyle/>
          <a:p>
            <a:r>
              <a:rPr lang="fr-FR" dirty="0"/>
              <a:t>+</a:t>
            </a:r>
          </a:p>
        </p:txBody>
      </p:sp>
      <p:sp>
        <p:nvSpPr>
          <p:cNvPr id="7" name="Rectangle 6">
            <a:extLst>
              <a:ext uri="{FF2B5EF4-FFF2-40B4-BE49-F238E27FC236}">
                <a16:creationId xmlns:a16="http://schemas.microsoft.com/office/drawing/2014/main" id="{3B4E7E6C-B1F7-B542-BA34-04E2E49B5887}"/>
              </a:ext>
            </a:extLst>
          </p:cNvPr>
          <p:cNvSpPr/>
          <p:nvPr/>
        </p:nvSpPr>
        <p:spPr>
          <a:xfrm>
            <a:off x="6199413" y="2724830"/>
            <a:ext cx="1404257" cy="326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PoW</a:t>
            </a:r>
            <a:r>
              <a:rPr lang="fr-FR" dirty="0"/>
              <a:t> 2</a:t>
            </a:r>
          </a:p>
        </p:txBody>
      </p:sp>
      <p:cxnSp>
        <p:nvCxnSpPr>
          <p:cNvPr id="9" name="Connecteur en arc 8">
            <a:extLst>
              <a:ext uri="{FF2B5EF4-FFF2-40B4-BE49-F238E27FC236}">
                <a16:creationId xmlns:a16="http://schemas.microsoft.com/office/drawing/2014/main" id="{D9CB625C-CE86-0245-B731-8241E5CB3898}"/>
              </a:ext>
            </a:extLst>
          </p:cNvPr>
          <p:cNvCxnSpPr>
            <a:cxnSpLocks/>
            <a:stCxn id="4" idx="2"/>
            <a:endCxn id="7" idx="0"/>
          </p:cNvCxnSpPr>
          <p:nvPr/>
        </p:nvCxnSpPr>
        <p:spPr>
          <a:xfrm rot="16200000" flipH="1">
            <a:off x="6033084" y="1856371"/>
            <a:ext cx="653789" cy="1083127"/>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cteur en arc 9">
            <a:extLst>
              <a:ext uri="{FF2B5EF4-FFF2-40B4-BE49-F238E27FC236}">
                <a16:creationId xmlns:a16="http://schemas.microsoft.com/office/drawing/2014/main" id="{CD41AFBA-A790-6A4A-8A6D-86AA861D63DD}"/>
              </a:ext>
            </a:extLst>
          </p:cNvPr>
          <p:cNvCxnSpPr>
            <a:cxnSpLocks/>
            <a:stCxn id="5" idx="2"/>
            <a:endCxn id="7" idx="0"/>
          </p:cNvCxnSpPr>
          <p:nvPr/>
        </p:nvCxnSpPr>
        <p:spPr>
          <a:xfrm rot="5400000">
            <a:off x="7056257" y="1844855"/>
            <a:ext cx="725260" cy="1034690"/>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184B462-3674-DD4C-B703-9A7A1D30B6C3}"/>
              </a:ext>
            </a:extLst>
          </p:cNvPr>
          <p:cNvSpPr/>
          <p:nvPr/>
        </p:nvSpPr>
        <p:spPr>
          <a:xfrm>
            <a:off x="8163067" y="2733096"/>
            <a:ext cx="1611086" cy="326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transaction 2</a:t>
            </a:r>
          </a:p>
        </p:txBody>
      </p:sp>
      <p:sp>
        <p:nvSpPr>
          <p:cNvPr id="14" name="ZoneTexte 13">
            <a:extLst>
              <a:ext uri="{FF2B5EF4-FFF2-40B4-BE49-F238E27FC236}">
                <a16:creationId xmlns:a16="http://schemas.microsoft.com/office/drawing/2014/main" id="{AEC6D156-E6B5-934C-8845-7BEEAF2B88A0}"/>
              </a:ext>
            </a:extLst>
          </p:cNvPr>
          <p:cNvSpPr txBox="1"/>
          <p:nvPr/>
        </p:nvSpPr>
        <p:spPr>
          <a:xfrm>
            <a:off x="7716539" y="2703450"/>
            <a:ext cx="338554" cy="369332"/>
          </a:xfrm>
          <a:prstGeom prst="rect">
            <a:avLst/>
          </a:prstGeom>
          <a:noFill/>
        </p:spPr>
        <p:txBody>
          <a:bodyPr wrap="none" rtlCol="0">
            <a:spAutoFit/>
          </a:bodyPr>
          <a:lstStyle/>
          <a:p>
            <a:r>
              <a:rPr lang="fr-FR" dirty="0"/>
              <a:t>+</a:t>
            </a:r>
          </a:p>
        </p:txBody>
      </p:sp>
      <p:sp>
        <p:nvSpPr>
          <p:cNvPr id="15" name="Rectangle 14">
            <a:extLst>
              <a:ext uri="{FF2B5EF4-FFF2-40B4-BE49-F238E27FC236}">
                <a16:creationId xmlns:a16="http://schemas.microsoft.com/office/drawing/2014/main" id="{D1925604-4858-544E-ACA1-396F13985D4F}"/>
              </a:ext>
            </a:extLst>
          </p:cNvPr>
          <p:cNvSpPr/>
          <p:nvPr/>
        </p:nvSpPr>
        <p:spPr>
          <a:xfrm>
            <a:off x="7183687" y="3629908"/>
            <a:ext cx="1404257" cy="326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PoW</a:t>
            </a:r>
            <a:r>
              <a:rPr lang="fr-FR" dirty="0"/>
              <a:t> 3</a:t>
            </a:r>
          </a:p>
        </p:txBody>
      </p:sp>
      <p:cxnSp>
        <p:nvCxnSpPr>
          <p:cNvPr id="17" name="Connecteur en arc 16">
            <a:extLst>
              <a:ext uri="{FF2B5EF4-FFF2-40B4-BE49-F238E27FC236}">
                <a16:creationId xmlns:a16="http://schemas.microsoft.com/office/drawing/2014/main" id="{A6ED96CE-360A-2246-9A8D-A719228B2305}"/>
              </a:ext>
            </a:extLst>
          </p:cNvPr>
          <p:cNvCxnSpPr>
            <a:cxnSpLocks/>
            <a:stCxn id="7" idx="2"/>
            <a:endCxn id="15" idx="0"/>
          </p:cNvCxnSpPr>
          <p:nvPr/>
        </p:nvCxnSpPr>
        <p:spPr>
          <a:xfrm rot="16200000" flipH="1">
            <a:off x="7104426" y="2848518"/>
            <a:ext cx="578506" cy="98427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eur en arc 19">
            <a:extLst>
              <a:ext uri="{FF2B5EF4-FFF2-40B4-BE49-F238E27FC236}">
                <a16:creationId xmlns:a16="http://schemas.microsoft.com/office/drawing/2014/main" id="{6D0429BD-59FC-C74F-976A-B0748712F126}"/>
              </a:ext>
            </a:extLst>
          </p:cNvPr>
          <p:cNvCxnSpPr>
            <a:cxnSpLocks/>
            <a:stCxn id="13" idx="2"/>
            <a:endCxn id="15" idx="0"/>
          </p:cNvCxnSpPr>
          <p:nvPr/>
        </p:nvCxnSpPr>
        <p:spPr>
          <a:xfrm rot="5400000">
            <a:off x="8142093" y="2803391"/>
            <a:ext cx="570240" cy="108279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Connecteur en arc 22">
            <a:extLst>
              <a:ext uri="{FF2B5EF4-FFF2-40B4-BE49-F238E27FC236}">
                <a16:creationId xmlns:a16="http://schemas.microsoft.com/office/drawing/2014/main" id="{50FD0974-EDB6-B045-99BF-E5506918FC3C}"/>
              </a:ext>
            </a:extLst>
          </p:cNvPr>
          <p:cNvCxnSpPr>
            <a:cxnSpLocks/>
            <a:stCxn id="15" idx="2"/>
            <a:endCxn id="26" idx="0"/>
          </p:cNvCxnSpPr>
          <p:nvPr/>
        </p:nvCxnSpPr>
        <p:spPr>
          <a:xfrm rot="16200000" flipH="1">
            <a:off x="8033960" y="3808336"/>
            <a:ext cx="683092" cy="979380"/>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D2630CE9-5AF2-B141-B7D0-F3E24CA094A0}"/>
              </a:ext>
            </a:extLst>
          </p:cNvPr>
          <p:cNvSpPr txBox="1"/>
          <p:nvPr/>
        </p:nvSpPr>
        <p:spPr>
          <a:xfrm>
            <a:off x="8609000" y="3610569"/>
            <a:ext cx="338554" cy="369332"/>
          </a:xfrm>
          <a:prstGeom prst="rect">
            <a:avLst/>
          </a:prstGeom>
          <a:noFill/>
        </p:spPr>
        <p:txBody>
          <a:bodyPr wrap="none" rtlCol="0">
            <a:spAutoFit/>
          </a:bodyPr>
          <a:lstStyle/>
          <a:p>
            <a:r>
              <a:rPr lang="fr-FR" dirty="0"/>
              <a:t>+</a:t>
            </a:r>
          </a:p>
        </p:txBody>
      </p:sp>
      <p:sp>
        <p:nvSpPr>
          <p:cNvPr id="25" name="Rectangle 24">
            <a:extLst>
              <a:ext uri="{FF2B5EF4-FFF2-40B4-BE49-F238E27FC236}">
                <a16:creationId xmlns:a16="http://schemas.microsoft.com/office/drawing/2014/main" id="{873E4758-52E9-DF4E-8A83-7CB0EEDE49C9}"/>
              </a:ext>
            </a:extLst>
          </p:cNvPr>
          <p:cNvSpPr/>
          <p:nvPr/>
        </p:nvSpPr>
        <p:spPr>
          <a:xfrm>
            <a:off x="8962594" y="3610569"/>
            <a:ext cx="1611086" cy="326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transaction 4</a:t>
            </a:r>
          </a:p>
        </p:txBody>
      </p:sp>
      <p:sp>
        <p:nvSpPr>
          <p:cNvPr id="26" name="Rectangle 25">
            <a:extLst>
              <a:ext uri="{FF2B5EF4-FFF2-40B4-BE49-F238E27FC236}">
                <a16:creationId xmlns:a16="http://schemas.microsoft.com/office/drawing/2014/main" id="{541DEBA1-4F5E-2D43-A833-75144AF57E17}"/>
              </a:ext>
            </a:extLst>
          </p:cNvPr>
          <p:cNvSpPr/>
          <p:nvPr/>
        </p:nvSpPr>
        <p:spPr>
          <a:xfrm>
            <a:off x="8163067" y="4639572"/>
            <a:ext cx="1404257" cy="326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PoW</a:t>
            </a:r>
            <a:r>
              <a:rPr lang="fr-FR" dirty="0"/>
              <a:t> 4</a:t>
            </a:r>
          </a:p>
        </p:txBody>
      </p:sp>
      <p:cxnSp>
        <p:nvCxnSpPr>
          <p:cNvPr id="29" name="Connecteur en arc 28">
            <a:extLst>
              <a:ext uri="{FF2B5EF4-FFF2-40B4-BE49-F238E27FC236}">
                <a16:creationId xmlns:a16="http://schemas.microsoft.com/office/drawing/2014/main" id="{CD68844B-ECF6-6740-A912-97F091474689}"/>
              </a:ext>
            </a:extLst>
          </p:cNvPr>
          <p:cNvCxnSpPr>
            <a:cxnSpLocks/>
            <a:stCxn id="25" idx="2"/>
            <a:endCxn id="26" idx="0"/>
          </p:cNvCxnSpPr>
          <p:nvPr/>
        </p:nvCxnSpPr>
        <p:spPr>
          <a:xfrm rot="5400000">
            <a:off x="8965452" y="3836886"/>
            <a:ext cx="702431" cy="902941"/>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13251488-2962-4C4D-9A2A-C48B6766D5BD}"/>
              </a:ext>
            </a:extLst>
          </p:cNvPr>
          <p:cNvSpPr txBox="1"/>
          <p:nvPr/>
        </p:nvSpPr>
        <p:spPr>
          <a:xfrm>
            <a:off x="9697916" y="5157788"/>
            <a:ext cx="646331" cy="646331"/>
          </a:xfrm>
          <a:prstGeom prst="rect">
            <a:avLst/>
          </a:prstGeom>
          <a:noFill/>
        </p:spPr>
        <p:txBody>
          <a:bodyPr wrap="none" rtlCol="0">
            <a:spAutoFit/>
          </a:bodyPr>
          <a:lstStyle/>
          <a:p>
            <a:r>
              <a:rPr lang="fr-FR" sz="3600" dirty="0"/>
              <a:t>…</a:t>
            </a:r>
          </a:p>
        </p:txBody>
      </p:sp>
    </p:spTree>
    <p:extLst>
      <p:ext uri="{BB962C8B-B14F-4D97-AF65-F5344CB8AC3E}">
        <p14:creationId xmlns:p14="http://schemas.microsoft.com/office/powerpoint/2010/main" val="256433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689CA-E911-924E-96A1-02B862EE0F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638062"/>
            <a:ext cx="5370626" cy="5370626"/>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F8DFBB4-0759-A749-8FCE-C2D26C86EEC1}"/>
              </a:ext>
            </a:extLst>
          </p:cNvPr>
          <p:cNvSpPr txBox="1"/>
          <p:nvPr/>
        </p:nvSpPr>
        <p:spPr>
          <a:xfrm>
            <a:off x="1502229" y="3165802"/>
            <a:ext cx="2656689" cy="523220"/>
          </a:xfrm>
          <a:prstGeom prst="rect">
            <a:avLst/>
          </a:prstGeom>
          <a:noFill/>
        </p:spPr>
        <p:txBody>
          <a:bodyPr wrap="none" rtlCol="0">
            <a:spAutoFit/>
          </a:bodyPr>
          <a:lstStyle/>
          <a:p>
            <a:r>
              <a:rPr lang="fr-FR" sz="2800" dirty="0">
                <a:solidFill>
                  <a:schemeClr val="bg1"/>
                </a:solidFill>
              </a:rPr>
              <a:t>A vos Pythons !</a:t>
            </a:r>
          </a:p>
        </p:txBody>
      </p:sp>
      <p:grpSp>
        <p:nvGrpSpPr>
          <p:cNvPr id="10" name="Groupe 9">
            <a:extLst>
              <a:ext uri="{FF2B5EF4-FFF2-40B4-BE49-F238E27FC236}">
                <a16:creationId xmlns:a16="http://schemas.microsoft.com/office/drawing/2014/main" id="{86480053-F6B7-7F49-8199-7A0339779163}"/>
              </a:ext>
            </a:extLst>
          </p:cNvPr>
          <p:cNvGrpSpPr/>
          <p:nvPr/>
        </p:nvGrpSpPr>
        <p:grpSpPr>
          <a:xfrm>
            <a:off x="6021784" y="683589"/>
            <a:ext cx="5519058" cy="5279572"/>
            <a:chOff x="2992834" y="683588"/>
            <a:chExt cx="5519058" cy="5279572"/>
          </a:xfrm>
        </p:grpSpPr>
        <p:grpSp>
          <p:nvGrpSpPr>
            <p:cNvPr id="8" name="Groupe 7">
              <a:extLst>
                <a:ext uri="{FF2B5EF4-FFF2-40B4-BE49-F238E27FC236}">
                  <a16:creationId xmlns:a16="http://schemas.microsoft.com/office/drawing/2014/main" id="{372D9258-EFDC-D148-AA01-9670AAC2D6EF}"/>
                </a:ext>
              </a:extLst>
            </p:cNvPr>
            <p:cNvGrpSpPr/>
            <p:nvPr/>
          </p:nvGrpSpPr>
          <p:grpSpPr>
            <a:xfrm rot="1138786">
              <a:off x="2992834" y="683588"/>
              <a:ext cx="5519058" cy="5279572"/>
              <a:chOff x="306734" y="526016"/>
              <a:chExt cx="5519058" cy="5279572"/>
            </a:xfrm>
          </p:grpSpPr>
          <p:sp>
            <p:nvSpPr>
              <p:cNvPr id="6" name="Ellipse 5">
                <a:extLst>
                  <a:ext uri="{FF2B5EF4-FFF2-40B4-BE49-F238E27FC236}">
                    <a16:creationId xmlns:a16="http://schemas.microsoft.com/office/drawing/2014/main" id="{B8267C02-E5D9-5841-906B-C9C09D5F5B6B}"/>
                  </a:ext>
                </a:extLst>
              </p:cNvPr>
              <p:cNvSpPr/>
              <p:nvPr/>
            </p:nvSpPr>
            <p:spPr>
              <a:xfrm>
                <a:off x="306734" y="526016"/>
                <a:ext cx="5519058" cy="5279572"/>
              </a:xfrm>
              <a:prstGeom prst="ellipse">
                <a:avLst/>
              </a:prstGeom>
              <a:solidFill>
                <a:srgbClr val="F79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700" b="1" dirty="0">
                    <a:latin typeface="Times" pitchFamily="2" charset="0"/>
                  </a:rPr>
                  <a:t>A</a:t>
                </a:r>
              </a:p>
            </p:txBody>
          </p:sp>
          <p:sp>
            <p:nvSpPr>
              <p:cNvPr id="7" name="Rectangle 6">
                <a:extLst>
                  <a:ext uri="{FF2B5EF4-FFF2-40B4-BE49-F238E27FC236}">
                    <a16:creationId xmlns:a16="http://schemas.microsoft.com/office/drawing/2014/main" id="{E8B2AD1D-A9B9-B347-A842-10A6B7B412ED}"/>
                  </a:ext>
                </a:extLst>
              </p:cNvPr>
              <p:cNvSpPr/>
              <p:nvPr/>
            </p:nvSpPr>
            <p:spPr>
              <a:xfrm>
                <a:off x="3381520" y="1550880"/>
                <a:ext cx="311982" cy="313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325D2E3-95C6-BB45-8C79-24119145CAE6}"/>
                  </a:ext>
                </a:extLst>
              </p:cNvPr>
              <p:cNvSpPr/>
              <p:nvPr/>
            </p:nvSpPr>
            <p:spPr>
              <a:xfrm>
                <a:off x="2416116" y="1573336"/>
                <a:ext cx="289569" cy="1837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F433EC4E-1851-2241-95B3-4517CF37C6EB}"/>
                </a:ext>
              </a:extLst>
            </p:cNvPr>
            <p:cNvSpPr/>
            <p:nvPr/>
          </p:nvSpPr>
          <p:spPr>
            <a:xfrm rot="1138786">
              <a:off x="4675698" y="4076166"/>
              <a:ext cx="276053" cy="571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34467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1514</TotalTime>
  <Words>433</Words>
  <Application>Microsoft Macintosh PowerPoint</Application>
  <PresentationFormat>Grand écran</PresentationFormat>
  <Paragraphs>37</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Calibri Light</vt:lpstr>
      <vt:lpstr>Rockwell</vt:lpstr>
      <vt:lpstr>Times</vt:lpstr>
      <vt:lpstr>Wingdings</vt:lpstr>
      <vt:lpstr>Atlas</vt:lpstr>
      <vt:lpstr>AcademyCoins : building a blockchain from scratch</vt:lpstr>
      <vt:lpstr>billet</vt:lpstr>
      <vt:lpstr>banque</vt:lpstr>
      <vt:lpstr>Satoshi Nakamoto 2009</vt:lpstr>
      <vt:lpstr>Valeur du BitCoin (source wikipedia)</vt:lpstr>
      <vt:lpstr>règles : décentralisatoin</vt:lpstr>
      <vt:lpstr>la blockchain : une chaine de blocs générés par des mineurs</vt:lpstr>
      <vt:lpstr>construction de la chaine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GebCoins : building a blockchain from scratch</dc:title>
  <dc:creator>Jean-Michel Torres</dc:creator>
  <cp:lastModifiedBy>Jean-Michel Torres</cp:lastModifiedBy>
  <cp:revision>5</cp:revision>
  <dcterms:created xsi:type="dcterms:W3CDTF">2021-09-30T22:22:08Z</dcterms:created>
  <dcterms:modified xsi:type="dcterms:W3CDTF">2022-03-16T10:30:12Z</dcterms:modified>
</cp:coreProperties>
</file>