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6" r:id="rId1"/>
  </p:sldMasterIdLst>
  <p:sldIdLst>
    <p:sldId id="256" r:id="rId2"/>
    <p:sldId id="257" r:id="rId3"/>
    <p:sldId id="258" r:id="rId4"/>
    <p:sldId id="262" r:id="rId5"/>
    <p:sldId id="263" r:id="rId6"/>
    <p:sldId id="264" r:id="rId7"/>
    <p:sldId id="259" r:id="rId8"/>
    <p:sldId id="260" r:id="rId9"/>
    <p:sldId id="261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34CE42-C06D-40A5-912C-00230FA1C0DA}" v="2132" dt="2020-01-15T17:24:13.843"/>
    <p1510:client id="{F01CEDDC-E3E3-426E-AAE4-45DF4424BB7E}" v="58" dt="2020-01-15T01:38:58.2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656082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47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142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974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03082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1/15/2020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671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1/15/2020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66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1/15/2020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169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1/15/2020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48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1/15/2020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127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1/15/2020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619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780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7" r:id="rId1"/>
    <p:sldLayoutId id="2147483808" r:id="rId2"/>
    <p:sldLayoutId id="2147483809" r:id="rId3"/>
    <p:sldLayoutId id="2147483810" r:id="rId4"/>
    <p:sldLayoutId id="2147483811" r:id="rId5"/>
    <p:sldLayoutId id="2147483812" r:id="rId6"/>
    <p:sldLayoutId id="2147483813" r:id="rId7"/>
    <p:sldLayoutId id="2147483814" r:id="rId8"/>
    <p:sldLayoutId id="2147483815" r:id="rId9"/>
    <p:sldLayoutId id="2147483816" r:id="rId10"/>
    <p:sldLayoutId id="214748381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nbviewer.jupyter.org/github/jmitchell4390/Coursera_Capstone/blob/master/Capstone_Project.ipynb" TargetMode="External"/><Relationship Id="rId2" Type="http://schemas.openxmlformats.org/officeDocument/2006/relationships/hyperlink" Target="https://github.com/jmitchell4390/Coursera_Capstone/blob/master/Capstone_Project.ipynb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jmitchell4390/Coursera_Capstone/blob/master/transactions.txt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EFB0C39A-F8CA-4A79-AFFC-E9780FB199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3411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3">
            <a:extLst>
              <a:ext uri="{FF2B5EF4-FFF2-40B4-BE49-F238E27FC236}">
                <a16:creationId xmlns:a16="http://schemas.microsoft.com/office/drawing/2014/main" id="{45137E2A-31AE-414D-A902-DEB6660E9B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2235" r="-2" b="7001"/>
          <a:stretch/>
        </p:blipFill>
        <p:spPr>
          <a:xfrm>
            <a:off x="20" y="-2"/>
            <a:ext cx="1134108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3963173"/>
          </a:xfrm>
        </p:spPr>
        <p:txBody>
          <a:bodyPr vert="horz" lIns="91440" tIns="45720" rIns="91440" bIns="45720" rtlCol="0">
            <a:normAutofit/>
          </a:bodyPr>
          <a:lstStyle/>
          <a:p>
            <a:br>
              <a:rPr lang="en-US" sz="4000" dirty="0"/>
            </a:br>
            <a:br>
              <a:rPr lang="en-US" sz="4000" dirty="0"/>
            </a:br>
            <a:br>
              <a:rPr lang="en-US" sz="4000" dirty="0"/>
            </a:br>
            <a:br>
              <a:rPr lang="en-US" sz="4000" dirty="0"/>
            </a:br>
            <a:r>
              <a:rPr lang="en-US" sz="4000" b="1" dirty="0"/>
              <a:t>Content-based Recommender System</a:t>
            </a:r>
          </a:p>
          <a:p>
            <a:r>
              <a:rPr lang="en-US" sz="4000" b="1" dirty="0"/>
              <a:t>Utilizing User Data</a:t>
            </a:r>
          </a:p>
          <a:p>
            <a:endParaRPr lang="en-US" sz="4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500">
                <a:solidFill>
                  <a:schemeClr val="tx1"/>
                </a:solidFill>
              </a:rPr>
              <a:t>(Applied Data Science Capstone)</a:t>
            </a:r>
          </a:p>
          <a:p>
            <a:pPr>
              <a:buFont typeface="Wingdings 2" panose="05020102010507070707" pitchFamily="18" charset="2"/>
              <a:buChar char=""/>
            </a:pPr>
            <a:endParaRPr lang="en-US" sz="1500">
              <a:solidFill>
                <a:schemeClr val="tx1"/>
              </a:solidFill>
            </a:endParaRPr>
          </a:p>
          <a:p>
            <a:r>
              <a:rPr lang="en-US" sz="1500">
                <a:solidFill>
                  <a:schemeClr val="tx1"/>
                </a:solidFill>
              </a:rPr>
              <a:t>Jay Mitchell</a:t>
            </a:r>
          </a:p>
          <a:p>
            <a:r>
              <a:rPr lang="en-US" sz="1500">
                <a:solidFill>
                  <a:schemeClr val="tx1"/>
                </a:solidFill>
              </a:rPr>
              <a:t>1/15/2020</a:t>
            </a:r>
          </a:p>
          <a:p>
            <a:pPr>
              <a:buFont typeface="Wingdings 2" panose="05020102010507070707" pitchFamily="18" charset="2"/>
              <a:buChar char=""/>
            </a:pPr>
            <a:endParaRPr lang="en-US" sz="1500">
              <a:solidFill>
                <a:schemeClr val="tx1"/>
              </a:solidFill>
            </a:endParaRPr>
          </a:p>
          <a:p>
            <a:pPr>
              <a:buFont typeface="Wingdings 2" panose="05020102010507070707" pitchFamily="18" charset="2"/>
              <a:buChar char=""/>
            </a:pPr>
            <a:endParaRPr lang="en-US" sz="150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48C6639-F651-4D15-A695-E9D03BB2AE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51" y="0"/>
            <a:ext cx="457200" cy="6858000"/>
          </a:xfrm>
          <a:prstGeom prst="rect">
            <a:avLst/>
          </a:prstGeom>
          <a:solidFill>
            <a:srgbClr val="30303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B0AD1-C162-42A2-8E16-CC0A0DAFE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65881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AC1D6-D324-48B5-86C9-5AED630FA9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9934" y="1352550"/>
            <a:ext cx="9059704" cy="4827587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ea typeface="+mn-lt"/>
                <a:cs typeface="+mn-lt"/>
              </a:rPr>
              <a:t>Recommendation engine profiled a user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Historical data</a:t>
            </a:r>
          </a:p>
          <a:p>
            <a:r>
              <a:rPr lang="en-US" dirty="0">
                <a:ea typeface="+mn-lt"/>
                <a:cs typeface="+mn-lt"/>
              </a:rPr>
              <a:t>Determine nearby venues</a:t>
            </a:r>
          </a:p>
          <a:p>
            <a:r>
              <a:rPr lang="en-US" dirty="0">
                <a:ea typeface="+mn-lt"/>
                <a:cs typeface="+mn-lt"/>
              </a:rPr>
              <a:t>Venues rating</a:t>
            </a:r>
          </a:p>
          <a:p>
            <a:r>
              <a:rPr lang="en-US" dirty="0">
                <a:ea typeface="+mn-lt"/>
                <a:cs typeface="+mn-lt"/>
              </a:rPr>
              <a:t>Interactive Folium map</a:t>
            </a:r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Code: </a:t>
            </a:r>
            <a:r>
              <a:rPr lang="en-US" u="sng" dirty="0">
                <a:ea typeface="+mn-lt"/>
                <a:cs typeface="+mn-lt"/>
                <a:hlinkClick r:id="rId2"/>
              </a:rPr>
              <a:t>https://github.com/jmitchell4390/Coursera_Capstone/blob/master/Capstone_Project.ipynb</a:t>
            </a: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Map: </a:t>
            </a:r>
            <a:r>
              <a:rPr lang="en-US" u="sng" dirty="0">
                <a:ea typeface="+mn-lt"/>
                <a:cs typeface="+mn-lt"/>
                <a:hlinkClick r:id="rId3"/>
              </a:rPr>
              <a:t>https://nbviewer.jupyter.org/github/jmitchell4390/Coursera_Capstone/blob/master/Capstone_Project.ipynb</a:t>
            </a: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Data: </a:t>
            </a:r>
            <a:r>
              <a:rPr lang="en-US" u="sng" dirty="0">
                <a:ea typeface="+mn-lt"/>
                <a:cs typeface="+mn-lt"/>
                <a:hlinkClick r:id="rId4"/>
              </a:rPr>
              <a:t>https://github.com/jmitchell4390/Coursera_Capstone/blob/master/transactions.txt</a:t>
            </a:r>
            <a:endParaRPr lang="en-US" dirty="0">
              <a:ea typeface="+mn-lt"/>
              <a:cs typeface="+mn-l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24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D6578-23A7-4DF9-9F31-786A3F265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67729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Venue locations value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4E2F8-2B1F-479B-8EBA-3024806AE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373875"/>
            <a:ext cx="8845391" cy="480626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3200" dirty="0">
                <a:ea typeface="+mn-lt"/>
                <a:cs typeface="+mn-lt"/>
              </a:rPr>
              <a:t>Service providers</a:t>
            </a:r>
            <a:endParaRPr lang="en-US" sz="3200" dirty="0"/>
          </a:p>
          <a:p>
            <a:pPr marL="274320" lvl="1" indent="0">
              <a:buNone/>
            </a:pPr>
            <a:r>
              <a:rPr lang="en-US" sz="3200" spc="10" dirty="0">
                <a:solidFill>
                  <a:srgbClr val="000000"/>
                </a:solidFill>
                <a:ea typeface="+mn-lt"/>
                <a:cs typeface="+mn-lt"/>
              </a:rPr>
              <a:t>- C</a:t>
            </a:r>
            <a:r>
              <a:rPr lang="en-US" sz="3200" spc="10" dirty="0">
                <a:ea typeface="+mn-lt"/>
                <a:cs typeface="+mn-lt"/>
              </a:rPr>
              <a:t>apitalize on data (e.g., </a:t>
            </a:r>
            <a:r>
              <a:rPr lang="en-US" sz="3200" spc="10" dirty="0">
                <a:solidFill>
                  <a:srgbClr val="262626"/>
                </a:solidFill>
                <a:ea typeface="+mn-lt"/>
                <a:cs typeface="+mn-lt"/>
              </a:rPr>
              <a:t>Foursquare, Mint)</a:t>
            </a:r>
            <a:endParaRPr lang="en-US" sz="3200">
              <a:solidFill>
                <a:srgbClr val="262626"/>
              </a:solidFill>
              <a:ea typeface="+mn-lt"/>
              <a:cs typeface="+mn-lt"/>
            </a:endParaRPr>
          </a:p>
          <a:p>
            <a:pPr marL="274320" lvl="1" indent="0">
              <a:buNone/>
            </a:pPr>
            <a:endParaRPr lang="en-US" sz="3000" dirty="0">
              <a:solidFill>
                <a:srgbClr val="262626"/>
              </a:solidFill>
              <a:ea typeface="+mn-lt"/>
              <a:cs typeface="+mn-lt"/>
            </a:endParaRPr>
          </a:p>
          <a:p>
            <a:r>
              <a:rPr lang="en-US" sz="3200" dirty="0">
                <a:ea typeface="+mn-lt"/>
                <a:cs typeface="+mn-lt"/>
              </a:rPr>
              <a:t>Customers</a:t>
            </a:r>
            <a:endParaRPr lang="en-US" sz="2800" spc="0" dirty="0">
              <a:ea typeface="+mn-lt"/>
              <a:cs typeface="+mn-lt"/>
            </a:endParaRPr>
          </a:p>
          <a:p>
            <a:pPr marL="274320" lvl="1" indent="0">
              <a:buNone/>
            </a:pPr>
            <a:r>
              <a:rPr lang="en-US" sz="3200" dirty="0">
                <a:solidFill>
                  <a:srgbClr val="262626"/>
                </a:solidFill>
                <a:ea typeface="+mn-lt"/>
                <a:cs typeface="+mn-lt"/>
              </a:rPr>
              <a:t>-</a:t>
            </a:r>
            <a:r>
              <a:rPr lang="en-US" sz="3200" spc="10" dirty="0">
                <a:solidFill>
                  <a:srgbClr val="000000"/>
                </a:solidFill>
                <a:ea typeface="+mn-lt"/>
                <a:cs typeface="+mn-lt"/>
              </a:rPr>
              <a:t> Find amenities similar to those normally used</a:t>
            </a:r>
          </a:p>
          <a:p>
            <a:pPr marL="274320" lvl="1" indent="0">
              <a:buNone/>
            </a:pPr>
            <a:endParaRPr lang="en-US" sz="2600" dirty="0">
              <a:ea typeface="+mn-lt"/>
              <a:cs typeface="+mn-lt"/>
            </a:endParaRPr>
          </a:p>
          <a:p>
            <a:r>
              <a:rPr lang="en-US" sz="3200" dirty="0">
                <a:ea typeface="+mn-lt"/>
                <a:cs typeface="+mn-lt"/>
              </a:rPr>
              <a:t>Venues</a:t>
            </a:r>
            <a:endParaRPr lang="en-US" sz="3200" dirty="0"/>
          </a:p>
          <a:p>
            <a:pPr marL="274320" lvl="1" indent="0">
              <a:buNone/>
            </a:pPr>
            <a:r>
              <a:rPr lang="en-US" sz="3200" spc="10" dirty="0">
                <a:solidFill>
                  <a:srgbClr val="000000"/>
                </a:solidFill>
              </a:rPr>
              <a:t>-</a:t>
            </a:r>
            <a:r>
              <a:rPr lang="en-US" sz="3200" spc="10" dirty="0">
                <a:solidFill>
                  <a:srgbClr val="000000"/>
                </a:solidFill>
                <a:ea typeface="+mn-lt"/>
                <a:cs typeface="+mn-lt"/>
              </a:rPr>
              <a:t> N</a:t>
            </a:r>
            <a:r>
              <a:rPr lang="en-US" sz="3200" spc="10" dirty="0">
                <a:ea typeface="+mn-lt"/>
                <a:cs typeface="+mn-lt"/>
              </a:rPr>
              <a:t>ew patrons may increase sales</a:t>
            </a:r>
            <a:endParaRPr lang="en-US" sz="320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921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A82BF-108D-4FA6-A605-CB0A5F7FB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81267" cy="700040"/>
          </a:xfrm>
        </p:spPr>
        <p:txBody>
          <a:bodyPr/>
          <a:lstStyle/>
          <a:p>
            <a:r>
              <a:rPr lang="en-US" b="1" dirty="0">
                <a:ea typeface="+mj-lt"/>
                <a:cs typeface="+mj-lt"/>
              </a:rPr>
              <a:t>Data acquisition and cleaning</a:t>
            </a:r>
            <a:endParaRPr 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AD87F-CE64-4B4D-BA79-969D49BDFB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747" y="1066801"/>
            <a:ext cx="4892517" cy="511333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400" dirty="0"/>
              <a:t>Mint</a:t>
            </a:r>
          </a:p>
          <a:p>
            <a:pPr lvl="1">
              <a:buNone/>
            </a:pPr>
            <a:r>
              <a:rPr lang="en-US" sz="2000" spc="10" dirty="0">
                <a:solidFill>
                  <a:srgbClr val="000000"/>
                </a:solidFill>
              </a:rPr>
              <a:t>- Text file downloaded from website</a:t>
            </a:r>
          </a:p>
          <a:p>
            <a:pPr lvl="1">
              <a:buNone/>
            </a:pPr>
            <a:r>
              <a:rPr lang="en-US" sz="2000" spc="10" dirty="0">
                <a:solidFill>
                  <a:srgbClr val="000000"/>
                </a:solidFill>
              </a:rPr>
              <a:t>- Select columns and rows of interest to generate categories</a:t>
            </a:r>
            <a:endParaRPr lang="en-US" sz="2000"/>
          </a:p>
          <a:p>
            <a:pPr lvl="1">
              <a:buNone/>
            </a:pPr>
            <a:r>
              <a:rPr lang="en-US" sz="2000" spc="10" dirty="0">
                <a:solidFill>
                  <a:srgbClr val="000000"/>
                </a:solidFill>
              </a:rPr>
              <a:t>- Compare categories by statistical means (generate </a:t>
            </a:r>
            <a:r>
              <a:rPr lang="en-US" sz="2000" spc="10" dirty="0" err="1">
                <a:solidFill>
                  <a:srgbClr val="000000"/>
                </a:solidFill>
              </a:rPr>
              <a:t>NormScore</a:t>
            </a:r>
            <a:r>
              <a:rPr lang="en-US" sz="2000" spc="10" dirty="0">
                <a:solidFill>
                  <a:srgbClr val="000000"/>
                </a:solidFill>
              </a:rPr>
              <a:t>)</a:t>
            </a:r>
            <a:endParaRPr lang="en-US" sz="2000"/>
          </a:p>
          <a:p>
            <a:pPr lvl="1">
              <a:buNone/>
            </a:pPr>
            <a:endParaRPr lang="en-US" sz="2000" dirty="0"/>
          </a:p>
          <a:p>
            <a:r>
              <a:rPr lang="en-US" sz="2400" dirty="0"/>
              <a:t>Foursquare</a:t>
            </a:r>
          </a:p>
          <a:p>
            <a:pPr marL="274320" lvl="1" indent="0">
              <a:buNone/>
            </a:pPr>
            <a:r>
              <a:rPr lang="en-US" sz="2000" spc="10" dirty="0">
                <a:solidFill>
                  <a:srgbClr val="000000"/>
                </a:solidFill>
              </a:rPr>
              <a:t>- Use Mint categories as search terms</a:t>
            </a:r>
          </a:p>
          <a:p>
            <a:pPr marL="274320" lvl="1" indent="0">
              <a:buNone/>
            </a:pPr>
            <a:r>
              <a:rPr lang="en-US" sz="2000" spc="10" dirty="0">
                <a:solidFill>
                  <a:srgbClr val="000000"/>
                </a:solidFill>
              </a:rPr>
              <a:t>- Locate nearby venues using location</a:t>
            </a:r>
          </a:p>
          <a:p>
            <a:pPr marL="274320" lvl="1" indent="0">
              <a:buNone/>
            </a:pPr>
            <a:r>
              <a:rPr lang="en-US" sz="2000" spc="10" dirty="0">
                <a:solidFill>
                  <a:srgbClr val="000000"/>
                </a:solidFill>
              </a:rPr>
              <a:t>- Find ratings for each venue</a:t>
            </a: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938F916-E6F0-40E8-8409-7796BF87FF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025" y="1061709"/>
            <a:ext cx="5830472" cy="510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352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5D2DD-B070-491E-B41A-C1355CCC5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706438"/>
          </a:xfrm>
        </p:spPr>
        <p:txBody>
          <a:bodyPr>
            <a:normAutofit/>
          </a:bodyPr>
          <a:lstStyle/>
          <a:p>
            <a:r>
              <a:rPr lang="en-US" b="1" dirty="0">
                <a:ea typeface="+mj-lt"/>
                <a:cs typeface="+mj-lt"/>
              </a:rPr>
              <a:t>Outliers</a:t>
            </a:r>
            <a:endParaRPr lang="en-US" b="1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CF4F604-98E9-4EE4-B4A7-9841D12911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116" y="1070695"/>
            <a:ext cx="5007769" cy="5655467"/>
          </a:xfrm>
        </p:spPr>
      </p:pic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593BFB3-63BF-44C2-8A55-7DE6B610BA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0307" y="1068743"/>
            <a:ext cx="5029199" cy="5446796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28BF81B5-1071-4D2D-957D-CA62CD1BE3F5}"/>
              </a:ext>
            </a:extLst>
          </p:cNvPr>
          <p:cNvSpPr/>
          <p:nvPr/>
        </p:nvSpPr>
        <p:spPr>
          <a:xfrm>
            <a:off x="5220109" y="3550624"/>
            <a:ext cx="976312" cy="4881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886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B421D-682A-4630-B22D-E48058C15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64317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Initial Results - Mint</a:t>
            </a: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85E6FDC-6BA8-4562-B450-C8B2E566B2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5471" y="1490627"/>
            <a:ext cx="3452691" cy="4815680"/>
          </a:xfr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3073B37-92BE-4BFC-829B-4BA0D659C63B}"/>
              </a:ext>
            </a:extLst>
          </p:cNvPr>
          <p:cNvSpPr txBox="1">
            <a:spLocks/>
          </p:cNvSpPr>
          <p:nvPr/>
        </p:nvSpPr>
        <p:spPr>
          <a:xfrm>
            <a:off x="1023747" y="1804988"/>
            <a:ext cx="4892517" cy="223202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ea typeface="+mn-lt"/>
                <a:cs typeface="+mn-lt"/>
              </a:rPr>
              <a:t>Simple feature scaling</a:t>
            </a:r>
            <a:endParaRPr lang="en-US" dirty="0"/>
          </a:p>
          <a:p>
            <a:pPr lvl="1">
              <a:buNone/>
            </a:pPr>
            <a:r>
              <a:rPr lang="en-US" sz="2000" spc="10" dirty="0">
                <a:solidFill>
                  <a:srgbClr val="000000"/>
                </a:solidFill>
              </a:rPr>
              <a:t>- Positive values</a:t>
            </a:r>
          </a:p>
          <a:p>
            <a:pPr lvl="1">
              <a:buNone/>
            </a:pPr>
            <a:r>
              <a:rPr lang="en-US" sz="2000" spc="10" dirty="0">
                <a:solidFill>
                  <a:srgbClr val="000000"/>
                </a:solidFill>
              </a:rPr>
              <a:t>- 0 to 1</a:t>
            </a:r>
          </a:p>
          <a:p>
            <a:pPr lvl="1">
              <a:buNone/>
            </a:pPr>
            <a:r>
              <a:rPr lang="en-US" sz="2000" spc="10" dirty="0">
                <a:solidFill>
                  <a:srgbClr val="000000"/>
                </a:solidFill>
              </a:rPr>
              <a:t>- Multiplied by 10 to equal venue rating weight (0 to 10 scale)</a:t>
            </a:r>
            <a:endParaRPr lang="en-US" sz="2000" dirty="0"/>
          </a:p>
          <a:p>
            <a:pPr lvl="1">
              <a:buFont typeface="Wingdings 2" pitchFamily="18" charset="2"/>
              <a:buNone/>
            </a:pPr>
            <a:r>
              <a:rPr lang="en-US" sz="2000" spc="10" dirty="0">
                <a:solidFill>
                  <a:srgbClr val="000000"/>
                </a:solidFill>
              </a:rPr>
              <a:t>- </a:t>
            </a:r>
            <a:r>
              <a:rPr lang="en-US" sz="2000" spc="10" dirty="0" err="1">
                <a:solidFill>
                  <a:srgbClr val="000000"/>
                </a:solidFill>
              </a:rPr>
              <a:t>NormScore</a:t>
            </a:r>
            <a:endParaRPr lang="en-US" sz="2000" dirty="0" err="1"/>
          </a:p>
        </p:txBody>
      </p:sp>
    </p:spTree>
    <p:extLst>
      <p:ext uri="{BB962C8B-B14F-4D97-AF65-F5344CB8AC3E}">
        <p14:creationId xmlns:p14="http://schemas.microsoft.com/office/powerpoint/2010/main" val="1316546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8282E-9747-42B1-BD5E-5B3D8C3EF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718344"/>
          </a:xfrm>
        </p:spPr>
        <p:txBody>
          <a:bodyPr/>
          <a:lstStyle/>
          <a:p>
            <a:r>
              <a:rPr lang="en-US" b="1" dirty="0"/>
              <a:t>Initial Results - </a:t>
            </a:r>
            <a:r>
              <a:rPr lang="en-US" b="1" dirty="0" err="1"/>
              <a:t>Foursqure</a:t>
            </a:r>
            <a:endParaRPr lang="en-US" b="1" dirty="0"/>
          </a:p>
        </p:txBody>
      </p:sp>
      <p:pic>
        <p:nvPicPr>
          <p:cNvPr id="4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C248D54D-9A8D-46E9-AA69-093FE74EE4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7060" y="1147392"/>
            <a:ext cx="9690734" cy="5345059"/>
          </a:xfrm>
        </p:spPr>
      </p:pic>
    </p:spTree>
    <p:extLst>
      <p:ext uri="{BB962C8B-B14F-4D97-AF65-F5344CB8AC3E}">
        <p14:creationId xmlns:p14="http://schemas.microsoft.com/office/powerpoint/2010/main" val="3025504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52DD3-93E9-45C3-A057-359C51559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64317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Final Results - Combined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2DA42-892A-4D52-A450-FF8D471C5C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009935"/>
            <a:ext cx="8595360" cy="1125810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dirty="0">
                <a:ea typeface="+mn-lt"/>
                <a:cs typeface="+mn-lt"/>
              </a:rPr>
              <a:t>Venue rating and </a:t>
            </a:r>
            <a:r>
              <a:rPr lang="en-US" dirty="0" err="1">
                <a:ea typeface="+mn-lt"/>
                <a:cs typeface="+mn-lt"/>
              </a:rPr>
              <a:t>NormScore</a:t>
            </a:r>
            <a:r>
              <a:rPr lang="en-US" dirty="0">
                <a:ea typeface="+mn-lt"/>
                <a:cs typeface="+mn-lt"/>
              </a:rPr>
              <a:t> generated </a:t>
            </a:r>
            <a:r>
              <a:rPr lang="en-US" dirty="0" err="1">
                <a:ea typeface="+mn-lt"/>
                <a:cs typeface="+mn-lt"/>
              </a:rPr>
              <a:t>Weightscore</a:t>
            </a:r>
            <a:endParaRPr lang="en-US" dirty="0" err="1"/>
          </a:p>
          <a:p>
            <a:r>
              <a:rPr lang="en-US" dirty="0">
                <a:ea typeface="+mn-lt"/>
                <a:cs typeface="+mn-lt"/>
              </a:rPr>
              <a:t>Top 10 venues</a:t>
            </a:r>
          </a:p>
          <a:p>
            <a:r>
              <a:rPr lang="en-US" dirty="0">
                <a:ea typeface="+mn-lt"/>
                <a:cs typeface="+mn-lt"/>
              </a:rPr>
              <a:t>Venue Name, Latitude, and Longitude for map</a:t>
            </a:r>
            <a:endParaRPr lang="en-US" dirty="0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4F34FE0-E5D5-4A11-8DD8-812A6AA5B4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806" y="2132211"/>
            <a:ext cx="10601324" cy="4490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026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C4474-C75E-42FE-9421-0663A9201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631801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845BF-1497-419D-AA87-DBC4B66EE9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61872" y="4808562"/>
            <a:ext cx="9342220" cy="180019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Folium mapping tool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Current location (Large red dot)</a:t>
            </a:r>
          </a:p>
          <a:p>
            <a:r>
              <a:rPr lang="en-US" dirty="0">
                <a:ea typeface="+mn-lt"/>
                <a:cs typeface="+mn-lt"/>
              </a:rPr>
              <a:t>Venues (Blue dots with the radius proportional to </a:t>
            </a:r>
            <a:r>
              <a:rPr lang="en-US" dirty="0" err="1">
                <a:ea typeface="+mn-lt"/>
                <a:cs typeface="+mn-lt"/>
              </a:rPr>
              <a:t>WeightScore</a:t>
            </a:r>
            <a:r>
              <a:rPr lang="en-US" dirty="0">
                <a:ea typeface="+mn-lt"/>
                <a:cs typeface="+mn-lt"/>
              </a:rPr>
              <a:t>)</a:t>
            </a:r>
          </a:p>
          <a:p>
            <a:r>
              <a:rPr lang="en-US" dirty="0">
                <a:ea typeface="+mn-lt"/>
                <a:cs typeface="+mn-lt"/>
              </a:rPr>
              <a:t>Interactable (venue name and category)</a:t>
            </a:r>
            <a:endParaRPr lang="en-US" dirty="0"/>
          </a:p>
        </p:txBody>
      </p:sp>
      <p:pic>
        <p:nvPicPr>
          <p:cNvPr id="5" name="Picture 5" descr="A close up of a map&#10;&#10;Description generated with high confidence">
            <a:extLst>
              <a:ext uri="{FF2B5EF4-FFF2-40B4-BE49-F238E27FC236}">
                <a16:creationId xmlns:a16="http://schemas.microsoft.com/office/drawing/2014/main" id="{D679C656-2728-4308-B894-38B331F99FC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266953" y="1217780"/>
            <a:ext cx="9340087" cy="3305325"/>
          </a:xfrm>
        </p:spPr>
      </p:pic>
    </p:spTree>
    <p:extLst>
      <p:ext uri="{BB962C8B-B14F-4D97-AF65-F5344CB8AC3E}">
        <p14:creationId xmlns:p14="http://schemas.microsoft.com/office/powerpoint/2010/main" val="2680157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6AAB4-83BF-4363-85B2-0DF86EF86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694531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BF826-98AE-424D-89F6-DB4E0A0021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293019"/>
            <a:ext cx="8595360" cy="512524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Effective at generating local venues</a:t>
            </a:r>
            <a:endParaRPr lang="en-US" dirty="0"/>
          </a:p>
          <a:p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Data</a:t>
            </a:r>
          </a:p>
          <a:p>
            <a:pPr marL="274320" lvl="1" indent="0">
              <a:buNone/>
            </a:pPr>
            <a:r>
              <a:rPr lang="en-US" spc="10" dirty="0">
                <a:solidFill>
                  <a:srgbClr val="000000"/>
                </a:solidFill>
                <a:ea typeface="+mn-lt"/>
                <a:cs typeface="+mn-lt"/>
              </a:rPr>
              <a:t>- U</a:t>
            </a:r>
            <a:r>
              <a:rPr lang="en-US" dirty="0">
                <a:ea typeface="+mn-lt"/>
                <a:cs typeface="+mn-lt"/>
              </a:rPr>
              <a:t>tilize other data sources based on the particular user</a:t>
            </a:r>
          </a:p>
          <a:p>
            <a:pPr marL="274320" lvl="1" indent="0">
              <a:buNone/>
            </a:pPr>
            <a:r>
              <a:rPr lang="en-US" dirty="0">
                <a:ea typeface="+mn-lt"/>
                <a:cs typeface="+mn-lt"/>
              </a:rPr>
              <a:t>- Update data from time to time to ensure relevancy</a:t>
            </a:r>
          </a:p>
          <a:p>
            <a:pPr marL="274320" lvl="1" indent="0">
              <a:buNone/>
            </a:pPr>
            <a:r>
              <a:rPr lang="en-US" dirty="0">
                <a:ea typeface="+mn-lt"/>
                <a:cs typeface="+mn-lt"/>
              </a:rPr>
              <a:t>- More generalized categories may be used</a:t>
            </a:r>
          </a:p>
          <a:p>
            <a:pPr marL="274320" lvl="1" indent="0">
              <a:buNone/>
            </a:pPr>
            <a:r>
              <a:rPr lang="en-US" dirty="0">
                <a:ea typeface="+mn-lt"/>
                <a:cs typeface="+mn-lt"/>
              </a:rPr>
              <a:t>- k means clustering algorithm to determine similar categories </a:t>
            </a:r>
            <a:endParaRPr lang="en-US" dirty="0">
              <a:solidFill>
                <a:srgbClr val="262626"/>
              </a:solidFill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Processing</a:t>
            </a:r>
          </a:p>
          <a:p>
            <a:pPr marL="274320" lvl="1" indent="0">
              <a:buNone/>
            </a:pPr>
            <a:r>
              <a:rPr lang="en-US" spc="10" dirty="0">
                <a:solidFill>
                  <a:srgbClr val="000000"/>
                </a:solidFill>
                <a:ea typeface="+mn-lt"/>
                <a:cs typeface="+mn-lt"/>
              </a:rPr>
              <a:t>- F</a:t>
            </a:r>
            <a:r>
              <a:rPr lang="en-US" dirty="0">
                <a:ea typeface="+mn-lt"/>
                <a:cs typeface="+mn-lt"/>
              </a:rPr>
              <a:t>inal recommendation skewed </a:t>
            </a:r>
          </a:p>
          <a:p>
            <a:pPr marL="274320" lvl="1" indent="0">
              <a:buNone/>
            </a:pPr>
            <a:r>
              <a:rPr lang="en-US" dirty="0">
                <a:ea typeface="+mn-lt"/>
                <a:cs typeface="+mn-lt"/>
              </a:rPr>
              <a:t>- Counts may not be the best way to determine a user profile</a:t>
            </a:r>
          </a:p>
          <a:p>
            <a:pPr marL="274320" lvl="1" indent="0">
              <a:buNone/>
            </a:pPr>
            <a:r>
              <a:rPr lang="en-US" dirty="0">
                <a:ea typeface="+mn-lt"/>
                <a:cs typeface="+mn-lt"/>
              </a:rPr>
              <a:t>- Reduce the impact of outliers</a:t>
            </a:r>
          </a:p>
          <a:p>
            <a:pPr marL="274320" lvl="1" indent="0">
              <a:buNone/>
            </a:pPr>
            <a:r>
              <a:rPr lang="en-US" dirty="0">
                <a:ea typeface="+mn-lt"/>
                <a:cs typeface="+mn-lt"/>
              </a:rPr>
              <a:t>- Binning </a:t>
            </a:r>
            <a:r>
              <a:rPr lang="en-US" u="sng" dirty="0">
                <a:ea typeface="+mn-lt"/>
                <a:cs typeface="+mn-lt"/>
              </a:rPr>
              <a:t>Profit</a:t>
            </a:r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Profit</a:t>
            </a:r>
          </a:p>
          <a:p>
            <a:pPr lvl="1">
              <a:buNone/>
            </a:pPr>
            <a:r>
              <a:rPr lang="en-US" spc="10" dirty="0">
                <a:solidFill>
                  <a:srgbClr val="000000"/>
                </a:solidFill>
                <a:ea typeface="+mn-lt"/>
                <a:cs typeface="+mn-lt"/>
              </a:rPr>
              <a:t>- P</a:t>
            </a:r>
            <a:r>
              <a:rPr lang="en-US" dirty="0">
                <a:ea typeface="+mn-lt"/>
                <a:cs typeface="+mn-lt"/>
              </a:rPr>
              <a:t>opup label hyperlink to incentive</a:t>
            </a:r>
          </a:p>
          <a:p>
            <a:pPr lvl="1">
              <a:buNone/>
            </a:pPr>
            <a:r>
              <a:rPr lang="en-US" dirty="0">
                <a:ea typeface="+mn-lt"/>
                <a:cs typeface="+mn-lt"/>
              </a:rPr>
              <a:t>- Include income to data providers and app developer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949453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View</vt:lpstr>
      <vt:lpstr>    Content-based Recommender System Utilizing User Data </vt:lpstr>
      <vt:lpstr>Venue locations value </vt:lpstr>
      <vt:lpstr>Data acquisition and cleaning</vt:lpstr>
      <vt:lpstr>Outliers</vt:lpstr>
      <vt:lpstr>Initial Results - Mint</vt:lpstr>
      <vt:lpstr>Initial Results - Foursqure</vt:lpstr>
      <vt:lpstr>Final Results - Combined</vt:lpstr>
      <vt:lpstr>Output</vt:lpstr>
      <vt:lpstr>Discussion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462</cp:revision>
  <dcterms:created xsi:type="dcterms:W3CDTF">2020-01-15T01:37:23Z</dcterms:created>
  <dcterms:modified xsi:type="dcterms:W3CDTF">2020-01-15T17:25:05Z</dcterms:modified>
</cp:coreProperties>
</file>