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Red Hat Display Black"/>
      <p:bold r:id="rId26"/>
      <p:boldItalic r:id="rId27"/>
    </p:embeddedFont>
    <p:embeddedFont>
      <p:font typeface="Red Hat Displ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Black-bold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RedHatDisplay-regular.fntdata"/><Relationship Id="rId27" Type="http://schemas.openxmlformats.org/officeDocument/2006/relationships/font" Target="fonts/RedHatDisplay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edHatDisplay-boldItalic.fntdata"/><Relationship Id="rId30" Type="http://schemas.openxmlformats.org/officeDocument/2006/relationships/font" Target="fonts/RedHatDispla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c5005ac4_2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c5005ac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c5005ac4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c5005ac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fmla="val 8758" name="adj1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0" y="-175"/>
              <a:ext cx="4572000" cy="9063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0" y="-100"/>
              <a:ext cx="6087900" cy="44199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╸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fmla="val 50000" name="adj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Data-Estate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Jean Paul Mitterhofer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Mahathi Veluri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Baoxing Wang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Xiaodi Lin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45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Visuals Page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45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Predictions Page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25,564</a:t>
            </a:r>
            <a:endParaRPr sz="9600"/>
          </a:p>
        </p:txBody>
      </p:sp>
      <p:sp>
        <p:nvSpPr>
          <p:cNvPr id="213" name="Google Shape;213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 total top ten zip codes in the Houston area</a:t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4450075" y="1305138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26"/>
          <p:cNvGrpSpPr/>
          <p:nvPr/>
        </p:nvGrpSpPr>
        <p:grpSpPr>
          <a:xfrm>
            <a:off x="3945224" y="1164929"/>
            <a:ext cx="4542205" cy="2661224"/>
            <a:chOff x="1177450" y="241631"/>
            <a:chExt cx="6173152" cy="3616776"/>
          </a:xfrm>
        </p:grpSpPr>
        <p:sp>
          <p:nvSpPr>
            <p:cNvPr id="222" name="Google Shape;222;p2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913175" y="1593750"/>
            <a:ext cx="2681100" cy="9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Showing our working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913175" y="834175"/>
            <a:ext cx="2681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Desktop</a:t>
            </a:r>
            <a:r>
              <a:rPr lang="en"/>
              <a:t>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MACHINE LEARNING: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Steps taken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LAYOUT: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Webpages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Home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Visuals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Predictions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VISUALS: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 D3 and demo</a:t>
            </a:r>
            <a:endParaRPr b="1" sz="12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ABOUT: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Commercial Real Estate Office Dash with info of new small business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GOAL: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Find potential Tenants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SOURCE: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Comptroller, and hcad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BACKEND: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MySQL, Data Munging with Pandas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561925" y="2948649"/>
            <a:ext cx="7003800" cy="3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Commercial Building Managers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4108900" y="399074"/>
            <a:ext cx="3755700" cy="22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Houston Commercial Buildings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And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Increasing rate of new business throughout Houston through time.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4203825" y="2863350"/>
            <a:ext cx="3267600" cy="16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Goal: Work with the Commercial building industry in a </a:t>
            </a:r>
            <a:r>
              <a:rPr lang="en" sz="2000"/>
              <a:t>timewise</a:t>
            </a:r>
            <a:r>
              <a:rPr lang="en" sz="2000"/>
              <a:t> perspective for making  investment decision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29" name="Google Shape;129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32" name="Google Shape;132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90695" y="1312585"/>
            <a:ext cx="289939" cy="27680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2697081">
            <a:off x="3101120" y="2729714"/>
            <a:ext cx="440095" cy="42021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449277" y="2489853"/>
            <a:ext cx="176266" cy="1683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280597">
            <a:off x="989841" y="2147546"/>
            <a:ext cx="176235" cy="1683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3175" y="1746150"/>
            <a:ext cx="7134600" cy="10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Comptroller Of Public Accounts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HCAD - Harris County Appraisal District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5852950" y="537925"/>
            <a:ext cx="2187540" cy="1999026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 of App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665850" y="3026275"/>
            <a:ext cx="1684800" cy="1086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MySQL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082100" y="772550"/>
            <a:ext cx="1788426" cy="152976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153200" y="3180375"/>
            <a:ext cx="1152900" cy="10863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Filter = houston data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779830">
            <a:off x="7189082" y="2214576"/>
            <a:ext cx="505552" cy="811338"/>
          </a:xfrm>
          <a:prstGeom prst="downArrow">
            <a:avLst>
              <a:gd fmla="val 28932" name="adj1"/>
              <a:gd fmla="val 88821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5402262">
            <a:off x="5659950" y="3023325"/>
            <a:ext cx="456000" cy="1400400"/>
          </a:xfrm>
          <a:prstGeom prst="downArrow">
            <a:avLst>
              <a:gd fmla="val 28932" name="adj1"/>
              <a:gd fmla="val 9232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-2121575">
            <a:off x="1903328" y="2881087"/>
            <a:ext cx="2199044" cy="383828"/>
          </a:xfrm>
          <a:prstGeom prst="leftArrow">
            <a:avLst>
              <a:gd fmla="val 29082" name="adj1"/>
              <a:gd fmla="val 9155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1575" y="3325650"/>
            <a:ext cx="1463400" cy="9162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09900" y="2159550"/>
            <a:ext cx="909000" cy="606000"/>
          </a:xfrm>
          <a:prstGeom prst="wedgeEllipseCallout">
            <a:avLst>
              <a:gd fmla="val 28050" name="adj1"/>
              <a:gd fmla="val 12073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Home</a:t>
            </a:r>
            <a:endParaRPr sz="700"/>
          </a:p>
        </p:txBody>
      </p:sp>
      <p:sp>
        <p:nvSpPr>
          <p:cNvPr id="163" name="Google Shape;163;p19"/>
          <p:cNvSpPr/>
          <p:nvPr/>
        </p:nvSpPr>
        <p:spPr>
          <a:xfrm>
            <a:off x="1721900" y="2159550"/>
            <a:ext cx="909000" cy="606000"/>
          </a:xfrm>
          <a:prstGeom prst="wedgeEllipseCallout">
            <a:avLst>
              <a:gd fmla="val -44310" name="adj1"/>
              <a:gd fmla="val 124113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predictions</a:t>
            </a:r>
            <a:endParaRPr sz="700"/>
          </a:p>
        </p:txBody>
      </p:sp>
      <p:sp>
        <p:nvSpPr>
          <p:cNvPr id="164" name="Google Shape;164;p19"/>
          <p:cNvSpPr/>
          <p:nvPr/>
        </p:nvSpPr>
        <p:spPr>
          <a:xfrm>
            <a:off x="1008775" y="2165275"/>
            <a:ext cx="909000" cy="606000"/>
          </a:xfrm>
          <a:prstGeom prst="wedgeEllipseCallout">
            <a:avLst>
              <a:gd fmla="val 4059" name="adj1"/>
              <a:gd fmla="val 118292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visuals</a:t>
            </a:r>
            <a:endParaRPr sz="700"/>
          </a:p>
        </p:txBody>
      </p:sp>
      <p:sp>
        <p:nvSpPr>
          <p:cNvPr id="165" name="Google Shape;165;p19"/>
          <p:cNvSpPr/>
          <p:nvPr/>
        </p:nvSpPr>
        <p:spPr>
          <a:xfrm>
            <a:off x="3431240" y="1492800"/>
            <a:ext cx="1863000" cy="904200"/>
          </a:xfrm>
          <a:prstGeom prst="ribbon">
            <a:avLst>
              <a:gd fmla="val 16667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10495166">
            <a:off x="4286246" y="2475178"/>
            <a:ext cx="396357" cy="669594"/>
          </a:xfrm>
          <a:prstGeom prst="downArrow">
            <a:avLst>
              <a:gd fmla="val 28932" name="adj1"/>
              <a:gd fmla="val 59855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5402262">
            <a:off x="3003600" y="2910150"/>
            <a:ext cx="456000" cy="1842900"/>
          </a:xfrm>
          <a:prstGeom prst="downArrow">
            <a:avLst>
              <a:gd fmla="val 28932" name="adj1"/>
              <a:gd fmla="val 7031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0450" y="554575"/>
            <a:ext cx="4686900" cy="289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rate of new business should be treated in a “time series”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Matching should be made in  a visual manner.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steps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913200" y="1746150"/>
            <a:ext cx="2224200" cy="2633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pre-testing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Visualizing data set 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</a:t>
            </a:r>
            <a:r>
              <a:rPr lang="en"/>
              <a:t>ecompose;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Outliers testing.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Modeling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ARIMA model manually;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automatic 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SARIMAX model with exogenous variable.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Forecasting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Visually comparing the forecasting values between each models.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292425" y="747475"/>
            <a:ext cx="3766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Using Library: statsmodels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                    fbprophet</a:t>
            </a:r>
            <a:endParaRPr b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Web Pages</a:t>
            </a:r>
            <a:endParaRPr sz="1800"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53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4294967295" type="ctrTitle"/>
          </p:nvPr>
        </p:nvSpPr>
        <p:spPr>
          <a:xfrm>
            <a:off x="2679375" y="1160250"/>
            <a:ext cx="3683400" cy="180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Home Page</a:t>
            </a:r>
            <a:endParaRPr sz="4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