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Red Hat Display Black"/>
      <p:bold r:id="rId26"/>
      <p:boldItalic r:id="rId27"/>
    </p:embeddedFont>
    <p:embeddedFont>
      <p:font typeface="Red Hat Displ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Black-bold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RedHatDisplay-regular.fntdata"/><Relationship Id="rId27" Type="http://schemas.openxmlformats.org/officeDocument/2006/relationships/font" Target="fonts/RedHatDisplay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Display-boldItalic.fntdata"/><Relationship Id="rId30" Type="http://schemas.openxmlformats.org/officeDocument/2006/relationships/font" Target="fonts/RedHatDispl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2c5005ac4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2c5005ac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c5005ac4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c5005ac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╸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Data-Estate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Jean Paul Mitterhofer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Mahathi Veluri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Baoxing Wang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Xiaodi Lin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Visuals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Predictions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25,564</a:t>
            </a:r>
            <a:endParaRPr sz="9600"/>
          </a:p>
        </p:txBody>
      </p:sp>
      <p:sp>
        <p:nvSpPr>
          <p:cNvPr id="210" name="Google Shape;210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total top ten zip codes in the Houston area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219" name="Google Shape;219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913175" y="1593750"/>
            <a:ext cx="26811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Showing our working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MACHINE LEARNING: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Steps taken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LAYOUT: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Webpages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Home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Visuals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Predictions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VISUALS: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 D3 and demo</a:t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ABOUT: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Commercial Real Estate Office Dash with info of new small business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Find potential Tenants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SOURCE: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Comptroller, and hcad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BACKEND: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MySQL, Data Munging with Pandas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61925" y="2948649"/>
            <a:ext cx="7003800" cy="3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Commercial Building Managers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4108900" y="399074"/>
            <a:ext cx="3755700" cy="22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Houston Commercial Buildings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Increasing rate of new business throughout Houston throughout time.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203825" y="2863350"/>
            <a:ext cx="3267600" cy="13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Goal: Commercial building industry with a </a:t>
            </a:r>
            <a:r>
              <a:rPr lang="en" sz="2000"/>
              <a:t>timewise</a:t>
            </a:r>
            <a:r>
              <a:rPr lang="en" sz="2000"/>
              <a:t> perspective for making  investment decision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3175" y="1746150"/>
            <a:ext cx="7134600" cy="10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Comptroller Public Accounts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HCAD - Harris County Appraisal District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857575" y="1199050"/>
            <a:ext cx="2187540" cy="1999026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App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665850" y="3026275"/>
            <a:ext cx="1684800" cy="108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MySQL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086725" y="1433675"/>
            <a:ext cx="1788426" cy="15297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089025" y="3155550"/>
            <a:ext cx="1152900" cy="10863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Filter = houston data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3268214">
            <a:off x="5962402" y="2390278"/>
            <a:ext cx="505398" cy="1186842"/>
          </a:xfrm>
          <a:prstGeom prst="downArrow">
            <a:avLst>
              <a:gd fmla="val 28932" name="adj1"/>
              <a:gd fmla="val 8882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5402262">
            <a:off x="5161200" y="2524575"/>
            <a:ext cx="456000" cy="2397900"/>
          </a:xfrm>
          <a:prstGeom prst="downArrow">
            <a:avLst>
              <a:gd fmla="val 28932" name="adj1"/>
              <a:gd fmla="val 923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952">
            <a:off x="2094843" y="3506860"/>
            <a:ext cx="1083300" cy="383700"/>
          </a:xfrm>
          <a:prstGeom prst="leftArrow">
            <a:avLst>
              <a:gd fmla="val 29082" name="adj1"/>
              <a:gd fmla="val 9155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575" y="3325650"/>
            <a:ext cx="1463400" cy="9162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09900" y="2159550"/>
            <a:ext cx="909000" cy="606000"/>
          </a:xfrm>
          <a:prstGeom prst="wedgeEllipseCallout">
            <a:avLst>
              <a:gd fmla="val 28050" name="adj1"/>
              <a:gd fmla="val 12073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Home</a:t>
            </a:r>
            <a:endParaRPr sz="700"/>
          </a:p>
        </p:txBody>
      </p:sp>
      <p:sp>
        <p:nvSpPr>
          <p:cNvPr id="163" name="Google Shape;163;p19"/>
          <p:cNvSpPr/>
          <p:nvPr/>
        </p:nvSpPr>
        <p:spPr>
          <a:xfrm>
            <a:off x="1721900" y="2159550"/>
            <a:ext cx="909000" cy="606000"/>
          </a:xfrm>
          <a:prstGeom prst="wedgeEllipseCallout">
            <a:avLst>
              <a:gd fmla="val -44310" name="adj1"/>
              <a:gd fmla="val 124113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predictions</a:t>
            </a:r>
            <a:endParaRPr sz="700"/>
          </a:p>
        </p:txBody>
      </p:sp>
      <p:sp>
        <p:nvSpPr>
          <p:cNvPr id="164" name="Google Shape;164;p19"/>
          <p:cNvSpPr/>
          <p:nvPr/>
        </p:nvSpPr>
        <p:spPr>
          <a:xfrm>
            <a:off x="1008775" y="2165275"/>
            <a:ext cx="909000" cy="606000"/>
          </a:xfrm>
          <a:prstGeom prst="wedgeEllipseCallout">
            <a:avLst>
              <a:gd fmla="val 4059" name="adj1"/>
              <a:gd fmla="val 11829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0450" y="554575"/>
            <a:ext cx="4686900" cy="28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rate of new business should be treated in a “time series”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Matching should be made in  a visual manner.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steps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913200" y="1746150"/>
            <a:ext cx="2224200" cy="2633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pre-testing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Visualizing a time series data set in python.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Drawing decomposed seasonal plot and trend plot; drawing year-wise and month-wise box plot; making outlier test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ARIMA model manually;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automatic 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SARIMAX model with exogenous variable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Forecasting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Visually comparing the forecasting values between different models and save the best one to csv file which can be used to plot.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292425" y="747475"/>
            <a:ext cx="3766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Using Library: statsmodels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                    prophet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5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Home Page</a:t>
            </a:r>
            <a:endParaRPr sz="4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