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SemiBold"/>
      <p:regular r:id="rId28"/>
      <p:bold r:id="rId29"/>
      <p:italic r:id="rId30"/>
      <p:boldItalic r:id="rId31"/>
    </p:embeddedFont>
    <p:embeddedFont>
      <p:font typeface="Red Hat Display Black"/>
      <p:bold r:id="rId32"/>
      <p:boldItalic r:id="rId33"/>
    </p:embeddedFont>
    <p:embeddedFont>
      <p:font typeface="Red Hat Display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alewaySemiBold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Italic.fntdata"/><Relationship Id="rId30" Type="http://schemas.openxmlformats.org/officeDocument/2006/relationships/font" Target="fonts/RalewaySemiBold-italic.fntdata"/><Relationship Id="rId11" Type="http://schemas.openxmlformats.org/officeDocument/2006/relationships/slide" Target="slides/slide7.xml"/><Relationship Id="rId33" Type="http://schemas.openxmlformats.org/officeDocument/2006/relationships/font" Target="fonts/RedHatDisplayBlack-boldItalic.fntdata"/><Relationship Id="rId10" Type="http://schemas.openxmlformats.org/officeDocument/2006/relationships/slide" Target="slides/slide6.xml"/><Relationship Id="rId32" Type="http://schemas.openxmlformats.org/officeDocument/2006/relationships/font" Target="fonts/RedHatDisplayBlack-bold.fntdata"/><Relationship Id="rId13" Type="http://schemas.openxmlformats.org/officeDocument/2006/relationships/slide" Target="slides/slide9.xml"/><Relationship Id="rId35" Type="http://schemas.openxmlformats.org/officeDocument/2006/relationships/font" Target="fonts/RedHatDisplay-bold.fntdata"/><Relationship Id="rId12" Type="http://schemas.openxmlformats.org/officeDocument/2006/relationships/slide" Target="slides/slide8.xml"/><Relationship Id="rId34" Type="http://schemas.openxmlformats.org/officeDocument/2006/relationships/font" Target="fonts/RedHatDisplay-regular.fntdata"/><Relationship Id="rId15" Type="http://schemas.openxmlformats.org/officeDocument/2006/relationships/slide" Target="slides/slide11.xml"/><Relationship Id="rId37" Type="http://schemas.openxmlformats.org/officeDocument/2006/relationships/font" Target="fonts/RedHatDisplay-boldItalic.fntdata"/><Relationship Id="rId14" Type="http://schemas.openxmlformats.org/officeDocument/2006/relationships/slide" Target="slides/slide10.xml"/><Relationship Id="rId36" Type="http://schemas.openxmlformats.org/officeDocument/2006/relationships/font" Target="fonts/RedHatDisplay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2c5005ac4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2c5005ac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c5005ac4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c5005ac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╸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witter.com/googledocs/status/73008724015664332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Data-Estate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Jean Paul Mitterhofer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Mahathi Veluri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Baoxing Wang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Xiaodi Lin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Visuals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Predictions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25,564</a:t>
            </a:r>
            <a:endParaRPr sz="9600"/>
          </a:p>
        </p:txBody>
      </p:sp>
      <p:sp>
        <p:nvSpPr>
          <p:cNvPr id="210" name="Google Shape;210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total top ten zip codes in the Houston area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219" name="Google Shape;219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913175" y="1593750"/>
            <a:ext cx="26811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Showing our working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1"/>
                </a:solidFill>
              </a:rPr>
              <a:t>diagrams</a:t>
            </a:r>
            <a:r>
              <a:rPr lang="en"/>
              <a:t> to explain your ideas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802943" y="1831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573240" y="2731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032647" y="2731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187400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877893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4728000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6418493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8" name="Google Shape;238;p27"/>
          <p:cNvCxnSpPr>
            <a:stCxn id="231" idx="2"/>
            <a:endCxn id="232" idx="0"/>
          </p:cNvCxnSpPr>
          <p:nvPr/>
        </p:nvCxnSpPr>
        <p:spPr>
          <a:xfrm flipH="1" rot="-5400000">
            <a:off x="5228543" y="1617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7"/>
          <p:cNvCxnSpPr>
            <a:stCxn id="233" idx="0"/>
            <a:endCxn id="231" idx="2"/>
          </p:cNvCxnSpPr>
          <p:nvPr/>
        </p:nvCxnSpPr>
        <p:spPr>
          <a:xfrm rot="-5400000">
            <a:off x="3458247" y="1617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7"/>
          <p:cNvCxnSpPr>
            <a:stCxn id="233" idx="2"/>
            <a:endCxn id="235" idx="0"/>
          </p:cNvCxnSpPr>
          <p:nvPr/>
        </p:nvCxnSpPr>
        <p:spPr>
          <a:xfrm flipH="1" rot="-5400000">
            <a:off x="2995647" y="2980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7"/>
          <p:cNvCxnSpPr>
            <a:stCxn id="234" idx="0"/>
            <a:endCxn id="233" idx="2"/>
          </p:cNvCxnSpPr>
          <p:nvPr/>
        </p:nvCxnSpPr>
        <p:spPr>
          <a:xfrm rot="-5400000">
            <a:off x="2150400" y="2980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7"/>
          <p:cNvCxnSpPr>
            <a:stCxn id="232" idx="2"/>
            <a:endCxn id="237" idx="0"/>
          </p:cNvCxnSpPr>
          <p:nvPr/>
        </p:nvCxnSpPr>
        <p:spPr>
          <a:xfrm flipH="1" rot="-5400000">
            <a:off x="6536390" y="2979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7"/>
          <p:cNvCxnSpPr>
            <a:stCxn id="236" idx="0"/>
            <a:endCxn id="232" idx="2"/>
          </p:cNvCxnSpPr>
          <p:nvPr/>
        </p:nvCxnSpPr>
        <p:spPr>
          <a:xfrm rot="-5400000">
            <a:off x="5691000" y="2980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51" name="Google Shape;251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5" name="Google Shape;255;p28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56" name="Google Shape;256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b="1" sz="12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8" name="Google Shape;258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61" name="Google Shape;261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b="1" sz="12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>
                <a:solidFill>
                  <a:schemeClr val="accent1"/>
                </a:solidFill>
              </a:rPr>
              <a:t>concepts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913175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3427838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2" name="Google Shape;272;p29"/>
          <p:cNvSpPr txBox="1"/>
          <p:nvPr>
            <p:ph idx="3" type="body"/>
          </p:nvPr>
        </p:nvSpPr>
        <p:spPr>
          <a:xfrm>
            <a:off x="5942500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913175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3427838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5942500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82" name="Google Shape;282;p30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83" name="Google Shape;283;p30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85" name="Google Shape;285;p30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86" name="Google Shape;286;p30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93" name="Google Shape;293;p3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08" name="Google Shape;308;p3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14" name="Google Shape;314;p3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22" name="Google Shape;322;p3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3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28" name="Google Shape;328;p3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36" name="Google Shape;336;p3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45" name="Google Shape;345;p3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48" name="Google Shape;348;p3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51" name="Google Shape;351;p3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55" name="Google Shape;355;p3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63" name="Google Shape;363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70" name="Google Shape;370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76" name="Google Shape;376;p3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79" name="Google Shape;379;p3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85" name="Google Shape;385;p3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88" name="Google Shape;388;p3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96" name="Google Shape;396;p3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02" name="Google Shape;402;p3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11" name="Google Shape;411;p3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16" name="Google Shape;416;p3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21" name="Google Shape;421;p3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26" name="Google Shape;426;p3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29" name="Google Shape;429;p3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32" name="Google Shape;432;p3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36" name="Google Shape;436;p3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39" name="Google Shape;439;p3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50" name="Google Shape;450;p3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54" name="Google Shape;454;p3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57" name="Google Shape;457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62" name="Google Shape;462;p3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67" name="Google Shape;467;p3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74" name="Google Shape;474;p3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84" name="Google Shape;484;p3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88" name="Google Shape;488;p3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92" name="Google Shape;492;p3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98" name="Google Shape;498;p3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01" name="Google Shape;501;p3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09" name="Google Shape;509;p3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16" name="Google Shape;516;p3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19" name="Google Shape;519;p3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28" name="Google Shape;528;p3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37" name="Google Shape;537;p3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40" name="Google Shape;540;p3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47" name="Google Shape;547;p3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55" name="Google Shape;555;p3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59" name="Google Shape;559;p3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66" name="Google Shape;566;p3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70" name="Google Shape;570;p3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74" name="Google Shape;574;p3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80" name="Google Shape;580;p3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08" name="Google Shape;608;p3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32" name="Google Shape;632;p3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47" name="Google Shape;647;p3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51" name="Google Shape;651;p3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58" name="Google Shape;658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67" name="Google Shape;667;p3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71" name="Google Shape;671;p3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77" name="Google Shape;677;p3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85" name="Google Shape;685;p3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92" name="Google Shape;692;p3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02" name="Google Shape;702;p3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14" name="Google Shape;714;p3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20" name="Google Shape;720;p3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28" name="Google Shape;728;p3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31" name="Google Shape;731;p3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34" name="Google Shape;734;p3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31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31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SlidesCarnival icons are editable shapes. 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This means that you can: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line color, width and style.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Isn’t that nice? :)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Examples: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  <p:sp>
        <p:nvSpPr>
          <p:cNvPr id="741" name="Google Shape;741;p31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7" name="Google Shape;747;p3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748" name="Google Shape;748;p3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32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You can also use any emoji as an icon!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And of course it resizes without losing quality.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How? Follow Google instructions </a:t>
            </a:r>
            <a:r>
              <a:rPr lang="en" sz="1400" u="sng">
                <a:solidFill>
                  <a:schemeClr val="dk1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MACHINE LEARNING: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Steps taken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LAYOUT: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Webpages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Home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Visuals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Predictions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VISUALS: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 D3 and demo</a:t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ABOUT: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Commercial Real Estate Office Dash with info of new small business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Find potential Tenants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SOURCE: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Comptroller, and hcad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BACKEND: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MySQL, Data Munging with Pandas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61925" y="2948649"/>
            <a:ext cx="7003800" cy="3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Commercial Building Managers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4108900" y="399074"/>
            <a:ext cx="3755700" cy="22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Houston Commercial Buildings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Increasing rate of new business throughout Houston throughout time.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203825" y="2863350"/>
            <a:ext cx="3267600" cy="13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Goal: Commercial building industry with a </a:t>
            </a:r>
            <a:r>
              <a:rPr lang="en" sz="2000"/>
              <a:t>timewise</a:t>
            </a:r>
            <a:r>
              <a:rPr lang="en" sz="2000"/>
              <a:t> perspective for making  investment decision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3175" y="1746150"/>
            <a:ext cx="7134600" cy="10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Comptroller Public Accounts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HCAD - Harris County Appraisal District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3857575" y="1199050"/>
            <a:ext cx="2187540" cy="1999026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App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665850" y="3026275"/>
            <a:ext cx="1684800" cy="108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MySQL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086725" y="1433675"/>
            <a:ext cx="1788426" cy="15297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089025" y="3155550"/>
            <a:ext cx="1152900" cy="10863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Filter = houston data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3268214">
            <a:off x="5962402" y="2390278"/>
            <a:ext cx="505398" cy="1186842"/>
          </a:xfrm>
          <a:prstGeom prst="downArrow">
            <a:avLst>
              <a:gd fmla="val 28932" name="adj1"/>
              <a:gd fmla="val 8882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5402262">
            <a:off x="5161200" y="2524575"/>
            <a:ext cx="456000" cy="2397900"/>
          </a:xfrm>
          <a:prstGeom prst="downArrow">
            <a:avLst>
              <a:gd fmla="val 28932" name="adj1"/>
              <a:gd fmla="val 923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952">
            <a:off x="2094843" y="3506860"/>
            <a:ext cx="1083300" cy="383700"/>
          </a:xfrm>
          <a:prstGeom prst="leftArrow">
            <a:avLst>
              <a:gd fmla="val 29082" name="adj1"/>
              <a:gd fmla="val 9155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575" y="3325650"/>
            <a:ext cx="1463400" cy="9162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09900" y="2159550"/>
            <a:ext cx="909000" cy="606000"/>
          </a:xfrm>
          <a:prstGeom prst="wedgeEllipseCallout">
            <a:avLst>
              <a:gd fmla="val 28050" name="adj1"/>
              <a:gd fmla="val 12073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Home</a:t>
            </a:r>
            <a:endParaRPr sz="700"/>
          </a:p>
        </p:txBody>
      </p:sp>
      <p:sp>
        <p:nvSpPr>
          <p:cNvPr id="163" name="Google Shape;163;p19"/>
          <p:cNvSpPr/>
          <p:nvPr/>
        </p:nvSpPr>
        <p:spPr>
          <a:xfrm>
            <a:off x="1721900" y="2159550"/>
            <a:ext cx="909000" cy="606000"/>
          </a:xfrm>
          <a:prstGeom prst="wedgeEllipseCallout">
            <a:avLst>
              <a:gd fmla="val -44310" name="adj1"/>
              <a:gd fmla="val 124113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predictions</a:t>
            </a:r>
            <a:endParaRPr sz="700"/>
          </a:p>
        </p:txBody>
      </p:sp>
      <p:sp>
        <p:nvSpPr>
          <p:cNvPr id="164" name="Google Shape;164;p19"/>
          <p:cNvSpPr/>
          <p:nvPr/>
        </p:nvSpPr>
        <p:spPr>
          <a:xfrm>
            <a:off x="1008775" y="2165275"/>
            <a:ext cx="909000" cy="606000"/>
          </a:xfrm>
          <a:prstGeom prst="wedgeEllipseCallout">
            <a:avLst>
              <a:gd fmla="val 4059" name="adj1"/>
              <a:gd fmla="val 11829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0450" y="554575"/>
            <a:ext cx="4686900" cy="28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rate of new business should be treated in a “time series”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Matching should be made in  a visual manner.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steps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913200" y="1746150"/>
            <a:ext cx="2224200" cy="2633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pre-testing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Visualizing a time series data set in python.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Drawing decomposed seasonal plot and trend plot; drawing year-wise and month-wise box plot; making outlier test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making ARIMA model manually;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Using automatic 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Making automatic SARIMA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Compare model to SARIMAX model with exogenous variable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Forecasting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Visually comparing the forecasting values between different models and save the best one to csv file which can be used to plot.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292425" y="747475"/>
            <a:ext cx="3766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Using Library: statsmodels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                    prophet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5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Home Page</a:t>
            </a:r>
            <a:endParaRPr sz="4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