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9" r:id="rId14"/>
    <p:sldId id="268" r:id="rId15"/>
    <p:sldId id="272" r:id="rId16"/>
    <p:sldId id="273"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9" autoAdjust="0"/>
    <p:restoredTop sz="94660"/>
  </p:normalViewPr>
  <p:slideViewPr>
    <p:cSldViewPr snapToGrid="0">
      <p:cViewPr>
        <p:scale>
          <a:sx n="72" d="100"/>
          <a:sy n="72" d="100"/>
        </p:scale>
        <p:origin x="2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7B763-A439-4D66-BBD8-D71A539C8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5208E2-3691-49BA-9714-1583792623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138A1E-613B-44CF-B684-BB8BE303E661}"/>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5" name="Footer Placeholder 4">
            <a:extLst>
              <a:ext uri="{FF2B5EF4-FFF2-40B4-BE49-F238E27FC236}">
                <a16:creationId xmlns:a16="http://schemas.microsoft.com/office/drawing/2014/main" id="{093371C1-2426-4731-8506-1F9152A15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9831C2-C6E3-4C3C-BBC0-CDA943CB245A}"/>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3374902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D662-8286-4C91-8847-99E66673BE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611FE9-E2E6-4C43-8652-1823F1A193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DF890-CFF7-4844-959D-67D5BD2FE00F}"/>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5" name="Footer Placeholder 4">
            <a:extLst>
              <a:ext uri="{FF2B5EF4-FFF2-40B4-BE49-F238E27FC236}">
                <a16:creationId xmlns:a16="http://schemas.microsoft.com/office/drawing/2014/main" id="{665DA719-2FFF-4B38-801F-E2D883D95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26A7CC-3459-4C02-AC09-4A5E5DA75801}"/>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315755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99F96-2E7F-46AE-933E-9C303A85B2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9F8F07-BC65-4E16-9AF0-1C25DCBCC7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E4E42-575A-4467-9815-11A6D090A376}"/>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5" name="Footer Placeholder 4">
            <a:extLst>
              <a:ext uri="{FF2B5EF4-FFF2-40B4-BE49-F238E27FC236}">
                <a16:creationId xmlns:a16="http://schemas.microsoft.com/office/drawing/2014/main" id="{BBD50DCD-2068-42B4-8B0B-8202B9137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2A3E4-9738-40C7-9A83-873569132DB8}"/>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3194749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D8AE-5578-4961-A8B5-000E6E730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51B418-9923-46E4-BE85-FF6CCD49B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2FB65-3794-41B1-B5F2-C65273A1964F}"/>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5" name="Footer Placeholder 4">
            <a:extLst>
              <a:ext uri="{FF2B5EF4-FFF2-40B4-BE49-F238E27FC236}">
                <a16:creationId xmlns:a16="http://schemas.microsoft.com/office/drawing/2014/main" id="{9F90DD48-0BB9-472C-A4A5-7BE8757DE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4A5D1-4E40-4F32-B5C5-5A8C5322EFC6}"/>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2747752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E28F7-42C0-47EC-A05E-CBC9DB660D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505837-FF8E-4AC3-BE58-22EB121558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A6346C-AC68-46A0-87FB-DB65325833C2}"/>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5" name="Footer Placeholder 4">
            <a:extLst>
              <a:ext uri="{FF2B5EF4-FFF2-40B4-BE49-F238E27FC236}">
                <a16:creationId xmlns:a16="http://schemas.microsoft.com/office/drawing/2014/main" id="{F2938854-898E-4CF5-AA46-BCBB518E5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56585-88B8-4CCF-8EEF-63EED9A362A7}"/>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3407881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D4969-0576-4628-A0B9-0655040F9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C7473-B24E-47F7-90DC-07C0C0286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135C7D-098C-4B72-88AA-C11BB117D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978C62-34FC-4510-B7A9-05DB20C062F4}"/>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6" name="Footer Placeholder 5">
            <a:extLst>
              <a:ext uri="{FF2B5EF4-FFF2-40B4-BE49-F238E27FC236}">
                <a16:creationId xmlns:a16="http://schemas.microsoft.com/office/drawing/2014/main" id="{B5BBE0C1-0A12-4CFD-9711-9718BF832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F87C2C-392F-415F-8A82-04CFB7AF8B9D}"/>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140390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AF9BB-6399-4AFC-9912-EA5F2284B7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696798-E0D4-4FDE-AF95-6D3E82318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3102B-385B-43E8-9604-057B9BF44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5B7628-8D3D-4277-BE1A-E50C4015CA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C384B-69DE-43FC-BAAE-231BEDA3BA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1967EB-F43D-439C-9D1D-B212C393FECB}"/>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8" name="Footer Placeholder 7">
            <a:extLst>
              <a:ext uri="{FF2B5EF4-FFF2-40B4-BE49-F238E27FC236}">
                <a16:creationId xmlns:a16="http://schemas.microsoft.com/office/drawing/2014/main" id="{AF7DE219-3A35-48DF-8B58-D4A26361F4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3A1D9-E08F-416F-8CB0-854C6E49CAA7}"/>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3662136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C636D-D6C4-4586-BA7C-04BE9E44CD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AAB835-9B42-470E-A14F-2C8D75801E77}"/>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4" name="Footer Placeholder 3">
            <a:extLst>
              <a:ext uri="{FF2B5EF4-FFF2-40B4-BE49-F238E27FC236}">
                <a16:creationId xmlns:a16="http://schemas.microsoft.com/office/drawing/2014/main" id="{000D6FFD-0057-4780-A2DE-32E36F3679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D57204-B957-4A4B-9B87-AF752E433351}"/>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96374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DBA10-63CA-4CD3-9FBF-FF909900C313}"/>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3" name="Footer Placeholder 2">
            <a:extLst>
              <a:ext uri="{FF2B5EF4-FFF2-40B4-BE49-F238E27FC236}">
                <a16:creationId xmlns:a16="http://schemas.microsoft.com/office/drawing/2014/main" id="{3A526EF7-4834-4952-BBA7-AF3D0460D8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95713E-3CD9-4626-9DC7-06E181DA9F51}"/>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148810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1585-7A1C-4BFD-A3DD-F15074237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3675F3-F179-457E-9C00-4FB59BEEFC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1DEC5F-C4CA-4D11-B237-4EF2195B9E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F884D-4CBD-419C-85DA-37C205EF24B9}"/>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6" name="Footer Placeholder 5">
            <a:extLst>
              <a:ext uri="{FF2B5EF4-FFF2-40B4-BE49-F238E27FC236}">
                <a16:creationId xmlns:a16="http://schemas.microsoft.com/office/drawing/2014/main" id="{9309B60E-7208-4B93-8C52-A9479AAFC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EA851-EDD3-41C9-9F44-1E259084BED7}"/>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297995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1FE9-4A9A-40B2-B191-C883A66008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63B384-04E9-42CC-96C6-A3D2FAA0B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1D3899-30B8-46E6-86F7-028DEF887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83189-BC46-46A4-BA8C-C9DACE07A443}"/>
              </a:ext>
            </a:extLst>
          </p:cNvPr>
          <p:cNvSpPr>
            <a:spLocks noGrp="1"/>
          </p:cNvSpPr>
          <p:nvPr>
            <p:ph type="dt" sz="half" idx="10"/>
          </p:nvPr>
        </p:nvSpPr>
        <p:spPr/>
        <p:txBody>
          <a:bodyPr/>
          <a:lstStyle/>
          <a:p>
            <a:fld id="{EB727B9E-AB4A-4B0B-99C6-8050359B58D8}" type="datetimeFigureOut">
              <a:rPr lang="en-US" smtClean="0"/>
              <a:t>7/30/2022</a:t>
            </a:fld>
            <a:endParaRPr lang="en-US"/>
          </a:p>
        </p:txBody>
      </p:sp>
      <p:sp>
        <p:nvSpPr>
          <p:cNvPr id="6" name="Footer Placeholder 5">
            <a:extLst>
              <a:ext uri="{FF2B5EF4-FFF2-40B4-BE49-F238E27FC236}">
                <a16:creationId xmlns:a16="http://schemas.microsoft.com/office/drawing/2014/main" id="{F014176A-DE98-4952-A302-771463568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6799E-9817-4958-9887-365DF9A6E292}"/>
              </a:ext>
            </a:extLst>
          </p:cNvPr>
          <p:cNvSpPr>
            <a:spLocks noGrp="1"/>
          </p:cNvSpPr>
          <p:nvPr>
            <p:ph type="sldNum" sz="quarter" idx="12"/>
          </p:nvPr>
        </p:nvSpPr>
        <p:spPr/>
        <p:txBody>
          <a:bodyPr/>
          <a:lstStyle/>
          <a:p>
            <a:fld id="{3A6976C6-71B0-49BF-B557-6D5416D56905}" type="slidenum">
              <a:rPr lang="en-US" smtClean="0"/>
              <a:t>‹#›</a:t>
            </a:fld>
            <a:endParaRPr lang="en-US"/>
          </a:p>
        </p:txBody>
      </p:sp>
    </p:spTree>
    <p:extLst>
      <p:ext uri="{BB962C8B-B14F-4D97-AF65-F5344CB8AC3E}">
        <p14:creationId xmlns:p14="http://schemas.microsoft.com/office/powerpoint/2010/main" val="2471873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D22485-F256-43C1-A0D6-C0813ECC03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F1E727-CEF0-42CD-8415-ED5F5033D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A1BB1-A047-4E76-8ADB-5F2D2A0D1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727B9E-AB4A-4B0B-99C6-8050359B58D8}" type="datetimeFigureOut">
              <a:rPr lang="en-US" smtClean="0"/>
              <a:t>7/30/2022</a:t>
            </a:fld>
            <a:endParaRPr lang="en-US"/>
          </a:p>
        </p:txBody>
      </p:sp>
      <p:sp>
        <p:nvSpPr>
          <p:cNvPr id="5" name="Footer Placeholder 4">
            <a:extLst>
              <a:ext uri="{FF2B5EF4-FFF2-40B4-BE49-F238E27FC236}">
                <a16:creationId xmlns:a16="http://schemas.microsoft.com/office/drawing/2014/main" id="{3B7DA1A8-D53E-4FAD-A399-0357922DAA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76D1AA-1672-45AE-B8BA-6532862F6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6976C6-71B0-49BF-B557-6D5416D56905}" type="slidenum">
              <a:rPr lang="en-US" smtClean="0"/>
              <a:t>‹#›</a:t>
            </a:fld>
            <a:endParaRPr lang="en-US"/>
          </a:p>
        </p:txBody>
      </p:sp>
    </p:spTree>
    <p:extLst>
      <p:ext uri="{BB962C8B-B14F-4D97-AF65-F5344CB8AC3E}">
        <p14:creationId xmlns:p14="http://schemas.microsoft.com/office/powerpoint/2010/main" val="235067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0.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1BE6-D162-48BB-AB20-DE3CAA5E21E8}"/>
              </a:ext>
            </a:extLst>
          </p:cNvPr>
          <p:cNvSpPr>
            <a:spLocks noGrp="1"/>
          </p:cNvSpPr>
          <p:nvPr>
            <p:ph type="ctrTitle"/>
          </p:nvPr>
        </p:nvSpPr>
        <p:spPr>
          <a:xfrm>
            <a:off x="774569" y="1443479"/>
            <a:ext cx="10642861" cy="2231797"/>
          </a:xfrm>
        </p:spPr>
        <p:txBody>
          <a:bodyPr>
            <a:noAutofit/>
          </a:bodyPr>
          <a:lstStyle/>
          <a:p>
            <a:pPr algn="l"/>
            <a:r>
              <a:rPr lang="en-US" sz="5500" b="1" dirty="0"/>
              <a:t>The real part of the eigenvalues </a:t>
            </a:r>
            <a:br>
              <a:rPr lang="en-US" sz="5500" b="1" dirty="0"/>
            </a:br>
            <a:r>
              <a:rPr lang="en-US" sz="5500" b="1" dirty="0"/>
              <a:t>of a 3x3 non-Hermitian Hamiltonian </a:t>
            </a:r>
            <a:br>
              <a:rPr lang="en-US" sz="5500" b="1" dirty="0"/>
            </a:br>
            <a:endParaRPr lang="en-US" sz="5500" dirty="0"/>
          </a:p>
        </p:txBody>
      </p:sp>
      <p:sp>
        <p:nvSpPr>
          <p:cNvPr id="3" name="Subtitle 2">
            <a:extLst>
              <a:ext uri="{FF2B5EF4-FFF2-40B4-BE49-F238E27FC236}">
                <a16:creationId xmlns:a16="http://schemas.microsoft.com/office/drawing/2014/main" id="{D2A03E87-A595-4F2C-9878-8B6CD046481F}"/>
              </a:ext>
            </a:extLst>
          </p:cNvPr>
          <p:cNvSpPr>
            <a:spLocks noGrp="1"/>
          </p:cNvSpPr>
          <p:nvPr>
            <p:ph type="subTitle" idx="1"/>
          </p:nvPr>
        </p:nvSpPr>
        <p:spPr>
          <a:xfrm>
            <a:off x="7838388" y="4751109"/>
            <a:ext cx="3579042" cy="959177"/>
          </a:xfrm>
        </p:spPr>
        <p:txBody>
          <a:bodyPr/>
          <a:lstStyle/>
          <a:p>
            <a:r>
              <a:rPr lang="en-US" dirty="0"/>
              <a:t>June 2022</a:t>
            </a:r>
          </a:p>
          <a:p>
            <a:r>
              <a:rPr lang="en-US" dirty="0" err="1"/>
              <a:t>Jinyan</a:t>
            </a:r>
            <a:r>
              <a:rPr lang="en-US" dirty="0"/>
              <a:t> Miao </a:t>
            </a:r>
          </a:p>
        </p:txBody>
      </p:sp>
      <p:sp>
        <p:nvSpPr>
          <p:cNvPr id="4" name="TextBox 3">
            <a:extLst>
              <a:ext uri="{FF2B5EF4-FFF2-40B4-BE49-F238E27FC236}">
                <a16:creationId xmlns:a16="http://schemas.microsoft.com/office/drawing/2014/main" id="{70A31D02-918E-46E2-8363-E691AD5504C1}"/>
              </a:ext>
            </a:extLst>
          </p:cNvPr>
          <p:cNvSpPr txBox="1"/>
          <p:nvPr/>
        </p:nvSpPr>
        <p:spPr>
          <a:xfrm>
            <a:off x="757288" y="3078981"/>
            <a:ext cx="7946796" cy="784830"/>
          </a:xfrm>
          <a:prstGeom prst="rect">
            <a:avLst/>
          </a:prstGeom>
          <a:noFill/>
        </p:spPr>
        <p:txBody>
          <a:bodyPr wrap="square" rtlCol="0">
            <a:spAutoFit/>
          </a:bodyPr>
          <a:lstStyle/>
          <a:p>
            <a:r>
              <a:rPr lang="en-US" sz="4500" dirty="0"/>
              <a:t>(coupled-photonic-cavity system)</a:t>
            </a:r>
          </a:p>
        </p:txBody>
      </p:sp>
    </p:spTree>
    <p:extLst>
      <p:ext uri="{BB962C8B-B14F-4D97-AF65-F5344CB8AC3E}">
        <p14:creationId xmlns:p14="http://schemas.microsoft.com/office/powerpoint/2010/main" val="4080042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A9A6DE-FE95-4764-AE05-A30D34FC198F}"/>
              </a:ext>
            </a:extLst>
          </p:cNvPr>
          <p:cNvPicPr>
            <a:picLocks noChangeAspect="1"/>
          </p:cNvPicPr>
          <p:nvPr/>
        </p:nvPicPr>
        <p:blipFill rotWithShape="1">
          <a:blip r:embed="rId2">
            <a:extLst>
              <a:ext uri="{28A0092B-C50C-407E-A947-70E740481C1C}">
                <a14:useLocalDpi xmlns:a14="http://schemas.microsoft.com/office/drawing/2010/main" val="0"/>
              </a:ext>
            </a:extLst>
          </a:blip>
          <a:srcRect r="15772"/>
          <a:stretch/>
        </p:blipFill>
        <p:spPr>
          <a:xfrm>
            <a:off x="0" y="263949"/>
            <a:ext cx="5610399" cy="3330498"/>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BCA18A5-28BA-4438-9451-FAB2213689A5}"/>
                  </a:ext>
                </a:extLst>
              </p:cNvPr>
              <p:cNvSpPr txBox="1"/>
              <p:nvPr/>
            </p:nvSpPr>
            <p:spPr>
              <a:xfrm>
                <a:off x="6434761" y="5199061"/>
                <a:ext cx="4353434" cy="1061829"/>
              </a:xfrm>
              <a:prstGeom prst="rect">
                <a:avLst/>
              </a:prstGeom>
              <a:noFill/>
            </p:spPr>
            <p:txBody>
              <a:bodyPr wrap="square" rtlCol="0">
                <a:spAutoFit/>
              </a:bodyPr>
              <a:lstStyle/>
              <a:p>
                <a:r>
                  <a:rPr lang="en-US" sz="2100" b="0" dirty="0">
                    <a:solidFill>
                      <a:schemeClr val="tx1"/>
                    </a:solidFill>
                  </a:rPr>
                  <a:t>Set </a:t>
                </a:r>
                <a14:m>
                  <m:oMath xmlns:m="http://schemas.openxmlformats.org/officeDocument/2006/math">
                    <m:r>
                      <m:rPr>
                        <m:sty m:val="p"/>
                      </m:rPr>
                      <a:rPr lang="en-US" sz="2100">
                        <a:solidFill>
                          <a:schemeClr val="tx1"/>
                        </a:solidFill>
                        <a:latin typeface="Cambria Math" panose="02040503050406030204" pitchFamily="18" charset="0"/>
                      </a:rPr>
                      <m:t>Ω</m:t>
                    </m:r>
                    <m:r>
                      <a:rPr lang="en-US" sz="2100">
                        <a:solidFill>
                          <a:schemeClr val="tx1"/>
                        </a:solidFill>
                        <a:latin typeface="Cambria Math" panose="02040503050406030204" pitchFamily="18" charset="0"/>
                      </a:rPr>
                      <m:t>=15</m:t>
                    </m:r>
                  </m:oMath>
                </a14:m>
                <a:r>
                  <a:rPr lang="en-US" sz="2100" dirty="0">
                    <a:solidFill>
                      <a:schemeClr val="tx1"/>
                    </a:solidFill>
                  </a:rPr>
                  <a:t>, </a:t>
                </a:r>
                <a14:m>
                  <m:oMath xmlns:m="http://schemas.openxmlformats.org/officeDocument/2006/math">
                    <m:r>
                      <a:rPr lang="en-US" sz="2100" i="1">
                        <a:solidFill>
                          <a:schemeClr val="tx1"/>
                        </a:solidFill>
                        <a:latin typeface="Cambria Math" panose="02040503050406030204" pitchFamily="18" charset="0"/>
                      </a:rPr>
                      <m:t>𝐶</m:t>
                    </m:r>
                    <m:r>
                      <a:rPr lang="en-US" sz="2100" b="0" i="1" smtClean="0">
                        <a:solidFill>
                          <a:schemeClr val="tx1"/>
                        </a:solidFill>
                        <a:latin typeface="Cambria Math" panose="02040503050406030204" pitchFamily="18" charset="0"/>
                      </a:rPr>
                      <m:t>=8</m:t>
                    </m:r>
                  </m:oMath>
                </a14:m>
                <a:endParaRPr lang="en-US" sz="2100" dirty="0">
                  <a:solidFill>
                    <a:schemeClr val="tx1"/>
                  </a:solidFill>
                </a:endParaRPr>
              </a:p>
              <a:p>
                <a14:m>
                  <m:oMath xmlns:m="http://schemas.openxmlformats.org/officeDocument/2006/math">
                    <m:r>
                      <m:rPr>
                        <m:sty m:val="p"/>
                      </m:rPr>
                      <a:rPr lang="en-US" sz="2100" i="0" smtClean="0">
                        <a:solidFill>
                          <a:srgbClr val="C00000"/>
                        </a:solidFill>
                        <a:latin typeface="Cambria Math" panose="02040503050406030204" pitchFamily="18" charset="0"/>
                      </a:rPr>
                      <m:t>Δ</m:t>
                    </m:r>
                    <m:r>
                      <a:rPr lang="en-US" sz="2100" smtClean="0">
                        <a:solidFill>
                          <a:srgbClr val="C00000"/>
                        </a:solidFill>
                        <a:latin typeface="Cambria Math" panose="02040503050406030204" pitchFamily="18" charset="0"/>
                      </a:rPr>
                      <m:t>=</m:t>
                    </m:r>
                    <m:r>
                      <a:rPr lang="en-US" sz="2100" b="0" i="0" smtClean="0">
                        <a:solidFill>
                          <a:srgbClr val="C00000"/>
                        </a:solidFill>
                        <a:latin typeface="Cambria Math" panose="02040503050406030204" pitchFamily="18" charset="0"/>
                      </a:rPr>
                      <m:t>8</m:t>
                    </m:r>
                  </m:oMath>
                </a14:m>
                <a:r>
                  <a:rPr lang="en-US" sz="2100" dirty="0">
                    <a:solidFill>
                      <a:srgbClr val="C00000"/>
                    </a:solidFill>
                  </a:rPr>
                  <a:t> (top left)</a:t>
                </a:r>
              </a:p>
              <a:p>
                <a14:m>
                  <m:oMath xmlns:m="http://schemas.openxmlformats.org/officeDocument/2006/math">
                    <m:r>
                      <m:rPr>
                        <m:sty m:val="p"/>
                      </m:rPr>
                      <a:rPr lang="en-US" sz="2100" i="0" smtClean="0">
                        <a:solidFill>
                          <a:srgbClr val="C00000"/>
                        </a:solidFill>
                        <a:latin typeface="Cambria Math" panose="02040503050406030204" pitchFamily="18" charset="0"/>
                      </a:rPr>
                      <m:t>Δ</m:t>
                    </m:r>
                    <m:r>
                      <a:rPr lang="en-US" sz="2100" b="0" i="1" smtClean="0">
                        <a:solidFill>
                          <a:srgbClr val="C00000"/>
                        </a:solidFill>
                        <a:latin typeface="Cambria Math" panose="02040503050406030204" pitchFamily="18" charset="0"/>
                      </a:rPr>
                      <m:t>=5</m:t>
                    </m:r>
                  </m:oMath>
                </a14:m>
                <a:r>
                  <a:rPr lang="en-US" sz="2100" dirty="0">
                    <a:solidFill>
                      <a:srgbClr val="C00000"/>
                    </a:solidFill>
                  </a:rPr>
                  <a:t> (top right)</a:t>
                </a:r>
                <a:endParaRPr lang="en-US" sz="2100" dirty="0"/>
              </a:p>
            </p:txBody>
          </p:sp>
        </mc:Choice>
        <mc:Fallback xmlns="">
          <p:sp>
            <p:nvSpPr>
              <p:cNvPr id="15" name="TextBox 14">
                <a:extLst>
                  <a:ext uri="{FF2B5EF4-FFF2-40B4-BE49-F238E27FC236}">
                    <a16:creationId xmlns:a16="http://schemas.microsoft.com/office/drawing/2014/main" id="{0BCA18A5-28BA-4438-9451-FAB2213689A5}"/>
                  </a:ext>
                </a:extLst>
              </p:cNvPr>
              <p:cNvSpPr txBox="1">
                <a:spLocks noRot="1" noChangeAspect="1" noMove="1" noResize="1" noEditPoints="1" noAdjustHandles="1" noChangeArrowheads="1" noChangeShapeType="1" noTextEdit="1"/>
              </p:cNvSpPr>
              <p:nvPr/>
            </p:nvSpPr>
            <p:spPr>
              <a:xfrm>
                <a:off x="6434761" y="5199061"/>
                <a:ext cx="4353434" cy="1061829"/>
              </a:xfrm>
              <a:prstGeom prst="rect">
                <a:avLst/>
              </a:prstGeom>
              <a:blipFill>
                <a:blip r:embed="rId3"/>
                <a:stretch>
                  <a:fillRect l="-1681" t="-3448"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21937E-80FE-4D72-A505-4DA808FC0D9A}"/>
                  </a:ext>
                </a:extLst>
              </p:cNvPr>
              <p:cNvSpPr txBox="1"/>
              <p:nvPr/>
            </p:nvSpPr>
            <p:spPr>
              <a:xfrm>
                <a:off x="6234263" y="3861648"/>
                <a:ext cx="4619919" cy="10270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𝑯</m:t>
                      </m:r>
                      <m:r>
                        <a:rPr lang="en-US" sz="2100" b="0" i="1" smtClean="0">
                          <a:latin typeface="Cambria Math" panose="02040503050406030204" pitchFamily="18" charset="0"/>
                        </a:rPr>
                        <m:t>=</m:t>
                      </m:r>
                      <m:d>
                        <m:dPr>
                          <m:begChr m:val="["/>
                          <m:endChr m:val="]"/>
                          <m:ctrlPr>
                            <a:rPr lang="en-US" sz="2100" i="1" smtClean="0">
                              <a:latin typeface="Cambria Math" panose="02040503050406030204" pitchFamily="18" charset="0"/>
                            </a:rPr>
                          </m:ctrlPr>
                        </m:dPr>
                        <m:e>
                          <m:m>
                            <m:mPr>
                              <m:mcs>
                                <m:mc>
                                  <m:mcPr>
                                    <m:count m:val="3"/>
                                    <m:mcJc m:val="center"/>
                                  </m:mcPr>
                                </m:mc>
                              </m:mcs>
                              <m:ctrlPr>
                                <a:rPr lang="en-US" sz="2100" i="1" smtClean="0">
                                  <a:latin typeface="Cambria Math" panose="02040503050406030204" pitchFamily="18" charset="0"/>
                                </a:rPr>
                              </m:ctrlPr>
                            </m:mPr>
                            <m:mr>
                              <m:e>
                                <m:r>
                                  <m:rPr>
                                    <m:brk m:alnAt="7"/>
                                  </m:rPr>
                                  <a:rPr lang="en-US" sz="2100" b="0" i="1" smtClean="0">
                                    <a:solidFill>
                                      <a:srgbClr val="FF0000"/>
                                    </a:solidFill>
                                    <a:latin typeface="Cambria Math" panose="02040503050406030204" pitchFamily="18" charset="0"/>
                                  </a:rPr>
                                  <m:t>𝐸</m:t>
                                </m:r>
                                <m:r>
                                  <a:rPr lang="en-US" sz="2100" b="0" i="1" smtClean="0">
                                    <a:solidFill>
                                      <a:srgbClr val="FF0000"/>
                                    </a:solidFill>
                                    <a:latin typeface="Cambria Math" panose="02040503050406030204" pitchFamily="18" charset="0"/>
                                  </a:rPr>
                                  <m:t>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a:rPr lang="en-US" sz="2100" b="0" i="1" smtClean="0">
                                    <a:latin typeface="Cambria Math" panose="02040503050406030204" pitchFamily="18" charset="0"/>
                                  </a:rPr>
                                  <m:t>𝐶</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a:rPr lang="en-US" sz="2100" b="0" i="1" smtClean="0">
                                    <a:latin typeface="Cambria Math" panose="02040503050406030204" pitchFamily="18" charset="0"/>
                                  </a:rPr>
                                  <m:t>𝐶</m:t>
                                </m:r>
                              </m:e>
                              <m:e>
                                <m:r>
                                  <a:rPr lang="en-US" sz="2100" b="0" i="1" smtClean="0">
                                    <a:solidFill>
                                      <a:srgbClr val="FF0000"/>
                                    </a:solidFill>
                                    <a:latin typeface="Cambria Math" panose="02040503050406030204" pitchFamily="18" charset="0"/>
                                  </a:rPr>
                                  <m:t>𝐸𝑐𝑚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a:rPr lang="en-US" sz="2100" b="0" i="1" smtClean="0">
                                    <a:solidFill>
                                      <a:srgbClr val="00B050"/>
                                    </a:solidFill>
                                    <a:latin typeface="Cambria Math" panose="02040503050406030204" pitchFamily="18" charset="0"/>
                                  </a:rPr>
                                  <m:t>𝑋𝑐</m:t>
                                </m:r>
                              </m:e>
                            </m:mr>
                          </m:m>
                        </m:e>
                      </m:d>
                    </m:oMath>
                  </m:oMathPara>
                </a14:m>
                <a:endParaRPr lang="en-US" sz="2100" dirty="0"/>
              </a:p>
            </p:txBody>
          </p:sp>
        </mc:Choice>
        <mc:Fallback xmlns="">
          <p:sp>
            <p:nvSpPr>
              <p:cNvPr id="17" name="TextBox 16">
                <a:extLst>
                  <a:ext uri="{FF2B5EF4-FFF2-40B4-BE49-F238E27FC236}">
                    <a16:creationId xmlns:a16="http://schemas.microsoft.com/office/drawing/2014/main" id="{6F21937E-80FE-4D72-A505-4DA808FC0D9A}"/>
                  </a:ext>
                </a:extLst>
              </p:cNvPr>
              <p:cNvSpPr txBox="1">
                <a:spLocks noRot="1" noChangeAspect="1" noMove="1" noResize="1" noEditPoints="1" noAdjustHandles="1" noChangeArrowheads="1" noChangeShapeType="1" noTextEdit="1"/>
              </p:cNvSpPr>
              <p:nvPr/>
            </p:nvSpPr>
            <p:spPr>
              <a:xfrm>
                <a:off x="6234263" y="3861648"/>
                <a:ext cx="4619919" cy="1027076"/>
              </a:xfrm>
              <a:prstGeom prst="rect">
                <a:avLst/>
              </a:prstGeom>
              <a:blipFill>
                <a:blip r:embed="rId4"/>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EB7A022B-921A-4311-B874-BE14449A1599}"/>
              </a:ext>
            </a:extLst>
          </p:cNvPr>
          <p:cNvPicPr>
            <a:picLocks noChangeAspect="1"/>
          </p:cNvPicPr>
          <p:nvPr/>
        </p:nvPicPr>
        <p:blipFill rotWithShape="1">
          <a:blip r:embed="rId5">
            <a:extLst>
              <a:ext uri="{28A0092B-C50C-407E-A947-70E740481C1C}">
                <a14:useLocalDpi xmlns:a14="http://schemas.microsoft.com/office/drawing/2010/main" val="0"/>
              </a:ext>
            </a:extLst>
          </a:blip>
          <a:srcRect r="12833"/>
          <a:stretch/>
        </p:blipFill>
        <p:spPr>
          <a:xfrm>
            <a:off x="0" y="177678"/>
            <a:ext cx="5831461" cy="3344974"/>
          </a:xfrm>
          <a:prstGeom prst="rect">
            <a:avLst/>
          </a:prstGeom>
        </p:spPr>
      </p:pic>
      <p:pic>
        <p:nvPicPr>
          <p:cNvPr id="20" name="Picture 19">
            <a:extLst>
              <a:ext uri="{FF2B5EF4-FFF2-40B4-BE49-F238E27FC236}">
                <a16:creationId xmlns:a16="http://schemas.microsoft.com/office/drawing/2014/main" id="{33347404-A0CA-4A85-8289-0EE1D242AC3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531005" y="220814"/>
            <a:ext cx="6660994" cy="3330497"/>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A2F38B6-328B-4365-965A-0AF175C95365}"/>
                  </a:ext>
                </a:extLst>
              </p:cNvPr>
              <p:cNvSpPr txBox="1"/>
              <p:nvPr/>
            </p:nvSpPr>
            <p:spPr>
              <a:xfrm>
                <a:off x="659876" y="3861648"/>
                <a:ext cx="4950523" cy="1477328"/>
              </a:xfrm>
              <a:prstGeom prst="rect">
                <a:avLst/>
              </a:prstGeom>
              <a:noFill/>
            </p:spPr>
            <p:txBody>
              <a:bodyPr wrap="square" rtlCol="0">
                <a:spAutoFit/>
              </a:bodyPr>
              <a:lstStyle/>
              <a:p>
                <a:pPr algn="just"/>
                <a:r>
                  <a:rPr lang="en-US" dirty="0"/>
                  <a:t>When </a:t>
                </a:r>
                <a14:m>
                  <m:oMath xmlns:m="http://schemas.openxmlformats.org/officeDocument/2006/math">
                    <m:r>
                      <a:rPr lang="en-US" sz="1800" i="1" smtClean="0">
                        <a:solidFill>
                          <a:schemeClr val="tx1"/>
                        </a:solidFill>
                        <a:latin typeface="Cambria Math" panose="02040503050406030204" pitchFamily="18" charset="0"/>
                      </a:rPr>
                      <m:t>𝐶</m:t>
                    </m:r>
                  </m:oMath>
                </a14:m>
                <a:r>
                  <a:rPr lang="en-US" dirty="0"/>
                  <a:t> is slightly less than </a:t>
                </a:r>
                <a14:m>
                  <m:oMath xmlns:m="http://schemas.openxmlformats.org/officeDocument/2006/math">
                    <m:r>
                      <m:rPr>
                        <m:sty m:val="p"/>
                      </m:rPr>
                      <a:rPr lang="en-US" b="0" i="0" smtClean="0">
                        <a:latin typeface="Cambria Math" panose="02040503050406030204" pitchFamily="18" charset="0"/>
                      </a:rPr>
                      <m:t>Δ</m:t>
                    </m:r>
                  </m:oMath>
                </a14:m>
                <a:r>
                  <a:rPr lang="en-US" dirty="0"/>
                  <a:t>, and </a:t>
                </a:r>
                <a14:m>
                  <m:oMath xmlns:m="http://schemas.openxmlformats.org/officeDocument/2006/math">
                    <m:r>
                      <m:rPr>
                        <m:sty m:val="p"/>
                      </m:rPr>
                      <a:rPr lang="en-US">
                        <a:latin typeface="Cambria Math" panose="02040503050406030204" pitchFamily="18" charset="0"/>
                      </a:rPr>
                      <m:t>Ω</m:t>
                    </m:r>
                    <m:r>
                      <a:rPr lang="en-US" b="0" i="0" smtClean="0">
                        <a:latin typeface="Cambria Math" panose="02040503050406030204" pitchFamily="18" charset="0"/>
                      </a:rPr>
                      <m:t>&gt;0</m:t>
                    </m:r>
                  </m:oMath>
                </a14:m>
                <a:r>
                  <a:rPr lang="en-US" dirty="0"/>
                  <a:t>, there will be three exceptional points, but when the difference between </a:t>
                </a:r>
                <a14:m>
                  <m:oMath xmlns:m="http://schemas.openxmlformats.org/officeDocument/2006/math">
                    <m:r>
                      <a:rPr lang="en-US" b="0" i="1" smtClean="0">
                        <a:latin typeface="Cambria Math" panose="02040503050406030204" pitchFamily="18" charset="0"/>
                      </a:rPr>
                      <m:t>𝐶</m:t>
                    </m:r>
                  </m:oMath>
                </a14:m>
                <a:r>
                  <a:rPr lang="en-US" dirty="0"/>
                  <a:t> and </a:t>
                </a:r>
                <a14:m>
                  <m:oMath xmlns:m="http://schemas.openxmlformats.org/officeDocument/2006/math">
                    <m:r>
                      <m:rPr>
                        <m:sty m:val="p"/>
                      </m:rPr>
                      <a:rPr lang="en-US" b="0" i="0" smtClean="0">
                        <a:latin typeface="Cambria Math" panose="02040503050406030204" pitchFamily="18" charset="0"/>
                      </a:rPr>
                      <m:t>Δ</m:t>
                    </m:r>
                  </m:oMath>
                </a14:m>
                <a:r>
                  <a:rPr lang="en-US" dirty="0"/>
                  <a:t> is large enough, the two exceptional points on the right disappear due to difference in imaginary parts.</a:t>
                </a:r>
              </a:p>
            </p:txBody>
          </p:sp>
        </mc:Choice>
        <mc:Fallback xmlns="">
          <p:sp>
            <p:nvSpPr>
              <p:cNvPr id="2" name="TextBox 1">
                <a:extLst>
                  <a:ext uri="{FF2B5EF4-FFF2-40B4-BE49-F238E27FC236}">
                    <a16:creationId xmlns:a16="http://schemas.microsoft.com/office/drawing/2014/main" id="{BA2F38B6-328B-4365-965A-0AF175C95365}"/>
                  </a:ext>
                </a:extLst>
              </p:cNvPr>
              <p:cNvSpPr txBox="1">
                <a:spLocks noRot="1" noChangeAspect="1" noMove="1" noResize="1" noEditPoints="1" noAdjustHandles="1" noChangeArrowheads="1" noChangeShapeType="1" noTextEdit="1"/>
              </p:cNvSpPr>
              <p:nvPr/>
            </p:nvSpPr>
            <p:spPr>
              <a:xfrm>
                <a:off x="659876" y="3861648"/>
                <a:ext cx="4950523" cy="1477328"/>
              </a:xfrm>
              <a:prstGeom prst="rect">
                <a:avLst/>
              </a:prstGeom>
              <a:blipFill>
                <a:blip r:embed="rId7"/>
                <a:stretch>
                  <a:fillRect l="-985" t="-2058" r="-1108" b="-5350"/>
                </a:stretch>
              </a:blipFill>
            </p:spPr>
            <p:txBody>
              <a:bodyPr/>
              <a:lstStyle/>
              <a:p>
                <a:r>
                  <a:rPr lang="en-US">
                    <a:noFill/>
                  </a:rPr>
                  <a:t> </a:t>
                </a:r>
              </a:p>
            </p:txBody>
          </p:sp>
        </mc:Fallback>
      </mc:AlternateContent>
    </p:spTree>
    <p:extLst>
      <p:ext uri="{BB962C8B-B14F-4D97-AF65-F5344CB8AC3E}">
        <p14:creationId xmlns:p14="http://schemas.microsoft.com/office/powerpoint/2010/main" val="71258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65BE-CF8E-4F74-981B-FE14848853FF}"/>
              </a:ext>
            </a:extLst>
          </p:cNvPr>
          <p:cNvSpPr>
            <a:spLocks noGrp="1"/>
          </p:cNvSpPr>
          <p:nvPr>
            <p:ph type="title"/>
          </p:nvPr>
        </p:nvSpPr>
        <p:spPr>
          <a:xfrm>
            <a:off x="395140" y="195442"/>
            <a:ext cx="7928728" cy="784945"/>
          </a:xfrm>
        </p:spPr>
        <p:txBody>
          <a:bodyPr/>
          <a:lstStyle/>
          <a:p>
            <a:r>
              <a:rPr lang="en-US" b="1" dirty="0"/>
              <a:t>Exceptional Points</a:t>
            </a:r>
          </a:p>
        </p:txBody>
      </p:sp>
      <p:pic>
        <p:nvPicPr>
          <p:cNvPr id="4" name="Picture 3">
            <a:extLst>
              <a:ext uri="{FF2B5EF4-FFF2-40B4-BE49-F238E27FC236}">
                <a16:creationId xmlns:a16="http://schemas.microsoft.com/office/drawing/2014/main" id="{F98497D4-B555-4B57-A534-43C1876466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8298" y="848412"/>
            <a:ext cx="5947701" cy="2973850"/>
          </a:xfrm>
          <a:prstGeom prst="rect">
            <a:avLst/>
          </a:prstGeom>
        </p:spPr>
      </p:pic>
      <p:pic>
        <p:nvPicPr>
          <p:cNvPr id="6" name="Picture 5" descr="Chart, line chart&#10;&#10;Description automatically generated">
            <a:extLst>
              <a:ext uri="{FF2B5EF4-FFF2-40B4-BE49-F238E27FC236}">
                <a16:creationId xmlns:a16="http://schemas.microsoft.com/office/drawing/2014/main" id="{205BE278-36FA-4AE2-AEA1-9DC7481D4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98" y="3449194"/>
            <a:ext cx="5947701" cy="2973851"/>
          </a:xfrm>
          <a:prstGeom prst="rect">
            <a:avLst/>
          </a:prstGeom>
        </p:spPr>
      </p:pic>
      <p:cxnSp>
        <p:nvCxnSpPr>
          <p:cNvPr id="8" name="Straight Connector 7">
            <a:extLst>
              <a:ext uri="{FF2B5EF4-FFF2-40B4-BE49-F238E27FC236}">
                <a16:creationId xmlns:a16="http://schemas.microsoft.com/office/drawing/2014/main" id="{90361D1E-0BB6-41E3-BA97-7EAF452E4299}"/>
              </a:ext>
            </a:extLst>
          </p:cNvPr>
          <p:cNvCxnSpPr/>
          <p:nvPr/>
        </p:nvCxnSpPr>
        <p:spPr>
          <a:xfrm>
            <a:off x="2489938"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103EC613-A8C6-4A68-A14E-D0E7FC9A4FF5}"/>
                  </a:ext>
                </a:extLst>
              </p:cNvPr>
              <p:cNvSpPr txBox="1"/>
              <p:nvPr/>
            </p:nvSpPr>
            <p:spPr>
              <a:xfrm>
                <a:off x="6985262" y="3429000"/>
                <a:ext cx="4072379" cy="3139321"/>
              </a:xfrm>
              <a:prstGeom prst="rect">
                <a:avLst/>
              </a:prstGeom>
              <a:noFill/>
            </p:spPr>
            <p:txBody>
              <a:bodyPr wrap="square" rtlCol="0">
                <a:spAutoFit/>
              </a:bodyPr>
              <a:lstStyle/>
              <a:p>
                <a:pPr algn="just"/>
                <a:r>
                  <a:rPr lang="en-US" dirty="0"/>
                  <a:t>The two cavity-like eigenmodes of the system are represented by the blue and the red curves. The exciton-like eigenmode is represented by the green curve In this case, there is an exceptional point at around gain=12.48. When gain is less than 12, all three eigenvalues of </a:t>
                </a:r>
                <a14:m>
                  <m:oMath xmlns:m="http://schemas.openxmlformats.org/officeDocument/2006/math">
                    <m:r>
                      <a:rPr lang="en-US" b="1" i="1" smtClean="0">
                        <a:latin typeface="Cambria Math" panose="02040503050406030204" pitchFamily="18" charset="0"/>
                      </a:rPr>
                      <m:t>𝑯</m:t>
                    </m:r>
                  </m:oMath>
                </a14:m>
                <a:r>
                  <a:rPr lang="en-US" b="1" dirty="0"/>
                  <a:t> </a:t>
                </a:r>
                <a:r>
                  <a:rPr lang="en-US" dirty="0"/>
                  <a:t>are completely real, and when gain is greater than 13, two of the three eigenvalues, the red and the blue ones, are complex. </a:t>
                </a:r>
                <a:endParaRPr lang="en-US" b="1" dirty="0"/>
              </a:p>
            </p:txBody>
          </p:sp>
        </mc:Choice>
        <mc:Fallback>
          <p:sp>
            <p:nvSpPr>
              <p:cNvPr id="9" name="TextBox 8">
                <a:extLst>
                  <a:ext uri="{FF2B5EF4-FFF2-40B4-BE49-F238E27FC236}">
                    <a16:creationId xmlns:a16="http://schemas.microsoft.com/office/drawing/2014/main" id="{103EC613-A8C6-4A68-A14E-D0E7FC9A4FF5}"/>
                  </a:ext>
                </a:extLst>
              </p:cNvPr>
              <p:cNvSpPr txBox="1">
                <a:spLocks noRot="1" noChangeAspect="1" noMove="1" noResize="1" noEditPoints="1" noAdjustHandles="1" noChangeArrowheads="1" noChangeShapeType="1" noTextEdit="1"/>
              </p:cNvSpPr>
              <p:nvPr/>
            </p:nvSpPr>
            <p:spPr>
              <a:xfrm>
                <a:off x="6985262" y="3429000"/>
                <a:ext cx="4072379" cy="3139321"/>
              </a:xfrm>
              <a:prstGeom prst="rect">
                <a:avLst/>
              </a:prstGeom>
              <a:blipFill>
                <a:blip r:embed="rId4"/>
                <a:stretch>
                  <a:fillRect l="-1347" t="-1167" r="-1198" b="-2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8443446-CCFA-453F-8E1D-6E2DBF0B046D}"/>
                  </a:ext>
                </a:extLst>
              </p:cNvPr>
              <p:cNvSpPr txBox="1"/>
              <p:nvPr/>
            </p:nvSpPr>
            <p:spPr>
              <a:xfrm>
                <a:off x="6711491" y="1109865"/>
                <a:ext cx="4619919" cy="8803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𝐸</m:t>
                                </m:r>
                                <m:r>
                                  <a:rPr lang="en-US" b="0" i="1" smtClean="0">
                                    <a:solidFill>
                                      <a:srgbClr val="FF0000"/>
                                    </a:solidFill>
                                    <a:latin typeface="Cambria Math" panose="02040503050406030204" pitchFamily="18" charset="0"/>
                                  </a:rPr>
                                  <m:t>𝑐𝑚</m:t>
                                </m:r>
                                <m:r>
                                  <a:rPr lang="en-US" b="0" i="1" smtClean="0">
                                    <a:latin typeface="Cambria Math" panose="02040503050406030204" pitchFamily="18" charset="0"/>
                                  </a:rPr>
                                  <m:t>+</m:t>
                                </m:r>
                                <m:r>
                                  <a:rPr lang="en-US" b="0" i="1" smtClean="0">
                                    <a:latin typeface="Cambria Math" panose="02040503050406030204" pitchFamily="18" charset="0"/>
                                  </a:rPr>
                                  <m:t>𝑖𝐺</m:t>
                                </m:r>
                              </m:e>
                              <m:e>
                                <m:r>
                                  <a:rPr lang="en-US" b="0" i="1" smtClean="0">
                                    <a:latin typeface="Cambria Math" panose="02040503050406030204" pitchFamily="18" charset="0"/>
                                  </a:rPr>
                                  <m:t>𝐶</m:t>
                                </m:r>
                              </m:e>
                              <m:e>
                                <m:r>
                                  <m:rPr>
                                    <m:sty m:val="p"/>
                                  </m:rPr>
                                  <a:rPr lang="en-US" b="0" i="0" smtClean="0">
                                    <a:latin typeface="Cambria Math" panose="02040503050406030204" pitchFamily="18" charset="0"/>
                                  </a:rPr>
                                  <m:t>Ω</m:t>
                                </m:r>
                                <m:r>
                                  <a:rPr lang="en-US" b="0" i="1" smtClean="0">
                                    <a:latin typeface="Cambria Math" panose="02040503050406030204" pitchFamily="18" charset="0"/>
                                  </a:rPr>
                                  <m:t>/2</m:t>
                                </m:r>
                              </m:e>
                            </m:mr>
                            <m:mr>
                              <m:e>
                                <m:r>
                                  <a:rPr lang="en-US" b="0" i="1" smtClean="0">
                                    <a:latin typeface="Cambria Math" panose="02040503050406030204" pitchFamily="18" charset="0"/>
                                  </a:rPr>
                                  <m:t>𝐶</m:t>
                                </m:r>
                              </m:e>
                              <m:e>
                                <m:r>
                                  <a:rPr lang="en-US" b="0" i="1" smtClean="0">
                                    <a:solidFill>
                                      <a:srgbClr val="FF0000"/>
                                    </a:solidFill>
                                    <a:latin typeface="Cambria Math" panose="02040503050406030204" pitchFamily="18" charset="0"/>
                                  </a:rPr>
                                  <m:t>𝐸𝑐𝑚</m:t>
                                </m:r>
                                <m:r>
                                  <a:rPr lang="en-US" b="0" i="1" smtClean="0">
                                    <a:latin typeface="Cambria Math" panose="02040503050406030204" pitchFamily="18" charset="0"/>
                                  </a:rPr>
                                  <m:t>−</m:t>
                                </m:r>
                                <m:r>
                                  <a:rPr lang="en-US" b="0" i="1" smtClean="0">
                                    <a:latin typeface="Cambria Math" panose="02040503050406030204" pitchFamily="18" charset="0"/>
                                  </a:rPr>
                                  <m:t>𝑖𝐺</m:t>
                                </m:r>
                              </m:e>
                              <m:e>
                                <m:r>
                                  <m:rPr>
                                    <m:sty m:val="p"/>
                                  </m:rPr>
                                  <a:rPr lang="en-US" b="0" i="0" smtClean="0">
                                    <a:latin typeface="Cambria Math" panose="02040503050406030204" pitchFamily="18" charset="0"/>
                                  </a:rPr>
                                  <m:t>Ω</m:t>
                                </m:r>
                                <m:r>
                                  <a:rPr lang="en-US" b="0" i="1" smtClean="0">
                                    <a:latin typeface="Cambria Math" panose="02040503050406030204" pitchFamily="18" charset="0"/>
                                  </a:rPr>
                                  <m:t>/2</m:t>
                                </m:r>
                              </m:e>
                            </m:mr>
                            <m:mr>
                              <m:e>
                                <m:r>
                                  <m:rPr>
                                    <m:sty m:val="p"/>
                                  </m:rPr>
                                  <a:rPr lang="en-US" b="0" i="0" smtClean="0">
                                    <a:latin typeface="Cambria Math" panose="02040503050406030204" pitchFamily="18" charset="0"/>
                                  </a:rPr>
                                  <m:t>Ω</m:t>
                                </m:r>
                                <m:r>
                                  <a:rPr lang="en-US" b="0" i="1" smtClean="0">
                                    <a:latin typeface="Cambria Math" panose="02040503050406030204" pitchFamily="18" charset="0"/>
                                  </a:rPr>
                                  <m:t>/2</m:t>
                                </m:r>
                              </m:e>
                              <m:e>
                                <m:r>
                                  <m:rPr>
                                    <m:sty m:val="p"/>
                                  </m:rPr>
                                  <a:rPr lang="en-US" b="0" i="0" smtClean="0">
                                    <a:latin typeface="Cambria Math" panose="02040503050406030204" pitchFamily="18" charset="0"/>
                                  </a:rPr>
                                  <m:t>Ω</m:t>
                                </m:r>
                                <m:r>
                                  <a:rPr lang="en-US" b="0" i="1" smtClean="0">
                                    <a:latin typeface="Cambria Math" panose="02040503050406030204" pitchFamily="18" charset="0"/>
                                  </a:rPr>
                                  <m:t>/2</m:t>
                                </m:r>
                              </m:e>
                              <m:e>
                                <m:r>
                                  <a:rPr lang="en-US" b="0" i="1" smtClean="0">
                                    <a:solidFill>
                                      <a:srgbClr val="00B050"/>
                                    </a:solidFill>
                                    <a:latin typeface="Cambria Math" panose="02040503050406030204" pitchFamily="18" charset="0"/>
                                  </a:rPr>
                                  <m:t>𝑋𝑐</m:t>
                                </m:r>
                              </m:e>
                            </m:mr>
                          </m:m>
                        </m:e>
                      </m:d>
                    </m:oMath>
                  </m:oMathPara>
                </a14:m>
                <a:endParaRPr lang="en-US" dirty="0"/>
              </a:p>
            </p:txBody>
          </p:sp>
        </mc:Choice>
        <mc:Fallback xmlns="">
          <p:sp>
            <p:nvSpPr>
              <p:cNvPr id="10" name="TextBox 9">
                <a:extLst>
                  <a:ext uri="{FF2B5EF4-FFF2-40B4-BE49-F238E27FC236}">
                    <a16:creationId xmlns:a16="http://schemas.microsoft.com/office/drawing/2014/main" id="{78443446-CCFA-453F-8E1D-6E2DBF0B046D}"/>
                  </a:ext>
                </a:extLst>
              </p:cNvPr>
              <p:cNvSpPr txBox="1">
                <a:spLocks noRot="1" noChangeAspect="1" noMove="1" noResize="1" noEditPoints="1" noAdjustHandles="1" noChangeArrowheads="1" noChangeShapeType="1" noTextEdit="1"/>
              </p:cNvSpPr>
              <p:nvPr/>
            </p:nvSpPr>
            <p:spPr>
              <a:xfrm>
                <a:off x="6711491" y="1109865"/>
                <a:ext cx="4619919" cy="88036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863BE70-1B36-4A7A-94CA-268642DAA00A}"/>
                  </a:ext>
                </a:extLst>
              </p:cNvPr>
              <p:cNvSpPr txBox="1"/>
              <p:nvPr/>
            </p:nvSpPr>
            <p:spPr>
              <a:xfrm>
                <a:off x="6985262" y="2334171"/>
                <a:ext cx="4353434" cy="923330"/>
              </a:xfrm>
              <a:prstGeom prst="rect">
                <a:avLst/>
              </a:prstGeom>
              <a:noFill/>
            </p:spPr>
            <p:txBody>
              <a:bodyPr wrap="square" rtlCol="0">
                <a:spAutoFit/>
              </a:bodyPr>
              <a:lstStyle/>
              <a:p>
                <a:r>
                  <a:rPr lang="en-US" b="0" dirty="0"/>
                  <a:t>Set</a:t>
                </a:r>
                <a:r>
                  <a:rPr lang="en-US" b="0"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 </m:t>
                    </m:r>
                    <m:r>
                      <a:rPr lang="en-US" b="0" i="0" smtClean="0">
                        <a:latin typeface="Cambria Math" panose="02040503050406030204" pitchFamily="18" charset="0"/>
                      </a:rPr>
                      <m:t>=10</m:t>
                    </m:r>
                  </m:oMath>
                </a14:m>
                <a:r>
                  <a:rPr lang="en-US" dirty="0"/>
                  <a:t>, </a:t>
                </a:r>
                <a14:m>
                  <m:oMath xmlns:m="http://schemas.openxmlformats.org/officeDocument/2006/math">
                    <m:r>
                      <a:rPr lang="en-US"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=8</m:t>
                    </m:r>
                  </m:oMath>
                </a14:m>
                <a:r>
                  <a:rPr lang="en-US"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Ω</m:t>
                    </m:r>
                    <m:r>
                      <a:rPr lang="en-US" b="0" i="1" smtClean="0">
                        <a:solidFill>
                          <a:schemeClr val="tx1"/>
                        </a:solidFill>
                        <a:latin typeface="Cambria Math" panose="02040503050406030204" pitchFamily="18" charset="0"/>
                      </a:rPr>
                      <m:t>=15</m:t>
                    </m:r>
                  </m:oMath>
                </a14:m>
                <a:endParaRPr lang="en-US" b="0" dirty="0">
                  <a:solidFill>
                    <a:schemeClr val="tx1"/>
                  </a:solidFill>
                </a:endParaRPr>
              </a:p>
              <a:p>
                <a:r>
                  <a:rPr lang="en-US" dirty="0"/>
                  <a:t>Top is the real part of the eigenvalues</a:t>
                </a:r>
              </a:p>
              <a:p>
                <a:r>
                  <a:rPr lang="en-US" dirty="0"/>
                  <a:t>Bottom is the complex part</a:t>
                </a:r>
              </a:p>
            </p:txBody>
          </p:sp>
        </mc:Choice>
        <mc:Fallback xmlns="">
          <p:sp>
            <p:nvSpPr>
              <p:cNvPr id="11" name="TextBox 10">
                <a:extLst>
                  <a:ext uri="{FF2B5EF4-FFF2-40B4-BE49-F238E27FC236}">
                    <a16:creationId xmlns:a16="http://schemas.microsoft.com/office/drawing/2014/main" id="{7863BE70-1B36-4A7A-94CA-268642DAA00A}"/>
                  </a:ext>
                </a:extLst>
              </p:cNvPr>
              <p:cNvSpPr txBox="1">
                <a:spLocks noRot="1" noChangeAspect="1" noMove="1" noResize="1" noEditPoints="1" noAdjustHandles="1" noChangeArrowheads="1" noChangeShapeType="1" noTextEdit="1"/>
              </p:cNvSpPr>
              <p:nvPr/>
            </p:nvSpPr>
            <p:spPr>
              <a:xfrm>
                <a:off x="6985262" y="2334171"/>
                <a:ext cx="4353434" cy="923330"/>
              </a:xfrm>
              <a:prstGeom prst="rect">
                <a:avLst/>
              </a:prstGeom>
              <a:blipFill>
                <a:blip r:embed="rId6"/>
                <a:stretch>
                  <a:fillRect l="-1261"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198324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C2EBCD-A0C2-4033-9FA1-9E5C457849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8302" y="858679"/>
            <a:ext cx="5947679" cy="2973839"/>
          </a:xfrm>
          <a:prstGeom prst="rect">
            <a:avLst/>
          </a:prstGeom>
        </p:spPr>
      </p:pic>
      <p:sp>
        <p:nvSpPr>
          <p:cNvPr id="2" name="Title 1">
            <a:extLst>
              <a:ext uri="{FF2B5EF4-FFF2-40B4-BE49-F238E27FC236}">
                <a16:creationId xmlns:a16="http://schemas.microsoft.com/office/drawing/2014/main" id="{8CFF65BE-CF8E-4F74-981B-FE14848853FF}"/>
              </a:ext>
            </a:extLst>
          </p:cNvPr>
          <p:cNvSpPr>
            <a:spLocks noGrp="1"/>
          </p:cNvSpPr>
          <p:nvPr>
            <p:ph type="title"/>
          </p:nvPr>
        </p:nvSpPr>
        <p:spPr>
          <a:xfrm>
            <a:off x="395140" y="195442"/>
            <a:ext cx="7928728" cy="784945"/>
          </a:xfrm>
        </p:spPr>
        <p:txBody>
          <a:bodyPr/>
          <a:lstStyle/>
          <a:p>
            <a:r>
              <a:rPr lang="en-US" b="1" dirty="0"/>
              <a:t>Exceptional Points</a:t>
            </a:r>
          </a:p>
        </p:txBody>
      </p:sp>
      <p:sp>
        <p:nvSpPr>
          <p:cNvPr id="9" name="TextBox 8">
            <a:extLst>
              <a:ext uri="{FF2B5EF4-FFF2-40B4-BE49-F238E27FC236}">
                <a16:creationId xmlns:a16="http://schemas.microsoft.com/office/drawing/2014/main" id="{103EC613-A8C6-4A68-A14E-D0E7FC9A4FF5}"/>
              </a:ext>
            </a:extLst>
          </p:cNvPr>
          <p:cNvSpPr txBox="1"/>
          <p:nvPr/>
        </p:nvSpPr>
        <p:spPr>
          <a:xfrm>
            <a:off x="7075069" y="2350797"/>
            <a:ext cx="4072379" cy="3416320"/>
          </a:xfrm>
          <a:prstGeom prst="rect">
            <a:avLst/>
          </a:prstGeom>
          <a:noFill/>
        </p:spPr>
        <p:txBody>
          <a:bodyPr wrap="square" rtlCol="0">
            <a:spAutoFit/>
          </a:bodyPr>
          <a:lstStyle/>
          <a:p>
            <a:pPr algn="just"/>
            <a:r>
              <a:rPr lang="en-US" dirty="0"/>
              <a:t>In this case, there are three exceptional points, at round gain equals to 4.2, 9.7 and 10.8. At each exceptional point, the eigenvalues either (1) change from all real to partially complex or (2) change from partially complex to all real. The system goes from unbroken PT-symmetric state to broken PT-symmetric phase at the first EP, and then back to the unbroken PT-symmetric phase at the second EP, and again to broken PT-symmetric phase at the third EP.</a:t>
            </a:r>
            <a:endParaRPr lang="en-US"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863BE70-1B36-4A7A-94CA-268642DAA00A}"/>
                  </a:ext>
                </a:extLst>
              </p:cNvPr>
              <p:cNvSpPr txBox="1"/>
              <p:nvPr/>
            </p:nvSpPr>
            <p:spPr>
              <a:xfrm>
                <a:off x="7075069" y="1255968"/>
                <a:ext cx="4353434" cy="923330"/>
              </a:xfrm>
              <a:prstGeom prst="rect">
                <a:avLst/>
              </a:prstGeom>
              <a:noFill/>
            </p:spPr>
            <p:txBody>
              <a:bodyPr wrap="square" rtlCol="0">
                <a:spAutoFit/>
              </a:bodyPr>
              <a:lstStyle/>
              <a:p>
                <a:r>
                  <a:rPr lang="en-US" b="0" dirty="0"/>
                  <a:t>Set</a:t>
                </a:r>
                <a:r>
                  <a:rPr lang="en-US" b="0"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 </m:t>
                    </m:r>
                    <m:r>
                      <a:rPr lang="en-US" b="0" i="0" smtClean="0">
                        <a:latin typeface="Cambria Math" panose="02040503050406030204" pitchFamily="18" charset="0"/>
                      </a:rPr>
                      <m:t>=7.5</m:t>
                    </m:r>
                  </m:oMath>
                </a14:m>
                <a:r>
                  <a:rPr lang="en-US" dirty="0"/>
                  <a:t>, </a:t>
                </a:r>
                <a14:m>
                  <m:oMath xmlns:m="http://schemas.openxmlformats.org/officeDocument/2006/math">
                    <m:r>
                      <a:rPr lang="en-US"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=8</m:t>
                    </m:r>
                  </m:oMath>
                </a14:m>
                <a:r>
                  <a:rPr lang="en-US"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Ω</m:t>
                    </m:r>
                    <m:r>
                      <a:rPr lang="en-US" b="0" i="1" smtClean="0">
                        <a:solidFill>
                          <a:schemeClr val="tx1"/>
                        </a:solidFill>
                        <a:latin typeface="Cambria Math" panose="02040503050406030204" pitchFamily="18" charset="0"/>
                      </a:rPr>
                      <m:t>=10</m:t>
                    </m:r>
                  </m:oMath>
                </a14:m>
                <a:endParaRPr lang="en-US" b="0" dirty="0">
                  <a:solidFill>
                    <a:schemeClr val="tx1"/>
                  </a:solidFill>
                </a:endParaRPr>
              </a:p>
              <a:p>
                <a:r>
                  <a:rPr lang="en-US" dirty="0"/>
                  <a:t>Top is the real part of the eigenvalues</a:t>
                </a:r>
              </a:p>
              <a:p>
                <a:r>
                  <a:rPr lang="en-US" dirty="0"/>
                  <a:t>Bottom is the complex part</a:t>
                </a:r>
              </a:p>
            </p:txBody>
          </p:sp>
        </mc:Choice>
        <mc:Fallback xmlns="">
          <p:sp>
            <p:nvSpPr>
              <p:cNvPr id="11" name="TextBox 10">
                <a:extLst>
                  <a:ext uri="{FF2B5EF4-FFF2-40B4-BE49-F238E27FC236}">
                    <a16:creationId xmlns:a16="http://schemas.microsoft.com/office/drawing/2014/main" id="{7863BE70-1B36-4A7A-94CA-268642DAA00A}"/>
                  </a:ext>
                </a:extLst>
              </p:cNvPr>
              <p:cNvSpPr txBox="1">
                <a:spLocks noRot="1" noChangeAspect="1" noMove="1" noResize="1" noEditPoints="1" noAdjustHandles="1" noChangeArrowheads="1" noChangeShapeType="1" noTextEdit="1"/>
              </p:cNvSpPr>
              <p:nvPr/>
            </p:nvSpPr>
            <p:spPr>
              <a:xfrm>
                <a:off x="7075069" y="1255968"/>
                <a:ext cx="4353434" cy="923330"/>
              </a:xfrm>
              <a:prstGeom prst="rect">
                <a:avLst/>
              </a:prstGeom>
              <a:blipFill>
                <a:blip r:embed="rId3"/>
                <a:stretch>
                  <a:fillRect l="-1261" t="-3311" b="-9934"/>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FA17EF39-F84A-4147-ADAF-77CCF16A951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8303" y="3449196"/>
            <a:ext cx="5947696" cy="2973848"/>
          </a:xfrm>
          <a:prstGeom prst="rect">
            <a:avLst/>
          </a:prstGeom>
        </p:spPr>
      </p:pic>
      <p:cxnSp>
        <p:nvCxnSpPr>
          <p:cNvPr id="8" name="Straight Connector 7">
            <a:extLst>
              <a:ext uri="{FF2B5EF4-FFF2-40B4-BE49-F238E27FC236}">
                <a16:creationId xmlns:a16="http://schemas.microsoft.com/office/drawing/2014/main" id="{90361D1E-0BB6-41E3-BA97-7EAF452E4299}"/>
              </a:ext>
            </a:extLst>
          </p:cNvPr>
          <p:cNvCxnSpPr/>
          <p:nvPr/>
        </p:nvCxnSpPr>
        <p:spPr>
          <a:xfrm>
            <a:off x="1375189"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D59B3A-7C20-4C8E-A7BD-E57D4E13EE7F}"/>
              </a:ext>
            </a:extLst>
          </p:cNvPr>
          <p:cNvCxnSpPr/>
          <p:nvPr/>
        </p:nvCxnSpPr>
        <p:spPr>
          <a:xfrm>
            <a:off x="2125100"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628A88-D9EA-4E47-9BB9-BFADC44B5EC2}"/>
              </a:ext>
            </a:extLst>
          </p:cNvPr>
          <p:cNvCxnSpPr/>
          <p:nvPr/>
        </p:nvCxnSpPr>
        <p:spPr>
          <a:xfrm>
            <a:off x="2309398"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29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C2EBCD-A0C2-4033-9FA1-9E5C457849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8302" y="858679"/>
            <a:ext cx="5947678" cy="2973839"/>
          </a:xfrm>
          <a:prstGeom prst="rect">
            <a:avLst/>
          </a:prstGeom>
        </p:spPr>
      </p:pic>
      <p:sp>
        <p:nvSpPr>
          <p:cNvPr id="2" name="Title 1">
            <a:extLst>
              <a:ext uri="{FF2B5EF4-FFF2-40B4-BE49-F238E27FC236}">
                <a16:creationId xmlns:a16="http://schemas.microsoft.com/office/drawing/2014/main" id="{8CFF65BE-CF8E-4F74-981B-FE14848853FF}"/>
              </a:ext>
            </a:extLst>
          </p:cNvPr>
          <p:cNvSpPr>
            <a:spLocks noGrp="1"/>
          </p:cNvSpPr>
          <p:nvPr>
            <p:ph type="title"/>
          </p:nvPr>
        </p:nvSpPr>
        <p:spPr>
          <a:xfrm>
            <a:off x="395140" y="195442"/>
            <a:ext cx="7928728" cy="784945"/>
          </a:xfrm>
        </p:spPr>
        <p:txBody>
          <a:bodyPr/>
          <a:lstStyle/>
          <a:p>
            <a:r>
              <a:rPr lang="en-US" b="1" dirty="0"/>
              <a:t>Exceptional Points</a:t>
            </a:r>
          </a:p>
        </p:txBody>
      </p:sp>
      <p:sp>
        <p:nvSpPr>
          <p:cNvPr id="9" name="TextBox 8">
            <a:extLst>
              <a:ext uri="{FF2B5EF4-FFF2-40B4-BE49-F238E27FC236}">
                <a16:creationId xmlns:a16="http://schemas.microsoft.com/office/drawing/2014/main" id="{103EC613-A8C6-4A68-A14E-D0E7FC9A4FF5}"/>
              </a:ext>
            </a:extLst>
          </p:cNvPr>
          <p:cNvSpPr txBox="1"/>
          <p:nvPr/>
        </p:nvSpPr>
        <p:spPr>
          <a:xfrm>
            <a:off x="7075069" y="2350797"/>
            <a:ext cx="4072379" cy="2585323"/>
          </a:xfrm>
          <a:prstGeom prst="rect">
            <a:avLst/>
          </a:prstGeom>
          <a:noFill/>
        </p:spPr>
        <p:txBody>
          <a:bodyPr wrap="square" rtlCol="0">
            <a:spAutoFit/>
          </a:bodyPr>
          <a:lstStyle/>
          <a:p>
            <a:pPr algn="just"/>
            <a:r>
              <a:rPr lang="en-US" dirty="0"/>
              <a:t>In this case, there is only one exceptional point at around gain=3.4, where the red and the green curves, representing the eigenvalues correspond to one of the cavity-like eigenmode and the exciton-like eigenmode, respectively,  change from completely real to complex.  The system goes from unbroken PT-symmetric phase to broken PT-symmetric phase.</a:t>
            </a:r>
            <a:endParaRPr lang="en-US"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863BE70-1B36-4A7A-94CA-268642DAA00A}"/>
                  </a:ext>
                </a:extLst>
              </p:cNvPr>
              <p:cNvSpPr txBox="1"/>
              <p:nvPr/>
            </p:nvSpPr>
            <p:spPr>
              <a:xfrm>
                <a:off x="7075069" y="1255968"/>
                <a:ext cx="4353434" cy="923330"/>
              </a:xfrm>
              <a:prstGeom prst="rect">
                <a:avLst/>
              </a:prstGeom>
              <a:noFill/>
            </p:spPr>
            <p:txBody>
              <a:bodyPr wrap="square" rtlCol="0">
                <a:spAutoFit/>
              </a:bodyPr>
              <a:lstStyle/>
              <a:p>
                <a:r>
                  <a:rPr lang="en-US" b="0" dirty="0"/>
                  <a:t>Set</a:t>
                </a:r>
                <a:r>
                  <a:rPr lang="en-US" b="0"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 </m:t>
                    </m:r>
                    <m:r>
                      <a:rPr lang="en-US" b="0" i="0" smtClean="0">
                        <a:latin typeface="Cambria Math" panose="02040503050406030204" pitchFamily="18" charset="0"/>
                      </a:rPr>
                      <m:t>=5</m:t>
                    </m:r>
                  </m:oMath>
                </a14:m>
                <a:r>
                  <a:rPr lang="en-US" dirty="0"/>
                  <a:t>, </a:t>
                </a:r>
                <a14:m>
                  <m:oMath xmlns:m="http://schemas.openxmlformats.org/officeDocument/2006/math">
                    <m:r>
                      <a:rPr lang="en-US"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=8</m:t>
                    </m:r>
                  </m:oMath>
                </a14:m>
                <a:r>
                  <a:rPr lang="en-US"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Ω</m:t>
                    </m:r>
                    <m:r>
                      <a:rPr lang="en-US" b="0" i="1" smtClean="0">
                        <a:solidFill>
                          <a:schemeClr val="tx1"/>
                        </a:solidFill>
                        <a:latin typeface="Cambria Math" panose="02040503050406030204" pitchFamily="18" charset="0"/>
                      </a:rPr>
                      <m:t>=15</m:t>
                    </m:r>
                  </m:oMath>
                </a14:m>
                <a:endParaRPr lang="en-US" b="0" dirty="0">
                  <a:solidFill>
                    <a:schemeClr val="tx1"/>
                  </a:solidFill>
                </a:endParaRPr>
              </a:p>
              <a:p>
                <a:r>
                  <a:rPr lang="en-US" dirty="0"/>
                  <a:t>Top is the real part of the eigenvalues</a:t>
                </a:r>
              </a:p>
              <a:p>
                <a:r>
                  <a:rPr lang="en-US" dirty="0"/>
                  <a:t>Bottom is the complex part</a:t>
                </a:r>
              </a:p>
            </p:txBody>
          </p:sp>
        </mc:Choice>
        <mc:Fallback xmlns="">
          <p:sp>
            <p:nvSpPr>
              <p:cNvPr id="11" name="TextBox 10">
                <a:extLst>
                  <a:ext uri="{FF2B5EF4-FFF2-40B4-BE49-F238E27FC236}">
                    <a16:creationId xmlns:a16="http://schemas.microsoft.com/office/drawing/2014/main" id="{7863BE70-1B36-4A7A-94CA-268642DAA00A}"/>
                  </a:ext>
                </a:extLst>
              </p:cNvPr>
              <p:cNvSpPr txBox="1">
                <a:spLocks noRot="1" noChangeAspect="1" noMove="1" noResize="1" noEditPoints="1" noAdjustHandles="1" noChangeArrowheads="1" noChangeShapeType="1" noTextEdit="1"/>
              </p:cNvSpPr>
              <p:nvPr/>
            </p:nvSpPr>
            <p:spPr>
              <a:xfrm>
                <a:off x="7075069" y="1255968"/>
                <a:ext cx="4353434" cy="923330"/>
              </a:xfrm>
              <a:prstGeom prst="rect">
                <a:avLst/>
              </a:prstGeom>
              <a:blipFill>
                <a:blip r:embed="rId3"/>
                <a:stretch>
                  <a:fillRect l="-1261" t="-3311" b="-9934"/>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FA17EF39-F84A-4147-ADAF-77CCF16A951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8303" y="3449196"/>
            <a:ext cx="5947696" cy="2973848"/>
          </a:xfrm>
          <a:prstGeom prst="rect">
            <a:avLst/>
          </a:prstGeom>
        </p:spPr>
      </p:pic>
      <p:cxnSp>
        <p:nvCxnSpPr>
          <p:cNvPr id="8" name="Straight Connector 7">
            <a:extLst>
              <a:ext uri="{FF2B5EF4-FFF2-40B4-BE49-F238E27FC236}">
                <a16:creationId xmlns:a16="http://schemas.microsoft.com/office/drawing/2014/main" id="{90361D1E-0BB6-41E3-BA97-7EAF452E4299}"/>
              </a:ext>
            </a:extLst>
          </p:cNvPr>
          <p:cNvCxnSpPr/>
          <p:nvPr/>
        </p:nvCxnSpPr>
        <p:spPr>
          <a:xfrm>
            <a:off x="1262483"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3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4C2EBCD-A0C2-4033-9FA1-9E5C457849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8302" y="858679"/>
            <a:ext cx="5947678" cy="2973839"/>
          </a:xfrm>
          <a:prstGeom prst="rect">
            <a:avLst/>
          </a:prstGeom>
        </p:spPr>
      </p:pic>
      <p:sp>
        <p:nvSpPr>
          <p:cNvPr id="2" name="Title 1">
            <a:extLst>
              <a:ext uri="{FF2B5EF4-FFF2-40B4-BE49-F238E27FC236}">
                <a16:creationId xmlns:a16="http://schemas.microsoft.com/office/drawing/2014/main" id="{8CFF65BE-CF8E-4F74-981B-FE14848853FF}"/>
              </a:ext>
            </a:extLst>
          </p:cNvPr>
          <p:cNvSpPr>
            <a:spLocks noGrp="1"/>
          </p:cNvSpPr>
          <p:nvPr>
            <p:ph type="title"/>
          </p:nvPr>
        </p:nvSpPr>
        <p:spPr>
          <a:xfrm>
            <a:off x="395140" y="195442"/>
            <a:ext cx="7928728" cy="784945"/>
          </a:xfrm>
        </p:spPr>
        <p:txBody>
          <a:bodyPr/>
          <a:lstStyle/>
          <a:p>
            <a:r>
              <a:rPr lang="en-US" b="1" dirty="0"/>
              <a:t>Exceptional Points</a:t>
            </a:r>
          </a:p>
        </p:txBody>
      </p:sp>
      <p:sp>
        <p:nvSpPr>
          <p:cNvPr id="9" name="TextBox 8">
            <a:extLst>
              <a:ext uri="{FF2B5EF4-FFF2-40B4-BE49-F238E27FC236}">
                <a16:creationId xmlns:a16="http://schemas.microsoft.com/office/drawing/2014/main" id="{103EC613-A8C6-4A68-A14E-D0E7FC9A4FF5}"/>
              </a:ext>
            </a:extLst>
          </p:cNvPr>
          <p:cNvSpPr txBox="1"/>
          <p:nvPr/>
        </p:nvSpPr>
        <p:spPr>
          <a:xfrm>
            <a:off x="7075069" y="2350797"/>
            <a:ext cx="4072379" cy="2031325"/>
          </a:xfrm>
          <a:prstGeom prst="rect">
            <a:avLst/>
          </a:prstGeom>
          <a:noFill/>
        </p:spPr>
        <p:txBody>
          <a:bodyPr wrap="square" rtlCol="0">
            <a:spAutoFit/>
          </a:bodyPr>
          <a:lstStyle/>
          <a:p>
            <a:pPr algn="just"/>
            <a:r>
              <a:rPr lang="en-US" dirty="0"/>
              <a:t>In this case, there are two exceptional points, at round gain equals to 10.6 and 13.3. The system goes from unbroken PT-symmetric state to broken PT-symmetric state (at the first EP), and unbroken PT-symmetric phase to broken PT-symmetric phase.</a:t>
            </a:r>
            <a:endParaRPr lang="en-US"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863BE70-1B36-4A7A-94CA-268642DAA00A}"/>
                  </a:ext>
                </a:extLst>
              </p:cNvPr>
              <p:cNvSpPr txBox="1"/>
              <p:nvPr/>
            </p:nvSpPr>
            <p:spPr>
              <a:xfrm>
                <a:off x="7075069" y="1255968"/>
                <a:ext cx="4353434" cy="923330"/>
              </a:xfrm>
              <a:prstGeom prst="rect">
                <a:avLst/>
              </a:prstGeom>
              <a:noFill/>
            </p:spPr>
            <p:txBody>
              <a:bodyPr wrap="square" rtlCol="0">
                <a:spAutoFit/>
              </a:bodyPr>
              <a:lstStyle/>
              <a:p>
                <a:r>
                  <a:rPr lang="en-US" b="0" dirty="0"/>
                  <a:t>Set</a:t>
                </a:r>
                <a:r>
                  <a:rPr lang="en-US" b="0"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 </m:t>
                    </m:r>
                    <m:r>
                      <a:rPr lang="en-US" b="0" i="0" smtClean="0">
                        <a:latin typeface="Cambria Math" panose="02040503050406030204" pitchFamily="18" charset="0"/>
                      </a:rPr>
                      <m:t>=8</m:t>
                    </m:r>
                  </m:oMath>
                </a14:m>
                <a:r>
                  <a:rPr lang="en-US" dirty="0"/>
                  <a:t>, </a:t>
                </a:r>
                <a14:m>
                  <m:oMath xmlns:m="http://schemas.openxmlformats.org/officeDocument/2006/math">
                    <m:r>
                      <a:rPr lang="en-US"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=8</m:t>
                    </m:r>
                  </m:oMath>
                </a14:m>
                <a:r>
                  <a:rPr lang="en-US"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Ω</m:t>
                    </m:r>
                    <m:r>
                      <a:rPr lang="en-US" b="0" i="1" smtClean="0">
                        <a:solidFill>
                          <a:schemeClr val="tx1"/>
                        </a:solidFill>
                        <a:latin typeface="Cambria Math" panose="02040503050406030204" pitchFamily="18" charset="0"/>
                      </a:rPr>
                      <m:t>=15</m:t>
                    </m:r>
                  </m:oMath>
                </a14:m>
                <a:endParaRPr lang="en-US" b="0" dirty="0">
                  <a:solidFill>
                    <a:schemeClr val="tx1"/>
                  </a:solidFill>
                </a:endParaRPr>
              </a:p>
              <a:p>
                <a:r>
                  <a:rPr lang="en-US" dirty="0"/>
                  <a:t>Top is the real part of the eigenvalues</a:t>
                </a:r>
              </a:p>
              <a:p>
                <a:r>
                  <a:rPr lang="en-US" dirty="0"/>
                  <a:t>Bottom is the complex part</a:t>
                </a:r>
              </a:p>
            </p:txBody>
          </p:sp>
        </mc:Choice>
        <mc:Fallback xmlns="">
          <p:sp>
            <p:nvSpPr>
              <p:cNvPr id="11" name="TextBox 10">
                <a:extLst>
                  <a:ext uri="{FF2B5EF4-FFF2-40B4-BE49-F238E27FC236}">
                    <a16:creationId xmlns:a16="http://schemas.microsoft.com/office/drawing/2014/main" id="{7863BE70-1B36-4A7A-94CA-268642DAA00A}"/>
                  </a:ext>
                </a:extLst>
              </p:cNvPr>
              <p:cNvSpPr txBox="1">
                <a:spLocks noRot="1" noChangeAspect="1" noMove="1" noResize="1" noEditPoints="1" noAdjustHandles="1" noChangeArrowheads="1" noChangeShapeType="1" noTextEdit="1"/>
              </p:cNvSpPr>
              <p:nvPr/>
            </p:nvSpPr>
            <p:spPr>
              <a:xfrm>
                <a:off x="7075069" y="1255968"/>
                <a:ext cx="4353434" cy="923330"/>
              </a:xfrm>
              <a:prstGeom prst="rect">
                <a:avLst/>
              </a:prstGeom>
              <a:blipFill>
                <a:blip r:embed="rId3"/>
                <a:stretch>
                  <a:fillRect l="-1261" t="-3311" b="-9934"/>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FA17EF39-F84A-4147-ADAF-77CCF16A951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8303" y="3449196"/>
            <a:ext cx="5947696" cy="2973848"/>
          </a:xfrm>
          <a:prstGeom prst="rect">
            <a:avLst/>
          </a:prstGeom>
        </p:spPr>
      </p:pic>
      <p:cxnSp>
        <p:nvCxnSpPr>
          <p:cNvPr id="8" name="Straight Connector 7">
            <a:extLst>
              <a:ext uri="{FF2B5EF4-FFF2-40B4-BE49-F238E27FC236}">
                <a16:creationId xmlns:a16="http://schemas.microsoft.com/office/drawing/2014/main" id="{90361D1E-0BB6-41E3-BA97-7EAF452E4299}"/>
              </a:ext>
            </a:extLst>
          </p:cNvPr>
          <p:cNvCxnSpPr/>
          <p:nvPr/>
        </p:nvCxnSpPr>
        <p:spPr>
          <a:xfrm>
            <a:off x="2268323"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D59B3A-7C20-4C8E-A7BD-E57D4E13EE7F}"/>
              </a:ext>
            </a:extLst>
          </p:cNvPr>
          <p:cNvCxnSpPr/>
          <p:nvPr/>
        </p:nvCxnSpPr>
        <p:spPr>
          <a:xfrm>
            <a:off x="2635463"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104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electronics&#10;&#10;Description automatically generated">
            <a:extLst>
              <a:ext uri="{FF2B5EF4-FFF2-40B4-BE49-F238E27FC236}">
                <a16:creationId xmlns:a16="http://schemas.microsoft.com/office/drawing/2014/main" id="{B10612ED-AEBC-4F2E-B9B8-FD83ED98C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02" y="3533315"/>
            <a:ext cx="5811174" cy="2905587"/>
          </a:xfrm>
          <a:prstGeom prst="rect">
            <a:avLst/>
          </a:prstGeom>
        </p:spPr>
      </p:pic>
      <p:pic>
        <p:nvPicPr>
          <p:cNvPr id="15" name="Picture 14">
            <a:extLst>
              <a:ext uri="{FF2B5EF4-FFF2-40B4-BE49-F238E27FC236}">
                <a16:creationId xmlns:a16="http://schemas.microsoft.com/office/drawing/2014/main" id="{14C2EBCD-A0C2-4033-9FA1-9E5C457849E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8302" y="858679"/>
            <a:ext cx="5947679" cy="2973839"/>
          </a:xfrm>
          <a:prstGeom prst="rect">
            <a:avLst/>
          </a:prstGeom>
        </p:spPr>
      </p:pic>
      <p:sp>
        <p:nvSpPr>
          <p:cNvPr id="2" name="Title 1">
            <a:extLst>
              <a:ext uri="{FF2B5EF4-FFF2-40B4-BE49-F238E27FC236}">
                <a16:creationId xmlns:a16="http://schemas.microsoft.com/office/drawing/2014/main" id="{8CFF65BE-CF8E-4F74-981B-FE14848853FF}"/>
              </a:ext>
            </a:extLst>
          </p:cNvPr>
          <p:cNvSpPr>
            <a:spLocks noGrp="1"/>
          </p:cNvSpPr>
          <p:nvPr>
            <p:ph type="title"/>
          </p:nvPr>
        </p:nvSpPr>
        <p:spPr>
          <a:xfrm>
            <a:off x="395140" y="195442"/>
            <a:ext cx="7928728" cy="784945"/>
          </a:xfrm>
        </p:spPr>
        <p:txBody>
          <a:bodyPr/>
          <a:lstStyle/>
          <a:p>
            <a:r>
              <a:rPr lang="en-US" b="1" dirty="0"/>
              <a:t>Exceptional Points</a:t>
            </a:r>
          </a:p>
        </p:txBody>
      </p:sp>
      <p:sp>
        <p:nvSpPr>
          <p:cNvPr id="9" name="TextBox 8">
            <a:extLst>
              <a:ext uri="{FF2B5EF4-FFF2-40B4-BE49-F238E27FC236}">
                <a16:creationId xmlns:a16="http://schemas.microsoft.com/office/drawing/2014/main" id="{103EC613-A8C6-4A68-A14E-D0E7FC9A4FF5}"/>
              </a:ext>
            </a:extLst>
          </p:cNvPr>
          <p:cNvSpPr txBox="1"/>
          <p:nvPr/>
        </p:nvSpPr>
        <p:spPr>
          <a:xfrm>
            <a:off x="7075069" y="2693544"/>
            <a:ext cx="4072379" cy="3693319"/>
          </a:xfrm>
          <a:prstGeom prst="rect">
            <a:avLst/>
          </a:prstGeom>
          <a:noFill/>
        </p:spPr>
        <p:txBody>
          <a:bodyPr wrap="square" rtlCol="0">
            <a:spAutoFit/>
          </a:bodyPr>
          <a:lstStyle/>
          <a:p>
            <a:pPr algn="just"/>
            <a:r>
              <a:rPr lang="en-US" dirty="0"/>
              <a:t>Notice that the curves of the Hopfield coefficients are connected to each other at those exceptional points, even though the connections are not smooth. The connection between curves corresponds to the degeneracy of the corresponding pair of the eigenvalues of the system. </a:t>
            </a:r>
          </a:p>
          <a:p>
            <a:pPr algn="just"/>
            <a:endParaRPr lang="en-US" dirty="0"/>
          </a:p>
          <a:p>
            <a:pPr algn="just"/>
            <a:r>
              <a:rPr lang="en-US" dirty="0"/>
              <a:t>We believe that this implies there are some phase transitioning happening at those exceptional points. The system is free to go from one eigenmode to the other.</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863BE70-1B36-4A7A-94CA-268642DAA00A}"/>
                  </a:ext>
                </a:extLst>
              </p:cNvPr>
              <p:cNvSpPr txBox="1"/>
              <p:nvPr/>
            </p:nvSpPr>
            <p:spPr>
              <a:xfrm>
                <a:off x="7075069" y="1255968"/>
                <a:ext cx="4353434" cy="1200329"/>
              </a:xfrm>
              <a:prstGeom prst="rect">
                <a:avLst/>
              </a:prstGeom>
              <a:noFill/>
            </p:spPr>
            <p:txBody>
              <a:bodyPr wrap="square" rtlCol="0">
                <a:spAutoFit/>
              </a:bodyPr>
              <a:lstStyle/>
              <a:p>
                <a:r>
                  <a:rPr lang="en-US" b="0" dirty="0"/>
                  <a:t>Set</a:t>
                </a:r>
                <a:r>
                  <a:rPr lang="en-US" b="0"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Δ</m:t>
                    </m:r>
                    <m:r>
                      <a:rPr lang="en-US" i="1">
                        <a:solidFill>
                          <a:schemeClr val="tx1"/>
                        </a:solidFill>
                        <a:latin typeface="Cambria Math" panose="02040503050406030204" pitchFamily="18" charset="0"/>
                      </a:rPr>
                      <m:t> </m:t>
                    </m:r>
                    <m:r>
                      <a:rPr lang="en-US" b="0" i="0" smtClean="0">
                        <a:latin typeface="Cambria Math" panose="02040503050406030204" pitchFamily="18" charset="0"/>
                      </a:rPr>
                      <m:t>=7.5</m:t>
                    </m:r>
                  </m:oMath>
                </a14:m>
                <a:r>
                  <a:rPr lang="en-US" dirty="0"/>
                  <a:t>, </a:t>
                </a:r>
                <a14:m>
                  <m:oMath xmlns:m="http://schemas.openxmlformats.org/officeDocument/2006/math">
                    <m:r>
                      <a:rPr lang="en-US"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=8</m:t>
                    </m:r>
                  </m:oMath>
                </a14:m>
                <a:r>
                  <a:rPr lang="en-US"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Ω</m:t>
                    </m:r>
                    <m:r>
                      <a:rPr lang="en-US" b="0" i="1" smtClean="0">
                        <a:solidFill>
                          <a:schemeClr val="tx1"/>
                        </a:solidFill>
                        <a:latin typeface="Cambria Math" panose="02040503050406030204" pitchFamily="18" charset="0"/>
                      </a:rPr>
                      <m:t>=10</m:t>
                    </m:r>
                  </m:oMath>
                </a14:m>
                <a:endParaRPr lang="en-US" b="0" dirty="0">
                  <a:solidFill>
                    <a:schemeClr val="tx1"/>
                  </a:solidFill>
                </a:endParaRPr>
              </a:p>
              <a:p>
                <a:r>
                  <a:rPr lang="en-US" dirty="0"/>
                  <a:t>Top is the real part of the eigenvalues</a:t>
                </a:r>
              </a:p>
              <a:p>
                <a:r>
                  <a:rPr lang="en-US" dirty="0"/>
                  <a:t>Bottom is the Hopfield Coefficients for all three eigenmodes of the system</a:t>
                </a:r>
              </a:p>
            </p:txBody>
          </p:sp>
        </mc:Choice>
        <mc:Fallback>
          <p:sp>
            <p:nvSpPr>
              <p:cNvPr id="11" name="TextBox 10">
                <a:extLst>
                  <a:ext uri="{FF2B5EF4-FFF2-40B4-BE49-F238E27FC236}">
                    <a16:creationId xmlns:a16="http://schemas.microsoft.com/office/drawing/2014/main" id="{7863BE70-1B36-4A7A-94CA-268642DAA00A}"/>
                  </a:ext>
                </a:extLst>
              </p:cNvPr>
              <p:cNvSpPr txBox="1">
                <a:spLocks noRot="1" noChangeAspect="1" noMove="1" noResize="1" noEditPoints="1" noAdjustHandles="1" noChangeArrowheads="1" noChangeShapeType="1" noTextEdit="1"/>
              </p:cNvSpPr>
              <p:nvPr/>
            </p:nvSpPr>
            <p:spPr>
              <a:xfrm>
                <a:off x="7075069" y="1255968"/>
                <a:ext cx="4353434" cy="1200329"/>
              </a:xfrm>
              <a:prstGeom prst="rect">
                <a:avLst/>
              </a:prstGeom>
              <a:blipFill>
                <a:blip r:embed="rId4"/>
                <a:stretch>
                  <a:fillRect l="-1261" t="-2538" b="-710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90361D1E-0BB6-41E3-BA97-7EAF452E4299}"/>
              </a:ext>
            </a:extLst>
          </p:cNvPr>
          <p:cNvCxnSpPr/>
          <p:nvPr/>
        </p:nvCxnSpPr>
        <p:spPr>
          <a:xfrm>
            <a:off x="1375189"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1D59B3A-7C20-4C8E-A7BD-E57D4E13EE7F}"/>
              </a:ext>
            </a:extLst>
          </p:cNvPr>
          <p:cNvCxnSpPr/>
          <p:nvPr/>
        </p:nvCxnSpPr>
        <p:spPr>
          <a:xfrm>
            <a:off x="2125100"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628A88-D9EA-4E47-9BB9-BFADC44B5EC2}"/>
              </a:ext>
            </a:extLst>
          </p:cNvPr>
          <p:cNvCxnSpPr/>
          <p:nvPr/>
        </p:nvCxnSpPr>
        <p:spPr>
          <a:xfrm>
            <a:off x="2309398" y="1150069"/>
            <a:ext cx="0" cy="4986780"/>
          </a:xfrm>
          <a:prstGeom prst="line">
            <a:avLst/>
          </a:prstGeom>
          <a:ln w="38100">
            <a:solidFill>
              <a:schemeClr val="accent4"/>
            </a:solidFill>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8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65BE-CF8E-4F74-981B-FE14848853FF}"/>
              </a:ext>
            </a:extLst>
          </p:cNvPr>
          <p:cNvSpPr>
            <a:spLocks noGrp="1"/>
          </p:cNvSpPr>
          <p:nvPr>
            <p:ph type="title"/>
          </p:nvPr>
        </p:nvSpPr>
        <p:spPr>
          <a:xfrm>
            <a:off x="395140" y="195442"/>
            <a:ext cx="7928728" cy="784945"/>
          </a:xfrm>
        </p:spPr>
        <p:txBody>
          <a:bodyPr/>
          <a:lstStyle/>
          <a:p>
            <a:r>
              <a:rPr lang="en-US" b="1" dirty="0"/>
              <a:t>Negative Detuning</a:t>
            </a:r>
          </a:p>
        </p:txBody>
      </p:sp>
      <p:sp>
        <p:nvSpPr>
          <p:cNvPr id="9" name="TextBox 8">
            <a:extLst>
              <a:ext uri="{FF2B5EF4-FFF2-40B4-BE49-F238E27FC236}">
                <a16:creationId xmlns:a16="http://schemas.microsoft.com/office/drawing/2014/main" id="{103EC613-A8C6-4A68-A14E-D0E7FC9A4FF5}"/>
              </a:ext>
            </a:extLst>
          </p:cNvPr>
          <p:cNvSpPr txBox="1"/>
          <p:nvPr/>
        </p:nvSpPr>
        <p:spPr>
          <a:xfrm>
            <a:off x="7075069" y="2693544"/>
            <a:ext cx="4072379" cy="2031325"/>
          </a:xfrm>
          <a:prstGeom prst="rect">
            <a:avLst/>
          </a:prstGeom>
          <a:noFill/>
        </p:spPr>
        <p:txBody>
          <a:bodyPr wrap="square" rtlCol="0">
            <a:spAutoFit/>
          </a:bodyPr>
          <a:lstStyle/>
          <a:p>
            <a:pPr algn="just"/>
            <a:r>
              <a:rPr lang="en-US" dirty="0"/>
              <a:t>One might expect to see a symmetry between the positive detuning and the negative detuning, but this is not true in our system. In fact, when we have negative detuning, there will be always one and only one exceptional point between the two cavity-like eigenmodes.</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863BE70-1B36-4A7A-94CA-268642DAA00A}"/>
                  </a:ext>
                </a:extLst>
              </p:cNvPr>
              <p:cNvSpPr txBox="1"/>
              <p:nvPr/>
            </p:nvSpPr>
            <p:spPr>
              <a:xfrm>
                <a:off x="7075069" y="1255968"/>
                <a:ext cx="4353434" cy="369332"/>
              </a:xfrm>
              <a:prstGeom prst="rect">
                <a:avLst/>
              </a:prstGeom>
              <a:noFill/>
            </p:spPr>
            <p:txBody>
              <a:bodyPr wrap="square" rtlCol="0">
                <a:spAutoFit/>
              </a:bodyPr>
              <a:lstStyle/>
              <a:p>
                <a:r>
                  <a:rPr lang="en-US" b="0" dirty="0"/>
                  <a:t>Set</a:t>
                </a:r>
                <a:r>
                  <a:rPr lang="en-US" b="0"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Δ</m:t>
                    </m:r>
                    <m:r>
                      <a:rPr lang="en-US" b="0" i="0" smtClean="0">
                        <a:latin typeface="Cambria Math" panose="02040503050406030204" pitchFamily="18" charset="0"/>
                      </a:rPr>
                      <m:t>=</m:t>
                    </m:r>
                    <m:r>
                      <a:rPr lang="en-US" b="0" i="0" smtClean="0">
                        <a:latin typeface="Cambria Math" panose="02040503050406030204" pitchFamily="18" charset="0"/>
                      </a:rPr>
                      <m:t>−5</m:t>
                    </m:r>
                  </m:oMath>
                </a14:m>
                <a:r>
                  <a:rPr lang="en-US" b="0" dirty="0">
                    <a:solidFill>
                      <a:schemeClr val="tx1"/>
                    </a:solidFill>
                  </a:rPr>
                  <a:t> (top), and </a:t>
                </a:r>
                <a:r>
                  <a:rPr lang="en-US" dirty="0"/>
                  <a:t>set </a:t>
                </a:r>
                <a14:m>
                  <m:oMath xmlns:m="http://schemas.openxmlformats.org/officeDocument/2006/math">
                    <m:r>
                      <m:rPr>
                        <m:sty m:val="p"/>
                      </m:rPr>
                      <a:rPr lang="en-US">
                        <a:latin typeface="Cambria Math" panose="02040503050406030204" pitchFamily="18" charset="0"/>
                      </a:rPr>
                      <m:t>Δ</m:t>
                    </m:r>
                    <m:r>
                      <a:rPr lang="en-US">
                        <a:latin typeface="Cambria Math" panose="02040503050406030204" pitchFamily="18" charset="0"/>
                      </a:rPr>
                      <m:t>=</m:t>
                    </m:r>
                    <m:r>
                      <a:rPr lang="en-US" b="0" i="0" smtClean="0">
                        <a:latin typeface="Cambria Math" panose="02040503050406030204" pitchFamily="18" charset="0"/>
                      </a:rPr>
                      <m:t>0</m:t>
                    </m:r>
                  </m:oMath>
                </a14:m>
                <a:r>
                  <a:rPr lang="en-US" dirty="0"/>
                  <a:t> (bottom)</a:t>
                </a:r>
              </a:p>
            </p:txBody>
          </p:sp>
        </mc:Choice>
        <mc:Fallback>
          <p:sp>
            <p:nvSpPr>
              <p:cNvPr id="11" name="TextBox 10">
                <a:extLst>
                  <a:ext uri="{FF2B5EF4-FFF2-40B4-BE49-F238E27FC236}">
                    <a16:creationId xmlns:a16="http://schemas.microsoft.com/office/drawing/2014/main" id="{7863BE70-1B36-4A7A-94CA-268642DAA00A}"/>
                  </a:ext>
                </a:extLst>
              </p:cNvPr>
              <p:cNvSpPr txBox="1">
                <a:spLocks noRot="1" noChangeAspect="1" noMove="1" noResize="1" noEditPoints="1" noAdjustHandles="1" noChangeArrowheads="1" noChangeShapeType="1" noTextEdit="1"/>
              </p:cNvSpPr>
              <p:nvPr/>
            </p:nvSpPr>
            <p:spPr>
              <a:xfrm>
                <a:off x="7075069" y="1255968"/>
                <a:ext cx="4353434" cy="369332"/>
              </a:xfrm>
              <a:prstGeom prst="rect">
                <a:avLst/>
              </a:prstGeom>
              <a:blipFill>
                <a:blip r:embed="rId2"/>
                <a:stretch>
                  <a:fillRect l="-1261" t="-8197" b="-24590"/>
                </a:stretch>
              </a:blipFill>
            </p:spPr>
            <p:txBody>
              <a:bodyPr/>
              <a:lstStyle/>
              <a:p>
                <a:r>
                  <a:rPr lang="en-US">
                    <a:noFill/>
                  </a:rPr>
                  <a:t> </a:t>
                </a:r>
              </a:p>
            </p:txBody>
          </p:sp>
        </mc:Fallback>
      </mc:AlternateContent>
      <p:pic>
        <p:nvPicPr>
          <p:cNvPr id="5" name="Picture 4" descr="Chart, line chart&#10;&#10;Description automatically generated">
            <a:extLst>
              <a:ext uri="{FF2B5EF4-FFF2-40B4-BE49-F238E27FC236}">
                <a16:creationId xmlns:a16="http://schemas.microsoft.com/office/drawing/2014/main" id="{41DE6D4E-5649-4909-B1A1-10A95F1D7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63" y="3738474"/>
            <a:ext cx="5717582" cy="2858791"/>
          </a:xfrm>
          <a:prstGeom prst="rect">
            <a:avLst/>
          </a:prstGeom>
        </p:spPr>
      </p:pic>
      <p:pic>
        <p:nvPicPr>
          <p:cNvPr id="7" name="Picture 6" descr="Chart, line chart&#10;&#10;Description automatically generated">
            <a:extLst>
              <a:ext uri="{FF2B5EF4-FFF2-40B4-BE49-F238E27FC236}">
                <a16:creationId xmlns:a16="http://schemas.microsoft.com/office/drawing/2014/main" id="{E4EFD32E-7FB9-4AC7-BD18-0F5FF9AEC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763" y="972898"/>
            <a:ext cx="5815237" cy="2907619"/>
          </a:xfrm>
          <a:prstGeom prst="rect">
            <a:avLst/>
          </a:prstGeom>
        </p:spPr>
      </p:pic>
    </p:spTree>
    <p:extLst>
      <p:ext uri="{BB962C8B-B14F-4D97-AF65-F5344CB8AC3E}">
        <p14:creationId xmlns:p14="http://schemas.microsoft.com/office/powerpoint/2010/main" val="394233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20E30E-7739-48E1-84D6-B05054D08B71}"/>
                  </a:ext>
                </a:extLst>
              </p:cNvPr>
              <p:cNvSpPr>
                <a:spLocks noGrp="1"/>
              </p:cNvSpPr>
              <p:nvPr>
                <p:ph idx="1"/>
              </p:nvPr>
            </p:nvSpPr>
            <p:spPr>
              <a:xfrm>
                <a:off x="838200" y="834501"/>
                <a:ext cx="10515600" cy="5342462"/>
              </a:xfrm>
            </p:spPr>
            <p:txBody>
              <a:bodyPr>
                <a:noAutofit/>
              </a:bodyPr>
              <a:lstStyle/>
              <a:p>
                <a:r>
                  <a:rPr lang="en-US" sz="1900" dirty="0"/>
                  <a:t>Notes for linear algebra</a:t>
                </a:r>
              </a:p>
              <a:p>
                <a:pPr marL="0" indent="0">
                  <a:buNone/>
                </a:pPr>
                <a:endParaRPr lang="en-US" sz="1900" dirty="0"/>
              </a:p>
              <a:p>
                <a:pPr marL="0" indent="0">
                  <a:lnSpc>
                    <a:spcPct val="100000"/>
                  </a:lnSpc>
                  <a:buNone/>
                </a:pPr>
                <a:r>
                  <a:rPr lang="en-US" sz="1900" dirty="0"/>
                  <a:t>If matrix </a:t>
                </a:r>
                <a14:m>
                  <m:oMath xmlns:m="http://schemas.openxmlformats.org/officeDocument/2006/math">
                    <m:r>
                      <a:rPr lang="en-US" sz="1900" b="1" i="1" smtClean="0">
                        <a:latin typeface="Cambria Math" panose="02040503050406030204" pitchFamily="18" charset="0"/>
                      </a:rPr>
                      <m:t>𝑻</m:t>
                    </m:r>
                    <m:r>
                      <a:rPr lang="en-US" sz="1900" b="1" i="1" smtClean="0">
                        <a:latin typeface="Cambria Math" panose="02040503050406030204" pitchFamily="18" charset="0"/>
                      </a:rPr>
                      <m:t>∈</m:t>
                    </m:r>
                    <m:sSub>
                      <m:sSubPr>
                        <m:ctrlPr>
                          <a:rPr lang="en-US" sz="1900" b="0" i="1" smtClean="0">
                            <a:latin typeface="Cambria Math" panose="02040503050406030204" pitchFamily="18" charset="0"/>
                          </a:rPr>
                        </m:ctrlPr>
                      </m:sSubPr>
                      <m:e>
                        <m:r>
                          <m:rPr>
                            <m:sty m:val="p"/>
                          </m:rPr>
                          <a:rPr lang="en-US" sz="1900" b="0" i="0" smtClean="0">
                            <a:latin typeface="Cambria Math" panose="02040503050406030204" pitchFamily="18" charset="0"/>
                          </a:rPr>
                          <m:t>Mat</m:t>
                        </m:r>
                      </m:e>
                      <m:sub>
                        <m:r>
                          <a:rPr lang="en-US" sz="1900" b="0" i="1" smtClean="0">
                            <a:latin typeface="Cambria Math" panose="02040503050406030204" pitchFamily="18" charset="0"/>
                          </a:rPr>
                          <m:t>3×3</m:t>
                        </m:r>
                      </m:sub>
                    </m:sSub>
                    <m:r>
                      <a:rPr lang="en-US" sz="1900" b="0" i="0" smtClean="0">
                        <a:latin typeface="Cambria Math" panose="02040503050406030204" pitchFamily="18" charset="0"/>
                      </a:rPr>
                      <m:t>(</m:t>
                    </m:r>
                    <m:r>
                      <a:rPr lang="en-US" sz="1900" b="0" i="1" smtClean="0">
                        <a:latin typeface="Cambria Math" panose="02040503050406030204" pitchFamily="18" charset="0"/>
                      </a:rPr>
                      <m:t>ℂ</m:t>
                    </m:r>
                    <m:r>
                      <a:rPr lang="en-US" sz="1900" b="0" i="1" smtClean="0">
                        <a:latin typeface="Cambria Math" panose="02040503050406030204" pitchFamily="18" charset="0"/>
                      </a:rPr>
                      <m:t>)</m:t>
                    </m:r>
                  </m:oMath>
                </a14:m>
                <a:r>
                  <a:rPr lang="en-US" sz="1900" dirty="0"/>
                  <a:t> is orthonormal, then we have immediately that </a:t>
                </a:r>
              </a:p>
              <a:p>
                <a:pPr marL="0" indent="0" algn="ctr">
                  <a:lnSpc>
                    <a:spcPct val="100000"/>
                  </a:lnSpc>
                  <a:buNone/>
                </a:pPr>
                <a14:m>
                  <m:oMath xmlns:m="http://schemas.openxmlformats.org/officeDocument/2006/math">
                    <m:r>
                      <a:rPr lang="en-US" sz="1900" b="1" i="1">
                        <a:latin typeface="Cambria Math" panose="02040503050406030204" pitchFamily="18" charset="0"/>
                      </a:rPr>
                      <m:t>𝑻</m:t>
                    </m:r>
                    <m:sSup>
                      <m:sSupPr>
                        <m:ctrlPr>
                          <a:rPr lang="en-US" sz="1900" b="1" i="1" smtClean="0">
                            <a:latin typeface="Cambria Math" panose="02040503050406030204" pitchFamily="18" charset="0"/>
                          </a:rPr>
                        </m:ctrlPr>
                      </m:sSupPr>
                      <m:e>
                        <m:r>
                          <a:rPr lang="en-US" sz="1900" b="1" i="1" smtClean="0">
                            <a:latin typeface="Cambria Math" panose="02040503050406030204" pitchFamily="18" charset="0"/>
                          </a:rPr>
                          <m:t>𝑻</m:t>
                        </m:r>
                      </m:e>
                      <m:sup>
                        <m:r>
                          <m:rPr>
                            <m:nor/>
                          </m:rPr>
                          <a:rPr lang="en-US" sz="1900"/>
                          <m:t>†</m:t>
                        </m:r>
                      </m:sup>
                    </m:sSup>
                    <m:r>
                      <a:rPr lang="en-US" sz="1900" b="1" i="1" smtClean="0">
                        <a:latin typeface="Cambria Math" panose="02040503050406030204" pitchFamily="18" charset="0"/>
                      </a:rPr>
                      <m:t>=</m:t>
                    </m:r>
                    <m:r>
                      <a:rPr lang="en-US" sz="1900" b="1" i="1" smtClean="0">
                        <a:latin typeface="Cambria Math" panose="02040503050406030204" pitchFamily="18" charset="0"/>
                      </a:rPr>
                      <m:t>𝑰</m:t>
                    </m:r>
                  </m:oMath>
                </a14:m>
                <a:r>
                  <a:rPr lang="en-US" sz="1900" dirty="0"/>
                  <a:t> </a:t>
                </a:r>
              </a:p>
              <a:p>
                <a:pPr marL="0" indent="0">
                  <a:lnSpc>
                    <a:spcPct val="100000"/>
                  </a:lnSpc>
                  <a:buNone/>
                </a:pPr>
                <a:r>
                  <a:rPr lang="en-US" sz="1900" dirty="0"/>
                  <a:t>where </a:t>
                </a:r>
                <a14:m>
                  <m:oMath xmlns:m="http://schemas.openxmlformats.org/officeDocument/2006/math">
                    <m:r>
                      <a:rPr lang="en-US" sz="1900" b="1" i="1">
                        <a:latin typeface="Cambria Math" panose="02040503050406030204" pitchFamily="18" charset="0"/>
                      </a:rPr>
                      <m:t>𝑰</m:t>
                    </m:r>
                  </m:oMath>
                </a14:m>
                <a:r>
                  <a:rPr lang="en-US" sz="1900" dirty="0"/>
                  <a:t> is the </a:t>
                </a:r>
                <a14:m>
                  <m:oMath xmlns:m="http://schemas.openxmlformats.org/officeDocument/2006/math">
                    <m:r>
                      <a:rPr lang="en-US" sz="1900" b="0" i="1" smtClean="0">
                        <a:latin typeface="Cambria Math" panose="02040503050406030204" pitchFamily="18" charset="0"/>
                      </a:rPr>
                      <m:t>3×3</m:t>
                    </m:r>
                  </m:oMath>
                </a14:m>
                <a:r>
                  <a:rPr lang="en-US" sz="1900" dirty="0"/>
                  <a:t> identity matrix. Hence the inverse of </a:t>
                </a:r>
                <a14:m>
                  <m:oMath xmlns:m="http://schemas.openxmlformats.org/officeDocument/2006/math">
                    <m:r>
                      <a:rPr lang="en-US" sz="1900" b="1" i="1" smtClean="0">
                        <a:latin typeface="Cambria Math" panose="02040503050406030204" pitchFamily="18" charset="0"/>
                      </a:rPr>
                      <m:t>𝑻</m:t>
                    </m:r>
                  </m:oMath>
                </a14:m>
                <a:r>
                  <a:rPr lang="en-US" sz="1900" dirty="0"/>
                  <a:t> is the conjugate transpose of </a:t>
                </a:r>
                <a14:m>
                  <m:oMath xmlns:m="http://schemas.openxmlformats.org/officeDocument/2006/math">
                    <m:r>
                      <a:rPr lang="en-US" sz="1900" b="1" i="1" smtClean="0">
                        <a:latin typeface="Cambria Math" panose="02040503050406030204" pitchFamily="18" charset="0"/>
                      </a:rPr>
                      <m:t>𝑻</m:t>
                    </m:r>
                  </m:oMath>
                </a14:m>
                <a:r>
                  <a:rPr lang="en-US" sz="1900" dirty="0"/>
                  <a:t>.</a:t>
                </a:r>
              </a:p>
              <a:p>
                <a:pPr marL="0" indent="0">
                  <a:lnSpc>
                    <a:spcPct val="100000"/>
                  </a:lnSpc>
                  <a:buNone/>
                </a:pPr>
                <a:endParaRPr lang="en-US" sz="1900" dirty="0"/>
              </a:p>
              <a:p>
                <a:pPr marL="0" indent="0">
                  <a:lnSpc>
                    <a:spcPct val="100000"/>
                  </a:lnSpc>
                  <a:buNone/>
                </a:pPr>
                <a:endParaRPr lang="en-US" sz="1900" dirty="0"/>
              </a:p>
              <a:p>
                <a:pPr marL="0" indent="0">
                  <a:lnSpc>
                    <a:spcPct val="100000"/>
                  </a:lnSpc>
                  <a:buNone/>
                </a:pPr>
                <a:r>
                  <a:rPr lang="en-US" sz="1900" dirty="0"/>
                  <a:t>Let</a:t>
                </a:r>
                <a:r>
                  <a:rPr lang="en-US" sz="1900" b="1" dirty="0"/>
                  <a:t> </a:t>
                </a:r>
                <a14:m>
                  <m:oMath xmlns:m="http://schemas.openxmlformats.org/officeDocument/2006/math">
                    <m:acc>
                      <m:accPr>
                        <m:chr m:val="⃗"/>
                        <m:ctrlPr>
                          <a:rPr lang="en-US" sz="1900" b="0" i="1" smtClean="0">
                            <a:latin typeface="Cambria Math" panose="02040503050406030204" pitchFamily="18" charset="0"/>
                          </a:rPr>
                        </m:ctrlPr>
                      </m:accPr>
                      <m:e>
                        <m:r>
                          <a:rPr lang="en-US" sz="1900" b="0" i="1" smtClean="0">
                            <a:latin typeface="Cambria Math" panose="02040503050406030204" pitchFamily="18" charset="0"/>
                          </a:rPr>
                          <m:t>𝑣</m:t>
                        </m:r>
                      </m:e>
                    </m:acc>
                  </m:oMath>
                </a14:m>
                <a:r>
                  <a:rPr lang="en-US" sz="1900" dirty="0"/>
                  <a:t> denote the coordinate of a vector </a:t>
                </a:r>
                <a14:m>
                  <m:oMath xmlns:m="http://schemas.openxmlformats.org/officeDocument/2006/math">
                    <m:r>
                      <a:rPr lang="en-US" sz="1900" b="0" i="1" smtClean="0">
                        <a:latin typeface="Cambria Math" panose="02040503050406030204" pitchFamily="18" charset="0"/>
                      </a:rPr>
                      <m:t>𝑘</m:t>
                    </m:r>
                  </m:oMath>
                </a14:m>
                <a:r>
                  <a:rPr lang="en-US" sz="1900" dirty="0"/>
                  <a:t> in basis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𝔹</m:t>
                        </m:r>
                      </m:e>
                      <m:sub>
                        <m:r>
                          <m:rPr>
                            <m:sty m:val="p"/>
                          </m:rPr>
                          <a:rPr lang="en-US" sz="1900" b="0" i="0" smtClean="0">
                            <a:latin typeface="Cambria Math" panose="02040503050406030204" pitchFamily="18" charset="0"/>
                          </a:rPr>
                          <m:t>old</m:t>
                        </m:r>
                      </m:sub>
                    </m:sSub>
                  </m:oMath>
                </a14:m>
                <a:r>
                  <a:rPr lang="en-US" sz="1900" dirty="0"/>
                  <a:t>, and let </a:t>
                </a:r>
                <a14:m>
                  <m:oMath xmlns:m="http://schemas.openxmlformats.org/officeDocument/2006/math">
                    <m:acc>
                      <m:accPr>
                        <m:chr m:val="⃗"/>
                        <m:ctrlPr>
                          <a:rPr lang="en-US" sz="1900" i="1" smtClean="0">
                            <a:latin typeface="Cambria Math" panose="02040503050406030204" pitchFamily="18" charset="0"/>
                          </a:rPr>
                        </m:ctrlPr>
                      </m:accPr>
                      <m:e>
                        <m:r>
                          <a:rPr lang="en-US" sz="1900" b="0" i="1" smtClean="0">
                            <a:latin typeface="Cambria Math" panose="02040503050406030204" pitchFamily="18" charset="0"/>
                          </a:rPr>
                          <m:t>𝑢</m:t>
                        </m:r>
                      </m:e>
                    </m:acc>
                  </m:oMath>
                </a14:m>
                <a:r>
                  <a:rPr lang="en-US" sz="1900" dirty="0"/>
                  <a:t> denote the coordinate of </a:t>
                </a:r>
                <a14:m>
                  <m:oMath xmlns:m="http://schemas.openxmlformats.org/officeDocument/2006/math">
                    <m:r>
                      <a:rPr lang="en-US" sz="1900" b="0" i="1" smtClean="0">
                        <a:latin typeface="Cambria Math" panose="02040503050406030204" pitchFamily="18" charset="0"/>
                      </a:rPr>
                      <m:t>𝑘</m:t>
                    </m:r>
                  </m:oMath>
                </a14:m>
                <a:r>
                  <a:rPr lang="en-US" sz="1900" dirty="0"/>
                  <a:t> in basis </a:t>
                </a:r>
                <a14:m>
                  <m:oMath xmlns:m="http://schemas.openxmlformats.org/officeDocument/2006/math">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𝔹</m:t>
                        </m:r>
                      </m:e>
                      <m:sub>
                        <m:r>
                          <m:rPr>
                            <m:sty m:val="p"/>
                          </m:rPr>
                          <a:rPr lang="en-US" sz="1900" b="0" i="0" smtClean="0">
                            <a:latin typeface="Cambria Math" panose="02040503050406030204" pitchFamily="18" charset="0"/>
                          </a:rPr>
                          <m:t>new</m:t>
                        </m:r>
                      </m:sub>
                    </m:sSub>
                  </m:oMath>
                </a14:m>
                <a:r>
                  <a:rPr lang="en-US" sz="1900" dirty="0"/>
                  <a:t>, and let </a:t>
                </a:r>
                <a14:m>
                  <m:oMath xmlns:m="http://schemas.openxmlformats.org/officeDocument/2006/math">
                    <m:r>
                      <a:rPr lang="en-US" sz="1900" b="1" i="1" smtClean="0">
                        <a:latin typeface="Cambria Math" panose="02040503050406030204" pitchFamily="18" charset="0"/>
                      </a:rPr>
                      <m:t>𝑻</m:t>
                    </m:r>
                  </m:oMath>
                </a14:m>
                <a:r>
                  <a:rPr lang="en-US" sz="1900" dirty="0"/>
                  <a:t> be a matrix that satisfies </a:t>
                </a:r>
                <a14:m>
                  <m:oMath xmlns:m="http://schemas.openxmlformats.org/officeDocument/2006/math">
                    <m:r>
                      <a:rPr lang="en-US" sz="1900" b="1" i="1" smtClean="0">
                        <a:latin typeface="Cambria Math" panose="02040503050406030204" pitchFamily="18" charset="0"/>
                      </a:rPr>
                      <m:t>𝑻</m:t>
                    </m:r>
                    <m:acc>
                      <m:accPr>
                        <m:chr m:val="⃗"/>
                        <m:ctrlPr>
                          <a:rPr lang="en-US" sz="1900" b="0" i="1" smtClean="0">
                            <a:latin typeface="Cambria Math" panose="02040503050406030204" pitchFamily="18" charset="0"/>
                          </a:rPr>
                        </m:ctrlPr>
                      </m:accPr>
                      <m:e>
                        <m:r>
                          <a:rPr lang="en-US" sz="1900" b="0" i="1" smtClean="0">
                            <a:latin typeface="Cambria Math" panose="02040503050406030204" pitchFamily="18" charset="0"/>
                          </a:rPr>
                          <m:t>𝑣</m:t>
                        </m:r>
                      </m:e>
                    </m:acc>
                    <m:r>
                      <a:rPr lang="en-US" sz="1900" b="0" i="1" dirty="0" smtClean="0">
                        <a:latin typeface="Cambria Math" panose="02040503050406030204" pitchFamily="18" charset="0"/>
                      </a:rPr>
                      <m:t>=</m:t>
                    </m:r>
                    <m:acc>
                      <m:accPr>
                        <m:chr m:val="⃗"/>
                        <m:ctrlPr>
                          <a:rPr lang="en-US" sz="1900" b="0" i="1" dirty="0" smtClean="0">
                            <a:latin typeface="Cambria Math" panose="02040503050406030204" pitchFamily="18" charset="0"/>
                          </a:rPr>
                        </m:ctrlPr>
                      </m:accPr>
                      <m:e>
                        <m:r>
                          <a:rPr lang="en-US" sz="1900" b="0" i="1" dirty="0" smtClean="0">
                            <a:latin typeface="Cambria Math" panose="02040503050406030204" pitchFamily="18" charset="0"/>
                          </a:rPr>
                          <m:t>𝑢</m:t>
                        </m:r>
                      </m:e>
                    </m:acc>
                  </m:oMath>
                </a14:m>
                <a:r>
                  <a:rPr lang="en-US" sz="1900" dirty="0"/>
                  <a:t>. For the system </a:t>
                </a:r>
                <a14:m>
                  <m:oMath xmlns:m="http://schemas.openxmlformats.org/officeDocument/2006/math">
                    <m:r>
                      <a:rPr lang="en-US" sz="1900" b="1" i="1">
                        <a:latin typeface="Cambria Math" panose="02040503050406030204" pitchFamily="18" charset="0"/>
                      </a:rPr>
                      <m:t>𝑯</m:t>
                    </m:r>
                    <m:acc>
                      <m:accPr>
                        <m:chr m:val="⃗"/>
                        <m:ctrlPr>
                          <a:rPr lang="en-US" sz="1900" i="1">
                            <a:latin typeface="Cambria Math" panose="02040503050406030204" pitchFamily="18" charset="0"/>
                          </a:rPr>
                        </m:ctrlPr>
                      </m:accPr>
                      <m:e>
                        <m:r>
                          <a:rPr lang="en-US" sz="1900" i="1">
                            <a:latin typeface="Cambria Math" panose="02040503050406030204" pitchFamily="18" charset="0"/>
                          </a:rPr>
                          <m:t>𝑣</m:t>
                        </m:r>
                      </m:e>
                    </m:acc>
                    <m:r>
                      <a:rPr lang="en-US" sz="1900" b="1" i="1">
                        <a:latin typeface="Cambria Math" panose="02040503050406030204" pitchFamily="18" charset="0"/>
                      </a:rPr>
                      <m:t>=</m:t>
                    </m:r>
                    <m:r>
                      <a:rPr lang="en-US" sz="1900" i="1">
                        <a:latin typeface="Cambria Math" panose="02040503050406030204" pitchFamily="18" charset="0"/>
                      </a:rPr>
                      <m:t>𝜆</m:t>
                    </m:r>
                    <m:acc>
                      <m:accPr>
                        <m:chr m:val="⃗"/>
                        <m:ctrlPr>
                          <a:rPr lang="en-US" sz="1900" i="1">
                            <a:latin typeface="Cambria Math" panose="02040503050406030204" pitchFamily="18" charset="0"/>
                          </a:rPr>
                        </m:ctrlPr>
                      </m:accPr>
                      <m:e>
                        <m:r>
                          <a:rPr lang="en-US" sz="1900" i="1">
                            <a:latin typeface="Cambria Math" panose="02040503050406030204" pitchFamily="18" charset="0"/>
                          </a:rPr>
                          <m:t>𝑣</m:t>
                        </m:r>
                      </m:e>
                    </m:acc>
                  </m:oMath>
                </a14:m>
                <a:r>
                  <a:rPr lang="en-US" sz="1900" dirty="0"/>
                  <a:t>, one can perform a change of basis for the map </a:t>
                </a:r>
                <a14:m>
                  <m:oMath xmlns:m="http://schemas.openxmlformats.org/officeDocument/2006/math">
                    <m:r>
                      <a:rPr lang="en-US" sz="1900" b="1" i="1">
                        <a:latin typeface="Cambria Math" panose="02040503050406030204" pitchFamily="18" charset="0"/>
                      </a:rPr>
                      <m:t>𝑯</m:t>
                    </m:r>
                    <m:r>
                      <a:rPr lang="en-US" sz="1900" b="1" i="1" smtClean="0">
                        <a:latin typeface="Cambria Math" panose="02040503050406030204" pitchFamily="18" charset="0"/>
                      </a:rPr>
                      <m:t>:</m:t>
                    </m:r>
                    <m:r>
                      <a:rPr lang="en-US" sz="1900" b="0" i="1" smtClean="0">
                        <a:latin typeface="Cambria Math" panose="02040503050406030204" pitchFamily="18" charset="0"/>
                      </a:rPr>
                      <m:t>𝑉</m:t>
                    </m:r>
                    <m:r>
                      <a:rPr lang="en-US" sz="1900" b="1" i="1" smtClean="0">
                        <a:latin typeface="Cambria Math" panose="02040503050406030204" pitchFamily="18" charset="0"/>
                      </a:rPr>
                      <m:t>→</m:t>
                    </m:r>
                    <m:r>
                      <a:rPr lang="en-US" sz="1900" b="0" i="1" smtClean="0">
                        <a:latin typeface="Cambria Math" panose="02040503050406030204" pitchFamily="18" charset="0"/>
                      </a:rPr>
                      <m:t>𝑉</m:t>
                    </m:r>
                  </m:oMath>
                </a14:m>
                <a:r>
                  <a:rPr lang="en-US" sz="1900" dirty="0"/>
                  <a:t> from basis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𝔹</m:t>
                        </m:r>
                      </m:e>
                      <m:sub>
                        <m:r>
                          <m:rPr>
                            <m:sty m:val="p"/>
                          </m:rPr>
                          <a:rPr lang="en-US" sz="1900">
                            <a:latin typeface="Cambria Math" panose="02040503050406030204" pitchFamily="18" charset="0"/>
                          </a:rPr>
                          <m:t>old</m:t>
                        </m:r>
                      </m:sub>
                    </m:sSub>
                  </m:oMath>
                </a14:m>
                <a:r>
                  <a:rPr lang="en-US" sz="1900" dirty="0"/>
                  <a:t> to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𝔹</m:t>
                        </m:r>
                      </m:e>
                      <m:sub>
                        <m:r>
                          <m:rPr>
                            <m:sty m:val="p"/>
                          </m:rPr>
                          <a:rPr lang="en-US" sz="1900" b="0" i="0" smtClean="0">
                            <a:latin typeface="Cambria Math" panose="02040503050406030204" pitchFamily="18" charset="0"/>
                          </a:rPr>
                          <m:t>new</m:t>
                        </m:r>
                      </m:sub>
                    </m:sSub>
                  </m:oMath>
                </a14:m>
                <a:r>
                  <a:rPr lang="en-US" sz="1900" dirty="0"/>
                  <a:t> as the following:</a:t>
                </a:r>
              </a:p>
              <a:p>
                <a:pPr marL="0" indent="0" algn="ctr">
                  <a:lnSpc>
                    <a:spcPct val="150000"/>
                  </a:lnSpc>
                  <a:buNone/>
                </a:pPr>
                <a14:m>
                  <m:oMath xmlns:m="http://schemas.openxmlformats.org/officeDocument/2006/math">
                    <m:r>
                      <a:rPr lang="en-US" sz="1900" b="1" i="1" smtClean="0">
                        <a:latin typeface="Cambria Math" panose="02040503050406030204" pitchFamily="18" charset="0"/>
                      </a:rPr>
                      <m:t>𝑯</m:t>
                    </m:r>
                    <m:sSup>
                      <m:sSupPr>
                        <m:ctrlPr>
                          <a:rPr lang="en-US" sz="1900" b="1" i="1" smtClean="0">
                            <a:latin typeface="Cambria Math" panose="02040503050406030204" pitchFamily="18" charset="0"/>
                          </a:rPr>
                        </m:ctrlPr>
                      </m:sSupPr>
                      <m:e>
                        <m:r>
                          <a:rPr lang="en-US" sz="1900" b="1" i="1" smtClean="0">
                            <a:latin typeface="Cambria Math" panose="02040503050406030204" pitchFamily="18" charset="0"/>
                          </a:rPr>
                          <m:t>𝑻</m:t>
                        </m:r>
                      </m:e>
                      <m:sup>
                        <m:r>
                          <m:rPr>
                            <m:nor/>
                          </m:rPr>
                          <a:rPr lang="en-US" sz="1900"/>
                          <m:t>†</m:t>
                        </m:r>
                      </m:sup>
                    </m:sSup>
                    <m:acc>
                      <m:accPr>
                        <m:chr m:val="⃗"/>
                        <m:ctrlPr>
                          <a:rPr lang="en-US" sz="1900" b="1" i="1" smtClean="0">
                            <a:latin typeface="Cambria Math" panose="02040503050406030204" pitchFamily="18" charset="0"/>
                          </a:rPr>
                        </m:ctrlPr>
                      </m:accPr>
                      <m:e>
                        <m:r>
                          <a:rPr lang="en-US" sz="1900" b="0" i="1" smtClean="0">
                            <a:latin typeface="Cambria Math" panose="02040503050406030204" pitchFamily="18" charset="0"/>
                          </a:rPr>
                          <m:t>𝑢</m:t>
                        </m:r>
                      </m:e>
                    </m:acc>
                    <m:r>
                      <a:rPr lang="en-US" sz="1900" b="1" i="1" dirty="0" smtClean="0">
                        <a:latin typeface="Cambria Math" panose="02040503050406030204" pitchFamily="18" charset="0"/>
                      </a:rPr>
                      <m:t>=</m:t>
                    </m:r>
                    <m:r>
                      <a:rPr lang="en-US" sz="1900" b="1" i="1" dirty="0" smtClean="0">
                        <a:latin typeface="Cambria Math" panose="02040503050406030204" pitchFamily="18" charset="0"/>
                      </a:rPr>
                      <m:t>𝑯</m:t>
                    </m:r>
                    <m:acc>
                      <m:accPr>
                        <m:chr m:val="⃗"/>
                        <m:ctrlPr>
                          <a:rPr lang="en-US" sz="1900" b="1" i="1" dirty="0" smtClean="0">
                            <a:latin typeface="Cambria Math" panose="02040503050406030204" pitchFamily="18" charset="0"/>
                          </a:rPr>
                        </m:ctrlPr>
                      </m:accPr>
                      <m:e>
                        <m:r>
                          <a:rPr lang="en-US" sz="1900" b="0" i="1" dirty="0" smtClean="0">
                            <a:latin typeface="Cambria Math" panose="02040503050406030204" pitchFamily="18" charset="0"/>
                          </a:rPr>
                          <m:t>𝑣</m:t>
                        </m:r>
                      </m:e>
                    </m:acc>
                    <m:r>
                      <m:rPr>
                        <m:nor/>
                      </m:rPr>
                      <a:rPr lang="en-US" sz="1900" b="0" i="0" dirty="0" smtClean="0">
                        <a:latin typeface="Cambria Math" panose="02040503050406030204" pitchFamily="18" charset="0"/>
                      </a:rPr>
                      <m:t> </m:t>
                    </m:r>
                    <m:r>
                      <m:rPr>
                        <m:nor/>
                      </m:rPr>
                      <a:rPr lang="en-US" sz="1900" b="0" i="0" dirty="0" smtClean="0">
                        <a:latin typeface="Cambria Math" panose="02040503050406030204" pitchFamily="18" charset="0"/>
                      </a:rPr>
                      <m:t>i</m:t>
                    </m:r>
                    <m:r>
                      <m:rPr>
                        <m:nor/>
                      </m:rPr>
                      <a:rPr lang="en-US" sz="1900" dirty="0"/>
                      <m:t>n</m:t>
                    </m:r>
                    <m:r>
                      <m:rPr>
                        <m:nor/>
                      </m:rPr>
                      <a:rPr lang="en-US" sz="1900" dirty="0"/>
                      <m:t> </m:t>
                    </m:r>
                    <m:r>
                      <m:rPr>
                        <m:nor/>
                      </m:rPr>
                      <a:rPr lang="en-US" sz="1900" dirty="0"/>
                      <m:t>basis</m:t>
                    </m:r>
                    <m:r>
                      <m:rPr>
                        <m:nor/>
                      </m:rPr>
                      <a:rPr lang="en-US" sz="1900" b="1" dirty="0"/>
                      <m:t> </m:t>
                    </m:r>
                    <m:sSub>
                      <m:sSubPr>
                        <m:ctrlPr>
                          <a:rPr lang="en-US" sz="1900" i="1">
                            <a:latin typeface="Cambria Math" panose="02040503050406030204" pitchFamily="18" charset="0"/>
                          </a:rPr>
                        </m:ctrlPr>
                      </m:sSubPr>
                      <m:e>
                        <m:r>
                          <a:rPr lang="en-US" sz="1900" i="1">
                            <a:latin typeface="Cambria Math" panose="02040503050406030204" pitchFamily="18" charset="0"/>
                          </a:rPr>
                          <m:t>𝔹</m:t>
                        </m:r>
                      </m:e>
                      <m:sub>
                        <m:r>
                          <m:rPr>
                            <m:sty m:val="p"/>
                          </m:rPr>
                          <a:rPr lang="en-US" sz="1900">
                            <a:latin typeface="Cambria Math" panose="02040503050406030204" pitchFamily="18" charset="0"/>
                          </a:rPr>
                          <m:t>old</m:t>
                        </m:r>
                      </m:sub>
                    </m:sSub>
                    <m:r>
                      <a:rPr lang="en-US" sz="1900" b="0" i="1" smtClean="0">
                        <a:latin typeface="Cambria Math" panose="02040503050406030204" pitchFamily="18" charset="0"/>
                      </a:rPr>
                      <m:t>      </m:t>
                    </m:r>
                    <m:r>
                      <a:rPr lang="en-US" sz="1900" b="0" i="1" dirty="0" smtClean="0">
                        <a:latin typeface="Cambria Math" panose="02040503050406030204" pitchFamily="18" charset="0"/>
                      </a:rPr>
                      <m:t>⇒       </m:t>
                    </m:r>
                    <m:r>
                      <a:rPr lang="en-US" sz="1900" b="1" i="1" dirty="0" smtClean="0">
                        <a:latin typeface="Cambria Math" panose="02040503050406030204" pitchFamily="18" charset="0"/>
                      </a:rPr>
                      <m:t>𝑻</m:t>
                    </m:r>
                    <m:r>
                      <a:rPr lang="en-US" sz="1900" b="1" i="1">
                        <a:latin typeface="Cambria Math" panose="02040503050406030204" pitchFamily="18" charset="0"/>
                      </a:rPr>
                      <m:t>𝑯</m:t>
                    </m:r>
                    <m:sSup>
                      <m:sSupPr>
                        <m:ctrlPr>
                          <a:rPr lang="en-US" sz="1900" b="1" i="1">
                            <a:latin typeface="Cambria Math" panose="02040503050406030204" pitchFamily="18" charset="0"/>
                          </a:rPr>
                        </m:ctrlPr>
                      </m:sSupPr>
                      <m:e>
                        <m:r>
                          <a:rPr lang="en-US" sz="1900" b="1" i="1">
                            <a:latin typeface="Cambria Math" panose="02040503050406030204" pitchFamily="18" charset="0"/>
                          </a:rPr>
                          <m:t>𝑻</m:t>
                        </m:r>
                      </m:e>
                      <m:sup>
                        <m:r>
                          <m:rPr>
                            <m:nor/>
                          </m:rPr>
                          <a:rPr lang="en-US" sz="1900"/>
                          <m:t>†</m:t>
                        </m:r>
                      </m:sup>
                    </m:sSup>
                    <m:acc>
                      <m:accPr>
                        <m:chr m:val="⃗"/>
                        <m:ctrlPr>
                          <a:rPr lang="en-US" sz="1900" b="1" i="1">
                            <a:latin typeface="Cambria Math" panose="02040503050406030204" pitchFamily="18" charset="0"/>
                          </a:rPr>
                        </m:ctrlPr>
                      </m:accPr>
                      <m:e>
                        <m:r>
                          <a:rPr lang="en-US" sz="1900" i="1">
                            <a:latin typeface="Cambria Math" panose="02040503050406030204" pitchFamily="18" charset="0"/>
                          </a:rPr>
                          <m:t>𝑢</m:t>
                        </m:r>
                      </m:e>
                    </m:acc>
                    <m:r>
                      <a:rPr lang="en-US" sz="1900" b="1" i="1" dirty="0">
                        <a:latin typeface="Cambria Math" panose="02040503050406030204" pitchFamily="18" charset="0"/>
                      </a:rPr>
                      <m:t>=</m:t>
                    </m:r>
                    <m:r>
                      <a:rPr lang="en-US" sz="1900" b="1" i="1" dirty="0" smtClean="0">
                        <a:latin typeface="Cambria Math" panose="02040503050406030204" pitchFamily="18" charset="0"/>
                      </a:rPr>
                      <m:t>𝑻</m:t>
                    </m:r>
                    <m:r>
                      <a:rPr lang="en-US" sz="1900" b="1" i="1" dirty="0">
                        <a:latin typeface="Cambria Math" panose="02040503050406030204" pitchFamily="18" charset="0"/>
                      </a:rPr>
                      <m:t>𝑯</m:t>
                    </m:r>
                    <m:acc>
                      <m:accPr>
                        <m:chr m:val="⃗"/>
                        <m:ctrlPr>
                          <a:rPr lang="en-US" sz="1900" b="1" i="1" dirty="0">
                            <a:latin typeface="Cambria Math" panose="02040503050406030204" pitchFamily="18" charset="0"/>
                          </a:rPr>
                        </m:ctrlPr>
                      </m:accPr>
                      <m:e>
                        <m:r>
                          <a:rPr lang="en-US" sz="1900" i="1" dirty="0">
                            <a:latin typeface="Cambria Math" panose="02040503050406030204" pitchFamily="18" charset="0"/>
                          </a:rPr>
                          <m:t>𝑣</m:t>
                        </m:r>
                      </m:e>
                    </m:acc>
                  </m:oMath>
                </a14:m>
                <a:r>
                  <a:rPr lang="en-US" sz="1900" dirty="0"/>
                  <a:t> in basis </a:t>
                </a:r>
                <a14:m>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𝔹</m:t>
                        </m:r>
                      </m:e>
                      <m:sub>
                        <m:r>
                          <m:rPr>
                            <m:sty m:val="p"/>
                          </m:rPr>
                          <a:rPr lang="en-US" sz="1900">
                            <a:latin typeface="Cambria Math" panose="02040503050406030204" pitchFamily="18" charset="0"/>
                          </a:rPr>
                          <m:t>new</m:t>
                        </m:r>
                      </m:sub>
                    </m:sSub>
                  </m:oMath>
                </a14:m>
                <a:endParaRPr lang="en-US" sz="1900" dirty="0"/>
              </a:p>
              <a:p>
                <a:pPr marL="0" indent="0">
                  <a:buNone/>
                </a:pPr>
                <a:r>
                  <a:rPr lang="en-US" sz="1900" dirty="0"/>
                  <a:t>  </a:t>
                </a:r>
              </a:p>
            </p:txBody>
          </p:sp>
        </mc:Choice>
        <mc:Fallback xmlns="">
          <p:sp>
            <p:nvSpPr>
              <p:cNvPr id="3" name="Content Placeholder 2">
                <a:extLst>
                  <a:ext uri="{FF2B5EF4-FFF2-40B4-BE49-F238E27FC236}">
                    <a16:creationId xmlns:a16="http://schemas.microsoft.com/office/drawing/2014/main" id="{9620E30E-7739-48E1-84D6-B05054D08B71}"/>
                  </a:ext>
                </a:extLst>
              </p:cNvPr>
              <p:cNvSpPr>
                <a:spLocks noGrp="1" noRot="1" noChangeAspect="1" noMove="1" noResize="1" noEditPoints="1" noAdjustHandles="1" noChangeArrowheads="1" noChangeShapeType="1" noTextEdit="1"/>
              </p:cNvSpPr>
              <p:nvPr>
                <p:ph idx="1"/>
              </p:nvPr>
            </p:nvSpPr>
            <p:spPr>
              <a:xfrm>
                <a:off x="838200" y="834501"/>
                <a:ext cx="10515600" cy="5342462"/>
              </a:xfrm>
              <a:blipFill>
                <a:blip r:embed="rId2"/>
                <a:stretch>
                  <a:fillRect l="-580" t="-1142" r="-174"/>
                </a:stretch>
              </a:blipFill>
            </p:spPr>
            <p:txBody>
              <a:bodyPr/>
              <a:lstStyle/>
              <a:p>
                <a:r>
                  <a:rPr lang="en-US">
                    <a:noFill/>
                  </a:rPr>
                  <a:t> </a:t>
                </a:r>
              </a:p>
            </p:txBody>
          </p:sp>
        </mc:Fallback>
      </mc:AlternateContent>
    </p:spTree>
    <p:extLst>
      <p:ext uri="{BB962C8B-B14F-4D97-AF65-F5344CB8AC3E}">
        <p14:creationId xmlns:p14="http://schemas.microsoft.com/office/powerpoint/2010/main" val="327482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EB3EFD2-3496-4960-B826-FAE04C50BE38}"/>
                  </a:ext>
                </a:extLst>
              </p:cNvPr>
              <p:cNvSpPr txBox="1"/>
              <p:nvPr/>
            </p:nvSpPr>
            <p:spPr>
              <a:xfrm>
                <a:off x="722790" y="817747"/>
                <a:ext cx="6466787" cy="929293"/>
              </a:xfrm>
              <a:prstGeom prst="rect">
                <a:avLst/>
              </a:prstGeom>
              <a:noFill/>
            </p:spPr>
            <p:txBody>
              <a:bodyPr wrap="square" lIns="0" tIns="0" rIns="0" bIns="0" rtlCol="0">
                <a:spAutoFit/>
              </a:bodyPr>
              <a:lstStyle/>
              <a:p>
                <a:r>
                  <a:rPr lang="en-US" sz="1900" dirty="0"/>
                  <a:t>Let   </a:t>
                </a:r>
                <a14:m>
                  <m:oMath xmlns:m="http://schemas.openxmlformats.org/officeDocument/2006/math">
                    <m:r>
                      <a:rPr lang="en-US" sz="1900" b="1" i="1" smtClean="0">
                        <a:latin typeface="Cambria Math" panose="02040503050406030204" pitchFamily="18" charset="0"/>
                      </a:rPr>
                      <m:t>𝑯</m:t>
                    </m:r>
                    <m:r>
                      <a:rPr lang="en-US" sz="1900" b="0" i="1" smtClean="0">
                        <a:latin typeface="Cambria Math" panose="02040503050406030204" pitchFamily="18" charset="0"/>
                      </a:rPr>
                      <m:t>=</m:t>
                    </m:r>
                    <m:d>
                      <m:dPr>
                        <m:begChr m:val="["/>
                        <m:endChr m:val="]"/>
                        <m:ctrlPr>
                          <a:rPr lang="en-US" sz="1900" i="1" smtClean="0">
                            <a:latin typeface="Cambria Math" panose="02040503050406030204" pitchFamily="18" charset="0"/>
                          </a:rPr>
                        </m:ctrlPr>
                      </m:dPr>
                      <m:e>
                        <m:m>
                          <m:mPr>
                            <m:mcs>
                              <m:mc>
                                <m:mcPr>
                                  <m:count m:val="3"/>
                                  <m:mcJc m:val="center"/>
                                </m:mcPr>
                              </m:mc>
                            </m:mcs>
                            <m:ctrlPr>
                              <a:rPr lang="en-US" sz="1900" i="1" smtClean="0">
                                <a:latin typeface="Cambria Math" panose="02040503050406030204" pitchFamily="18" charset="0"/>
                              </a:rPr>
                            </m:ctrlPr>
                          </m:mPr>
                          <m:mr>
                            <m:e>
                              <m:r>
                                <m:rPr>
                                  <m:brk m:alnAt="7"/>
                                </m:rPr>
                                <a:rPr lang="en-US" sz="1900" b="0" i="1" smtClean="0">
                                  <a:solidFill>
                                    <a:srgbClr val="FF0000"/>
                                  </a:solidFill>
                                  <a:latin typeface="Cambria Math" panose="02040503050406030204" pitchFamily="18" charset="0"/>
                                </a:rPr>
                                <m:t>𝐸</m:t>
                              </m:r>
                              <m:r>
                                <a:rPr lang="en-US" sz="1900" b="0" i="1" smtClean="0">
                                  <a:solidFill>
                                    <a:srgbClr val="FF0000"/>
                                  </a:solidFill>
                                  <a:latin typeface="Cambria Math" panose="02040503050406030204" pitchFamily="18" charset="0"/>
                                </a:rPr>
                                <m:t>𝑐𝑚</m:t>
                              </m:r>
                              <m:r>
                                <a:rPr lang="en-US" sz="1900" b="0" i="1" smtClean="0">
                                  <a:latin typeface="Cambria Math" panose="02040503050406030204" pitchFamily="18" charset="0"/>
                                </a:rPr>
                                <m:t>+</m:t>
                              </m:r>
                              <m:r>
                                <a:rPr lang="en-US" sz="1900" b="0" i="1" smtClean="0">
                                  <a:latin typeface="Cambria Math" panose="02040503050406030204" pitchFamily="18" charset="0"/>
                                </a:rPr>
                                <m:t>𝑖𝐺</m:t>
                              </m:r>
                            </m:e>
                            <m:e>
                              <m:r>
                                <a:rPr lang="en-US" sz="1900" b="0" i="1" smtClean="0">
                                  <a:latin typeface="Cambria Math" panose="02040503050406030204" pitchFamily="18" charset="0"/>
                                </a:rPr>
                                <m:t>𝐶</m:t>
                              </m:r>
                            </m:e>
                            <m:e>
                              <m:r>
                                <m:rPr>
                                  <m:sty m:val="p"/>
                                </m:rPr>
                                <a:rPr lang="en-US" sz="1900" b="0" i="0" smtClean="0">
                                  <a:latin typeface="Cambria Math" panose="02040503050406030204" pitchFamily="18" charset="0"/>
                                </a:rPr>
                                <m:t>Ω</m:t>
                              </m:r>
                              <m:r>
                                <a:rPr lang="en-US" sz="1900" b="0" i="1" smtClean="0">
                                  <a:latin typeface="Cambria Math" panose="02040503050406030204" pitchFamily="18" charset="0"/>
                                </a:rPr>
                                <m:t>/2</m:t>
                              </m:r>
                            </m:e>
                          </m:mr>
                          <m:mr>
                            <m:e>
                              <m:r>
                                <a:rPr lang="en-US" sz="1900" b="0" i="1" smtClean="0">
                                  <a:latin typeface="Cambria Math" panose="02040503050406030204" pitchFamily="18" charset="0"/>
                                </a:rPr>
                                <m:t>𝐶</m:t>
                              </m:r>
                            </m:e>
                            <m:e>
                              <m:r>
                                <a:rPr lang="en-US" sz="1900" b="0" i="1" smtClean="0">
                                  <a:solidFill>
                                    <a:srgbClr val="FF0000"/>
                                  </a:solidFill>
                                  <a:latin typeface="Cambria Math" panose="02040503050406030204" pitchFamily="18" charset="0"/>
                                </a:rPr>
                                <m:t>𝐸𝑐𝑚</m:t>
                              </m:r>
                              <m:r>
                                <a:rPr lang="en-US" sz="1900" b="0" i="1" smtClean="0">
                                  <a:latin typeface="Cambria Math" panose="02040503050406030204" pitchFamily="18" charset="0"/>
                                </a:rPr>
                                <m:t>−</m:t>
                              </m:r>
                              <m:r>
                                <a:rPr lang="en-US" sz="1900" b="0" i="1" smtClean="0">
                                  <a:latin typeface="Cambria Math" panose="02040503050406030204" pitchFamily="18" charset="0"/>
                                </a:rPr>
                                <m:t>𝑖𝐺</m:t>
                              </m:r>
                            </m:e>
                            <m:e>
                              <m:r>
                                <m:rPr>
                                  <m:sty m:val="p"/>
                                </m:rPr>
                                <a:rPr lang="en-US" sz="1900" b="0" i="0" smtClean="0">
                                  <a:latin typeface="Cambria Math" panose="02040503050406030204" pitchFamily="18" charset="0"/>
                                </a:rPr>
                                <m:t>Ω</m:t>
                              </m:r>
                              <m:r>
                                <a:rPr lang="en-US" sz="1900" b="0" i="1" smtClean="0">
                                  <a:latin typeface="Cambria Math" panose="02040503050406030204" pitchFamily="18" charset="0"/>
                                </a:rPr>
                                <m:t>/2</m:t>
                              </m:r>
                            </m:e>
                          </m:mr>
                          <m:mr>
                            <m:e>
                              <m:r>
                                <m:rPr>
                                  <m:sty m:val="p"/>
                                </m:rPr>
                                <a:rPr lang="en-US" sz="1900" b="0" i="0" smtClean="0">
                                  <a:latin typeface="Cambria Math" panose="02040503050406030204" pitchFamily="18" charset="0"/>
                                </a:rPr>
                                <m:t>Ω</m:t>
                              </m:r>
                              <m:r>
                                <a:rPr lang="en-US" sz="1900" b="0" i="1" smtClean="0">
                                  <a:latin typeface="Cambria Math" panose="02040503050406030204" pitchFamily="18" charset="0"/>
                                </a:rPr>
                                <m:t>/2</m:t>
                              </m:r>
                            </m:e>
                            <m:e>
                              <m:r>
                                <m:rPr>
                                  <m:sty m:val="p"/>
                                </m:rPr>
                                <a:rPr lang="en-US" sz="1900" b="0" i="0" smtClean="0">
                                  <a:latin typeface="Cambria Math" panose="02040503050406030204" pitchFamily="18" charset="0"/>
                                </a:rPr>
                                <m:t>Ω</m:t>
                              </m:r>
                              <m:r>
                                <a:rPr lang="en-US" sz="1900" b="0" i="1" smtClean="0">
                                  <a:latin typeface="Cambria Math" panose="02040503050406030204" pitchFamily="18" charset="0"/>
                                </a:rPr>
                                <m:t>/2</m:t>
                              </m:r>
                            </m:e>
                            <m:e>
                              <m:r>
                                <a:rPr lang="en-US" sz="1900" b="0" i="1" smtClean="0">
                                  <a:solidFill>
                                    <a:srgbClr val="00B050"/>
                                  </a:solidFill>
                                  <a:latin typeface="Cambria Math" panose="02040503050406030204" pitchFamily="18" charset="0"/>
                                </a:rPr>
                                <m:t>𝑋𝑐</m:t>
                              </m:r>
                            </m:e>
                          </m:mr>
                        </m:m>
                      </m:e>
                    </m:d>
                  </m:oMath>
                </a14:m>
                <a:endParaRPr lang="en-US" sz="1900" dirty="0"/>
              </a:p>
            </p:txBody>
          </p:sp>
        </mc:Choice>
        <mc:Fallback xmlns="">
          <p:sp>
            <p:nvSpPr>
              <p:cNvPr id="7" name="TextBox 6">
                <a:extLst>
                  <a:ext uri="{FF2B5EF4-FFF2-40B4-BE49-F238E27FC236}">
                    <a16:creationId xmlns:a16="http://schemas.microsoft.com/office/drawing/2014/main" id="{3EB3EFD2-3496-4960-B826-FAE04C50BE38}"/>
                  </a:ext>
                </a:extLst>
              </p:cNvPr>
              <p:cNvSpPr txBox="1">
                <a:spLocks noRot="1" noChangeAspect="1" noMove="1" noResize="1" noEditPoints="1" noAdjustHandles="1" noChangeArrowheads="1" noChangeShapeType="1" noTextEdit="1"/>
              </p:cNvSpPr>
              <p:nvPr/>
            </p:nvSpPr>
            <p:spPr>
              <a:xfrm>
                <a:off x="722790" y="817747"/>
                <a:ext cx="6466787" cy="929293"/>
              </a:xfrm>
              <a:prstGeom prst="rect">
                <a:avLst/>
              </a:prstGeom>
              <a:blipFill>
                <a:blip r:embed="rId2"/>
                <a:stretch>
                  <a:fillRect l="-2358" b="-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C48AF45-8F41-4B25-A50F-A01475E0C351}"/>
                  </a:ext>
                </a:extLst>
              </p:cNvPr>
              <p:cNvSpPr txBox="1"/>
              <p:nvPr/>
            </p:nvSpPr>
            <p:spPr>
              <a:xfrm>
                <a:off x="5271340" y="769399"/>
                <a:ext cx="3047037" cy="10259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900" b="1" i="1" smtClean="0">
                          <a:solidFill>
                            <a:schemeClr val="tx1"/>
                          </a:solidFill>
                          <a:latin typeface="Cambria Math" panose="02040503050406030204" pitchFamily="18" charset="0"/>
                        </a:rPr>
                        <m:t>𝑻</m:t>
                      </m:r>
                      <m:r>
                        <a:rPr lang="en-US" sz="1900" b="0" i="1" smtClean="0">
                          <a:solidFill>
                            <a:schemeClr val="tx1"/>
                          </a:solidFill>
                          <a:latin typeface="Cambria Math" panose="02040503050406030204" pitchFamily="18" charset="0"/>
                        </a:rPr>
                        <m:t>=</m:t>
                      </m:r>
                      <m:d>
                        <m:dPr>
                          <m:begChr m:val="["/>
                          <m:endChr m:val="]"/>
                          <m:ctrlPr>
                            <a:rPr lang="en-US" sz="1900" i="1" smtClean="0">
                              <a:solidFill>
                                <a:schemeClr val="tx1"/>
                              </a:solidFill>
                              <a:latin typeface="Cambria Math" panose="02040503050406030204" pitchFamily="18" charset="0"/>
                            </a:rPr>
                          </m:ctrlPr>
                        </m:dPr>
                        <m:e>
                          <m:m>
                            <m:mPr>
                              <m:mcs>
                                <m:mc>
                                  <m:mcPr>
                                    <m:count m:val="3"/>
                                    <m:mcJc m:val="center"/>
                                  </m:mcPr>
                                </m:mc>
                              </m:mcs>
                              <m:ctrlPr>
                                <a:rPr lang="en-US" sz="1900" i="1" smtClean="0">
                                  <a:solidFill>
                                    <a:schemeClr val="tx1"/>
                                  </a:solidFill>
                                  <a:latin typeface="Cambria Math" panose="02040503050406030204" pitchFamily="18" charset="0"/>
                                </a:rPr>
                              </m:ctrlPr>
                            </m:mPr>
                            <m:mr>
                              <m:e>
                                <m:r>
                                  <a:rPr lang="en-US" sz="1900" b="0" i="1" smtClean="0">
                                    <a:solidFill>
                                      <a:schemeClr val="tx1"/>
                                    </a:solidFill>
                                    <a:latin typeface="Cambria Math" panose="02040503050406030204" pitchFamily="18" charset="0"/>
                                  </a:rPr>
                                  <m:t>1/</m:t>
                                </m:r>
                                <m:rad>
                                  <m:radPr>
                                    <m:degHide m:val="on"/>
                                    <m:ctrlPr>
                                      <a:rPr lang="en-US" sz="1900" b="0" i="1" smtClean="0">
                                        <a:solidFill>
                                          <a:schemeClr val="tx1"/>
                                        </a:solidFill>
                                        <a:latin typeface="Cambria Math" panose="02040503050406030204" pitchFamily="18" charset="0"/>
                                      </a:rPr>
                                    </m:ctrlPr>
                                  </m:radPr>
                                  <m:deg/>
                                  <m:e>
                                    <m:r>
                                      <a:rPr lang="en-US" sz="1900" b="0" i="1" smtClean="0">
                                        <a:solidFill>
                                          <a:schemeClr val="tx1"/>
                                        </a:solidFill>
                                        <a:latin typeface="Cambria Math" panose="02040503050406030204" pitchFamily="18" charset="0"/>
                                      </a:rPr>
                                      <m:t>2</m:t>
                                    </m:r>
                                  </m:e>
                                </m:rad>
                              </m:e>
                              <m:e>
                                <m:r>
                                  <a:rPr lang="en-US" sz="1900" i="1">
                                    <a:solidFill>
                                      <a:schemeClr val="tx1"/>
                                    </a:solidFill>
                                    <a:latin typeface="Cambria Math" panose="02040503050406030204" pitchFamily="18" charset="0"/>
                                  </a:rPr>
                                  <m:t>1/</m:t>
                                </m:r>
                                <m:rad>
                                  <m:radPr>
                                    <m:degHide m:val="on"/>
                                    <m:ctrlPr>
                                      <a:rPr lang="en-US" sz="1900" i="1">
                                        <a:solidFill>
                                          <a:schemeClr val="tx1"/>
                                        </a:solidFill>
                                        <a:latin typeface="Cambria Math" panose="02040503050406030204" pitchFamily="18" charset="0"/>
                                      </a:rPr>
                                    </m:ctrlPr>
                                  </m:radPr>
                                  <m:deg/>
                                  <m:e>
                                    <m:r>
                                      <a:rPr lang="en-US" sz="1900" i="1">
                                        <a:solidFill>
                                          <a:schemeClr val="tx1"/>
                                        </a:solidFill>
                                        <a:latin typeface="Cambria Math" panose="02040503050406030204" pitchFamily="18" charset="0"/>
                                      </a:rPr>
                                      <m:t>2</m:t>
                                    </m:r>
                                  </m:e>
                                </m:rad>
                              </m:e>
                              <m:e>
                                <m:r>
                                  <a:rPr lang="en-US" sz="1900" b="0" i="0" smtClean="0">
                                    <a:solidFill>
                                      <a:schemeClr val="tx1"/>
                                    </a:solidFill>
                                    <a:latin typeface="Cambria Math" panose="02040503050406030204" pitchFamily="18" charset="0"/>
                                  </a:rPr>
                                  <m:t>0</m:t>
                                </m:r>
                              </m:e>
                            </m:mr>
                            <m:mr>
                              <m:e>
                                <m:r>
                                  <a:rPr lang="en-US" sz="1900" i="1">
                                    <a:solidFill>
                                      <a:schemeClr val="tx1"/>
                                    </a:solidFill>
                                    <a:latin typeface="Cambria Math" panose="02040503050406030204" pitchFamily="18" charset="0"/>
                                  </a:rPr>
                                  <m:t>1/</m:t>
                                </m:r>
                                <m:rad>
                                  <m:radPr>
                                    <m:degHide m:val="on"/>
                                    <m:ctrlPr>
                                      <a:rPr lang="en-US" sz="1900" i="1">
                                        <a:solidFill>
                                          <a:schemeClr val="tx1"/>
                                        </a:solidFill>
                                        <a:latin typeface="Cambria Math" panose="02040503050406030204" pitchFamily="18" charset="0"/>
                                      </a:rPr>
                                    </m:ctrlPr>
                                  </m:radPr>
                                  <m:deg/>
                                  <m:e>
                                    <m:r>
                                      <a:rPr lang="en-US" sz="1900" i="1">
                                        <a:solidFill>
                                          <a:schemeClr val="tx1"/>
                                        </a:solidFill>
                                        <a:latin typeface="Cambria Math" panose="02040503050406030204" pitchFamily="18" charset="0"/>
                                      </a:rPr>
                                      <m:t>2</m:t>
                                    </m:r>
                                  </m:e>
                                </m:rad>
                              </m:e>
                              <m:e>
                                <m:r>
                                  <a:rPr lang="en-US" sz="1900" b="0" i="1" smtClean="0">
                                    <a:solidFill>
                                      <a:schemeClr val="tx1"/>
                                    </a:solidFill>
                                    <a:latin typeface="Cambria Math" panose="02040503050406030204" pitchFamily="18" charset="0"/>
                                  </a:rPr>
                                  <m:t>−</m:t>
                                </m:r>
                                <m:r>
                                  <a:rPr lang="en-US" sz="1900" i="1">
                                    <a:solidFill>
                                      <a:schemeClr val="tx1"/>
                                    </a:solidFill>
                                    <a:latin typeface="Cambria Math" panose="02040503050406030204" pitchFamily="18" charset="0"/>
                                  </a:rPr>
                                  <m:t>1/</m:t>
                                </m:r>
                                <m:rad>
                                  <m:radPr>
                                    <m:degHide m:val="on"/>
                                    <m:ctrlPr>
                                      <a:rPr lang="en-US" sz="1900" i="1">
                                        <a:solidFill>
                                          <a:schemeClr val="tx1"/>
                                        </a:solidFill>
                                        <a:latin typeface="Cambria Math" panose="02040503050406030204" pitchFamily="18" charset="0"/>
                                      </a:rPr>
                                    </m:ctrlPr>
                                  </m:radPr>
                                  <m:deg/>
                                  <m:e>
                                    <m:r>
                                      <a:rPr lang="en-US" sz="1900" i="1">
                                        <a:solidFill>
                                          <a:schemeClr val="tx1"/>
                                        </a:solidFill>
                                        <a:latin typeface="Cambria Math" panose="02040503050406030204" pitchFamily="18" charset="0"/>
                                      </a:rPr>
                                      <m:t>2</m:t>
                                    </m:r>
                                  </m:e>
                                </m:rad>
                              </m:e>
                              <m:e>
                                <m:r>
                                  <a:rPr lang="en-US" sz="1900" b="0" i="1" smtClean="0">
                                    <a:solidFill>
                                      <a:schemeClr val="tx1"/>
                                    </a:solidFill>
                                    <a:latin typeface="Cambria Math" panose="02040503050406030204" pitchFamily="18" charset="0"/>
                                  </a:rPr>
                                  <m:t>0</m:t>
                                </m:r>
                              </m:e>
                            </m:mr>
                            <m:mr>
                              <m:e>
                                <m:r>
                                  <a:rPr lang="en-US" sz="1900" b="0" i="1" smtClean="0">
                                    <a:solidFill>
                                      <a:schemeClr val="tx1"/>
                                    </a:solidFill>
                                    <a:latin typeface="Cambria Math" panose="02040503050406030204" pitchFamily="18" charset="0"/>
                                  </a:rPr>
                                  <m:t>0</m:t>
                                </m:r>
                              </m:e>
                              <m:e>
                                <m:r>
                                  <a:rPr lang="en-US" sz="1900" b="0" i="1" smtClean="0">
                                    <a:solidFill>
                                      <a:schemeClr val="tx1"/>
                                    </a:solidFill>
                                    <a:latin typeface="Cambria Math" panose="02040503050406030204" pitchFamily="18" charset="0"/>
                                  </a:rPr>
                                  <m:t>0</m:t>
                                </m:r>
                              </m:e>
                              <m:e>
                                <m:r>
                                  <a:rPr lang="en-US" sz="1900" b="0" i="1" smtClean="0">
                                    <a:solidFill>
                                      <a:schemeClr val="tx1"/>
                                    </a:solidFill>
                                    <a:latin typeface="Cambria Math" panose="02040503050406030204" pitchFamily="18" charset="0"/>
                                  </a:rPr>
                                  <m:t>1</m:t>
                                </m:r>
                              </m:e>
                            </m:mr>
                          </m:m>
                        </m:e>
                      </m:d>
                    </m:oMath>
                  </m:oMathPara>
                </a14:m>
                <a:endParaRPr lang="en-US" sz="1900" dirty="0">
                  <a:solidFill>
                    <a:schemeClr val="tx1"/>
                  </a:solidFill>
                </a:endParaRPr>
              </a:p>
            </p:txBody>
          </p:sp>
        </mc:Choice>
        <mc:Fallback xmlns="">
          <p:sp>
            <p:nvSpPr>
              <p:cNvPr id="11" name="TextBox 10">
                <a:extLst>
                  <a:ext uri="{FF2B5EF4-FFF2-40B4-BE49-F238E27FC236}">
                    <a16:creationId xmlns:a16="http://schemas.microsoft.com/office/drawing/2014/main" id="{DC48AF45-8F41-4B25-A50F-A01475E0C351}"/>
                  </a:ext>
                </a:extLst>
              </p:cNvPr>
              <p:cNvSpPr txBox="1">
                <a:spLocks noRot="1" noChangeAspect="1" noMove="1" noResize="1" noEditPoints="1" noAdjustHandles="1" noChangeArrowheads="1" noChangeShapeType="1" noTextEdit="1"/>
              </p:cNvSpPr>
              <p:nvPr/>
            </p:nvSpPr>
            <p:spPr>
              <a:xfrm>
                <a:off x="5271340" y="769399"/>
                <a:ext cx="3047037" cy="10259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A02EBAC-6F64-47A9-9FB7-720DDD5626F5}"/>
                  </a:ext>
                </a:extLst>
              </p:cNvPr>
              <p:cNvSpPr txBox="1"/>
              <p:nvPr/>
            </p:nvSpPr>
            <p:spPr>
              <a:xfrm>
                <a:off x="722790" y="2154614"/>
                <a:ext cx="9548674" cy="967509"/>
              </a:xfrm>
              <a:prstGeom prst="rect">
                <a:avLst/>
              </a:prstGeom>
              <a:noFill/>
            </p:spPr>
            <p:txBody>
              <a:bodyPr wrap="square" lIns="0" tIns="0" rIns="0" bIns="0" rtlCol="0">
                <a:spAutoFit/>
              </a:bodyPr>
              <a:lstStyle/>
              <a:p>
                <a:r>
                  <a:rPr lang="en-US" sz="1900" dirty="0"/>
                  <a:t>Then  </a:t>
                </a:r>
                <a14:m>
                  <m:oMath xmlns:m="http://schemas.openxmlformats.org/officeDocument/2006/math">
                    <m:r>
                      <a:rPr lang="en-US" sz="1900" b="1" i="1" smtClean="0">
                        <a:latin typeface="Cambria Math" panose="02040503050406030204" pitchFamily="18" charset="0"/>
                      </a:rPr>
                      <m:t>𝑻𝑯</m:t>
                    </m:r>
                    <m:sSup>
                      <m:sSupPr>
                        <m:ctrlPr>
                          <a:rPr lang="en-US" sz="1900" b="1" i="1" smtClean="0">
                            <a:latin typeface="Cambria Math" panose="02040503050406030204" pitchFamily="18" charset="0"/>
                          </a:rPr>
                        </m:ctrlPr>
                      </m:sSupPr>
                      <m:e>
                        <m:r>
                          <a:rPr lang="en-US" sz="1900" b="1" i="1" smtClean="0">
                            <a:latin typeface="Cambria Math" panose="02040503050406030204" pitchFamily="18" charset="0"/>
                          </a:rPr>
                          <m:t>𝑻</m:t>
                        </m:r>
                      </m:e>
                      <m:sup>
                        <m:r>
                          <m:rPr>
                            <m:nor/>
                          </m:rPr>
                          <a:rPr lang="en-US" sz="1900"/>
                          <m:t>†</m:t>
                        </m:r>
                      </m:sup>
                    </m:sSup>
                    <m:r>
                      <a:rPr lang="en-US" sz="1900" b="0" i="1" smtClean="0">
                        <a:latin typeface="Cambria Math" panose="02040503050406030204" pitchFamily="18" charset="0"/>
                      </a:rPr>
                      <m:t>=</m:t>
                    </m:r>
                    <m:d>
                      <m:dPr>
                        <m:begChr m:val="["/>
                        <m:endChr m:val="]"/>
                        <m:ctrlPr>
                          <a:rPr lang="en-US" sz="1900" i="1" smtClean="0">
                            <a:latin typeface="Cambria Math" panose="02040503050406030204" pitchFamily="18" charset="0"/>
                          </a:rPr>
                        </m:ctrlPr>
                      </m:dPr>
                      <m:e>
                        <m:m>
                          <m:mPr>
                            <m:mcs>
                              <m:mc>
                                <m:mcPr>
                                  <m:count m:val="3"/>
                                  <m:mcJc m:val="center"/>
                                </m:mcPr>
                              </m:mc>
                            </m:mcs>
                            <m:ctrlPr>
                              <a:rPr lang="en-US" sz="1900" i="1" smtClean="0">
                                <a:latin typeface="Cambria Math" panose="02040503050406030204" pitchFamily="18" charset="0"/>
                              </a:rPr>
                            </m:ctrlPr>
                          </m:mPr>
                          <m:mr>
                            <m:e>
                              <m:r>
                                <m:rPr>
                                  <m:brk m:alnAt="7"/>
                                </m:rPr>
                                <a:rPr lang="en-US" sz="1900" b="0" i="1" smtClean="0">
                                  <a:solidFill>
                                    <a:srgbClr val="FF0000"/>
                                  </a:solidFill>
                                  <a:latin typeface="Cambria Math" panose="02040503050406030204" pitchFamily="18" charset="0"/>
                                </a:rPr>
                                <m:t>𝐸</m:t>
                              </m:r>
                              <m:r>
                                <a:rPr lang="en-US" sz="1900" b="0" i="1" smtClean="0">
                                  <a:solidFill>
                                    <a:srgbClr val="FF0000"/>
                                  </a:solidFill>
                                  <a:latin typeface="Cambria Math" panose="02040503050406030204" pitchFamily="18" charset="0"/>
                                </a:rPr>
                                <m:t>𝑐𝑚</m:t>
                              </m:r>
                              <m:r>
                                <a:rPr lang="en-US" sz="1900" b="0" i="1" smtClean="0">
                                  <a:latin typeface="Cambria Math" panose="02040503050406030204" pitchFamily="18" charset="0"/>
                                </a:rPr>
                                <m:t>+</m:t>
                              </m:r>
                              <m:r>
                                <a:rPr lang="en-US" sz="1900" b="0" i="1" smtClean="0">
                                  <a:latin typeface="Cambria Math" panose="02040503050406030204" pitchFamily="18" charset="0"/>
                                </a:rPr>
                                <m:t>𝐶</m:t>
                              </m:r>
                            </m:e>
                            <m:e>
                              <m:r>
                                <a:rPr lang="en-US" sz="1900" b="0" i="1" smtClean="0">
                                  <a:latin typeface="Cambria Math" panose="02040503050406030204" pitchFamily="18" charset="0"/>
                                </a:rPr>
                                <m:t>𝑖</m:t>
                              </m:r>
                              <m:r>
                                <a:rPr lang="en-US" sz="1900" b="0" i="1" smtClean="0">
                                  <a:latin typeface="Cambria Math" panose="02040503050406030204" pitchFamily="18" charset="0"/>
                                </a:rPr>
                                <m:t>𝛾</m:t>
                              </m:r>
                            </m:e>
                            <m:e>
                              <m:r>
                                <m:rPr>
                                  <m:sty m:val="p"/>
                                </m:rPr>
                                <a:rPr lang="en-US" sz="1900" b="0" i="0" smtClean="0">
                                  <a:latin typeface="Cambria Math" panose="02040503050406030204" pitchFamily="18" charset="0"/>
                                </a:rPr>
                                <m:t>Ω</m:t>
                              </m:r>
                              <m:r>
                                <a:rPr lang="en-US" sz="1900" b="0" i="1" smtClean="0">
                                  <a:latin typeface="Cambria Math" panose="02040503050406030204" pitchFamily="18" charset="0"/>
                                </a:rPr>
                                <m:t>/</m:t>
                              </m:r>
                              <m:rad>
                                <m:radPr>
                                  <m:degHide m:val="on"/>
                                  <m:ctrlPr>
                                    <a:rPr lang="en-US" sz="1900" b="0" i="1" smtClean="0">
                                      <a:latin typeface="Cambria Math" panose="02040503050406030204" pitchFamily="18" charset="0"/>
                                    </a:rPr>
                                  </m:ctrlPr>
                                </m:radPr>
                                <m:deg/>
                                <m:e>
                                  <m:r>
                                    <a:rPr lang="en-US" sz="1900" b="0" i="1" smtClean="0">
                                      <a:latin typeface="Cambria Math" panose="02040503050406030204" pitchFamily="18" charset="0"/>
                                    </a:rPr>
                                    <m:t>2</m:t>
                                  </m:r>
                                </m:e>
                              </m:rad>
                            </m:e>
                          </m:mr>
                          <m:mr>
                            <m:e>
                              <m:r>
                                <a:rPr lang="en-US" sz="1900" b="0" i="1" smtClean="0">
                                  <a:latin typeface="Cambria Math" panose="02040503050406030204" pitchFamily="18" charset="0"/>
                                </a:rPr>
                                <m:t>𝑖</m:t>
                              </m:r>
                              <m:r>
                                <a:rPr lang="en-US" sz="1900" b="0" i="1" smtClean="0">
                                  <a:latin typeface="Cambria Math" panose="02040503050406030204" pitchFamily="18" charset="0"/>
                                </a:rPr>
                                <m:t>𝛾</m:t>
                              </m:r>
                            </m:e>
                            <m:e>
                              <m:r>
                                <a:rPr lang="en-US" sz="1900" b="0" i="1" smtClean="0">
                                  <a:solidFill>
                                    <a:srgbClr val="FF0000"/>
                                  </a:solidFill>
                                  <a:latin typeface="Cambria Math" panose="02040503050406030204" pitchFamily="18" charset="0"/>
                                </a:rPr>
                                <m:t>𝐸𝑐𝑚</m:t>
                              </m:r>
                              <m:r>
                                <a:rPr lang="en-US" sz="1900" b="0" i="1" smtClean="0">
                                  <a:solidFill>
                                    <a:schemeClr val="tx1"/>
                                  </a:solidFill>
                                  <a:latin typeface="Cambria Math" panose="02040503050406030204" pitchFamily="18" charset="0"/>
                                </a:rPr>
                                <m:t>−</m:t>
                              </m:r>
                              <m:r>
                                <a:rPr lang="en-US" sz="1900" b="0" i="1" smtClean="0">
                                  <a:solidFill>
                                    <a:schemeClr val="tx1"/>
                                  </a:solidFill>
                                  <a:latin typeface="Cambria Math" panose="02040503050406030204" pitchFamily="18" charset="0"/>
                                </a:rPr>
                                <m:t>𝐶</m:t>
                              </m:r>
                            </m:e>
                            <m:e>
                              <m:r>
                                <a:rPr lang="en-US" sz="1900" b="0" i="1" smtClean="0">
                                  <a:solidFill>
                                    <a:srgbClr val="00B0F0"/>
                                  </a:solidFill>
                                  <a:latin typeface="Cambria Math" panose="02040503050406030204" pitchFamily="18" charset="0"/>
                                </a:rPr>
                                <m:t>0</m:t>
                              </m:r>
                            </m:e>
                          </m:mr>
                          <m:mr>
                            <m:e>
                              <m:r>
                                <m:rPr>
                                  <m:sty m:val="p"/>
                                </m:rPr>
                                <a:rPr lang="en-US" sz="1900" b="0" i="0" smtClean="0">
                                  <a:latin typeface="Cambria Math" panose="02040503050406030204" pitchFamily="18" charset="0"/>
                                </a:rPr>
                                <m:t>Ω</m:t>
                              </m:r>
                              <m:r>
                                <a:rPr lang="en-US" sz="1900" b="0" i="1" smtClean="0">
                                  <a:latin typeface="Cambria Math" panose="02040503050406030204" pitchFamily="18" charset="0"/>
                                </a:rPr>
                                <m:t>/</m:t>
                              </m:r>
                              <m:rad>
                                <m:radPr>
                                  <m:degHide m:val="on"/>
                                  <m:ctrlPr>
                                    <a:rPr lang="en-US" sz="1900" b="0" i="1" smtClean="0">
                                      <a:latin typeface="Cambria Math" panose="02040503050406030204" pitchFamily="18" charset="0"/>
                                    </a:rPr>
                                  </m:ctrlPr>
                                </m:radPr>
                                <m:deg/>
                                <m:e>
                                  <m:r>
                                    <a:rPr lang="en-US" sz="1900" b="0" i="1" smtClean="0">
                                      <a:latin typeface="Cambria Math" panose="02040503050406030204" pitchFamily="18" charset="0"/>
                                    </a:rPr>
                                    <m:t>2</m:t>
                                  </m:r>
                                </m:e>
                              </m:rad>
                            </m:e>
                            <m:e>
                              <m:r>
                                <a:rPr lang="en-US" sz="1900" b="0" i="0" smtClean="0">
                                  <a:solidFill>
                                    <a:srgbClr val="00B0F0"/>
                                  </a:solidFill>
                                  <a:latin typeface="Cambria Math" panose="02040503050406030204" pitchFamily="18" charset="0"/>
                                </a:rPr>
                                <m:t>0</m:t>
                              </m:r>
                            </m:e>
                            <m:e>
                              <m:r>
                                <a:rPr lang="en-US" sz="1900" b="0" i="1" smtClean="0">
                                  <a:solidFill>
                                    <a:srgbClr val="00B050"/>
                                  </a:solidFill>
                                  <a:latin typeface="Cambria Math" panose="02040503050406030204" pitchFamily="18" charset="0"/>
                                </a:rPr>
                                <m:t>𝑋𝑐</m:t>
                              </m:r>
                            </m:e>
                          </m:mr>
                        </m:m>
                      </m:e>
                    </m:d>
                    <m:r>
                      <a:rPr lang="en-US" sz="1900" b="0" i="1" smtClean="0">
                        <a:solidFill>
                          <a:schemeClr val="tx1"/>
                        </a:solidFill>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3"/>
                                  <m:mcJc m:val="center"/>
                                </m:mcPr>
                              </m:mc>
                            </m:mcs>
                            <m:ctrlPr>
                              <a:rPr lang="en-US" sz="1900" i="1">
                                <a:latin typeface="Cambria Math" panose="02040503050406030204" pitchFamily="18" charset="0"/>
                              </a:rPr>
                            </m:ctrlPr>
                          </m:mPr>
                          <m:mr>
                            <m:e>
                              <m:r>
                                <a:rPr lang="en-US" sz="1900" i="1">
                                  <a:solidFill>
                                    <a:srgbClr val="00B050"/>
                                  </a:solidFill>
                                  <a:latin typeface="Cambria Math" panose="02040503050406030204" pitchFamily="18" charset="0"/>
                                </a:rPr>
                                <m:t>𝑋𝑐</m:t>
                              </m:r>
                              <m:r>
                                <a:rPr lang="en-US" sz="1900" b="0" i="0" smtClean="0">
                                  <a:solidFill>
                                    <a:schemeClr val="tx1"/>
                                  </a:solidFill>
                                  <a:latin typeface="Cambria Math" panose="02040503050406030204" pitchFamily="18" charset="0"/>
                                </a:rPr>
                                <m:t>+</m:t>
                              </m:r>
                              <m:r>
                                <m:rPr>
                                  <m:sty m:val="p"/>
                                </m:rPr>
                                <a:rPr lang="en-US" sz="1900" b="0" i="0" smtClean="0">
                                  <a:latin typeface="Cambria Math" panose="02040503050406030204" pitchFamily="18" charset="0"/>
                                </a:rPr>
                                <m:t>Δ</m:t>
                              </m:r>
                              <m:r>
                                <a:rPr lang="en-US" sz="1900" i="1">
                                  <a:latin typeface="Cambria Math" panose="02040503050406030204" pitchFamily="18" charset="0"/>
                                </a:rPr>
                                <m:t>+</m:t>
                              </m:r>
                              <m:r>
                                <a:rPr lang="en-US" sz="1900" i="1">
                                  <a:latin typeface="Cambria Math" panose="02040503050406030204" pitchFamily="18" charset="0"/>
                                </a:rPr>
                                <m:t>𝐶</m:t>
                              </m:r>
                            </m:e>
                            <m:e>
                              <m:r>
                                <a:rPr lang="en-US" sz="1900" i="1">
                                  <a:latin typeface="Cambria Math" panose="02040503050406030204" pitchFamily="18" charset="0"/>
                                </a:rPr>
                                <m:t>𝑖</m:t>
                              </m:r>
                              <m:r>
                                <a:rPr lang="en-US" sz="1900" i="1">
                                  <a:latin typeface="Cambria Math" panose="02040503050406030204" pitchFamily="18" charset="0"/>
                                </a:rPr>
                                <m:t>𝛾</m:t>
                              </m:r>
                            </m:e>
                            <m:e>
                              <m:r>
                                <m:rPr>
                                  <m:sty m:val="p"/>
                                </m:rPr>
                                <a:rPr lang="en-US" sz="1900">
                                  <a:latin typeface="Cambria Math" panose="02040503050406030204" pitchFamily="18" charset="0"/>
                                </a:rPr>
                                <m:t>Ω</m:t>
                              </m:r>
                              <m:r>
                                <a:rPr lang="en-US" sz="1900" i="1">
                                  <a:latin typeface="Cambria Math" panose="02040503050406030204" pitchFamily="18" charset="0"/>
                                </a:rPr>
                                <m:t>/</m:t>
                              </m:r>
                              <m:rad>
                                <m:radPr>
                                  <m:degHide m:val="on"/>
                                  <m:ctrlPr>
                                    <a:rPr lang="en-US" sz="1900" i="1">
                                      <a:latin typeface="Cambria Math" panose="02040503050406030204" pitchFamily="18" charset="0"/>
                                    </a:rPr>
                                  </m:ctrlPr>
                                </m:radPr>
                                <m:deg/>
                                <m:e>
                                  <m:r>
                                    <a:rPr lang="en-US" sz="1900" i="1">
                                      <a:latin typeface="Cambria Math" panose="02040503050406030204" pitchFamily="18" charset="0"/>
                                    </a:rPr>
                                    <m:t>2</m:t>
                                  </m:r>
                                </m:e>
                              </m:rad>
                            </m:e>
                          </m:mr>
                          <m:mr>
                            <m:e>
                              <m:r>
                                <a:rPr lang="en-US" sz="1900" i="1">
                                  <a:latin typeface="Cambria Math" panose="02040503050406030204" pitchFamily="18" charset="0"/>
                                </a:rPr>
                                <m:t>𝑖</m:t>
                              </m:r>
                              <m:r>
                                <a:rPr lang="en-US" sz="1900" i="1">
                                  <a:latin typeface="Cambria Math" panose="02040503050406030204" pitchFamily="18" charset="0"/>
                                </a:rPr>
                                <m:t>𝛾</m:t>
                              </m:r>
                            </m:e>
                            <m:e>
                              <m:r>
                                <a:rPr lang="en-US" sz="1900" i="1">
                                  <a:solidFill>
                                    <a:srgbClr val="00B050"/>
                                  </a:solidFill>
                                  <a:latin typeface="Cambria Math" panose="02040503050406030204" pitchFamily="18" charset="0"/>
                                </a:rPr>
                                <m:t>𝑋𝑐</m:t>
                              </m:r>
                              <m:r>
                                <a:rPr lang="en-US" sz="1900" b="0" i="0" smtClean="0">
                                  <a:solidFill>
                                    <a:schemeClr val="tx1"/>
                                  </a:solidFill>
                                  <a:latin typeface="Cambria Math" panose="02040503050406030204" pitchFamily="18" charset="0"/>
                                </a:rPr>
                                <m:t>+</m:t>
                              </m:r>
                              <m:r>
                                <m:rPr>
                                  <m:sty m:val="p"/>
                                </m:rPr>
                                <a:rPr lang="en-US" sz="1900" b="0" i="0" smtClean="0">
                                  <a:latin typeface="Cambria Math" panose="02040503050406030204" pitchFamily="18" charset="0"/>
                                </a:rPr>
                                <m:t>Δ</m:t>
                              </m:r>
                              <m:r>
                                <a:rPr lang="en-US" sz="1900" i="1">
                                  <a:latin typeface="Cambria Math" panose="02040503050406030204" pitchFamily="18" charset="0"/>
                                </a:rPr>
                                <m:t>−</m:t>
                              </m:r>
                              <m:r>
                                <a:rPr lang="en-US" sz="1900" i="1">
                                  <a:latin typeface="Cambria Math" panose="02040503050406030204" pitchFamily="18" charset="0"/>
                                </a:rPr>
                                <m:t>𝐶</m:t>
                              </m:r>
                            </m:e>
                            <m:e>
                              <m:r>
                                <a:rPr lang="en-US" sz="1900" i="1">
                                  <a:solidFill>
                                    <a:srgbClr val="00B0F0"/>
                                  </a:solidFill>
                                  <a:latin typeface="Cambria Math" panose="02040503050406030204" pitchFamily="18" charset="0"/>
                                </a:rPr>
                                <m:t>0</m:t>
                              </m:r>
                            </m:e>
                          </m:mr>
                          <m:mr>
                            <m:e>
                              <m:r>
                                <m:rPr>
                                  <m:sty m:val="p"/>
                                </m:rPr>
                                <a:rPr lang="en-US" sz="1900">
                                  <a:latin typeface="Cambria Math" panose="02040503050406030204" pitchFamily="18" charset="0"/>
                                </a:rPr>
                                <m:t>Ω</m:t>
                              </m:r>
                              <m:r>
                                <a:rPr lang="en-US" sz="1900" i="1">
                                  <a:latin typeface="Cambria Math" panose="02040503050406030204" pitchFamily="18" charset="0"/>
                                </a:rPr>
                                <m:t>/</m:t>
                              </m:r>
                              <m:rad>
                                <m:radPr>
                                  <m:degHide m:val="on"/>
                                  <m:ctrlPr>
                                    <a:rPr lang="en-US" sz="1900" i="1">
                                      <a:latin typeface="Cambria Math" panose="02040503050406030204" pitchFamily="18" charset="0"/>
                                    </a:rPr>
                                  </m:ctrlPr>
                                </m:radPr>
                                <m:deg/>
                                <m:e>
                                  <m:r>
                                    <a:rPr lang="en-US" sz="1900" i="1">
                                      <a:latin typeface="Cambria Math" panose="02040503050406030204" pitchFamily="18" charset="0"/>
                                    </a:rPr>
                                    <m:t>2</m:t>
                                  </m:r>
                                </m:e>
                              </m:rad>
                            </m:e>
                            <m:e>
                              <m:r>
                                <a:rPr lang="en-US" sz="1900">
                                  <a:solidFill>
                                    <a:srgbClr val="00B0F0"/>
                                  </a:solidFill>
                                  <a:latin typeface="Cambria Math" panose="02040503050406030204" pitchFamily="18" charset="0"/>
                                </a:rPr>
                                <m:t>0</m:t>
                              </m:r>
                            </m:e>
                            <m:e>
                              <m:r>
                                <a:rPr lang="en-US" sz="1900" i="1">
                                  <a:solidFill>
                                    <a:srgbClr val="00B050"/>
                                  </a:solidFill>
                                  <a:latin typeface="Cambria Math" panose="02040503050406030204" pitchFamily="18" charset="0"/>
                                </a:rPr>
                                <m:t>𝑋𝑐</m:t>
                              </m:r>
                            </m:e>
                          </m:mr>
                        </m:m>
                      </m:e>
                    </m:d>
                  </m:oMath>
                </a14:m>
                <a:endParaRPr lang="en-US" sz="1900" dirty="0"/>
              </a:p>
            </p:txBody>
          </p:sp>
        </mc:Choice>
        <mc:Fallback xmlns="">
          <p:sp>
            <p:nvSpPr>
              <p:cNvPr id="14" name="TextBox 13">
                <a:extLst>
                  <a:ext uri="{FF2B5EF4-FFF2-40B4-BE49-F238E27FC236}">
                    <a16:creationId xmlns:a16="http://schemas.microsoft.com/office/drawing/2014/main" id="{4A02EBAC-6F64-47A9-9FB7-720DDD5626F5}"/>
                  </a:ext>
                </a:extLst>
              </p:cNvPr>
              <p:cNvSpPr txBox="1">
                <a:spLocks noRot="1" noChangeAspect="1" noMove="1" noResize="1" noEditPoints="1" noAdjustHandles="1" noChangeArrowheads="1" noChangeShapeType="1" noTextEdit="1"/>
              </p:cNvSpPr>
              <p:nvPr/>
            </p:nvSpPr>
            <p:spPr>
              <a:xfrm>
                <a:off x="722790" y="2154614"/>
                <a:ext cx="9548674" cy="967509"/>
              </a:xfrm>
              <a:prstGeom prst="rect">
                <a:avLst/>
              </a:prstGeom>
              <a:blipFill>
                <a:blip r:embed="rId4"/>
                <a:stretch>
                  <a:fillRect l="-15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3C4853-80AC-4859-98B5-8FA1A214F965}"/>
                  </a:ext>
                </a:extLst>
              </p:cNvPr>
              <p:cNvSpPr txBox="1"/>
              <p:nvPr/>
            </p:nvSpPr>
            <p:spPr>
              <a:xfrm>
                <a:off x="722790" y="3481351"/>
                <a:ext cx="8146002" cy="384721"/>
              </a:xfrm>
              <a:prstGeom prst="rect">
                <a:avLst/>
              </a:prstGeom>
              <a:noFill/>
            </p:spPr>
            <p:txBody>
              <a:bodyPr wrap="square" rtlCol="0">
                <a:spAutoFit/>
              </a:bodyPr>
              <a:lstStyle/>
              <a:p>
                <a:pPr algn="just"/>
                <a:r>
                  <a:rPr lang="en-US" sz="1900" dirty="0"/>
                  <a:t>Here we note that coupling between </a:t>
                </a:r>
                <a14:m>
                  <m:oMath xmlns:m="http://schemas.openxmlformats.org/officeDocument/2006/math">
                    <m:r>
                      <a:rPr lang="en-US" sz="1900" b="0" i="1" smtClean="0">
                        <a:latin typeface="Cambria Math" panose="02040503050406030204" pitchFamily="18" charset="0"/>
                      </a:rPr>
                      <m:t>𝐸𝑐𝑚</m:t>
                    </m:r>
                    <m:r>
                      <a:rPr lang="en-US" sz="1900" b="0" i="1" smtClean="0">
                        <a:latin typeface="Cambria Math" panose="02040503050406030204" pitchFamily="18" charset="0"/>
                      </a:rPr>
                      <m:t>−</m:t>
                    </m:r>
                    <m:r>
                      <a:rPr lang="en-US" sz="1900" b="0" i="1" smtClean="0">
                        <a:latin typeface="Cambria Math" panose="02040503050406030204" pitchFamily="18" charset="0"/>
                      </a:rPr>
                      <m:t>𝐶</m:t>
                    </m:r>
                  </m:oMath>
                </a14:m>
                <a:r>
                  <a:rPr lang="en-US" sz="1900" dirty="0"/>
                  <a:t> and </a:t>
                </a:r>
                <a14:m>
                  <m:oMath xmlns:m="http://schemas.openxmlformats.org/officeDocument/2006/math">
                    <m:r>
                      <a:rPr lang="en-US" sz="1900" b="0" i="1" smtClean="0">
                        <a:latin typeface="Cambria Math" panose="02040503050406030204" pitchFamily="18" charset="0"/>
                      </a:rPr>
                      <m:t>𝑋𝑐</m:t>
                    </m:r>
                  </m:oMath>
                </a14:m>
                <a:r>
                  <a:rPr lang="en-US" sz="1900" dirty="0"/>
                  <a:t> is exactly </a:t>
                </a:r>
                <a:r>
                  <a:rPr lang="en-US" sz="1900" dirty="0">
                    <a:solidFill>
                      <a:srgbClr val="00B0F0"/>
                    </a:solidFill>
                  </a:rPr>
                  <a:t>0</a:t>
                </a:r>
              </a:p>
            </p:txBody>
          </p:sp>
        </mc:Choice>
        <mc:Fallback xmlns="">
          <p:sp>
            <p:nvSpPr>
              <p:cNvPr id="15" name="TextBox 14">
                <a:extLst>
                  <a:ext uri="{FF2B5EF4-FFF2-40B4-BE49-F238E27FC236}">
                    <a16:creationId xmlns:a16="http://schemas.microsoft.com/office/drawing/2014/main" id="{673C4853-80AC-4859-98B5-8FA1A214F965}"/>
                  </a:ext>
                </a:extLst>
              </p:cNvPr>
              <p:cNvSpPr txBox="1">
                <a:spLocks noRot="1" noChangeAspect="1" noMove="1" noResize="1" noEditPoints="1" noAdjustHandles="1" noChangeArrowheads="1" noChangeShapeType="1" noTextEdit="1"/>
              </p:cNvSpPr>
              <p:nvPr/>
            </p:nvSpPr>
            <p:spPr>
              <a:xfrm>
                <a:off x="722790" y="3481351"/>
                <a:ext cx="8146002" cy="384721"/>
              </a:xfrm>
              <a:prstGeom prst="rect">
                <a:avLst/>
              </a:prstGeom>
              <a:blipFill>
                <a:blip r:embed="rId5"/>
                <a:stretch>
                  <a:fillRect l="-749" t="-7937" b="-26984"/>
                </a:stretch>
              </a:blipFill>
            </p:spPr>
            <p:txBody>
              <a:bodyPr/>
              <a:lstStyle/>
              <a:p>
                <a:r>
                  <a:rPr lang="en-US">
                    <a:noFill/>
                  </a:rPr>
                  <a:t> </a:t>
                </a:r>
              </a:p>
            </p:txBody>
          </p:sp>
        </mc:Fallback>
      </mc:AlternateContent>
    </p:spTree>
    <p:extLst>
      <p:ext uri="{BB962C8B-B14F-4D97-AF65-F5344CB8AC3E}">
        <p14:creationId xmlns:p14="http://schemas.microsoft.com/office/powerpoint/2010/main" val="1179289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5F9C-252F-4132-985D-CC7F92176C7F}"/>
              </a:ext>
            </a:extLst>
          </p:cNvPr>
          <p:cNvSpPr>
            <a:spLocks noGrp="1"/>
          </p:cNvSpPr>
          <p:nvPr>
            <p:ph type="title"/>
          </p:nvPr>
        </p:nvSpPr>
        <p:spPr>
          <a:xfrm>
            <a:off x="838200" y="317991"/>
            <a:ext cx="10515600" cy="1325563"/>
          </a:xfrm>
        </p:spPr>
        <p:txBody>
          <a:bodyPr/>
          <a:lstStyle/>
          <a:p>
            <a:r>
              <a:rPr lang="en-US" dirty="0"/>
              <a:t>The non-Hermitian Hamiltonian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37C360-134E-4B65-A66C-7FB89065C530}"/>
                  </a:ext>
                </a:extLst>
              </p:cNvPr>
              <p:cNvSpPr>
                <a:spLocks noGrp="1"/>
              </p:cNvSpPr>
              <p:nvPr>
                <p:ph idx="1"/>
              </p:nvPr>
            </p:nvSpPr>
            <p:spPr>
              <a:xfrm>
                <a:off x="4429812" y="1678155"/>
                <a:ext cx="3723588" cy="795027"/>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4500" b="1" i="1" smtClean="0">
                          <a:latin typeface="Cambria Math" panose="02040503050406030204" pitchFamily="18" charset="0"/>
                        </a:rPr>
                        <m:t>𝑯</m:t>
                      </m:r>
                      <m:acc>
                        <m:accPr>
                          <m:chr m:val="⃗"/>
                          <m:ctrlPr>
                            <a:rPr lang="en-US" sz="4500" b="0" i="1" smtClean="0">
                              <a:latin typeface="Cambria Math" panose="02040503050406030204" pitchFamily="18" charset="0"/>
                            </a:rPr>
                          </m:ctrlPr>
                        </m:accPr>
                        <m:e>
                          <m:r>
                            <a:rPr lang="en-US" sz="4500" b="0" i="1" smtClean="0">
                              <a:latin typeface="Cambria Math" panose="02040503050406030204" pitchFamily="18" charset="0"/>
                            </a:rPr>
                            <m:t>𝑣</m:t>
                          </m:r>
                        </m:e>
                      </m:acc>
                      <m:r>
                        <a:rPr lang="en-US" sz="4500" b="1" i="1" smtClean="0">
                          <a:latin typeface="Cambria Math" panose="02040503050406030204" pitchFamily="18" charset="0"/>
                        </a:rPr>
                        <m:t>=</m:t>
                      </m:r>
                      <m:r>
                        <a:rPr lang="en-US" sz="4500" b="0" i="1" smtClean="0">
                          <a:latin typeface="Cambria Math" panose="02040503050406030204" pitchFamily="18" charset="0"/>
                        </a:rPr>
                        <m:t>𝜆</m:t>
                      </m:r>
                      <m:acc>
                        <m:accPr>
                          <m:chr m:val="⃗"/>
                          <m:ctrlPr>
                            <a:rPr lang="en-US" sz="4500" i="1" smtClean="0">
                              <a:latin typeface="Cambria Math" panose="02040503050406030204" pitchFamily="18" charset="0"/>
                            </a:rPr>
                          </m:ctrlPr>
                        </m:accPr>
                        <m:e>
                          <m:r>
                            <a:rPr lang="en-US" sz="4500" b="0" i="1" smtClean="0">
                              <a:latin typeface="Cambria Math" panose="02040503050406030204" pitchFamily="18" charset="0"/>
                            </a:rPr>
                            <m:t>𝑣</m:t>
                          </m:r>
                        </m:e>
                      </m:acc>
                    </m:oMath>
                  </m:oMathPara>
                </a14:m>
                <a:endParaRPr lang="en-US" sz="4500" dirty="0"/>
              </a:p>
            </p:txBody>
          </p:sp>
        </mc:Choice>
        <mc:Fallback xmlns="">
          <p:sp>
            <p:nvSpPr>
              <p:cNvPr id="3" name="Content Placeholder 2">
                <a:extLst>
                  <a:ext uri="{FF2B5EF4-FFF2-40B4-BE49-F238E27FC236}">
                    <a16:creationId xmlns:a16="http://schemas.microsoft.com/office/drawing/2014/main" id="{AA37C360-134E-4B65-A66C-7FB89065C530}"/>
                  </a:ext>
                </a:extLst>
              </p:cNvPr>
              <p:cNvSpPr>
                <a:spLocks noGrp="1" noRot="1" noChangeAspect="1" noMove="1" noResize="1" noEditPoints="1" noAdjustHandles="1" noChangeArrowheads="1" noChangeShapeType="1" noTextEdit="1"/>
              </p:cNvSpPr>
              <p:nvPr>
                <p:ph idx="1"/>
              </p:nvPr>
            </p:nvSpPr>
            <p:spPr>
              <a:xfrm>
                <a:off x="4429812" y="1678155"/>
                <a:ext cx="3723588" cy="795027"/>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FEA7FF1-A3C1-47E5-9908-12A8A41518D5}"/>
                  </a:ext>
                </a:extLst>
              </p:cNvPr>
              <p:cNvSpPr txBox="1"/>
              <p:nvPr/>
            </p:nvSpPr>
            <p:spPr>
              <a:xfrm>
                <a:off x="1509860" y="2895998"/>
                <a:ext cx="3723588" cy="88036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𝑯</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𝐸</m:t>
                                </m:r>
                                <m:r>
                                  <a:rPr lang="en-US" b="0" i="1" smtClean="0">
                                    <a:solidFill>
                                      <a:srgbClr val="FF0000"/>
                                    </a:solidFill>
                                    <a:latin typeface="Cambria Math" panose="02040503050406030204" pitchFamily="18" charset="0"/>
                                  </a:rPr>
                                  <m:t>𝑐</m:t>
                                </m:r>
                                <m:sSub>
                                  <m:sSubPr>
                                    <m:ctrlPr>
                                      <a:rPr lang="en-US" b="0" i="1" smtClean="0">
                                        <a:solidFill>
                                          <a:srgbClr val="FF0000"/>
                                        </a:solidFill>
                                        <a:latin typeface="Cambria Math" panose="02040503050406030204" pitchFamily="18" charset="0"/>
                                      </a:rPr>
                                    </m:ctrlPr>
                                  </m:sSubPr>
                                  <m:e>
                                    <m:r>
                                      <m:rPr>
                                        <m:brk m:alnAt="7"/>
                                      </m:rPr>
                                      <a:rPr lang="en-US" b="0" i="1" smtClean="0">
                                        <a:solidFill>
                                          <a:srgbClr val="FF0000"/>
                                        </a:solidFill>
                                        <a:latin typeface="Cambria Math" panose="02040503050406030204" pitchFamily="18" charset="0"/>
                                      </a:rPr>
                                      <m:t>𝑚</m:t>
                                    </m:r>
                                  </m:e>
                                  <m:sub>
                                    <m:r>
                                      <m:rPr>
                                        <m:brk m:alnAt="7"/>
                                      </m:rPr>
                                      <a:rPr lang="en-US" b="0" i="1" smtClean="0">
                                        <a:solidFill>
                                          <a:srgbClr val="FF0000"/>
                                        </a:solidFill>
                                        <a:latin typeface="Cambria Math" panose="02040503050406030204" pitchFamily="18" charset="0"/>
                                      </a:rPr>
                                      <m:t>1</m:t>
                                    </m:r>
                                  </m:sub>
                                </m:sSub>
                                <m:r>
                                  <m:rPr>
                                    <m:brk m:alnAt="7"/>
                                  </m:rPr>
                                  <a:rPr lang="en-US" b="0" i="1" smtClean="0">
                                    <a:latin typeface="Cambria Math" panose="02040503050406030204" pitchFamily="18" charset="0"/>
                                  </a:rPr>
                                  <m:t>+</m:t>
                                </m:r>
                                <m:r>
                                  <a:rPr lang="en-US" b="0" i="1" smtClean="0">
                                    <a:latin typeface="Cambria Math" panose="02040503050406030204" pitchFamily="18" charset="0"/>
                                  </a:rPr>
                                  <m:t>𝑖𝐺</m:t>
                                </m:r>
                              </m:e>
                              <m:e>
                                <m:r>
                                  <a:rPr lang="en-US" b="0" i="1" smtClean="0">
                                    <a:latin typeface="Cambria Math" panose="02040503050406030204" pitchFamily="18" charset="0"/>
                                  </a:rPr>
                                  <m:t>𝐶</m:t>
                                </m:r>
                              </m:e>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0" smtClean="0">
                                        <a:latin typeface="Cambria Math" panose="02040503050406030204" pitchFamily="18" charset="0"/>
                                      </a:rPr>
                                      <m:t>1</m:t>
                                    </m:r>
                                  </m:sub>
                                </m:sSub>
                                <m:r>
                                  <a:rPr lang="en-US" b="0" i="1" smtClean="0">
                                    <a:latin typeface="Cambria Math" panose="02040503050406030204" pitchFamily="18" charset="0"/>
                                  </a:rPr>
                                  <m:t>/2</m:t>
                                </m:r>
                              </m:e>
                            </m:mr>
                            <m:mr>
                              <m:e>
                                <m:r>
                                  <a:rPr lang="en-US" b="0" i="1" smtClean="0">
                                    <a:latin typeface="Cambria Math" panose="02040503050406030204" pitchFamily="18" charset="0"/>
                                  </a:rPr>
                                  <m:t>𝐶</m:t>
                                </m:r>
                              </m:e>
                              <m:e>
                                <m:r>
                                  <a:rPr lang="en-US" b="0" i="1" smtClean="0">
                                    <a:solidFill>
                                      <a:srgbClr val="FF0000"/>
                                    </a:solidFill>
                                    <a:latin typeface="Cambria Math" panose="02040503050406030204" pitchFamily="18" charset="0"/>
                                  </a:rPr>
                                  <m:t>𝐸𝑐</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𝑚</m:t>
                                    </m:r>
                                  </m:e>
                                  <m:sub>
                                    <m:r>
                                      <a:rPr lang="en-US" b="0" i="1" smtClean="0">
                                        <a:solidFill>
                                          <a:srgbClr val="FF0000"/>
                                        </a:solidFill>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𝑖𝐿</m:t>
                                </m:r>
                              </m:e>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0" smtClean="0">
                                        <a:latin typeface="Cambria Math" panose="02040503050406030204" pitchFamily="18" charset="0"/>
                                      </a:rPr>
                                      <m:t>2</m:t>
                                    </m:r>
                                  </m:sub>
                                </m:sSub>
                                <m:r>
                                  <a:rPr lang="en-US" b="0" i="1" smtClean="0">
                                    <a:latin typeface="Cambria Math" panose="02040503050406030204" pitchFamily="18" charset="0"/>
                                  </a:rPr>
                                  <m:t>/2</m:t>
                                </m:r>
                              </m:e>
                            </m:mr>
                            <m:m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1</m:t>
                                    </m:r>
                                  </m:sub>
                                </m:sSub>
                                <m:r>
                                  <a:rPr lang="en-US" b="0" i="1" smtClean="0">
                                    <a:latin typeface="Cambria Math" panose="02040503050406030204" pitchFamily="18" charset="0"/>
                                  </a:rPr>
                                  <m:t>/2</m:t>
                                </m:r>
                              </m:e>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2</m:t>
                                    </m:r>
                                  </m:sub>
                                </m:sSub>
                                <m:r>
                                  <a:rPr lang="en-US" b="0" i="1" smtClean="0">
                                    <a:latin typeface="Cambria Math" panose="02040503050406030204" pitchFamily="18" charset="0"/>
                                  </a:rPr>
                                  <m:t>/2</m:t>
                                </m:r>
                              </m:e>
                              <m:e>
                                <m:r>
                                  <a:rPr lang="en-US" b="0" i="1" smtClean="0">
                                    <a:solidFill>
                                      <a:srgbClr val="00B050"/>
                                    </a:solidFill>
                                    <a:latin typeface="Cambria Math" panose="02040503050406030204" pitchFamily="18" charset="0"/>
                                  </a:rPr>
                                  <m:t>𝑋𝑐</m:t>
                                </m:r>
                              </m:e>
                            </m:mr>
                          </m:m>
                        </m:e>
                      </m:d>
                    </m:oMath>
                  </m:oMathPara>
                </a14:m>
                <a:endParaRPr lang="en-US" dirty="0"/>
              </a:p>
            </p:txBody>
          </p:sp>
        </mc:Choice>
        <mc:Fallback xmlns="">
          <p:sp>
            <p:nvSpPr>
              <p:cNvPr id="4" name="TextBox 3">
                <a:extLst>
                  <a:ext uri="{FF2B5EF4-FFF2-40B4-BE49-F238E27FC236}">
                    <a16:creationId xmlns:a16="http://schemas.microsoft.com/office/drawing/2014/main" id="{DFEA7FF1-A3C1-47E5-9908-12A8A41518D5}"/>
                  </a:ext>
                </a:extLst>
              </p:cNvPr>
              <p:cNvSpPr txBox="1">
                <a:spLocks noRot="1" noChangeAspect="1" noMove="1" noResize="1" noEditPoints="1" noAdjustHandles="1" noChangeArrowheads="1" noChangeShapeType="1" noTextEdit="1"/>
              </p:cNvSpPr>
              <p:nvPr/>
            </p:nvSpPr>
            <p:spPr>
              <a:xfrm>
                <a:off x="1509860" y="2895998"/>
                <a:ext cx="3723588" cy="8803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A870570-9211-46B6-A055-B8F2025B2BD4}"/>
                  </a:ext>
                </a:extLst>
              </p:cNvPr>
              <p:cNvSpPr txBox="1"/>
              <p:nvPr/>
            </p:nvSpPr>
            <p:spPr>
              <a:xfrm>
                <a:off x="744716" y="4323191"/>
                <a:ext cx="6183985" cy="1754326"/>
              </a:xfrm>
              <a:prstGeom prst="rect">
                <a:avLst/>
              </a:prstGeom>
              <a:noFill/>
            </p:spPr>
            <p:txBody>
              <a:bodyPr wrap="square" numCol="1" rtlCol="0">
                <a:spAutoFit/>
              </a:bodyPr>
              <a:lstStyle/>
              <a:p>
                <a14:m>
                  <m:oMath xmlns:m="http://schemas.openxmlformats.org/officeDocument/2006/math">
                    <m:r>
                      <a:rPr lang="en-US" b="0" i="1" smtClean="0">
                        <a:solidFill>
                          <a:srgbClr val="FF0000"/>
                        </a:solidFill>
                        <a:latin typeface="Cambria Math" panose="02040503050406030204" pitchFamily="18" charset="0"/>
                      </a:rPr>
                      <m:t>𝐸𝑐</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𝑚</m:t>
                        </m:r>
                      </m:e>
                      <m:sub>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𝐸𝑐</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𝑚</m:t>
                        </m:r>
                      </m:e>
                      <m:sub>
                        <m:r>
                          <a:rPr lang="en-US" b="0" i="1" smtClean="0">
                            <a:solidFill>
                              <a:srgbClr val="FF0000"/>
                            </a:solidFill>
                            <a:latin typeface="Cambria Math" panose="02040503050406030204" pitchFamily="18" charset="0"/>
                          </a:rPr>
                          <m:t>2</m:t>
                        </m:r>
                      </m:sub>
                    </m:sSub>
                  </m:oMath>
                </a14:m>
                <a:r>
                  <a:rPr lang="en-US" dirty="0">
                    <a:solidFill>
                      <a:srgbClr val="FF0000"/>
                    </a:solidFill>
                    <a:latin typeface="+mj-lt"/>
                  </a:rPr>
                  <a:t>  </a:t>
                </a:r>
                <a:r>
                  <a:rPr lang="en-US" dirty="0">
                    <a:latin typeface="+mj-lt"/>
                  </a:rPr>
                  <a:t>- energies of the two photonic-cavity bands</a:t>
                </a:r>
              </a:p>
              <a:p>
                <a14:m>
                  <m:oMath xmlns:m="http://schemas.openxmlformats.org/officeDocument/2006/math">
                    <m:r>
                      <a:rPr lang="en-US" b="0" i="1" smtClean="0">
                        <a:latin typeface="Cambria Math" panose="02040503050406030204" pitchFamily="18" charset="0"/>
                      </a:rPr>
                      <m:t>𝐶</m:t>
                    </m:r>
                  </m:oMath>
                </a14:m>
                <a:r>
                  <a:rPr lang="en-US" dirty="0">
                    <a:latin typeface="+mj-lt"/>
                  </a:rPr>
                  <a:t>                      - coupling between the two photonic-cavity bands</a:t>
                </a:r>
              </a:p>
              <a:p>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rPr>
                      <m:t>𝐿</m:t>
                    </m:r>
                  </m:oMath>
                </a14:m>
                <a:r>
                  <a:rPr lang="en-US" dirty="0">
                    <a:latin typeface="+mj-lt"/>
                  </a:rPr>
                  <a:t>                  - gain and loss of the photonic-cavity bands</a:t>
                </a:r>
              </a:p>
              <a:p>
                <a14:m>
                  <m:oMath xmlns:m="http://schemas.openxmlformats.org/officeDocument/2006/math">
                    <m:r>
                      <a:rPr lang="en-US" b="0" i="1" smtClean="0">
                        <a:solidFill>
                          <a:srgbClr val="00B050"/>
                        </a:solidFill>
                        <a:latin typeface="Cambria Math" panose="02040503050406030204" pitchFamily="18" charset="0"/>
                      </a:rPr>
                      <m:t>𝑋𝑐</m:t>
                    </m:r>
                  </m:oMath>
                </a14:m>
                <a:r>
                  <a:rPr lang="en-US" dirty="0">
                    <a:latin typeface="+mj-lt"/>
                  </a:rPr>
                  <a:t>                    - energy of the exciton</a:t>
                </a:r>
              </a:p>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1</m:t>
                        </m:r>
                      </m:sub>
                    </m:sSub>
                    <m:r>
                      <a:rPr lang="en-US" b="0" i="1" smtClean="0">
                        <a:latin typeface="Cambria Math" panose="02040503050406030204" pitchFamily="18" charset="0"/>
                      </a:rPr>
                      <m:t>/2</m:t>
                    </m:r>
                  </m:oMath>
                </a14:m>
                <a:r>
                  <a:rPr lang="en-US" dirty="0">
                    <a:latin typeface="+mj-lt"/>
                  </a:rPr>
                  <a:t>               - coupling between cavity 1 and the exciton</a:t>
                </a:r>
              </a:p>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2</m:t>
                        </m:r>
                      </m:sub>
                    </m:sSub>
                    <m:r>
                      <a:rPr lang="en-US" b="0" i="1" smtClean="0">
                        <a:latin typeface="Cambria Math" panose="02040503050406030204" pitchFamily="18" charset="0"/>
                      </a:rPr>
                      <m:t>/2</m:t>
                    </m:r>
                  </m:oMath>
                </a14:m>
                <a:r>
                  <a:rPr lang="en-US" dirty="0">
                    <a:latin typeface="+mj-lt"/>
                  </a:rPr>
                  <a:t>               - coupling between cavity 2 and the exciton</a:t>
                </a:r>
              </a:p>
            </p:txBody>
          </p:sp>
        </mc:Choice>
        <mc:Fallback xmlns="">
          <p:sp>
            <p:nvSpPr>
              <p:cNvPr id="5" name="TextBox 4">
                <a:extLst>
                  <a:ext uri="{FF2B5EF4-FFF2-40B4-BE49-F238E27FC236}">
                    <a16:creationId xmlns:a16="http://schemas.microsoft.com/office/drawing/2014/main" id="{2A870570-9211-46B6-A055-B8F2025B2BD4}"/>
                  </a:ext>
                </a:extLst>
              </p:cNvPr>
              <p:cNvSpPr txBox="1">
                <a:spLocks noRot="1" noChangeAspect="1" noMove="1" noResize="1" noEditPoints="1" noAdjustHandles="1" noChangeArrowheads="1" noChangeShapeType="1" noTextEdit="1"/>
              </p:cNvSpPr>
              <p:nvPr/>
            </p:nvSpPr>
            <p:spPr>
              <a:xfrm>
                <a:off x="744716" y="4323191"/>
                <a:ext cx="6183985" cy="1754326"/>
              </a:xfrm>
              <a:prstGeom prst="rect">
                <a:avLst/>
              </a:prstGeom>
              <a:blipFill>
                <a:blip r:embed="rId4"/>
                <a:stretch>
                  <a:fillRect t="-1736" b="-45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2D2DECC-CB3D-4C80-87AB-10396F24CBAE}"/>
                  </a:ext>
                </a:extLst>
              </p:cNvPr>
              <p:cNvSpPr txBox="1"/>
              <p:nvPr/>
            </p:nvSpPr>
            <p:spPr>
              <a:xfrm>
                <a:off x="7261782" y="2893731"/>
                <a:ext cx="4185502" cy="3466590"/>
              </a:xfrm>
              <a:prstGeom prst="rect">
                <a:avLst/>
              </a:prstGeom>
              <a:noFill/>
            </p:spPr>
            <p:txBody>
              <a:bodyPr wrap="square" rtlCol="0">
                <a:spAutoFit/>
              </a:bodyPr>
              <a:lstStyle/>
              <a:p>
                <a:pPr algn="just"/>
                <a:r>
                  <a:rPr lang="en-US" dirty="0">
                    <a:latin typeface="+mj-lt"/>
                  </a:rPr>
                  <a:t>We are interested in the three eigenmodes (eigenvectors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oMath>
                </a14:m>
                <a:r>
                  <a:rPr lang="en-US" dirty="0">
                    <a:latin typeface="+mj-lt"/>
                  </a:rPr>
                  <a:t>) of the system described by the non-Hermitian Hamiltonian </a:t>
                </a:r>
                <a14:m>
                  <m:oMath xmlns:m="http://schemas.openxmlformats.org/officeDocument/2006/math">
                    <m:r>
                      <a:rPr lang="en-US" b="1" i="1" smtClean="0">
                        <a:latin typeface="Cambria Math" panose="02040503050406030204" pitchFamily="18" charset="0"/>
                      </a:rPr>
                      <m:t>𝑯</m:t>
                    </m:r>
                  </m:oMath>
                </a14:m>
                <a:r>
                  <a:rPr lang="en-US" dirty="0">
                    <a:latin typeface="+mj-lt"/>
                  </a:rPr>
                  <a:t>,</a:t>
                </a:r>
                <a:r>
                  <a:rPr lang="en-US" b="1" dirty="0">
                    <a:latin typeface="+mj-lt"/>
                  </a:rPr>
                  <a:t> </a:t>
                </a:r>
                <a:r>
                  <a:rPr lang="en-US" dirty="0">
                    <a:latin typeface="+mj-lt"/>
                  </a:rPr>
                  <a:t>and their corresponding eigenvalues </a:t>
                </a:r>
                <a14:m>
                  <m:oMath xmlns:m="http://schemas.openxmlformats.org/officeDocument/2006/math">
                    <m:r>
                      <a:rPr lang="en-US" b="0" i="1" smtClean="0">
                        <a:latin typeface="Cambria Math" panose="02040503050406030204" pitchFamily="18" charset="0"/>
                      </a:rPr>
                      <m:t>𝜆</m:t>
                    </m:r>
                  </m:oMath>
                </a14:m>
                <a:r>
                  <a:rPr lang="en-US" dirty="0">
                    <a:latin typeface="+mj-lt"/>
                  </a:rPr>
                  <a:t>.</a:t>
                </a:r>
              </a:p>
              <a:p>
                <a:pPr algn="just"/>
                <a:endParaRPr lang="en-US" dirty="0">
                  <a:latin typeface="+mj-lt"/>
                </a:endParaRPr>
              </a:p>
              <a:p>
                <a:pPr algn="just"/>
                <a:r>
                  <a:rPr lang="en-US" dirty="0">
                    <a:latin typeface="+mj-lt"/>
                  </a:rPr>
                  <a:t>The Hamiltonian </a:t>
                </a:r>
                <a14:m>
                  <m:oMath xmlns:m="http://schemas.openxmlformats.org/officeDocument/2006/math">
                    <m:r>
                      <a:rPr lang="en-US" b="1" i="1" smtClean="0">
                        <a:latin typeface="Cambria Math" panose="02040503050406030204" pitchFamily="18" charset="0"/>
                      </a:rPr>
                      <m:t>𝑯</m:t>
                    </m:r>
                  </m:oMath>
                </a14:m>
                <a:r>
                  <a:rPr lang="en-US" dirty="0">
                    <a:latin typeface="+mj-lt"/>
                  </a:rPr>
                  <a:t> of the system is not Hermitian as we observe that: </a:t>
                </a:r>
              </a:p>
              <a:p>
                <a:pPr algn="just"/>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𝑯</m:t>
                          </m:r>
                        </m:e>
                        <m:sup>
                          <m:r>
                            <m:rPr>
                              <m:nor/>
                            </m:rPr>
                            <a:rPr lang="en-US">
                              <a:latin typeface="+mj-lt"/>
                            </a:rPr>
                            <m:t>†</m:t>
                          </m:r>
                        </m:sup>
                      </m:sSup>
                      <m:r>
                        <a:rPr lang="en-US" b="1" i="1" smtClean="0">
                          <a:latin typeface="Cambria Math" panose="02040503050406030204" pitchFamily="18" charset="0"/>
                        </a:rPr>
                        <m:t>≠</m:t>
                      </m:r>
                      <m:r>
                        <a:rPr lang="en-US" b="1" i="1" smtClean="0">
                          <a:latin typeface="Cambria Math" panose="02040503050406030204" pitchFamily="18" charset="0"/>
                        </a:rPr>
                        <m:t>𝑯</m:t>
                      </m:r>
                    </m:oMath>
                  </m:oMathPara>
                </a14:m>
                <a:endParaRPr lang="en-US" dirty="0">
                  <a:latin typeface="+mj-lt"/>
                </a:endParaRPr>
              </a:p>
              <a:p>
                <a:pPr algn="just"/>
                <a:r>
                  <a:rPr lang="en-US" dirty="0">
                    <a:latin typeface="+mj-lt"/>
                  </a:rPr>
                  <a:t>The imaginary parts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𝑖𝐺</m:t>
                    </m:r>
                  </m:oMath>
                </a14:m>
                <a:r>
                  <a:rPr lang="en-US" dirty="0">
                    <a:latin typeface="+mj-lt"/>
                  </a:rPr>
                  <a:t> and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𝑖𝐿</m:t>
                    </m:r>
                  </m:oMath>
                </a14:m>
                <a:r>
                  <a:rPr lang="en-US" dirty="0">
                    <a:latin typeface="+mj-lt"/>
                  </a:rPr>
                  <a:t>) on the diagonal come from the gain and loss of the cavities. Note that the Hamiltonian </a:t>
                </a:r>
                <a14:m>
                  <m:oMath xmlns:m="http://schemas.openxmlformats.org/officeDocument/2006/math">
                    <m:r>
                      <a:rPr lang="en-US" b="1" i="1">
                        <a:latin typeface="Cambria Math" panose="02040503050406030204" pitchFamily="18" charset="0"/>
                      </a:rPr>
                      <m:t>𝑯</m:t>
                    </m:r>
                  </m:oMath>
                </a14:m>
                <a:r>
                  <a:rPr lang="en-US" dirty="0">
                    <a:latin typeface="+mj-lt"/>
                  </a:rPr>
                  <a:t> satisfies the PT-symmetry condition.</a:t>
                </a:r>
              </a:p>
            </p:txBody>
          </p:sp>
        </mc:Choice>
        <mc:Fallback>
          <p:sp>
            <p:nvSpPr>
              <p:cNvPr id="12" name="TextBox 11">
                <a:extLst>
                  <a:ext uri="{FF2B5EF4-FFF2-40B4-BE49-F238E27FC236}">
                    <a16:creationId xmlns:a16="http://schemas.microsoft.com/office/drawing/2014/main" id="{92D2DECC-CB3D-4C80-87AB-10396F24CBAE}"/>
                  </a:ext>
                </a:extLst>
              </p:cNvPr>
              <p:cNvSpPr txBox="1">
                <a:spLocks noRot="1" noChangeAspect="1" noMove="1" noResize="1" noEditPoints="1" noAdjustHandles="1" noChangeArrowheads="1" noChangeShapeType="1" noTextEdit="1"/>
              </p:cNvSpPr>
              <p:nvPr/>
            </p:nvSpPr>
            <p:spPr>
              <a:xfrm>
                <a:off x="7261782" y="2893731"/>
                <a:ext cx="4185502" cy="3466590"/>
              </a:xfrm>
              <a:prstGeom prst="rect">
                <a:avLst/>
              </a:prstGeom>
              <a:blipFill>
                <a:blip r:embed="rId5"/>
                <a:stretch>
                  <a:fillRect l="-1164" t="-1056" r="-1310" b="-1937"/>
                </a:stretch>
              </a:blipFill>
            </p:spPr>
            <p:txBody>
              <a:bodyPr/>
              <a:lstStyle/>
              <a:p>
                <a:r>
                  <a:rPr lang="en-US">
                    <a:noFill/>
                  </a:rPr>
                  <a:t> </a:t>
                </a:r>
              </a:p>
            </p:txBody>
          </p:sp>
        </mc:Fallback>
      </mc:AlternateContent>
    </p:spTree>
    <p:extLst>
      <p:ext uri="{BB962C8B-B14F-4D97-AF65-F5344CB8AC3E}">
        <p14:creationId xmlns:p14="http://schemas.microsoft.com/office/powerpoint/2010/main" val="1133876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2691E9-022A-4CC6-88B1-E412B95AC3FA}"/>
                  </a:ext>
                </a:extLst>
              </p:cNvPr>
              <p:cNvSpPr>
                <a:spLocks noGrp="1"/>
              </p:cNvSpPr>
              <p:nvPr>
                <p:ph idx="1"/>
              </p:nvPr>
            </p:nvSpPr>
            <p:spPr>
              <a:xfrm>
                <a:off x="791064" y="544720"/>
                <a:ext cx="4921579" cy="2197398"/>
              </a:xfrm>
            </p:spPr>
            <p:txBody>
              <a:bodyPr>
                <a:normAutofit fontScale="92500" lnSpcReduction="10000"/>
              </a:bodyPr>
              <a:lstStyle/>
              <a:p>
                <a:pPr marL="0" indent="0">
                  <a:buNone/>
                </a:pPr>
                <a:r>
                  <a:rPr lang="en-US" dirty="0"/>
                  <a:t>In the following cases:</a:t>
                </a:r>
              </a:p>
              <a:p>
                <a:pPr>
                  <a:buFontTx/>
                  <a:buChar char="-"/>
                </a:pPr>
                <a:r>
                  <a:rPr lang="en-US" dirty="0"/>
                  <a:t>Set </a:t>
                </a:r>
                <a14:m>
                  <m:oMath xmlns:m="http://schemas.openxmlformats.org/officeDocument/2006/math">
                    <m:r>
                      <a:rPr lang="en-US" b="0" i="1" smtClean="0">
                        <a:latin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≥0</m:t>
                    </m:r>
                  </m:oMath>
                </a14:m>
                <a:endParaRPr lang="en-US" dirty="0"/>
              </a:p>
              <a:p>
                <a:pPr>
                  <a:buFontTx/>
                  <a:buChar char="-"/>
                </a:pPr>
                <a:r>
                  <a:rPr lang="en-US" b="0" dirty="0"/>
                  <a:t>Set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endParaRPr lang="en-US" dirty="0"/>
              </a:p>
              <a:p>
                <a:pPr>
                  <a:buFontTx/>
                  <a:buChar char="-"/>
                </a:pPr>
                <a:r>
                  <a:rPr lang="en-US" dirty="0"/>
                  <a:t>Set </a:t>
                </a:r>
                <a14:m>
                  <m:oMath xmlns:m="http://schemas.openxmlformats.org/officeDocument/2006/math">
                    <m:r>
                      <a:rPr lang="en-US" i="1">
                        <a:latin typeface="Cambria Math" panose="02040503050406030204" pitchFamily="18" charset="0"/>
                        <a:ea typeface="Cambria Math" panose="02040503050406030204" pitchFamily="18" charset="0"/>
                      </a:rPr>
                      <m:t>𝐸𝑐</m:t>
                    </m:r>
                    <m:r>
                      <a:rPr lang="en-US" b="0" i="1" smtClean="0">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𝐸𝑐</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𝑚</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𝐸𝑐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oMath>
                </a14:m>
                <a:endParaRPr lang="en-US" b="0" dirty="0"/>
              </a:p>
              <a:p>
                <a:pPr>
                  <a:buFontTx/>
                  <a:buChar char="-"/>
                </a:pPr>
                <a:r>
                  <a:rPr lang="en-US" dirty="0"/>
                  <a:t>We assume that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a:t>
                </a:r>
                <a14:m>
                  <m:oMath xmlns:m="http://schemas.openxmlformats.org/officeDocument/2006/math">
                    <m:r>
                      <a:rPr lang="en-US" i="1" dirty="0">
                        <a:latin typeface="Cambria Math" panose="02040503050406030204" pitchFamily="18" charset="0"/>
                      </a:rPr>
                      <m:t>𝐶</m:t>
                    </m:r>
                    <m:r>
                      <a:rPr lang="en-US" b="0" i="0" smtClean="0">
                        <a:latin typeface="Cambria Math" panose="02040503050406030204" pitchFamily="18" charset="0"/>
                      </a:rPr>
                      <m:t>≥</m:t>
                    </m:r>
                    <m:r>
                      <a:rPr lang="en-US" i="1">
                        <a:latin typeface="Cambria Math" panose="02040503050406030204" pitchFamily="18" charset="0"/>
                      </a:rPr>
                      <m:t>0</m:t>
                    </m:r>
                  </m:oMath>
                </a14:m>
                <a:r>
                  <a:rPr lang="en-US" dirty="0"/>
                  <a:t> </a:t>
                </a:r>
              </a:p>
            </p:txBody>
          </p:sp>
        </mc:Choice>
        <mc:Fallback>
          <p:sp>
            <p:nvSpPr>
              <p:cNvPr id="3" name="Content Placeholder 2">
                <a:extLst>
                  <a:ext uri="{FF2B5EF4-FFF2-40B4-BE49-F238E27FC236}">
                    <a16:creationId xmlns:a16="http://schemas.microsoft.com/office/drawing/2014/main" id="{EA2691E9-022A-4CC6-88B1-E412B95AC3FA}"/>
                  </a:ext>
                </a:extLst>
              </p:cNvPr>
              <p:cNvSpPr>
                <a:spLocks noGrp="1" noRot="1" noChangeAspect="1" noMove="1" noResize="1" noEditPoints="1" noAdjustHandles="1" noChangeArrowheads="1" noChangeShapeType="1" noTextEdit="1"/>
              </p:cNvSpPr>
              <p:nvPr>
                <p:ph idx="1"/>
              </p:nvPr>
            </p:nvSpPr>
            <p:spPr>
              <a:xfrm>
                <a:off x="791064" y="544720"/>
                <a:ext cx="4921579" cy="2197398"/>
              </a:xfrm>
              <a:blipFill>
                <a:blip r:embed="rId2"/>
                <a:stretch>
                  <a:fillRect l="-2354" t="-5540" b="-6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9F6200F-7731-411D-B773-759937DB1BA9}"/>
                  </a:ext>
                </a:extLst>
              </p:cNvPr>
              <p:cNvSpPr txBox="1"/>
              <p:nvPr/>
            </p:nvSpPr>
            <p:spPr>
              <a:xfrm>
                <a:off x="6397686" y="704858"/>
                <a:ext cx="5003249" cy="12716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600" b="1" i="1" smtClean="0">
                          <a:latin typeface="Cambria Math" panose="02040503050406030204" pitchFamily="18" charset="0"/>
                        </a:rPr>
                        <m:t>𝑯</m:t>
                      </m:r>
                      <m:r>
                        <a:rPr lang="en-US" sz="2600" b="0" i="1" smtClean="0">
                          <a:latin typeface="Cambria Math" panose="02040503050406030204" pitchFamily="18" charset="0"/>
                        </a:rPr>
                        <m:t>=</m:t>
                      </m:r>
                      <m:d>
                        <m:dPr>
                          <m:begChr m:val="["/>
                          <m:endChr m:val="]"/>
                          <m:ctrlPr>
                            <a:rPr lang="en-US" sz="2600" i="1" smtClean="0">
                              <a:latin typeface="Cambria Math" panose="02040503050406030204" pitchFamily="18" charset="0"/>
                            </a:rPr>
                          </m:ctrlPr>
                        </m:dPr>
                        <m:e>
                          <m:m>
                            <m:mPr>
                              <m:mcs>
                                <m:mc>
                                  <m:mcPr>
                                    <m:count m:val="3"/>
                                    <m:mcJc m:val="center"/>
                                  </m:mcPr>
                                </m:mc>
                              </m:mcs>
                              <m:ctrlPr>
                                <a:rPr lang="en-US" sz="2600" i="1" smtClean="0">
                                  <a:latin typeface="Cambria Math" panose="02040503050406030204" pitchFamily="18" charset="0"/>
                                </a:rPr>
                              </m:ctrlPr>
                            </m:mPr>
                            <m:mr>
                              <m:e>
                                <m:r>
                                  <m:rPr>
                                    <m:brk m:alnAt="7"/>
                                  </m:rPr>
                                  <a:rPr lang="en-US" sz="2600" b="0" i="1" smtClean="0">
                                    <a:solidFill>
                                      <a:srgbClr val="FF0000"/>
                                    </a:solidFill>
                                    <a:latin typeface="Cambria Math" panose="02040503050406030204" pitchFamily="18" charset="0"/>
                                  </a:rPr>
                                  <m:t>𝐸</m:t>
                                </m:r>
                                <m:r>
                                  <a:rPr lang="en-US" sz="2600" b="0" i="1" smtClean="0">
                                    <a:solidFill>
                                      <a:srgbClr val="FF0000"/>
                                    </a:solidFill>
                                    <a:latin typeface="Cambria Math" panose="02040503050406030204" pitchFamily="18" charset="0"/>
                                  </a:rPr>
                                  <m:t>𝑐𝑚</m:t>
                                </m:r>
                                <m:r>
                                  <a:rPr lang="en-US" sz="2600" b="0" i="1" smtClean="0">
                                    <a:latin typeface="Cambria Math" panose="02040503050406030204" pitchFamily="18" charset="0"/>
                                  </a:rPr>
                                  <m:t>+</m:t>
                                </m:r>
                                <m:r>
                                  <a:rPr lang="en-US" sz="2600" b="0" i="1" smtClean="0">
                                    <a:latin typeface="Cambria Math" panose="02040503050406030204" pitchFamily="18" charset="0"/>
                                  </a:rPr>
                                  <m:t>𝑖𝐺</m:t>
                                </m:r>
                              </m:e>
                              <m:e>
                                <m:r>
                                  <a:rPr lang="en-US" sz="2600" b="0" i="1" smtClean="0">
                                    <a:latin typeface="Cambria Math" panose="02040503050406030204" pitchFamily="18" charset="0"/>
                                  </a:rPr>
                                  <m:t>𝐶</m:t>
                                </m:r>
                              </m:e>
                              <m:e>
                                <m:r>
                                  <m:rPr>
                                    <m:sty m:val="p"/>
                                  </m:rPr>
                                  <a:rPr lang="en-US" sz="2600" b="0" i="0" smtClean="0">
                                    <a:latin typeface="Cambria Math" panose="02040503050406030204" pitchFamily="18" charset="0"/>
                                  </a:rPr>
                                  <m:t>Ω</m:t>
                                </m:r>
                                <m:r>
                                  <a:rPr lang="en-US" sz="2600" b="0" i="1" smtClean="0">
                                    <a:latin typeface="Cambria Math" panose="02040503050406030204" pitchFamily="18" charset="0"/>
                                  </a:rPr>
                                  <m:t>/2</m:t>
                                </m:r>
                              </m:e>
                            </m:mr>
                            <m:mr>
                              <m:e>
                                <m:r>
                                  <a:rPr lang="en-US" sz="2600" b="0" i="1" smtClean="0">
                                    <a:latin typeface="Cambria Math" panose="02040503050406030204" pitchFamily="18" charset="0"/>
                                  </a:rPr>
                                  <m:t>𝐶</m:t>
                                </m:r>
                              </m:e>
                              <m:e>
                                <m:r>
                                  <a:rPr lang="en-US" sz="2600" b="0" i="1" smtClean="0">
                                    <a:solidFill>
                                      <a:srgbClr val="FF0000"/>
                                    </a:solidFill>
                                    <a:latin typeface="Cambria Math" panose="02040503050406030204" pitchFamily="18" charset="0"/>
                                  </a:rPr>
                                  <m:t>𝐸𝑐𝑚</m:t>
                                </m:r>
                                <m:r>
                                  <a:rPr lang="en-US" sz="2600" b="0" i="1" smtClean="0">
                                    <a:latin typeface="Cambria Math" panose="02040503050406030204" pitchFamily="18" charset="0"/>
                                  </a:rPr>
                                  <m:t>−</m:t>
                                </m:r>
                                <m:r>
                                  <a:rPr lang="en-US" sz="2600" b="0" i="1" smtClean="0">
                                    <a:latin typeface="Cambria Math" panose="02040503050406030204" pitchFamily="18" charset="0"/>
                                  </a:rPr>
                                  <m:t>𝑖𝐺</m:t>
                                </m:r>
                              </m:e>
                              <m:e>
                                <m:r>
                                  <m:rPr>
                                    <m:sty m:val="p"/>
                                  </m:rPr>
                                  <a:rPr lang="en-US" sz="2600" b="0" i="0" smtClean="0">
                                    <a:latin typeface="Cambria Math" panose="02040503050406030204" pitchFamily="18" charset="0"/>
                                  </a:rPr>
                                  <m:t>Ω</m:t>
                                </m:r>
                                <m:r>
                                  <a:rPr lang="en-US" sz="2600" b="0" i="1" smtClean="0">
                                    <a:latin typeface="Cambria Math" panose="02040503050406030204" pitchFamily="18" charset="0"/>
                                  </a:rPr>
                                  <m:t>/2</m:t>
                                </m:r>
                              </m:e>
                            </m:mr>
                            <m:mr>
                              <m:e>
                                <m:r>
                                  <m:rPr>
                                    <m:sty m:val="p"/>
                                  </m:rPr>
                                  <a:rPr lang="en-US" sz="2600" b="0" i="0" smtClean="0">
                                    <a:latin typeface="Cambria Math" panose="02040503050406030204" pitchFamily="18" charset="0"/>
                                  </a:rPr>
                                  <m:t>Ω</m:t>
                                </m:r>
                                <m:r>
                                  <a:rPr lang="en-US" sz="2600" b="0" i="1" smtClean="0">
                                    <a:latin typeface="Cambria Math" panose="02040503050406030204" pitchFamily="18" charset="0"/>
                                  </a:rPr>
                                  <m:t>/2</m:t>
                                </m:r>
                              </m:e>
                              <m:e>
                                <m:r>
                                  <m:rPr>
                                    <m:sty m:val="p"/>
                                  </m:rPr>
                                  <a:rPr lang="en-US" sz="2600" b="0" i="0" smtClean="0">
                                    <a:latin typeface="Cambria Math" panose="02040503050406030204" pitchFamily="18" charset="0"/>
                                  </a:rPr>
                                  <m:t>Ω</m:t>
                                </m:r>
                                <m:r>
                                  <a:rPr lang="en-US" sz="2600" b="0" i="1" smtClean="0">
                                    <a:latin typeface="Cambria Math" panose="02040503050406030204" pitchFamily="18" charset="0"/>
                                  </a:rPr>
                                  <m:t>/2</m:t>
                                </m:r>
                              </m:e>
                              <m:e>
                                <m:r>
                                  <a:rPr lang="en-US" sz="2600" b="0" i="1" smtClean="0">
                                    <a:solidFill>
                                      <a:srgbClr val="00B050"/>
                                    </a:solidFill>
                                    <a:latin typeface="Cambria Math" panose="02040503050406030204" pitchFamily="18" charset="0"/>
                                  </a:rPr>
                                  <m:t>𝑋𝑐</m:t>
                                </m:r>
                              </m:e>
                            </m:mr>
                          </m:m>
                        </m:e>
                      </m:d>
                    </m:oMath>
                  </m:oMathPara>
                </a14:m>
                <a:endParaRPr lang="en-US" sz="2600" dirty="0"/>
              </a:p>
            </p:txBody>
          </p:sp>
        </mc:Choice>
        <mc:Fallback xmlns="">
          <p:sp>
            <p:nvSpPr>
              <p:cNvPr id="6" name="TextBox 5">
                <a:extLst>
                  <a:ext uri="{FF2B5EF4-FFF2-40B4-BE49-F238E27FC236}">
                    <a16:creationId xmlns:a16="http://schemas.microsoft.com/office/drawing/2014/main" id="{A9F6200F-7731-411D-B773-759937DB1BA9}"/>
                  </a:ext>
                </a:extLst>
              </p:cNvPr>
              <p:cNvSpPr txBox="1">
                <a:spLocks noRot="1" noChangeAspect="1" noMove="1" noResize="1" noEditPoints="1" noAdjustHandles="1" noChangeArrowheads="1" noChangeShapeType="1" noTextEdit="1"/>
              </p:cNvSpPr>
              <p:nvPr/>
            </p:nvSpPr>
            <p:spPr>
              <a:xfrm>
                <a:off x="6397686" y="704858"/>
                <a:ext cx="5003249" cy="1271695"/>
              </a:xfrm>
              <a:prstGeom prst="rect">
                <a:avLst/>
              </a:prstGeom>
              <a:blipFill>
                <a:blip r:embed="rId3"/>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5E50EA06-9098-4B95-AFF1-B9DC948D285F}"/>
              </a:ext>
            </a:extLst>
          </p:cNvPr>
          <p:cNvPicPr>
            <a:picLocks noChangeAspect="1"/>
          </p:cNvPicPr>
          <p:nvPr/>
        </p:nvPicPr>
        <p:blipFill rotWithShape="1">
          <a:blip r:embed="rId4">
            <a:extLst>
              <a:ext uri="{28A0092B-C50C-407E-A947-70E740481C1C}">
                <a14:useLocalDpi xmlns:a14="http://schemas.microsoft.com/office/drawing/2010/main" val="0"/>
              </a:ext>
            </a:extLst>
          </a:blip>
          <a:srcRect l="-1" t="12995" r="-238"/>
          <a:stretch/>
        </p:blipFill>
        <p:spPr>
          <a:xfrm>
            <a:off x="649661" y="3148553"/>
            <a:ext cx="8126693" cy="352696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E76C78-3B96-4579-8E0C-5FF9CB1D7E2B}"/>
                  </a:ext>
                </a:extLst>
              </p:cNvPr>
              <p:cNvSpPr txBox="1"/>
              <p:nvPr/>
            </p:nvSpPr>
            <p:spPr>
              <a:xfrm>
                <a:off x="6397686" y="2236207"/>
                <a:ext cx="4921578" cy="492443"/>
              </a:xfrm>
              <a:prstGeom prst="rect">
                <a:avLst/>
              </a:prstGeom>
              <a:noFill/>
            </p:spPr>
            <p:txBody>
              <a:bodyPr wrap="square" rtlCol="0">
                <a:spAutoFit/>
              </a:bodyPr>
              <a:lstStyle/>
              <a:p>
                <a:r>
                  <a:rPr lang="en-US" sz="2600" dirty="0"/>
                  <a:t>Define detuning </a:t>
                </a:r>
                <a14:m>
                  <m:oMath xmlns:m="http://schemas.openxmlformats.org/officeDocument/2006/math">
                    <m:r>
                      <m:rPr>
                        <m:sty m:val="p"/>
                      </m:rPr>
                      <a:rPr lang="en-US" sz="2600" b="0" i="0" smtClean="0">
                        <a:latin typeface="Cambria Math" panose="02040503050406030204" pitchFamily="18" charset="0"/>
                      </a:rPr>
                      <m:t>Δ</m:t>
                    </m:r>
                    <m:r>
                      <a:rPr lang="en-US" sz="2600" b="0" i="1" smtClean="0">
                        <a:latin typeface="Cambria Math" panose="02040503050406030204" pitchFamily="18" charset="0"/>
                        <a:ea typeface="Cambria Math" panose="02040503050406030204" pitchFamily="18" charset="0"/>
                      </a:rPr>
                      <m:t>≡</m:t>
                    </m:r>
                    <m:r>
                      <a:rPr lang="en-US" sz="2600" b="0" i="1" smtClean="0">
                        <a:solidFill>
                          <a:srgbClr val="FF0000"/>
                        </a:solidFill>
                        <a:latin typeface="Cambria Math" panose="02040503050406030204" pitchFamily="18" charset="0"/>
                        <a:ea typeface="Cambria Math" panose="02040503050406030204" pitchFamily="18" charset="0"/>
                      </a:rPr>
                      <m:t>𝐸𝑐𝑚</m:t>
                    </m:r>
                    <m:r>
                      <a:rPr lang="en-US" sz="2600" b="0" i="1" smtClean="0">
                        <a:latin typeface="Cambria Math" panose="02040503050406030204" pitchFamily="18" charset="0"/>
                        <a:ea typeface="Cambria Math" panose="02040503050406030204" pitchFamily="18" charset="0"/>
                      </a:rPr>
                      <m:t>−</m:t>
                    </m:r>
                    <m:r>
                      <a:rPr lang="en-US" sz="2600" b="0" i="1" smtClean="0">
                        <a:solidFill>
                          <a:srgbClr val="00B050"/>
                        </a:solidFill>
                        <a:latin typeface="Cambria Math" panose="02040503050406030204" pitchFamily="18" charset="0"/>
                        <a:ea typeface="Cambria Math" panose="02040503050406030204" pitchFamily="18" charset="0"/>
                      </a:rPr>
                      <m:t>𝑋𝑐</m:t>
                    </m:r>
                  </m:oMath>
                </a14:m>
                <a:endParaRPr lang="en-US" sz="2600" dirty="0"/>
              </a:p>
            </p:txBody>
          </p:sp>
        </mc:Choice>
        <mc:Fallback xmlns="">
          <p:sp>
            <p:nvSpPr>
              <p:cNvPr id="11" name="TextBox 10">
                <a:extLst>
                  <a:ext uri="{FF2B5EF4-FFF2-40B4-BE49-F238E27FC236}">
                    <a16:creationId xmlns:a16="http://schemas.microsoft.com/office/drawing/2014/main" id="{21E76C78-3B96-4579-8E0C-5FF9CB1D7E2B}"/>
                  </a:ext>
                </a:extLst>
              </p:cNvPr>
              <p:cNvSpPr txBox="1">
                <a:spLocks noRot="1" noChangeAspect="1" noMove="1" noResize="1" noEditPoints="1" noAdjustHandles="1" noChangeArrowheads="1" noChangeShapeType="1" noTextEdit="1"/>
              </p:cNvSpPr>
              <p:nvPr/>
            </p:nvSpPr>
            <p:spPr>
              <a:xfrm>
                <a:off x="6397686" y="2236207"/>
                <a:ext cx="4921578" cy="492443"/>
              </a:xfrm>
              <a:prstGeom prst="rect">
                <a:avLst/>
              </a:prstGeom>
              <a:blipFill>
                <a:blip r:embed="rId5"/>
                <a:stretch>
                  <a:fillRect l="-2228" t="-9877" b="-308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1122F4-0905-4020-882D-5BBF48D55181}"/>
                  </a:ext>
                </a:extLst>
              </p:cNvPr>
              <p:cNvSpPr txBox="1"/>
              <p:nvPr/>
            </p:nvSpPr>
            <p:spPr>
              <a:xfrm>
                <a:off x="8845881" y="3148553"/>
                <a:ext cx="2309960" cy="2031325"/>
              </a:xfrm>
              <a:prstGeom prst="rect">
                <a:avLst/>
              </a:prstGeom>
              <a:noFill/>
            </p:spPr>
            <p:txBody>
              <a:bodyPr wrap="square" rtlCol="0">
                <a:spAutoFit/>
              </a:bodyPr>
              <a:lstStyle/>
              <a:p>
                <a:r>
                  <a:rPr lang="en-US" altLang="zh-CN" b="0" i="0" dirty="0">
                    <a:latin typeface="Cambria Math" panose="02040503050406030204" pitchFamily="18" charset="0"/>
                  </a:rPr>
                  <a:t>For figure on the left:</a:t>
                </a:r>
                <a:endParaRPr lang="en-US" b="0" i="0" dirty="0">
                  <a:latin typeface="Cambria Math" panose="02040503050406030204" pitchFamily="18" charset="0"/>
                </a:endParaRPr>
              </a:p>
              <a:p>
                <a:pPr algn="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=10</m:t>
                      </m:r>
                    </m:oMath>
                  </m:oMathPara>
                </a14:m>
                <a:endParaRPr lang="en-US" b="0" dirty="0"/>
              </a:p>
              <a:p>
                <a:pPr algn="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C</m:t>
                      </m:r>
                      <m:r>
                        <a:rPr lang="en-US" b="0" i="1" smtClean="0">
                          <a:latin typeface="Cambria Math" panose="02040503050406030204" pitchFamily="18" charset="0"/>
                        </a:rPr>
                        <m:t>=8</m:t>
                      </m:r>
                    </m:oMath>
                  </m:oMathPara>
                </a14:m>
                <a:endParaRPr lang="en-US" b="0" dirty="0"/>
              </a:p>
              <a:p>
                <a:pPr algn="r"/>
                <a14:m>
                  <m:oMathPara xmlns:m="http://schemas.openxmlformats.org/officeDocument/2006/math">
                    <m:oMathParaPr>
                      <m:jc m:val="left"/>
                    </m:oMathParaPr>
                    <m:oMath xmlns:m="http://schemas.openxmlformats.org/officeDocument/2006/math">
                      <m:r>
                        <m:rPr>
                          <m:sty m:val="p"/>
                        </m:rPr>
                        <a:rPr lang="en-US">
                          <a:latin typeface="Cambria Math" panose="02040503050406030204" pitchFamily="18" charset="0"/>
                        </a:rPr>
                        <m:t>X</m:t>
                      </m:r>
                      <m:r>
                        <m:rPr>
                          <m:sty m:val="p"/>
                        </m:rPr>
                        <a:rPr lang="en-US" b="0" i="0" smtClean="0">
                          <a:latin typeface="Cambria Math" panose="02040503050406030204" pitchFamily="18" charset="0"/>
                        </a:rPr>
                        <m:t>c</m:t>
                      </m:r>
                      <m:r>
                        <a:rPr lang="en-US" b="0" i="1" smtClean="0">
                          <a:latin typeface="Cambria Math" panose="02040503050406030204" pitchFamily="18" charset="0"/>
                        </a:rPr>
                        <m:t>=1650</m:t>
                      </m:r>
                    </m:oMath>
                  </m:oMathPara>
                </a14:m>
                <a:endParaRPr lang="en-US" b="0" dirty="0"/>
              </a:p>
              <a:p>
                <a:pPr algn="r"/>
                <a14:m>
                  <m:oMathPara xmlns:m="http://schemas.openxmlformats.org/officeDocument/2006/math">
                    <m:oMathParaPr>
                      <m:jc m:val="left"/>
                    </m:oMathParaPr>
                    <m:oMath xmlns:m="http://schemas.openxmlformats.org/officeDocument/2006/math">
                      <m:r>
                        <m:rPr>
                          <m:sty m:val="p"/>
                        </m:rPr>
                        <a:rPr lang="en-US" i="0" smtClean="0">
                          <a:latin typeface="Cambria Math" panose="02040503050406030204" pitchFamily="18" charset="0"/>
                        </a:rPr>
                        <m:t>Ω</m:t>
                      </m:r>
                      <m:r>
                        <a:rPr lang="en-US" b="0" i="1" smtClean="0">
                          <a:latin typeface="Cambria Math" panose="02040503050406030204" pitchFamily="18" charset="0"/>
                        </a:rPr>
                        <m:t>=0</m:t>
                      </m:r>
                    </m:oMath>
                  </m:oMathPara>
                </a14:m>
                <a:endParaRPr lang="en-US" dirty="0"/>
              </a:p>
              <a:p>
                <a:pPr algn="r"/>
                <a:endParaRPr lang="en-US" dirty="0"/>
              </a:p>
              <a:p>
                <a:pPr algn="r"/>
                <a:r>
                  <a:rPr lang="en-US" dirty="0"/>
                  <a:t>unit - </a:t>
                </a:r>
                <a:r>
                  <a:rPr lang="en-US" dirty="0" err="1"/>
                  <a:t>meV</a:t>
                </a:r>
                <a:endParaRPr lang="en-US" b="0" dirty="0"/>
              </a:p>
            </p:txBody>
          </p:sp>
        </mc:Choice>
        <mc:Fallback xmlns="">
          <p:sp>
            <p:nvSpPr>
              <p:cNvPr id="12" name="TextBox 11">
                <a:extLst>
                  <a:ext uri="{FF2B5EF4-FFF2-40B4-BE49-F238E27FC236}">
                    <a16:creationId xmlns:a16="http://schemas.microsoft.com/office/drawing/2014/main" id="{341122F4-0905-4020-882D-5BBF48D55181}"/>
                  </a:ext>
                </a:extLst>
              </p:cNvPr>
              <p:cNvSpPr txBox="1">
                <a:spLocks noRot="1" noChangeAspect="1" noMove="1" noResize="1" noEditPoints="1" noAdjustHandles="1" noChangeArrowheads="1" noChangeShapeType="1" noTextEdit="1"/>
              </p:cNvSpPr>
              <p:nvPr/>
            </p:nvSpPr>
            <p:spPr>
              <a:xfrm>
                <a:off x="8845881" y="3148553"/>
                <a:ext cx="2309960" cy="2031325"/>
              </a:xfrm>
              <a:prstGeom prst="rect">
                <a:avLst/>
              </a:prstGeom>
              <a:blipFill>
                <a:blip r:embed="rId6"/>
                <a:stretch>
                  <a:fillRect l="-2111" t="-1796" r="-2375" b="-359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B621B7C5-32D4-4CB0-8F34-DFD2F9382B76}"/>
              </a:ext>
            </a:extLst>
          </p:cNvPr>
          <p:cNvCxnSpPr/>
          <p:nvPr/>
        </p:nvCxnSpPr>
        <p:spPr>
          <a:xfrm>
            <a:off x="5958527" y="4581427"/>
            <a:ext cx="0" cy="1366886"/>
          </a:xfrm>
          <a:prstGeom prst="straightConnector1">
            <a:avLst/>
          </a:prstGeom>
          <a:ln w="28575">
            <a:prstDash val="dash"/>
            <a:headEnd type="triangle"/>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951C379-CC7F-462C-B0A0-53EA388EA35F}"/>
                  </a:ext>
                </a:extLst>
              </p:cNvPr>
              <p:cNvSpPr txBox="1"/>
              <p:nvPr/>
            </p:nvSpPr>
            <p:spPr>
              <a:xfrm>
                <a:off x="5810844" y="5033914"/>
                <a:ext cx="136688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=10</m:t>
                      </m:r>
                    </m:oMath>
                  </m:oMathPara>
                </a14:m>
                <a:endParaRPr lang="en-US" b="0" dirty="0"/>
              </a:p>
              <a:p>
                <a:endParaRPr lang="en-US" dirty="0"/>
              </a:p>
            </p:txBody>
          </p:sp>
        </mc:Choice>
        <mc:Fallback xmlns="">
          <p:sp>
            <p:nvSpPr>
              <p:cNvPr id="15" name="TextBox 14">
                <a:extLst>
                  <a:ext uri="{FF2B5EF4-FFF2-40B4-BE49-F238E27FC236}">
                    <a16:creationId xmlns:a16="http://schemas.microsoft.com/office/drawing/2014/main" id="{8951C379-CC7F-462C-B0A0-53EA388EA35F}"/>
                  </a:ext>
                </a:extLst>
              </p:cNvPr>
              <p:cNvSpPr txBox="1">
                <a:spLocks noRot="1" noChangeAspect="1" noMove="1" noResize="1" noEditPoints="1" noAdjustHandles="1" noChangeArrowheads="1" noChangeShapeType="1" noTextEdit="1"/>
              </p:cNvSpPr>
              <p:nvPr/>
            </p:nvSpPr>
            <p:spPr>
              <a:xfrm>
                <a:off x="5810844" y="5033914"/>
                <a:ext cx="1366886" cy="646331"/>
              </a:xfrm>
              <a:prstGeom prst="rect">
                <a:avLst/>
              </a:prstGeom>
              <a:blipFill>
                <a:blip r:embed="rId7"/>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19EFDC36-2877-403F-82A0-810BC9C485C4}"/>
              </a:ext>
            </a:extLst>
          </p:cNvPr>
          <p:cNvCxnSpPr>
            <a:cxnSpLocks/>
          </p:cNvCxnSpPr>
          <p:nvPr/>
        </p:nvCxnSpPr>
        <p:spPr>
          <a:xfrm>
            <a:off x="1527142" y="4565228"/>
            <a:ext cx="0" cy="1115017"/>
          </a:xfrm>
          <a:prstGeom prst="straightConnector1">
            <a:avLst/>
          </a:prstGeom>
          <a:ln w="28575">
            <a:prstDash val="dash"/>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185EF924-E568-4E1A-A454-15C3976BE0C2}"/>
              </a:ext>
            </a:extLst>
          </p:cNvPr>
          <p:cNvCxnSpPr/>
          <p:nvPr/>
        </p:nvCxnSpPr>
        <p:spPr>
          <a:xfrm>
            <a:off x="1527142" y="4581427"/>
            <a:ext cx="1489435" cy="0"/>
          </a:xfrm>
          <a:prstGeom prst="straightConnector1">
            <a:avLst/>
          </a:prstGeom>
          <a:ln w="28575">
            <a:prstDash val="dash"/>
            <a:headEnd type="triangle"/>
            <a:tailEnd type="triangle"/>
          </a:ln>
        </p:spPr>
        <p:style>
          <a:lnRef idx="3">
            <a:schemeClr val="accent4"/>
          </a:lnRef>
          <a:fillRef idx="0">
            <a:schemeClr val="accent4"/>
          </a:fillRef>
          <a:effectRef idx="2">
            <a:schemeClr val="accent4"/>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FF4BF6-0ACA-4C18-B2F0-EAF6B4666097}"/>
                  </a:ext>
                </a:extLst>
              </p:cNvPr>
              <p:cNvSpPr txBox="1"/>
              <p:nvPr/>
            </p:nvSpPr>
            <p:spPr>
              <a:xfrm>
                <a:off x="1349607" y="4627479"/>
                <a:ext cx="136688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C</m:t>
                      </m:r>
                      <m:r>
                        <a:rPr lang="en-US" b="0" i="1" smtClean="0">
                          <a:latin typeface="Cambria Math" panose="02040503050406030204" pitchFamily="18" charset="0"/>
                        </a:rPr>
                        <m:t>=8</m:t>
                      </m:r>
                    </m:oMath>
                  </m:oMathPara>
                </a14:m>
                <a:endParaRPr lang="en-US" b="0" dirty="0"/>
              </a:p>
              <a:p>
                <a:endParaRPr lang="en-US" dirty="0"/>
              </a:p>
            </p:txBody>
          </p:sp>
        </mc:Choice>
        <mc:Fallback xmlns="">
          <p:sp>
            <p:nvSpPr>
              <p:cNvPr id="22" name="TextBox 21">
                <a:extLst>
                  <a:ext uri="{FF2B5EF4-FFF2-40B4-BE49-F238E27FC236}">
                    <a16:creationId xmlns:a16="http://schemas.microsoft.com/office/drawing/2014/main" id="{9DFF4BF6-0ACA-4C18-B2F0-EAF6B4666097}"/>
                  </a:ext>
                </a:extLst>
              </p:cNvPr>
              <p:cNvSpPr txBox="1">
                <a:spLocks noRot="1" noChangeAspect="1" noMove="1" noResize="1" noEditPoints="1" noAdjustHandles="1" noChangeArrowheads="1" noChangeShapeType="1" noTextEdit="1"/>
              </p:cNvSpPr>
              <p:nvPr/>
            </p:nvSpPr>
            <p:spPr>
              <a:xfrm>
                <a:off x="1349607" y="4627479"/>
                <a:ext cx="1366886" cy="6463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A3B9F0E-E1C2-41B8-AB87-A11C1BD71219}"/>
                  </a:ext>
                </a:extLst>
              </p:cNvPr>
              <p:cNvSpPr txBox="1"/>
              <p:nvPr/>
            </p:nvSpPr>
            <p:spPr>
              <a:xfrm>
                <a:off x="7916558" y="5406988"/>
                <a:ext cx="3417220" cy="738664"/>
              </a:xfrm>
              <a:prstGeom prst="rect">
                <a:avLst/>
              </a:prstGeom>
              <a:noFill/>
            </p:spPr>
            <p:txBody>
              <a:bodyPr wrap="square" rtlCol="0">
                <a:spAutoFit/>
              </a:bodyPr>
              <a:lstStyle/>
              <a:p>
                <a:r>
                  <a:rPr lang="en-US" sz="2100" dirty="0"/>
                  <a:t>The plot shows the real part of the three eigenvalues of </a:t>
                </a:r>
                <a14:m>
                  <m:oMath xmlns:m="http://schemas.openxmlformats.org/officeDocument/2006/math">
                    <m:r>
                      <a:rPr lang="en-US" sz="2100" b="1" i="1" smtClean="0">
                        <a:latin typeface="Cambria Math" panose="02040503050406030204" pitchFamily="18" charset="0"/>
                      </a:rPr>
                      <m:t>𝑯</m:t>
                    </m:r>
                  </m:oMath>
                </a14:m>
                <a:endParaRPr lang="en-US" sz="2100" dirty="0"/>
              </a:p>
            </p:txBody>
          </p:sp>
        </mc:Choice>
        <mc:Fallback xmlns="">
          <p:sp>
            <p:nvSpPr>
              <p:cNvPr id="23" name="TextBox 22">
                <a:extLst>
                  <a:ext uri="{FF2B5EF4-FFF2-40B4-BE49-F238E27FC236}">
                    <a16:creationId xmlns:a16="http://schemas.microsoft.com/office/drawing/2014/main" id="{3A3B9F0E-E1C2-41B8-AB87-A11C1BD71219}"/>
                  </a:ext>
                </a:extLst>
              </p:cNvPr>
              <p:cNvSpPr txBox="1">
                <a:spLocks noRot="1" noChangeAspect="1" noMove="1" noResize="1" noEditPoints="1" noAdjustHandles="1" noChangeArrowheads="1" noChangeShapeType="1" noTextEdit="1"/>
              </p:cNvSpPr>
              <p:nvPr/>
            </p:nvSpPr>
            <p:spPr>
              <a:xfrm>
                <a:off x="7916558" y="5406988"/>
                <a:ext cx="3417220" cy="738664"/>
              </a:xfrm>
              <a:prstGeom prst="rect">
                <a:avLst/>
              </a:prstGeom>
              <a:blipFill>
                <a:blip r:embed="rId9"/>
                <a:stretch>
                  <a:fillRect l="-2143" t="-4959" b="-15702"/>
                </a:stretch>
              </a:blipFill>
            </p:spPr>
            <p:txBody>
              <a:bodyPr/>
              <a:lstStyle/>
              <a:p>
                <a:r>
                  <a:rPr lang="en-US">
                    <a:noFill/>
                  </a:rPr>
                  <a:t> </a:t>
                </a:r>
              </a:p>
            </p:txBody>
          </p:sp>
        </mc:Fallback>
      </mc:AlternateContent>
      <p:cxnSp>
        <p:nvCxnSpPr>
          <p:cNvPr id="25" name="Connector: Curved 24">
            <a:extLst>
              <a:ext uri="{FF2B5EF4-FFF2-40B4-BE49-F238E27FC236}">
                <a16:creationId xmlns:a16="http://schemas.microsoft.com/office/drawing/2014/main" id="{6D45E7C9-ECC8-4FF0-BA5F-ABEA42E32EF4}"/>
              </a:ext>
            </a:extLst>
          </p:cNvPr>
          <p:cNvCxnSpPr/>
          <p:nvPr/>
        </p:nvCxnSpPr>
        <p:spPr>
          <a:xfrm rot="16200000" flipH="1">
            <a:off x="4058238" y="5566527"/>
            <a:ext cx="471340" cy="292231"/>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7E277F3-4406-4423-BB4C-F253B13DA677}"/>
                  </a:ext>
                </a:extLst>
              </p:cNvPr>
              <p:cNvSpPr txBox="1"/>
              <p:nvPr/>
            </p:nvSpPr>
            <p:spPr>
              <a:xfrm>
                <a:off x="3452176" y="5129989"/>
                <a:ext cx="136688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X</m:t>
                      </m:r>
                      <m:r>
                        <m:rPr>
                          <m:sty m:val="p"/>
                        </m:rPr>
                        <a:rPr lang="en-US" b="0" i="0" smtClean="0">
                          <a:latin typeface="Cambria Math" panose="02040503050406030204" pitchFamily="18" charset="0"/>
                        </a:rPr>
                        <m:t>c</m:t>
                      </m:r>
                      <m:r>
                        <a:rPr lang="en-US" b="0" i="1" smtClean="0">
                          <a:latin typeface="Cambria Math" panose="02040503050406030204" pitchFamily="18" charset="0"/>
                        </a:rPr>
                        <m:t>=1650</m:t>
                      </m:r>
                    </m:oMath>
                  </m:oMathPara>
                </a14:m>
                <a:endParaRPr lang="en-US" b="0" dirty="0"/>
              </a:p>
              <a:p>
                <a:endParaRPr lang="en-US" dirty="0"/>
              </a:p>
            </p:txBody>
          </p:sp>
        </mc:Choice>
        <mc:Fallback xmlns="">
          <p:sp>
            <p:nvSpPr>
              <p:cNvPr id="26" name="TextBox 25">
                <a:extLst>
                  <a:ext uri="{FF2B5EF4-FFF2-40B4-BE49-F238E27FC236}">
                    <a16:creationId xmlns:a16="http://schemas.microsoft.com/office/drawing/2014/main" id="{D7E277F3-4406-4423-BB4C-F253B13DA677}"/>
                  </a:ext>
                </a:extLst>
              </p:cNvPr>
              <p:cNvSpPr txBox="1">
                <a:spLocks noRot="1" noChangeAspect="1" noMove="1" noResize="1" noEditPoints="1" noAdjustHandles="1" noChangeArrowheads="1" noChangeShapeType="1" noTextEdit="1"/>
              </p:cNvSpPr>
              <p:nvPr/>
            </p:nvSpPr>
            <p:spPr>
              <a:xfrm>
                <a:off x="3452176" y="5129989"/>
                <a:ext cx="1366886" cy="64633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2C28AD3-8144-470C-B2D8-5690065538B0}"/>
                  </a:ext>
                </a:extLst>
              </p:cNvPr>
              <p:cNvSpPr txBox="1"/>
              <p:nvPr/>
            </p:nvSpPr>
            <p:spPr>
              <a:xfrm>
                <a:off x="6397686" y="712348"/>
                <a:ext cx="5003249" cy="12716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600" b="1" i="1" smtClean="0">
                          <a:latin typeface="Cambria Math" panose="02040503050406030204" pitchFamily="18" charset="0"/>
                        </a:rPr>
                        <m:t>𝑯</m:t>
                      </m:r>
                      <m:r>
                        <a:rPr lang="en-US" sz="2600" b="0" i="1" smtClean="0">
                          <a:latin typeface="Cambria Math" panose="02040503050406030204" pitchFamily="18" charset="0"/>
                        </a:rPr>
                        <m:t>=</m:t>
                      </m:r>
                      <m:d>
                        <m:dPr>
                          <m:begChr m:val="["/>
                          <m:endChr m:val="]"/>
                          <m:ctrlPr>
                            <a:rPr lang="en-US" sz="2600" i="1" smtClean="0">
                              <a:latin typeface="Cambria Math" panose="02040503050406030204" pitchFamily="18" charset="0"/>
                            </a:rPr>
                          </m:ctrlPr>
                        </m:dPr>
                        <m:e>
                          <m:m>
                            <m:mPr>
                              <m:mcs>
                                <m:mc>
                                  <m:mcPr>
                                    <m:count m:val="3"/>
                                    <m:mcJc m:val="center"/>
                                  </m:mcPr>
                                </m:mc>
                              </m:mcs>
                              <m:ctrlPr>
                                <a:rPr lang="en-US" sz="2600" i="1" smtClean="0">
                                  <a:latin typeface="Cambria Math" panose="02040503050406030204" pitchFamily="18" charset="0"/>
                                </a:rPr>
                              </m:ctrlPr>
                            </m:mPr>
                            <m:mr>
                              <m:e>
                                <m:r>
                                  <m:rPr>
                                    <m:brk m:alnAt="7"/>
                                  </m:rPr>
                                  <a:rPr lang="en-US" sz="2600" b="0" i="1" smtClean="0">
                                    <a:solidFill>
                                      <a:srgbClr val="FF0000"/>
                                    </a:solidFill>
                                    <a:latin typeface="Cambria Math" panose="02040503050406030204" pitchFamily="18" charset="0"/>
                                  </a:rPr>
                                  <m:t>𝐸</m:t>
                                </m:r>
                                <m:r>
                                  <a:rPr lang="en-US" sz="2600" b="0" i="1" smtClean="0">
                                    <a:solidFill>
                                      <a:srgbClr val="FF0000"/>
                                    </a:solidFill>
                                    <a:latin typeface="Cambria Math" panose="02040503050406030204" pitchFamily="18" charset="0"/>
                                  </a:rPr>
                                  <m:t>𝑐𝑚</m:t>
                                </m:r>
                                <m:r>
                                  <a:rPr lang="en-US" sz="2600" b="0" i="1" smtClean="0">
                                    <a:latin typeface="Cambria Math" panose="02040503050406030204" pitchFamily="18" charset="0"/>
                                  </a:rPr>
                                  <m:t>+</m:t>
                                </m:r>
                                <m:r>
                                  <a:rPr lang="en-US" sz="2600" b="0" i="1" smtClean="0">
                                    <a:latin typeface="Cambria Math" panose="02040503050406030204" pitchFamily="18" charset="0"/>
                                  </a:rPr>
                                  <m:t>𝑖𝐺</m:t>
                                </m:r>
                              </m:e>
                              <m:e>
                                <m:r>
                                  <a:rPr lang="en-US" sz="2600" b="0" i="1" smtClean="0">
                                    <a:latin typeface="Cambria Math" panose="02040503050406030204" pitchFamily="18" charset="0"/>
                                  </a:rPr>
                                  <m:t>𝐶</m:t>
                                </m:r>
                              </m:e>
                              <m:e>
                                <m:r>
                                  <m:rPr>
                                    <m:sty m:val="p"/>
                                  </m:rPr>
                                  <a:rPr lang="en-US" sz="2600" b="0" i="0" smtClean="0">
                                    <a:latin typeface="Cambria Math" panose="02040503050406030204" pitchFamily="18" charset="0"/>
                                  </a:rPr>
                                  <m:t>Ω</m:t>
                                </m:r>
                                <m:r>
                                  <a:rPr lang="en-US" sz="2600" b="0" i="1" smtClean="0">
                                    <a:latin typeface="Cambria Math" panose="02040503050406030204" pitchFamily="18" charset="0"/>
                                  </a:rPr>
                                  <m:t>/2</m:t>
                                </m:r>
                              </m:e>
                            </m:mr>
                            <m:mr>
                              <m:e>
                                <m:r>
                                  <a:rPr lang="en-US" sz="2600" b="0" i="1" smtClean="0">
                                    <a:latin typeface="Cambria Math" panose="02040503050406030204" pitchFamily="18" charset="0"/>
                                  </a:rPr>
                                  <m:t>𝐶</m:t>
                                </m:r>
                              </m:e>
                              <m:e>
                                <m:r>
                                  <a:rPr lang="en-US" sz="2600" b="0" i="1" smtClean="0">
                                    <a:solidFill>
                                      <a:srgbClr val="FF0000"/>
                                    </a:solidFill>
                                    <a:latin typeface="Cambria Math" panose="02040503050406030204" pitchFamily="18" charset="0"/>
                                  </a:rPr>
                                  <m:t>𝐸𝑐𝑚</m:t>
                                </m:r>
                                <m:r>
                                  <a:rPr lang="en-US" sz="2600" b="0" i="1" smtClean="0">
                                    <a:latin typeface="Cambria Math" panose="02040503050406030204" pitchFamily="18" charset="0"/>
                                  </a:rPr>
                                  <m:t>−</m:t>
                                </m:r>
                                <m:r>
                                  <a:rPr lang="en-US" sz="2600" b="0" i="1" smtClean="0">
                                    <a:latin typeface="Cambria Math" panose="02040503050406030204" pitchFamily="18" charset="0"/>
                                  </a:rPr>
                                  <m:t>𝑖𝐺</m:t>
                                </m:r>
                              </m:e>
                              <m:e>
                                <m:r>
                                  <m:rPr>
                                    <m:sty m:val="p"/>
                                  </m:rPr>
                                  <a:rPr lang="en-US" sz="2600" b="0" i="0" smtClean="0">
                                    <a:latin typeface="Cambria Math" panose="02040503050406030204" pitchFamily="18" charset="0"/>
                                  </a:rPr>
                                  <m:t>Ω</m:t>
                                </m:r>
                                <m:r>
                                  <a:rPr lang="en-US" sz="2600" b="0" i="1" smtClean="0">
                                    <a:latin typeface="Cambria Math" panose="02040503050406030204" pitchFamily="18" charset="0"/>
                                  </a:rPr>
                                  <m:t>/2</m:t>
                                </m:r>
                              </m:e>
                            </m:mr>
                            <m:mr>
                              <m:e>
                                <m:r>
                                  <m:rPr>
                                    <m:sty m:val="p"/>
                                  </m:rPr>
                                  <a:rPr lang="en-US" sz="2600" b="0" i="0" smtClean="0">
                                    <a:latin typeface="Cambria Math" panose="02040503050406030204" pitchFamily="18" charset="0"/>
                                  </a:rPr>
                                  <m:t>Ω</m:t>
                                </m:r>
                                <m:r>
                                  <a:rPr lang="en-US" sz="2600" b="0" i="1" smtClean="0">
                                    <a:latin typeface="Cambria Math" panose="02040503050406030204" pitchFamily="18" charset="0"/>
                                  </a:rPr>
                                  <m:t>/2</m:t>
                                </m:r>
                              </m:e>
                              <m:e>
                                <m:r>
                                  <m:rPr>
                                    <m:sty m:val="p"/>
                                  </m:rPr>
                                  <a:rPr lang="en-US" sz="2600" b="0" i="0" smtClean="0">
                                    <a:latin typeface="Cambria Math" panose="02040503050406030204" pitchFamily="18" charset="0"/>
                                  </a:rPr>
                                  <m:t>Ω</m:t>
                                </m:r>
                                <m:r>
                                  <a:rPr lang="en-US" sz="2600" b="0" i="1" smtClean="0">
                                    <a:latin typeface="Cambria Math" panose="02040503050406030204" pitchFamily="18" charset="0"/>
                                  </a:rPr>
                                  <m:t>/2</m:t>
                                </m:r>
                              </m:e>
                              <m:e>
                                <m:r>
                                  <a:rPr lang="en-US" sz="2600" b="0" i="1" smtClean="0">
                                    <a:solidFill>
                                      <a:srgbClr val="00B050"/>
                                    </a:solidFill>
                                    <a:latin typeface="Cambria Math" panose="02040503050406030204" pitchFamily="18" charset="0"/>
                                  </a:rPr>
                                  <m:t>𝑋𝑐</m:t>
                                </m:r>
                              </m:e>
                            </m:mr>
                          </m:m>
                        </m:e>
                      </m:d>
                    </m:oMath>
                  </m:oMathPara>
                </a14:m>
                <a:endParaRPr lang="en-US" sz="2600" dirty="0"/>
              </a:p>
            </p:txBody>
          </p:sp>
        </mc:Choice>
        <mc:Fallback xmlns="">
          <p:sp>
            <p:nvSpPr>
              <p:cNvPr id="16" name="TextBox 15">
                <a:extLst>
                  <a:ext uri="{FF2B5EF4-FFF2-40B4-BE49-F238E27FC236}">
                    <a16:creationId xmlns:a16="http://schemas.microsoft.com/office/drawing/2014/main" id="{A2C28AD3-8144-470C-B2D8-5690065538B0}"/>
                  </a:ext>
                </a:extLst>
              </p:cNvPr>
              <p:cNvSpPr txBox="1">
                <a:spLocks noRot="1" noChangeAspect="1" noMove="1" noResize="1" noEditPoints="1" noAdjustHandles="1" noChangeArrowheads="1" noChangeShapeType="1" noTextEdit="1"/>
              </p:cNvSpPr>
              <p:nvPr/>
            </p:nvSpPr>
            <p:spPr>
              <a:xfrm>
                <a:off x="6397686" y="712348"/>
                <a:ext cx="5003249" cy="127169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5947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A9A6DE-FE95-4764-AE05-A30D34FC198F}"/>
              </a:ext>
            </a:extLst>
          </p:cNvPr>
          <p:cNvPicPr>
            <a:picLocks noChangeAspect="1"/>
          </p:cNvPicPr>
          <p:nvPr/>
        </p:nvPicPr>
        <p:blipFill rotWithShape="1">
          <a:blip r:embed="rId2">
            <a:extLst>
              <a:ext uri="{28A0092B-C50C-407E-A947-70E740481C1C}">
                <a14:useLocalDpi xmlns:a14="http://schemas.microsoft.com/office/drawing/2010/main" val="0"/>
              </a:ext>
            </a:extLst>
          </a:blip>
          <a:srcRect r="15772"/>
          <a:stretch/>
        </p:blipFill>
        <p:spPr>
          <a:xfrm>
            <a:off x="0" y="263949"/>
            <a:ext cx="5610399" cy="3330498"/>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385E7D32-0C5E-4DC8-8EC4-5BFF7AEF5C5A}"/>
              </a:ext>
            </a:extLst>
          </p:cNvPr>
          <p:cNvPicPr>
            <a:picLocks noChangeAspect="1"/>
          </p:cNvPicPr>
          <p:nvPr/>
        </p:nvPicPr>
        <p:blipFill rotWithShape="1">
          <a:blip r:embed="rId3">
            <a:extLst>
              <a:ext uri="{28A0092B-C50C-407E-A947-70E740481C1C}">
                <a14:useLocalDpi xmlns:a14="http://schemas.microsoft.com/office/drawing/2010/main" val="0"/>
              </a:ext>
            </a:extLst>
          </a:blip>
          <a:srcRect r="15772"/>
          <a:stretch/>
        </p:blipFill>
        <p:spPr>
          <a:xfrm>
            <a:off x="0" y="3429000"/>
            <a:ext cx="5530999" cy="3283365"/>
          </a:xfrm>
          <a:prstGeom prst="rect">
            <a:avLst/>
          </a:prstGeom>
        </p:spPr>
      </p:pic>
      <p:pic>
        <p:nvPicPr>
          <p:cNvPr id="5" name="Content Placeholder 4">
            <a:extLst>
              <a:ext uri="{FF2B5EF4-FFF2-40B4-BE49-F238E27FC236}">
                <a16:creationId xmlns:a16="http://schemas.microsoft.com/office/drawing/2014/main" id="{0CCCD5B9-35D1-43B8-BC28-DB5D5A907A4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30999" y="216814"/>
            <a:ext cx="6661001" cy="333050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BCA18A5-28BA-4438-9451-FAB2213689A5}"/>
                  </a:ext>
                </a:extLst>
              </p:cNvPr>
              <p:cNvSpPr txBox="1"/>
              <p:nvPr/>
            </p:nvSpPr>
            <p:spPr>
              <a:xfrm>
                <a:off x="6434760" y="5187547"/>
                <a:ext cx="4353434" cy="1708160"/>
              </a:xfrm>
              <a:prstGeom prst="rect">
                <a:avLst/>
              </a:prstGeom>
              <a:noFill/>
            </p:spPr>
            <p:txBody>
              <a:bodyPr wrap="square" rtlCol="0">
                <a:spAutoFit/>
              </a:bodyPr>
              <a:lstStyle/>
              <a:p>
                <a:r>
                  <a:rPr lang="en-US" sz="2100" b="0" dirty="0"/>
                  <a:t>Set </a:t>
                </a:r>
                <a14:m>
                  <m:oMath xmlns:m="http://schemas.openxmlformats.org/officeDocument/2006/math">
                    <m:r>
                      <m:rPr>
                        <m:sty m:val="p"/>
                      </m:rPr>
                      <a:rPr lang="en-US" sz="2100" b="0" i="0" smtClean="0">
                        <a:latin typeface="Cambria Math" panose="02040503050406030204" pitchFamily="18" charset="0"/>
                      </a:rPr>
                      <m:t>Ω</m:t>
                    </m:r>
                    <m:r>
                      <a:rPr lang="en-US" sz="2100" b="0" i="0" smtClean="0">
                        <a:latin typeface="Cambria Math" panose="02040503050406030204" pitchFamily="18" charset="0"/>
                      </a:rPr>
                      <m:t>=0</m:t>
                    </m:r>
                  </m:oMath>
                </a14:m>
                <a:r>
                  <a:rPr lang="en-US" sz="2100" dirty="0"/>
                  <a:t>, </a:t>
                </a:r>
                <a14:m>
                  <m:oMath xmlns:m="http://schemas.openxmlformats.org/officeDocument/2006/math">
                    <m:r>
                      <a:rPr lang="en-US" sz="2100" i="1">
                        <a:latin typeface="Cambria Math" panose="02040503050406030204" pitchFamily="18" charset="0"/>
                      </a:rPr>
                      <m:t>𝐶</m:t>
                    </m:r>
                    <m:r>
                      <a:rPr lang="en-US" sz="2100" b="0" i="1" smtClean="0">
                        <a:latin typeface="Cambria Math" panose="02040503050406030204" pitchFamily="18" charset="0"/>
                      </a:rPr>
                      <m:t>=8</m:t>
                    </m:r>
                  </m:oMath>
                </a14:m>
                <a:endParaRPr lang="en-US" sz="2100" dirty="0"/>
              </a:p>
              <a:p>
                <a14:m>
                  <m:oMath xmlns:m="http://schemas.openxmlformats.org/officeDocument/2006/math">
                    <m:r>
                      <m:rPr>
                        <m:sty m:val="p"/>
                      </m:rPr>
                      <a:rPr lang="en-US" sz="2100" b="0" i="0" smtClean="0">
                        <a:solidFill>
                          <a:srgbClr val="C00000"/>
                        </a:solidFill>
                        <a:latin typeface="Cambria Math" panose="02040503050406030204" pitchFamily="18" charset="0"/>
                      </a:rPr>
                      <m:t>Δ</m:t>
                    </m:r>
                    <m:r>
                      <a:rPr lang="en-US" sz="2100" b="0" i="1" smtClean="0">
                        <a:solidFill>
                          <a:srgbClr val="C00000"/>
                        </a:solidFill>
                        <a:latin typeface="Cambria Math" panose="02040503050406030204" pitchFamily="18" charset="0"/>
                      </a:rPr>
                      <m:t>=10</m:t>
                    </m:r>
                  </m:oMath>
                </a14:m>
                <a:r>
                  <a:rPr lang="en-US" sz="2100" dirty="0">
                    <a:solidFill>
                      <a:srgbClr val="C00000"/>
                    </a:solidFill>
                  </a:rPr>
                  <a:t> (top left)</a:t>
                </a:r>
              </a:p>
              <a:p>
                <a14:m>
                  <m:oMath xmlns:m="http://schemas.openxmlformats.org/officeDocument/2006/math">
                    <m:r>
                      <m:rPr>
                        <m:sty m:val="p"/>
                      </m:rPr>
                      <a:rPr lang="en-US" sz="2100" b="0" i="0" smtClean="0">
                        <a:solidFill>
                          <a:srgbClr val="C00000"/>
                        </a:solidFill>
                        <a:latin typeface="Cambria Math" panose="02040503050406030204" pitchFamily="18" charset="0"/>
                      </a:rPr>
                      <m:t>Δ</m:t>
                    </m:r>
                    <m:r>
                      <a:rPr lang="en-US" sz="2100" b="0" i="1" smtClean="0">
                        <a:solidFill>
                          <a:srgbClr val="C00000"/>
                        </a:solidFill>
                        <a:latin typeface="Cambria Math" panose="02040503050406030204" pitchFamily="18" charset="0"/>
                      </a:rPr>
                      <m:t>=5</m:t>
                    </m:r>
                  </m:oMath>
                </a14:m>
                <a:r>
                  <a:rPr lang="en-US" sz="2100" dirty="0">
                    <a:solidFill>
                      <a:srgbClr val="C00000"/>
                    </a:solidFill>
                  </a:rPr>
                  <a:t> (top right)</a:t>
                </a:r>
              </a:p>
              <a:p>
                <a14:m>
                  <m:oMath xmlns:m="http://schemas.openxmlformats.org/officeDocument/2006/math">
                    <m:r>
                      <m:rPr>
                        <m:sty m:val="p"/>
                      </m:rPr>
                      <a:rPr lang="en-US" sz="2100" b="0" i="0" smtClean="0">
                        <a:solidFill>
                          <a:srgbClr val="C00000"/>
                        </a:solidFill>
                        <a:latin typeface="Cambria Math" panose="02040503050406030204" pitchFamily="18" charset="0"/>
                      </a:rPr>
                      <m:t>Δ</m:t>
                    </m:r>
                    <m:r>
                      <a:rPr lang="en-US" sz="2100" b="0" i="1" smtClean="0">
                        <a:solidFill>
                          <a:srgbClr val="C00000"/>
                        </a:solidFill>
                        <a:latin typeface="Cambria Math" panose="02040503050406030204" pitchFamily="18" charset="0"/>
                      </a:rPr>
                      <m:t>=8</m:t>
                    </m:r>
                  </m:oMath>
                </a14:m>
                <a:r>
                  <a:rPr lang="en-US" sz="2100" dirty="0">
                    <a:solidFill>
                      <a:srgbClr val="C00000"/>
                    </a:solidFill>
                  </a:rPr>
                  <a:t> (bottom left)</a:t>
                </a:r>
              </a:p>
              <a:p>
                <a:endParaRPr lang="en-US" sz="2100" dirty="0"/>
              </a:p>
            </p:txBody>
          </p:sp>
        </mc:Choice>
        <mc:Fallback xmlns="">
          <p:sp>
            <p:nvSpPr>
              <p:cNvPr id="15" name="TextBox 14">
                <a:extLst>
                  <a:ext uri="{FF2B5EF4-FFF2-40B4-BE49-F238E27FC236}">
                    <a16:creationId xmlns:a16="http://schemas.microsoft.com/office/drawing/2014/main" id="{0BCA18A5-28BA-4438-9451-FAB2213689A5}"/>
                  </a:ext>
                </a:extLst>
              </p:cNvPr>
              <p:cNvSpPr txBox="1">
                <a:spLocks noRot="1" noChangeAspect="1" noMove="1" noResize="1" noEditPoints="1" noAdjustHandles="1" noChangeArrowheads="1" noChangeShapeType="1" noTextEdit="1"/>
              </p:cNvSpPr>
              <p:nvPr/>
            </p:nvSpPr>
            <p:spPr>
              <a:xfrm>
                <a:off x="6434760" y="5187547"/>
                <a:ext cx="4353434" cy="1708160"/>
              </a:xfrm>
              <a:prstGeom prst="rect">
                <a:avLst/>
              </a:prstGeom>
              <a:blipFill>
                <a:blip r:embed="rId5"/>
                <a:stretch>
                  <a:fillRect l="-1681" t="-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21937E-80FE-4D72-A505-4DA808FC0D9A}"/>
                  </a:ext>
                </a:extLst>
              </p:cNvPr>
              <p:cNvSpPr txBox="1"/>
              <p:nvPr/>
            </p:nvSpPr>
            <p:spPr>
              <a:xfrm>
                <a:off x="6234263" y="3861648"/>
                <a:ext cx="4619919" cy="10270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𝑯</m:t>
                      </m:r>
                      <m:r>
                        <a:rPr lang="en-US" sz="2100" b="0" i="1" smtClean="0">
                          <a:latin typeface="Cambria Math" panose="02040503050406030204" pitchFamily="18" charset="0"/>
                        </a:rPr>
                        <m:t>=</m:t>
                      </m:r>
                      <m:d>
                        <m:dPr>
                          <m:begChr m:val="["/>
                          <m:endChr m:val="]"/>
                          <m:ctrlPr>
                            <a:rPr lang="en-US" sz="2100" i="1" smtClean="0">
                              <a:latin typeface="Cambria Math" panose="02040503050406030204" pitchFamily="18" charset="0"/>
                            </a:rPr>
                          </m:ctrlPr>
                        </m:dPr>
                        <m:e>
                          <m:m>
                            <m:mPr>
                              <m:mcs>
                                <m:mc>
                                  <m:mcPr>
                                    <m:count m:val="3"/>
                                    <m:mcJc m:val="center"/>
                                  </m:mcPr>
                                </m:mc>
                              </m:mcs>
                              <m:ctrlPr>
                                <a:rPr lang="en-US" sz="2100" i="1" smtClean="0">
                                  <a:latin typeface="Cambria Math" panose="02040503050406030204" pitchFamily="18" charset="0"/>
                                </a:rPr>
                              </m:ctrlPr>
                            </m:mPr>
                            <m:mr>
                              <m:e>
                                <m:r>
                                  <m:rPr>
                                    <m:brk m:alnAt="7"/>
                                  </m:rPr>
                                  <a:rPr lang="en-US" sz="2100" b="0" i="1" smtClean="0">
                                    <a:solidFill>
                                      <a:srgbClr val="FF0000"/>
                                    </a:solidFill>
                                    <a:latin typeface="Cambria Math" panose="02040503050406030204" pitchFamily="18" charset="0"/>
                                  </a:rPr>
                                  <m:t>𝐸</m:t>
                                </m:r>
                                <m:r>
                                  <a:rPr lang="en-US" sz="2100" b="0" i="1" smtClean="0">
                                    <a:solidFill>
                                      <a:srgbClr val="FF0000"/>
                                    </a:solidFill>
                                    <a:latin typeface="Cambria Math" panose="02040503050406030204" pitchFamily="18" charset="0"/>
                                  </a:rPr>
                                  <m:t>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a:rPr lang="en-US" sz="2100" b="0" i="1" smtClean="0">
                                    <a:latin typeface="Cambria Math" panose="02040503050406030204" pitchFamily="18" charset="0"/>
                                  </a:rPr>
                                  <m:t>𝐶</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a:rPr lang="en-US" sz="2100" b="0" i="1" smtClean="0">
                                    <a:latin typeface="Cambria Math" panose="02040503050406030204" pitchFamily="18" charset="0"/>
                                  </a:rPr>
                                  <m:t>𝐶</m:t>
                                </m:r>
                              </m:e>
                              <m:e>
                                <m:r>
                                  <a:rPr lang="en-US" sz="2100" b="0" i="1" smtClean="0">
                                    <a:solidFill>
                                      <a:srgbClr val="FF0000"/>
                                    </a:solidFill>
                                    <a:latin typeface="Cambria Math" panose="02040503050406030204" pitchFamily="18" charset="0"/>
                                  </a:rPr>
                                  <m:t>𝐸𝑐𝑚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a:rPr lang="en-US" sz="2100" b="0" i="1" smtClean="0">
                                    <a:solidFill>
                                      <a:srgbClr val="00B050"/>
                                    </a:solidFill>
                                    <a:latin typeface="Cambria Math" panose="02040503050406030204" pitchFamily="18" charset="0"/>
                                  </a:rPr>
                                  <m:t>𝑋𝑐</m:t>
                                </m:r>
                              </m:e>
                            </m:mr>
                          </m:m>
                        </m:e>
                      </m:d>
                    </m:oMath>
                  </m:oMathPara>
                </a14:m>
                <a:endParaRPr lang="en-US" sz="2100" dirty="0"/>
              </a:p>
            </p:txBody>
          </p:sp>
        </mc:Choice>
        <mc:Fallback xmlns="">
          <p:sp>
            <p:nvSpPr>
              <p:cNvPr id="17" name="TextBox 16">
                <a:extLst>
                  <a:ext uri="{FF2B5EF4-FFF2-40B4-BE49-F238E27FC236}">
                    <a16:creationId xmlns:a16="http://schemas.microsoft.com/office/drawing/2014/main" id="{6F21937E-80FE-4D72-A505-4DA808FC0D9A}"/>
                  </a:ext>
                </a:extLst>
              </p:cNvPr>
              <p:cNvSpPr txBox="1">
                <a:spLocks noRot="1" noChangeAspect="1" noMove="1" noResize="1" noEditPoints="1" noAdjustHandles="1" noChangeArrowheads="1" noChangeShapeType="1" noTextEdit="1"/>
              </p:cNvSpPr>
              <p:nvPr/>
            </p:nvSpPr>
            <p:spPr>
              <a:xfrm>
                <a:off x="6234263" y="3861648"/>
                <a:ext cx="4619919" cy="102707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7399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A9A6DE-FE95-4764-AE05-A30D34FC198F}"/>
              </a:ext>
            </a:extLst>
          </p:cNvPr>
          <p:cNvPicPr>
            <a:picLocks noChangeAspect="1"/>
          </p:cNvPicPr>
          <p:nvPr/>
        </p:nvPicPr>
        <p:blipFill rotWithShape="1">
          <a:blip r:embed="rId2">
            <a:extLst>
              <a:ext uri="{28A0092B-C50C-407E-A947-70E740481C1C}">
                <a14:useLocalDpi xmlns:a14="http://schemas.microsoft.com/office/drawing/2010/main" val="0"/>
              </a:ext>
            </a:extLst>
          </a:blip>
          <a:srcRect r="15772"/>
          <a:stretch/>
        </p:blipFill>
        <p:spPr>
          <a:xfrm>
            <a:off x="0" y="263949"/>
            <a:ext cx="5610399" cy="3330498"/>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BCA18A5-28BA-4438-9451-FAB2213689A5}"/>
                  </a:ext>
                </a:extLst>
              </p:cNvPr>
              <p:cNvSpPr txBox="1"/>
              <p:nvPr/>
            </p:nvSpPr>
            <p:spPr>
              <a:xfrm>
                <a:off x="6434760" y="5187547"/>
                <a:ext cx="4353434" cy="1708160"/>
              </a:xfrm>
              <a:prstGeom prst="rect">
                <a:avLst/>
              </a:prstGeom>
              <a:noFill/>
            </p:spPr>
            <p:txBody>
              <a:bodyPr wrap="square" rtlCol="0">
                <a:spAutoFit/>
              </a:bodyPr>
              <a:lstStyle/>
              <a:p>
                <a:r>
                  <a:rPr lang="en-US" sz="2100" b="0" dirty="0"/>
                  <a:t>Set</a:t>
                </a:r>
                <a:r>
                  <a:rPr lang="en-US" sz="2100" b="0" dirty="0">
                    <a:solidFill>
                      <a:schemeClr val="tx1"/>
                    </a:solidFill>
                  </a:rPr>
                  <a:t> </a:t>
                </a:r>
                <a14:m>
                  <m:oMath xmlns:m="http://schemas.openxmlformats.org/officeDocument/2006/math">
                    <m:r>
                      <m:rPr>
                        <m:sty m:val="p"/>
                      </m:rPr>
                      <a:rPr lang="en-US" sz="2100">
                        <a:solidFill>
                          <a:schemeClr val="tx1"/>
                        </a:solidFill>
                        <a:latin typeface="Cambria Math" panose="02040503050406030204" pitchFamily="18" charset="0"/>
                      </a:rPr>
                      <m:t>Δ</m:t>
                    </m:r>
                    <m:r>
                      <a:rPr lang="en-US" sz="2100" i="1">
                        <a:solidFill>
                          <a:schemeClr val="tx1"/>
                        </a:solidFill>
                        <a:latin typeface="Cambria Math" panose="02040503050406030204" pitchFamily="18" charset="0"/>
                      </a:rPr>
                      <m:t> </m:t>
                    </m:r>
                    <m:r>
                      <a:rPr lang="en-US" sz="2100" b="0" i="0" smtClean="0">
                        <a:latin typeface="Cambria Math" panose="02040503050406030204" pitchFamily="18" charset="0"/>
                      </a:rPr>
                      <m:t>=10</m:t>
                    </m:r>
                  </m:oMath>
                </a14:m>
                <a:r>
                  <a:rPr lang="en-US" sz="2100" dirty="0"/>
                  <a:t>, </a:t>
                </a:r>
                <a14:m>
                  <m:oMath xmlns:m="http://schemas.openxmlformats.org/officeDocument/2006/math">
                    <m:r>
                      <a:rPr lang="en-US" sz="2100" i="1">
                        <a:latin typeface="Cambria Math" panose="02040503050406030204" pitchFamily="18" charset="0"/>
                      </a:rPr>
                      <m:t>𝐶</m:t>
                    </m:r>
                    <m:r>
                      <a:rPr lang="en-US" sz="2100" b="0" i="1" smtClean="0">
                        <a:latin typeface="Cambria Math" panose="02040503050406030204" pitchFamily="18" charset="0"/>
                      </a:rPr>
                      <m:t>=8</m:t>
                    </m:r>
                  </m:oMath>
                </a14:m>
                <a:endParaRPr lang="en-US" sz="2100" dirty="0"/>
              </a:p>
              <a:p>
                <a14:m>
                  <m:oMath xmlns:m="http://schemas.openxmlformats.org/officeDocument/2006/math">
                    <m:r>
                      <m:rPr>
                        <m:sty m:val="p"/>
                      </m:rPr>
                      <a:rPr lang="en-US" sz="2100" smtClean="0">
                        <a:solidFill>
                          <a:srgbClr val="C00000"/>
                        </a:solidFill>
                        <a:latin typeface="Cambria Math" panose="02040503050406030204" pitchFamily="18" charset="0"/>
                      </a:rPr>
                      <m:t>Ω</m:t>
                    </m:r>
                    <m:r>
                      <a:rPr lang="en-US" sz="2100" smtClean="0">
                        <a:solidFill>
                          <a:srgbClr val="C00000"/>
                        </a:solidFill>
                        <a:latin typeface="Cambria Math" panose="02040503050406030204" pitchFamily="18" charset="0"/>
                      </a:rPr>
                      <m:t>=0</m:t>
                    </m:r>
                  </m:oMath>
                </a14:m>
                <a:r>
                  <a:rPr lang="en-US" sz="2100" dirty="0">
                    <a:solidFill>
                      <a:srgbClr val="C00000"/>
                    </a:solidFill>
                  </a:rPr>
                  <a:t> (top left)</a:t>
                </a:r>
              </a:p>
              <a:p>
                <a14:m>
                  <m:oMath xmlns:m="http://schemas.openxmlformats.org/officeDocument/2006/math">
                    <m:r>
                      <m:rPr>
                        <m:sty m:val="p"/>
                      </m:rPr>
                      <a:rPr lang="en-US" sz="2100">
                        <a:solidFill>
                          <a:srgbClr val="C00000"/>
                        </a:solidFill>
                        <a:latin typeface="Cambria Math" panose="02040503050406030204" pitchFamily="18" charset="0"/>
                      </a:rPr>
                      <m:t>Ω</m:t>
                    </m:r>
                    <m:r>
                      <a:rPr lang="en-US" sz="2100" b="0" i="1" smtClean="0">
                        <a:solidFill>
                          <a:srgbClr val="C00000"/>
                        </a:solidFill>
                        <a:latin typeface="Cambria Math" panose="02040503050406030204" pitchFamily="18" charset="0"/>
                      </a:rPr>
                      <m:t>=6</m:t>
                    </m:r>
                  </m:oMath>
                </a14:m>
                <a:r>
                  <a:rPr lang="en-US" sz="2100" dirty="0">
                    <a:solidFill>
                      <a:srgbClr val="C00000"/>
                    </a:solidFill>
                  </a:rPr>
                  <a:t> (top right)</a:t>
                </a:r>
              </a:p>
              <a:p>
                <a14:m>
                  <m:oMath xmlns:m="http://schemas.openxmlformats.org/officeDocument/2006/math">
                    <m:r>
                      <m:rPr>
                        <m:sty m:val="p"/>
                      </m:rPr>
                      <a:rPr lang="en-US" sz="2100">
                        <a:solidFill>
                          <a:srgbClr val="C00000"/>
                        </a:solidFill>
                        <a:latin typeface="Cambria Math" panose="02040503050406030204" pitchFamily="18" charset="0"/>
                      </a:rPr>
                      <m:t>Ω</m:t>
                    </m:r>
                    <m:r>
                      <a:rPr lang="en-US" sz="2100" b="0" i="1" smtClean="0">
                        <a:solidFill>
                          <a:srgbClr val="C00000"/>
                        </a:solidFill>
                        <a:latin typeface="Cambria Math" panose="02040503050406030204" pitchFamily="18" charset="0"/>
                      </a:rPr>
                      <m:t>=8</m:t>
                    </m:r>
                  </m:oMath>
                </a14:m>
                <a:r>
                  <a:rPr lang="en-US" sz="2100" dirty="0">
                    <a:solidFill>
                      <a:srgbClr val="C00000"/>
                    </a:solidFill>
                  </a:rPr>
                  <a:t> (bottom left)</a:t>
                </a:r>
              </a:p>
              <a:p>
                <a:endParaRPr lang="en-US" sz="2100" dirty="0"/>
              </a:p>
            </p:txBody>
          </p:sp>
        </mc:Choice>
        <mc:Fallback xmlns="">
          <p:sp>
            <p:nvSpPr>
              <p:cNvPr id="15" name="TextBox 14">
                <a:extLst>
                  <a:ext uri="{FF2B5EF4-FFF2-40B4-BE49-F238E27FC236}">
                    <a16:creationId xmlns:a16="http://schemas.microsoft.com/office/drawing/2014/main" id="{0BCA18A5-28BA-4438-9451-FAB2213689A5}"/>
                  </a:ext>
                </a:extLst>
              </p:cNvPr>
              <p:cNvSpPr txBox="1">
                <a:spLocks noRot="1" noChangeAspect="1" noMove="1" noResize="1" noEditPoints="1" noAdjustHandles="1" noChangeArrowheads="1" noChangeShapeType="1" noTextEdit="1"/>
              </p:cNvSpPr>
              <p:nvPr/>
            </p:nvSpPr>
            <p:spPr>
              <a:xfrm>
                <a:off x="6434760" y="5187547"/>
                <a:ext cx="4353434" cy="1708160"/>
              </a:xfrm>
              <a:prstGeom prst="rect">
                <a:avLst/>
              </a:prstGeom>
              <a:blipFill>
                <a:blip r:embed="rId3"/>
                <a:stretch>
                  <a:fillRect l="-1681" t="-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21937E-80FE-4D72-A505-4DA808FC0D9A}"/>
                  </a:ext>
                </a:extLst>
              </p:cNvPr>
              <p:cNvSpPr txBox="1"/>
              <p:nvPr/>
            </p:nvSpPr>
            <p:spPr>
              <a:xfrm>
                <a:off x="6234263" y="3861648"/>
                <a:ext cx="4619919" cy="10270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𝑯</m:t>
                      </m:r>
                      <m:r>
                        <a:rPr lang="en-US" sz="2100" b="0" i="1" smtClean="0">
                          <a:latin typeface="Cambria Math" panose="02040503050406030204" pitchFamily="18" charset="0"/>
                        </a:rPr>
                        <m:t>=</m:t>
                      </m:r>
                      <m:d>
                        <m:dPr>
                          <m:begChr m:val="["/>
                          <m:endChr m:val="]"/>
                          <m:ctrlPr>
                            <a:rPr lang="en-US" sz="2100" i="1" smtClean="0">
                              <a:latin typeface="Cambria Math" panose="02040503050406030204" pitchFamily="18" charset="0"/>
                            </a:rPr>
                          </m:ctrlPr>
                        </m:dPr>
                        <m:e>
                          <m:m>
                            <m:mPr>
                              <m:mcs>
                                <m:mc>
                                  <m:mcPr>
                                    <m:count m:val="3"/>
                                    <m:mcJc m:val="center"/>
                                  </m:mcPr>
                                </m:mc>
                              </m:mcs>
                              <m:ctrlPr>
                                <a:rPr lang="en-US" sz="2100" i="1" smtClean="0">
                                  <a:latin typeface="Cambria Math" panose="02040503050406030204" pitchFamily="18" charset="0"/>
                                </a:rPr>
                              </m:ctrlPr>
                            </m:mPr>
                            <m:mr>
                              <m:e>
                                <m:r>
                                  <m:rPr>
                                    <m:brk m:alnAt="7"/>
                                  </m:rPr>
                                  <a:rPr lang="en-US" sz="2100" b="0" i="1" smtClean="0">
                                    <a:solidFill>
                                      <a:srgbClr val="FF0000"/>
                                    </a:solidFill>
                                    <a:latin typeface="Cambria Math" panose="02040503050406030204" pitchFamily="18" charset="0"/>
                                  </a:rPr>
                                  <m:t>𝐸</m:t>
                                </m:r>
                                <m:r>
                                  <a:rPr lang="en-US" sz="2100" b="0" i="1" smtClean="0">
                                    <a:solidFill>
                                      <a:srgbClr val="FF0000"/>
                                    </a:solidFill>
                                    <a:latin typeface="Cambria Math" panose="02040503050406030204" pitchFamily="18" charset="0"/>
                                  </a:rPr>
                                  <m:t>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a:rPr lang="en-US" sz="2100" b="0" i="1" smtClean="0">
                                    <a:latin typeface="Cambria Math" panose="02040503050406030204" pitchFamily="18" charset="0"/>
                                  </a:rPr>
                                  <m:t>𝐶</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a:rPr lang="en-US" sz="2100" b="0" i="1" smtClean="0">
                                    <a:latin typeface="Cambria Math" panose="02040503050406030204" pitchFamily="18" charset="0"/>
                                  </a:rPr>
                                  <m:t>𝐶</m:t>
                                </m:r>
                              </m:e>
                              <m:e>
                                <m:r>
                                  <a:rPr lang="en-US" sz="2100" b="0" i="1" smtClean="0">
                                    <a:solidFill>
                                      <a:srgbClr val="FF0000"/>
                                    </a:solidFill>
                                    <a:latin typeface="Cambria Math" panose="02040503050406030204" pitchFamily="18" charset="0"/>
                                  </a:rPr>
                                  <m:t>𝐸𝑐𝑚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a:rPr lang="en-US" sz="2100" b="0" i="1" smtClean="0">
                                    <a:solidFill>
                                      <a:srgbClr val="00B050"/>
                                    </a:solidFill>
                                    <a:latin typeface="Cambria Math" panose="02040503050406030204" pitchFamily="18" charset="0"/>
                                  </a:rPr>
                                  <m:t>𝑋𝑐</m:t>
                                </m:r>
                              </m:e>
                            </m:mr>
                          </m:m>
                        </m:e>
                      </m:d>
                    </m:oMath>
                  </m:oMathPara>
                </a14:m>
                <a:endParaRPr lang="en-US" sz="2100" dirty="0"/>
              </a:p>
            </p:txBody>
          </p:sp>
        </mc:Choice>
        <mc:Fallback xmlns="">
          <p:sp>
            <p:nvSpPr>
              <p:cNvPr id="17" name="TextBox 16">
                <a:extLst>
                  <a:ext uri="{FF2B5EF4-FFF2-40B4-BE49-F238E27FC236}">
                    <a16:creationId xmlns:a16="http://schemas.microsoft.com/office/drawing/2014/main" id="{6F21937E-80FE-4D72-A505-4DA808FC0D9A}"/>
                  </a:ext>
                </a:extLst>
              </p:cNvPr>
              <p:cNvSpPr txBox="1">
                <a:spLocks noRot="1" noChangeAspect="1" noMove="1" noResize="1" noEditPoints="1" noAdjustHandles="1" noChangeArrowheads="1" noChangeShapeType="1" noTextEdit="1"/>
              </p:cNvSpPr>
              <p:nvPr/>
            </p:nvSpPr>
            <p:spPr>
              <a:xfrm>
                <a:off x="6234263" y="3861648"/>
                <a:ext cx="4619919" cy="1027076"/>
              </a:xfrm>
              <a:prstGeom prst="rect">
                <a:avLst/>
              </a:prstGeom>
              <a:blipFill>
                <a:blip r:embed="rId4"/>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EB7A022B-921A-4311-B874-BE14449A1599}"/>
              </a:ext>
            </a:extLst>
          </p:cNvPr>
          <p:cNvPicPr>
            <a:picLocks noChangeAspect="1"/>
          </p:cNvPicPr>
          <p:nvPr/>
        </p:nvPicPr>
        <p:blipFill rotWithShape="1">
          <a:blip r:embed="rId5">
            <a:extLst>
              <a:ext uri="{28A0092B-C50C-407E-A947-70E740481C1C}">
                <a14:useLocalDpi xmlns:a14="http://schemas.microsoft.com/office/drawing/2010/main" val="0"/>
              </a:ext>
            </a:extLst>
          </a:blip>
          <a:srcRect r="13315"/>
          <a:stretch/>
        </p:blipFill>
        <p:spPr>
          <a:xfrm>
            <a:off x="0" y="3466707"/>
            <a:ext cx="5610399" cy="3236057"/>
          </a:xfrm>
          <a:prstGeom prst="rect">
            <a:avLst/>
          </a:prstGeom>
        </p:spPr>
      </p:pic>
      <p:pic>
        <p:nvPicPr>
          <p:cNvPr id="20" name="Picture 19">
            <a:extLst>
              <a:ext uri="{FF2B5EF4-FFF2-40B4-BE49-F238E27FC236}">
                <a16:creationId xmlns:a16="http://schemas.microsoft.com/office/drawing/2014/main" id="{33347404-A0CA-4A85-8289-0EE1D242AC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1005" y="201960"/>
            <a:ext cx="6660995" cy="3330498"/>
          </a:xfrm>
          <a:prstGeom prst="rect">
            <a:avLst/>
          </a:prstGeom>
        </p:spPr>
      </p:pic>
      <p:pic>
        <p:nvPicPr>
          <p:cNvPr id="22" name="Picture 21">
            <a:extLst>
              <a:ext uri="{FF2B5EF4-FFF2-40B4-BE49-F238E27FC236}">
                <a16:creationId xmlns:a16="http://schemas.microsoft.com/office/drawing/2014/main" id="{03A836A8-BA97-4B54-9198-C4781DFABA7B}"/>
              </a:ext>
            </a:extLst>
          </p:cNvPr>
          <p:cNvPicPr>
            <a:picLocks noChangeAspect="1"/>
          </p:cNvPicPr>
          <p:nvPr/>
        </p:nvPicPr>
        <p:blipFill rotWithShape="1">
          <a:blip r:embed="rId2">
            <a:extLst>
              <a:ext uri="{28A0092B-C50C-407E-A947-70E740481C1C}">
                <a14:useLocalDpi xmlns:a14="http://schemas.microsoft.com/office/drawing/2010/main" val="0"/>
              </a:ext>
            </a:extLst>
          </a:blip>
          <a:srcRect r="14485"/>
          <a:stretch/>
        </p:blipFill>
        <p:spPr>
          <a:xfrm>
            <a:off x="0" y="244048"/>
            <a:ext cx="5531005" cy="3233927"/>
          </a:xfrm>
          <a:prstGeom prst="rect">
            <a:avLst/>
          </a:prstGeom>
        </p:spPr>
      </p:pic>
    </p:spTree>
    <p:extLst>
      <p:ext uri="{BB962C8B-B14F-4D97-AF65-F5344CB8AC3E}">
        <p14:creationId xmlns:p14="http://schemas.microsoft.com/office/powerpoint/2010/main" val="138842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A9A6DE-FE95-4764-AE05-A30D34FC198F}"/>
              </a:ext>
            </a:extLst>
          </p:cNvPr>
          <p:cNvPicPr>
            <a:picLocks noChangeAspect="1"/>
          </p:cNvPicPr>
          <p:nvPr/>
        </p:nvPicPr>
        <p:blipFill rotWithShape="1">
          <a:blip r:embed="rId2">
            <a:extLst>
              <a:ext uri="{28A0092B-C50C-407E-A947-70E740481C1C}">
                <a14:useLocalDpi xmlns:a14="http://schemas.microsoft.com/office/drawing/2010/main" val="0"/>
              </a:ext>
            </a:extLst>
          </a:blip>
          <a:srcRect r="15772"/>
          <a:stretch/>
        </p:blipFill>
        <p:spPr>
          <a:xfrm>
            <a:off x="0" y="263949"/>
            <a:ext cx="5610399" cy="3330498"/>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BCA18A5-28BA-4438-9451-FAB2213689A5}"/>
                  </a:ext>
                </a:extLst>
              </p:cNvPr>
              <p:cNvSpPr txBox="1"/>
              <p:nvPr/>
            </p:nvSpPr>
            <p:spPr>
              <a:xfrm>
                <a:off x="6434760" y="5187547"/>
                <a:ext cx="4353434" cy="1384995"/>
              </a:xfrm>
              <a:prstGeom prst="rect">
                <a:avLst/>
              </a:prstGeom>
              <a:noFill/>
            </p:spPr>
            <p:txBody>
              <a:bodyPr wrap="square" rtlCol="0">
                <a:spAutoFit/>
              </a:bodyPr>
              <a:lstStyle/>
              <a:p>
                <a:r>
                  <a:rPr lang="en-US" sz="2100" b="0" dirty="0"/>
                  <a:t>Set</a:t>
                </a:r>
                <a:r>
                  <a:rPr lang="en-US" sz="2100" b="0" dirty="0">
                    <a:solidFill>
                      <a:schemeClr val="tx1"/>
                    </a:solidFill>
                  </a:rPr>
                  <a:t> </a:t>
                </a:r>
                <a14:m>
                  <m:oMath xmlns:m="http://schemas.openxmlformats.org/officeDocument/2006/math">
                    <m:r>
                      <m:rPr>
                        <m:sty m:val="p"/>
                      </m:rPr>
                      <a:rPr lang="en-US" sz="2100">
                        <a:solidFill>
                          <a:schemeClr val="tx1"/>
                        </a:solidFill>
                        <a:latin typeface="Cambria Math" panose="02040503050406030204" pitchFamily="18" charset="0"/>
                      </a:rPr>
                      <m:t>Δ</m:t>
                    </m:r>
                    <m:r>
                      <a:rPr lang="en-US" sz="2100" i="1">
                        <a:solidFill>
                          <a:schemeClr val="tx1"/>
                        </a:solidFill>
                        <a:latin typeface="Cambria Math" panose="02040503050406030204" pitchFamily="18" charset="0"/>
                      </a:rPr>
                      <m:t> </m:t>
                    </m:r>
                    <m:r>
                      <a:rPr lang="en-US" sz="2100" b="0" i="0" smtClean="0">
                        <a:latin typeface="Cambria Math" panose="02040503050406030204" pitchFamily="18" charset="0"/>
                      </a:rPr>
                      <m:t>=10</m:t>
                    </m:r>
                  </m:oMath>
                </a14:m>
                <a:r>
                  <a:rPr lang="en-US" sz="2100" dirty="0"/>
                  <a:t>, </a:t>
                </a:r>
                <a14:m>
                  <m:oMath xmlns:m="http://schemas.openxmlformats.org/officeDocument/2006/math">
                    <m:r>
                      <a:rPr lang="en-US" sz="2100" i="1">
                        <a:latin typeface="Cambria Math" panose="02040503050406030204" pitchFamily="18" charset="0"/>
                      </a:rPr>
                      <m:t>𝐶</m:t>
                    </m:r>
                    <m:r>
                      <a:rPr lang="en-US" sz="2100" b="0" i="1" smtClean="0">
                        <a:latin typeface="Cambria Math" panose="02040503050406030204" pitchFamily="18" charset="0"/>
                      </a:rPr>
                      <m:t>=8</m:t>
                    </m:r>
                  </m:oMath>
                </a14:m>
                <a:endParaRPr lang="en-US" sz="2100" dirty="0"/>
              </a:p>
              <a:p>
                <a14:m>
                  <m:oMath xmlns:m="http://schemas.openxmlformats.org/officeDocument/2006/math">
                    <m:r>
                      <m:rPr>
                        <m:sty m:val="p"/>
                      </m:rPr>
                      <a:rPr lang="en-US" sz="2100" smtClean="0">
                        <a:solidFill>
                          <a:srgbClr val="C00000"/>
                        </a:solidFill>
                        <a:latin typeface="Cambria Math" panose="02040503050406030204" pitchFamily="18" charset="0"/>
                      </a:rPr>
                      <m:t>Ω</m:t>
                    </m:r>
                    <m:r>
                      <a:rPr lang="en-US" sz="2100" smtClean="0">
                        <a:solidFill>
                          <a:srgbClr val="C00000"/>
                        </a:solidFill>
                        <a:latin typeface="Cambria Math" panose="02040503050406030204" pitchFamily="18" charset="0"/>
                      </a:rPr>
                      <m:t>=0</m:t>
                    </m:r>
                  </m:oMath>
                </a14:m>
                <a:r>
                  <a:rPr lang="en-US" sz="2100" dirty="0">
                    <a:solidFill>
                      <a:srgbClr val="C00000"/>
                    </a:solidFill>
                  </a:rPr>
                  <a:t> (top left)</a:t>
                </a:r>
              </a:p>
              <a:p>
                <a14:m>
                  <m:oMath xmlns:m="http://schemas.openxmlformats.org/officeDocument/2006/math">
                    <m:r>
                      <m:rPr>
                        <m:sty m:val="p"/>
                      </m:rPr>
                      <a:rPr lang="en-US" sz="2100">
                        <a:solidFill>
                          <a:srgbClr val="C00000"/>
                        </a:solidFill>
                        <a:latin typeface="Cambria Math" panose="02040503050406030204" pitchFamily="18" charset="0"/>
                      </a:rPr>
                      <m:t>Ω</m:t>
                    </m:r>
                    <m:r>
                      <a:rPr lang="en-US" sz="2100" b="0" i="1" smtClean="0">
                        <a:solidFill>
                          <a:srgbClr val="C00000"/>
                        </a:solidFill>
                        <a:latin typeface="Cambria Math" panose="02040503050406030204" pitchFamily="18" charset="0"/>
                      </a:rPr>
                      <m:t>=15</m:t>
                    </m:r>
                  </m:oMath>
                </a14:m>
                <a:r>
                  <a:rPr lang="en-US" sz="2100" dirty="0">
                    <a:solidFill>
                      <a:srgbClr val="C00000"/>
                    </a:solidFill>
                  </a:rPr>
                  <a:t> (top right)</a:t>
                </a:r>
              </a:p>
              <a:p>
                <a:endParaRPr lang="en-US" sz="2100" dirty="0"/>
              </a:p>
            </p:txBody>
          </p:sp>
        </mc:Choice>
        <mc:Fallback xmlns="">
          <p:sp>
            <p:nvSpPr>
              <p:cNvPr id="15" name="TextBox 14">
                <a:extLst>
                  <a:ext uri="{FF2B5EF4-FFF2-40B4-BE49-F238E27FC236}">
                    <a16:creationId xmlns:a16="http://schemas.microsoft.com/office/drawing/2014/main" id="{0BCA18A5-28BA-4438-9451-FAB2213689A5}"/>
                  </a:ext>
                </a:extLst>
              </p:cNvPr>
              <p:cNvSpPr txBox="1">
                <a:spLocks noRot="1" noChangeAspect="1" noMove="1" noResize="1" noEditPoints="1" noAdjustHandles="1" noChangeArrowheads="1" noChangeShapeType="1" noTextEdit="1"/>
              </p:cNvSpPr>
              <p:nvPr/>
            </p:nvSpPr>
            <p:spPr>
              <a:xfrm>
                <a:off x="6434760" y="5187547"/>
                <a:ext cx="4353434" cy="1384995"/>
              </a:xfrm>
              <a:prstGeom prst="rect">
                <a:avLst/>
              </a:prstGeom>
              <a:blipFill>
                <a:blip r:embed="rId3"/>
                <a:stretch>
                  <a:fillRect l="-1681" t="-26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21937E-80FE-4D72-A505-4DA808FC0D9A}"/>
                  </a:ext>
                </a:extLst>
              </p:cNvPr>
              <p:cNvSpPr txBox="1"/>
              <p:nvPr/>
            </p:nvSpPr>
            <p:spPr>
              <a:xfrm>
                <a:off x="6234263" y="3861648"/>
                <a:ext cx="4619919" cy="10270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𝑯</m:t>
                      </m:r>
                      <m:r>
                        <a:rPr lang="en-US" sz="2100" b="0" i="1" smtClean="0">
                          <a:latin typeface="Cambria Math" panose="02040503050406030204" pitchFamily="18" charset="0"/>
                        </a:rPr>
                        <m:t>=</m:t>
                      </m:r>
                      <m:d>
                        <m:dPr>
                          <m:begChr m:val="["/>
                          <m:endChr m:val="]"/>
                          <m:ctrlPr>
                            <a:rPr lang="en-US" sz="2100" i="1" smtClean="0">
                              <a:latin typeface="Cambria Math" panose="02040503050406030204" pitchFamily="18" charset="0"/>
                            </a:rPr>
                          </m:ctrlPr>
                        </m:dPr>
                        <m:e>
                          <m:m>
                            <m:mPr>
                              <m:mcs>
                                <m:mc>
                                  <m:mcPr>
                                    <m:count m:val="3"/>
                                    <m:mcJc m:val="center"/>
                                  </m:mcPr>
                                </m:mc>
                              </m:mcs>
                              <m:ctrlPr>
                                <a:rPr lang="en-US" sz="2100" i="1" smtClean="0">
                                  <a:latin typeface="Cambria Math" panose="02040503050406030204" pitchFamily="18" charset="0"/>
                                </a:rPr>
                              </m:ctrlPr>
                            </m:mPr>
                            <m:mr>
                              <m:e>
                                <m:r>
                                  <m:rPr>
                                    <m:brk m:alnAt="7"/>
                                  </m:rPr>
                                  <a:rPr lang="en-US" sz="2100" b="0" i="1" smtClean="0">
                                    <a:solidFill>
                                      <a:srgbClr val="FF0000"/>
                                    </a:solidFill>
                                    <a:latin typeface="Cambria Math" panose="02040503050406030204" pitchFamily="18" charset="0"/>
                                  </a:rPr>
                                  <m:t>𝐸</m:t>
                                </m:r>
                                <m:r>
                                  <a:rPr lang="en-US" sz="2100" b="0" i="1" smtClean="0">
                                    <a:solidFill>
                                      <a:srgbClr val="FF0000"/>
                                    </a:solidFill>
                                    <a:latin typeface="Cambria Math" panose="02040503050406030204" pitchFamily="18" charset="0"/>
                                  </a:rPr>
                                  <m:t>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a:rPr lang="en-US" sz="2100" b="0" i="1" smtClean="0">
                                    <a:latin typeface="Cambria Math" panose="02040503050406030204" pitchFamily="18" charset="0"/>
                                  </a:rPr>
                                  <m:t>𝐶</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a:rPr lang="en-US" sz="2100" b="0" i="1" smtClean="0">
                                    <a:latin typeface="Cambria Math" panose="02040503050406030204" pitchFamily="18" charset="0"/>
                                  </a:rPr>
                                  <m:t>𝐶</m:t>
                                </m:r>
                              </m:e>
                              <m:e>
                                <m:r>
                                  <a:rPr lang="en-US" sz="2100" b="0" i="1" smtClean="0">
                                    <a:solidFill>
                                      <a:srgbClr val="FF0000"/>
                                    </a:solidFill>
                                    <a:latin typeface="Cambria Math" panose="02040503050406030204" pitchFamily="18" charset="0"/>
                                  </a:rPr>
                                  <m:t>𝐸𝑐𝑚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a:rPr lang="en-US" sz="2100" b="0" i="1" smtClean="0">
                                    <a:solidFill>
                                      <a:srgbClr val="00B050"/>
                                    </a:solidFill>
                                    <a:latin typeface="Cambria Math" panose="02040503050406030204" pitchFamily="18" charset="0"/>
                                  </a:rPr>
                                  <m:t>𝑋𝑐</m:t>
                                </m:r>
                              </m:e>
                            </m:mr>
                          </m:m>
                        </m:e>
                      </m:d>
                    </m:oMath>
                  </m:oMathPara>
                </a14:m>
                <a:endParaRPr lang="en-US" sz="2100" dirty="0"/>
              </a:p>
            </p:txBody>
          </p:sp>
        </mc:Choice>
        <mc:Fallback xmlns="">
          <p:sp>
            <p:nvSpPr>
              <p:cNvPr id="17" name="TextBox 16">
                <a:extLst>
                  <a:ext uri="{FF2B5EF4-FFF2-40B4-BE49-F238E27FC236}">
                    <a16:creationId xmlns:a16="http://schemas.microsoft.com/office/drawing/2014/main" id="{6F21937E-80FE-4D72-A505-4DA808FC0D9A}"/>
                  </a:ext>
                </a:extLst>
              </p:cNvPr>
              <p:cNvSpPr txBox="1">
                <a:spLocks noRot="1" noChangeAspect="1" noMove="1" noResize="1" noEditPoints="1" noAdjustHandles="1" noChangeArrowheads="1" noChangeShapeType="1" noTextEdit="1"/>
              </p:cNvSpPr>
              <p:nvPr/>
            </p:nvSpPr>
            <p:spPr>
              <a:xfrm>
                <a:off x="6234263" y="3861648"/>
                <a:ext cx="4619919" cy="1027076"/>
              </a:xfrm>
              <a:prstGeom prst="rect">
                <a:avLst/>
              </a:prstGeom>
              <a:blipFill>
                <a:blip r:embed="rId4"/>
                <a:stretch>
                  <a:fillRect/>
                </a:stretch>
              </a:blipFill>
            </p:spPr>
            <p:txBody>
              <a:bodyPr/>
              <a:lstStyle/>
              <a:p>
                <a:r>
                  <a:rPr lang="en-US">
                    <a:noFill/>
                  </a:rPr>
                  <a:t> </a:t>
                </a:r>
              </a:p>
            </p:txBody>
          </p:sp>
        </mc:Fallback>
      </mc:AlternateContent>
      <p:pic>
        <p:nvPicPr>
          <p:cNvPr id="20" name="Picture 19">
            <a:extLst>
              <a:ext uri="{FF2B5EF4-FFF2-40B4-BE49-F238E27FC236}">
                <a16:creationId xmlns:a16="http://schemas.microsoft.com/office/drawing/2014/main" id="{33347404-A0CA-4A85-8289-0EE1D242AC3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531005" y="185303"/>
            <a:ext cx="6660995" cy="3330497"/>
          </a:xfrm>
          <a:prstGeom prst="rect">
            <a:avLst/>
          </a:prstGeom>
        </p:spPr>
      </p:pic>
      <p:pic>
        <p:nvPicPr>
          <p:cNvPr id="22" name="Picture 21">
            <a:extLst>
              <a:ext uri="{FF2B5EF4-FFF2-40B4-BE49-F238E27FC236}">
                <a16:creationId xmlns:a16="http://schemas.microsoft.com/office/drawing/2014/main" id="{03A836A8-BA97-4B54-9198-C4781DFABA7B}"/>
              </a:ext>
            </a:extLst>
          </p:cNvPr>
          <p:cNvPicPr>
            <a:picLocks noChangeAspect="1"/>
          </p:cNvPicPr>
          <p:nvPr/>
        </p:nvPicPr>
        <p:blipFill rotWithShape="1">
          <a:blip r:embed="rId2">
            <a:extLst>
              <a:ext uri="{28A0092B-C50C-407E-A947-70E740481C1C}">
                <a14:useLocalDpi xmlns:a14="http://schemas.microsoft.com/office/drawing/2010/main" val="0"/>
              </a:ext>
            </a:extLst>
          </a:blip>
          <a:srcRect r="12811"/>
          <a:stretch/>
        </p:blipFill>
        <p:spPr>
          <a:xfrm>
            <a:off x="0" y="195072"/>
            <a:ext cx="5639253" cy="3233927"/>
          </a:xfrm>
          <a:prstGeom prst="rect">
            <a:avLst/>
          </a:prstGeom>
        </p:spPr>
      </p:pic>
      <p:sp>
        <p:nvSpPr>
          <p:cNvPr id="8" name="TextBox 7">
            <a:extLst>
              <a:ext uri="{FF2B5EF4-FFF2-40B4-BE49-F238E27FC236}">
                <a16:creationId xmlns:a16="http://schemas.microsoft.com/office/drawing/2014/main" id="{B11DE7F1-6B14-4491-AD10-6C920DCD6267}"/>
              </a:ext>
            </a:extLst>
          </p:cNvPr>
          <p:cNvSpPr txBox="1"/>
          <p:nvPr/>
        </p:nvSpPr>
        <p:spPr>
          <a:xfrm>
            <a:off x="628481" y="4114462"/>
            <a:ext cx="4801358" cy="2031325"/>
          </a:xfrm>
          <a:prstGeom prst="rect">
            <a:avLst/>
          </a:prstGeom>
          <a:noFill/>
        </p:spPr>
        <p:txBody>
          <a:bodyPr wrap="square" rtlCol="0">
            <a:spAutoFit/>
          </a:bodyPr>
          <a:lstStyle/>
          <a:p>
            <a:pPr algn="just"/>
            <a:r>
              <a:rPr lang="en-US" sz="2100" dirty="0"/>
              <a:t>There is an anti-crossing behavior between the green curve and the red curve when we fix detuning and coupling between cavities while increasing the coupling between the cavity and the exciton</a:t>
            </a:r>
          </a:p>
        </p:txBody>
      </p:sp>
    </p:spTree>
    <p:extLst>
      <p:ext uri="{BB962C8B-B14F-4D97-AF65-F5344CB8AC3E}">
        <p14:creationId xmlns:p14="http://schemas.microsoft.com/office/powerpoint/2010/main" val="390491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A9A6DE-FE95-4764-AE05-A30D34FC198F}"/>
              </a:ext>
            </a:extLst>
          </p:cNvPr>
          <p:cNvPicPr>
            <a:picLocks noChangeAspect="1"/>
          </p:cNvPicPr>
          <p:nvPr/>
        </p:nvPicPr>
        <p:blipFill rotWithShape="1">
          <a:blip r:embed="rId2">
            <a:extLst>
              <a:ext uri="{28A0092B-C50C-407E-A947-70E740481C1C}">
                <a14:useLocalDpi xmlns:a14="http://schemas.microsoft.com/office/drawing/2010/main" val="0"/>
              </a:ext>
            </a:extLst>
          </a:blip>
          <a:srcRect r="15772"/>
          <a:stretch/>
        </p:blipFill>
        <p:spPr>
          <a:xfrm>
            <a:off x="0" y="263949"/>
            <a:ext cx="5610399" cy="3330498"/>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BCA18A5-28BA-4438-9451-FAB2213689A5}"/>
                  </a:ext>
                </a:extLst>
              </p:cNvPr>
              <p:cNvSpPr txBox="1"/>
              <p:nvPr/>
            </p:nvSpPr>
            <p:spPr>
              <a:xfrm>
                <a:off x="6434760" y="5187547"/>
                <a:ext cx="4353434" cy="1708160"/>
              </a:xfrm>
              <a:prstGeom prst="rect">
                <a:avLst/>
              </a:prstGeom>
              <a:noFill/>
            </p:spPr>
            <p:txBody>
              <a:bodyPr wrap="square" rtlCol="0">
                <a:spAutoFit/>
              </a:bodyPr>
              <a:lstStyle/>
              <a:p>
                <a:r>
                  <a:rPr lang="en-US" sz="2100" b="0" dirty="0"/>
                  <a:t>Set</a:t>
                </a:r>
                <a:r>
                  <a:rPr lang="en-US" sz="2100" b="0" dirty="0">
                    <a:solidFill>
                      <a:schemeClr val="tx1"/>
                    </a:solidFill>
                  </a:rPr>
                  <a:t> </a:t>
                </a:r>
                <a14:m>
                  <m:oMath xmlns:m="http://schemas.openxmlformats.org/officeDocument/2006/math">
                    <m:r>
                      <m:rPr>
                        <m:sty m:val="p"/>
                      </m:rPr>
                      <a:rPr lang="en-US" sz="2100">
                        <a:solidFill>
                          <a:schemeClr val="tx1"/>
                        </a:solidFill>
                        <a:latin typeface="Cambria Math" panose="02040503050406030204" pitchFamily="18" charset="0"/>
                      </a:rPr>
                      <m:t>Ω</m:t>
                    </m:r>
                    <m:r>
                      <a:rPr lang="en-US" sz="2100" i="1">
                        <a:solidFill>
                          <a:schemeClr val="tx1"/>
                        </a:solidFill>
                        <a:latin typeface="Cambria Math" panose="02040503050406030204" pitchFamily="18" charset="0"/>
                      </a:rPr>
                      <m:t>=</m:t>
                    </m:r>
                    <m:r>
                      <a:rPr lang="en-US" sz="2100" b="0" i="1" smtClean="0">
                        <a:solidFill>
                          <a:schemeClr val="tx1"/>
                        </a:solidFill>
                        <a:latin typeface="Cambria Math" panose="02040503050406030204" pitchFamily="18" charset="0"/>
                      </a:rPr>
                      <m:t>15</m:t>
                    </m:r>
                  </m:oMath>
                </a14:m>
                <a:r>
                  <a:rPr lang="en-US" sz="2100" dirty="0"/>
                  <a:t>, </a:t>
                </a:r>
                <a14:m>
                  <m:oMath xmlns:m="http://schemas.openxmlformats.org/officeDocument/2006/math">
                    <m:r>
                      <a:rPr lang="en-US" sz="2100" i="1">
                        <a:latin typeface="Cambria Math" panose="02040503050406030204" pitchFamily="18" charset="0"/>
                      </a:rPr>
                      <m:t>𝐶</m:t>
                    </m:r>
                    <m:r>
                      <a:rPr lang="en-US" sz="2100" b="0" i="1" smtClean="0">
                        <a:latin typeface="Cambria Math" panose="02040503050406030204" pitchFamily="18" charset="0"/>
                      </a:rPr>
                      <m:t>=8</m:t>
                    </m:r>
                  </m:oMath>
                </a14:m>
                <a:endParaRPr lang="en-US" sz="2100" dirty="0"/>
              </a:p>
              <a:p>
                <a14:m>
                  <m:oMath xmlns:m="http://schemas.openxmlformats.org/officeDocument/2006/math">
                    <m:r>
                      <m:rPr>
                        <m:sty m:val="p"/>
                      </m:rPr>
                      <a:rPr lang="en-US" sz="2100" smtClean="0">
                        <a:solidFill>
                          <a:srgbClr val="C00000"/>
                        </a:solidFill>
                        <a:latin typeface="Cambria Math" panose="02040503050406030204" pitchFamily="18" charset="0"/>
                      </a:rPr>
                      <m:t>Δ</m:t>
                    </m:r>
                    <m:r>
                      <a:rPr lang="en-US" sz="2100" i="1">
                        <a:solidFill>
                          <a:srgbClr val="C00000"/>
                        </a:solidFill>
                        <a:latin typeface="Cambria Math" panose="02040503050406030204" pitchFamily="18" charset="0"/>
                      </a:rPr>
                      <m:t> </m:t>
                    </m:r>
                    <m:r>
                      <a:rPr lang="en-US" sz="2100" smtClean="0">
                        <a:solidFill>
                          <a:srgbClr val="C00000"/>
                        </a:solidFill>
                        <a:latin typeface="Cambria Math" panose="02040503050406030204" pitchFamily="18" charset="0"/>
                      </a:rPr>
                      <m:t>=</m:t>
                    </m:r>
                    <m:r>
                      <m:rPr>
                        <m:sty m:val="p"/>
                      </m:rPr>
                      <a:rPr lang="en-US" sz="2100" b="0" i="0" smtClean="0">
                        <a:solidFill>
                          <a:srgbClr val="C00000"/>
                        </a:solidFill>
                        <a:latin typeface="Cambria Math" panose="02040503050406030204" pitchFamily="18" charset="0"/>
                      </a:rPr>
                      <m:t>C</m:t>
                    </m:r>
                    <m:r>
                      <a:rPr lang="en-US" sz="2100" b="0" i="0" smtClean="0">
                        <a:solidFill>
                          <a:srgbClr val="C00000"/>
                        </a:solidFill>
                        <a:latin typeface="Cambria Math" panose="02040503050406030204" pitchFamily="18" charset="0"/>
                      </a:rPr>
                      <m:t>=8</m:t>
                    </m:r>
                  </m:oMath>
                </a14:m>
                <a:r>
                  <a:rPr lang="en-US" sz="2100" dirty="0">
                    <a:solidFill>
                      <a:srgbClr val="C00000"/>
                    </a:solidFill>
                  </a:rPr>
                  <a:t> (top left)</a:t>
                </a:r>
              </a:p>
              <a:p>
                <a14:m>
                  <m:oMath xmlns:m="http://schemas.openxmlformats.org/officeDocument/2006/math">
                    <m:r>
                      <m:rPr>
                        <m:sty m:val="p"/>
                      </m:rPr>
                      <a:rPr lang="en-US" sz="2100">
                        <a:solidFill>
                          <a:srgbClr val="C00000"/>
                        </a:solidFill>
                        <a:latin typeface="Cambria Math" panose="02040503050406030204" pitchFamily="18" charset="0"/>
                      </a:rPr>
                      <m:t>Δ</m:t>
                    </m:r>
                    <m:r>
                      <a:rPr lang="en-US" sz="2100" i="1">
                        <a:solidFill>
                          <a:srgbClr val="C00000"/>
                        </a:solidFill>
                        <a:latin typeface="Cambria Math" panose="02040503050406030204" pitchFamily="18" charset="0"/>
                      </a:rPr>
                      <m:t> </m:t>
                    </m:r>
                    <m:r>
                      <a:rPr lang="en-US" sz="2100" b="0" i="1" smtClean="0">
                        <a:solidFill>
                          <a:srgbClr val="C00000"/>
                        </a:solidFill>
                        <a:latin typeface="Cambria Math" panose="02040503050406030204" pitchFamily="18" charset="0"/>
                      </a:rPr>
                      <m:t>=8.1</m:t>
                    </m:r>
                  </m:oMath>
                </a14:m>
                <a:r>
                  <a:rPr lang="en-US" sz="2100" dirty="0">
                    <a:solidFill>
                      <a:srgbClr val="C00000"/>
                    </a:solidFill>
                  </a:rPr>
                  <a:t> (top right)</a:t>
                </a:r>
              </a:p>
              <a:p>
                <a14:m>
                  <m:oMath xmlns:m="http://schemas.openxmlformats.org/officeDocument/2006/math">
                    <m:r>
                      <m:rPr>
                        <m:sty m:val="p"/>
                      </m:rPr>
                      <a:rPr lang="en-US" sz="2100">
                        <a:solidFill>
                          <a:srgbClr val="C00000"/>
                        </a:solidFill>
                        <a:latin typeface="Cambria Math" panose="02040503050406030204" pitchFamily="18" charset="0"/>
                      </a:rPr>
                      <m:t>Δ</m:t>
                    </m:r>
                    <m:r>
                      <a:rPr lang="en-US" sz="2100" i="1">
                        <a:solidFill>
                          <a:srgbClr val="C00000"/>
                        </a:solidFill>
                        <a:latin typeface="Cambria Math" panose="02040503050406030204" pitchFamily="18" charset="0"/>
                      </a:rPr>
                      <m:t> </m:t>
                    </m:r>
                    <m:r>
                      <a:rPr lang="en-US" sz="2100" b="0" i="1" smtClean="0">
                        <a:solidFill>
                          <a:srgbClr val="C00000"/>
                        </a:solidFill>
                        <a:latin typeface="Cambria Math" panose="02040503050406030204" pitchFamily="18" charset="0"/>
                      </a:rPr>
                      <m:t>=7.9</m:t>
                    </m:r>
                  </m:oMath>
                </a14:m>
                <a:r>
                  <a:rPr lang="en-US" sz="2100" dirty="0">
                    <a:solidFill>
                      <a:srgbClr val="C00000"/>
                    </a:solidFill>
                  </a:rPr>
                  <a:t> (bottom left)</a:t>
                </a:r>
              </a:p>
              <a:p>
                <a:endParaRPr lang="en-US" sz="2100" dirty="0"/>
              </a:p>
            </p:txBody>
          </p:sp>
        </mc:Choice>
        <mc:Fallback xmlns="">
          <p:sp>
            <p:nvSpPr>
              <p:cNvPr id="15" name="TextBox 14">
                <a:extLst>
                  <a:ext uri="{FF2B5EF4-FFF2-40B4-BE49-F238E27FC236}">
                    <a16:creationId xmlns:a16="http://schemas.microsoft.com/office/drawing/2014/main" id="{0BCA18A5-28BA-4438-9451-FAB2213689A5}"/>
                  </a:ext>
                </a:extLst>
              </p:cNvPr>
              <p:cNvSpPr txBox="1">
                <a:spLocks noRot="1" noChangeAspect="1" noMove="1" noResize="1" noEditPoints="1" noAdjustHandles="1" noChangeArrowheads="1" noChangeShapeType="1" noTextEdit="1"/>
              </p:cNvSpPr>
              <p:nvPr/>
            </p:nvSpPr>
            <p:spPr>
              <a:xfrm>
                <a:off x="6434760" y="5187547"/>
                <a:ext cx="4353434" cy="1708160"/>
              </a:xfrm>
              <a:prstGeom prst="rect">
                <a:avLst/>
              </a:prstGeom>
              <a:blipFill>
                <a:blip r:embed="rId3"/>
                <a:stretch>
                  <a:fillRect l="-1681" t="-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21937E-80FE-4D72-A505-4DA808FC0D9A}"/>
                  </a:ext>
                </a:extLst>
              </p:cNvPr>
              <p:cNvSpPr txBox="1"/>
              <p:nvPr/>
            </p:nvSpPr>
            <p:spPr>
              <a:xfrm>
                <a:off x="6234263" y="3861648"/>
                <a:ext cx="4619919" cy="10270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𝑯</m:t>
                      </m:r>
                      <m:r>
                        <a:rPr lang="en-US" sz="2100" b="0" i="1" smtClean="0">
                          <a:latin typeface="Cambria Math" panose="02040503050406030204" pitchFamily="18" charset="0"/>
                        </a:rPr>
                        <m:t>=</m:t>
                      </m:r>
                      <m:d>
                        <m:dPr>
                          <m:begChr m:val="["/>
                          <m:endChr m:val="]"/>
                          <m:ctrlPr>
                            <a:rPr lang="en-US" sz="2100" i="1" smtClean="0">
                              <a:latin typeface="Cambria Math" panose="02040503050406030204" pitchFamily="18" charset="0"/>
                            </a:rPr>
                          </m:ctrlPr>
                        </m:dPr>
                        <m:e>
                          <m:m>
                            <m:mPr>
                              <m:mcs>
                                <m:mc>
                                  <m:mcPr>
                                    <m:count m:val="3"/>
                                    <m:mcJc m:val="center"/>
                                  </m:mcPr>
                                </m:mc>
                              </m:mcs>
                              <m:ctrlPr>
                                <a:rPr lang="en-US" sz="2100" i="1" smtClean="0">
                                  <a:latin typeface="Cambria Math" panose="02040503050406030204" pitchFamily="18" charset="0"/>
                                </a:rPr>
                              </m:ctrlPr>
                            </m:mPr>
                            <m:mr>
                              <m:e>
                                <m:r>
                                  <m:rPr>
                                    <m:brk m:alnAt="7"/>
                                  </m:rPr>
                                  <a:rPr lang="en-US" sz="2100" b="0" i="1" smtClean="0">
                                    <a:solidFill>
                                      <a:srgbClr val="FF0000"/>
                                    </a:solidFill>
                                    <a:latin typeface="Cambria Math" panose="02040503050406030204" pitchFamily="18" charset="0"/>
                                  </a:rPr>
                                  <m:t>𝐸</m:t>
                                </m:r>
                                <m:r>
                                  <a:rPr lang="en-US" sz="2100" b="0" i="1" smtClean="0">
                                    <a:solidFill>
                                      <a:srgbClr val="FF0000"/>
                                    </a:solidFill>
                                    <a:latin typeface="Cambria Math" panose="02040503050406030204" pitchFamily="18" charset="0"/>
                                  </a:rPr>
                                  <m:t>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a:rPr lang="en-US" sz="2100" b="0" i="1" smtClean="0">
                                    <a:latin typeface="Cambria Math" panose="02040503050406030204" pitchFamily="18" charset="0"/>
                                  </a:rPr>
                                  <m:t>𝐶</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a:rPr lang="en-US" sz="2100" b="0" i="1" smtClean="0">
                                    <a:latin typeface="Cambria Math" panose="02040503050406030204" pitchFamily="18" charset="0"/>
                                  </a:rPr>
                                  <m:t>𝐶</m:t>
                                </m:r>
                              </m:e>
                              <m:e>
                                <m:r>
                                  <a:rPr lang="en-US" sz="2100" b="0" i="1" smtClean="0">
                                    <a:solidFill>
                                      <a:srgbClr val="FF0000"/>
                                    </a:solidFill>
                                    <a:latin typeface="Cambria Math" panose="02040503050406030204" pitchFamily="18" charset="0"/>
                                  </a:rPr>
                                  <m:t>𝐸𝑐𝑚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a:rPr lang="en-US" sz="2100" b="0" i="1" smtClean="0">
                                    <a:solidFill>
                                      <a:srgbClr val="00B050"/>
                                    </a:solidFill>
                                    <a:latin typeface="Cambria Math" panose="02040503050406030204" pitchFamily="18" charset="0"/>
                                  </a:rPr>
                                  <m:t>𝑋𝑐</m:t>
                                </m:r>
                              </m:e>
                            </m:mr>
                          </m:m>
                        </m:e>
                      </m:d>
                    </m:oMath>
                  </m:oMathPara>
                </a14:m>
                <a:endParaRPr lang="en-US" sz="2100" dirty="0"/>
              </a:p>
            </p:txBody>
          </p:sp>
        </mc:Choice>
        <mc:Fallback xmlns="">
          <p:sp>
            <p:nvSpPr>
              <p:cNvPr id="17" name="TextBox 16">
                <a:extLst>
                  <a:ext uri="{FF2B5EF4-FFF2-40B4-BE49-F238E27FC236}">
                    <a16:creationId xmlns:a16="http://schemas.microsoft.com/office/drawing/2014/main" id="{6F21937E-80FE-4D72-A505-4DA808FC0D9A}"/>
                  </a:ext>
                </a:extLst>
              </p:cNvPr>
              <p:cNvSpPr txBox="1">
                <a:spLocks noRot="1" noChangeAspect="1" noMove="1" noResize="1" noEditPoints="1" noAdjustHandles="1" noChangeArrowheads="1" noChangeShapeType="1" noTextEdit="1"/>
              </p:cNvSpPr>
              <p:nvPr/>
            </p:nvSpPr>
            <p:spPr>
              <a:xfrm>
                <a:off x="6234263" y="3861648"/>
                <a:ext cx="4619919" cy="1027076"/>
              </a:xfrm>
              <a:prstGeom prst="rect">
                <a:avLst/>
              </a:prstGeom>
              <a:blipFill>
                <a:blip r:embed="rId4"/>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EB7A022B-921A-4311-B874-BE14449A1599}"/>
              </a:ext>
            </a:extLst>
          </p:cNvPr>
          <p:cNvPicPr>
            <a:picLocks noChangeAspect="1"/>
          </p:cNvPicPr>
          <p:nvPr/>
        </p:nvPicPr>
        <p:blipFill rotWithShape="1">
          <a:blip r:embed="rId5">
            <a:extLst>
              <a:ext uri="{28A0092B-C50C-407E-A947-70E740481C1C}">
                <a14:useLocalDpi xmlns:a14="http://schemas.microsoft.com/office/drawing/2010/main" val="0"/>
              </a:ext>
            </a:extLst>
          </a:blip>
          <a:srcRect r="12525"/>
          <a:stretch/>
        </p:blipFill>
        <p:spPr>
          <a:xfrm>
            <a:off x="0" y="3495398"/>
            <a:ext cx="5757242" cy="3290800"/>
          </a:xfrm>
          <a:prstGeom prst="rect">
            <a:avLst/>
          </a:prstGeom>
        </p:spPr>
      </p:pic>
      <p:pic>
        <p:nvPicPr>
          <p:cNvPr id="20" name="Picture 19">
            <a:extLst>
              <a:ext uri="{FF2B5EF4-FFF2-40B4-BE49-F238E27FC236}">
                <a16:creationId xmlns:a16="http://schemas.microsoft.com/office/drawing/2014/main" id="{33347404-A0CA-4A85-8289-0EE1D242AC3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531005" y="220814"/>
            <a:ext cx="6660995" cy="3330497"/>
          </a:xfrm>
          <a:prstGeom prst="rect">
            <a:avLst/>
          </a:prstGeom>
        </p:spPr>
      </p:pic>
      <p:pic>
        <p:nvPicPr>
          <p:cNvPr id="22" name="Picture 21">
            <a:extLst>
              <a:ext uri="{FF2B5EF4-FFF2-40B4-BE49-F238E27FC236}">
                <a16:creationId xmlns:a16="http://schemas.microsoft.com/office/drawing/2014/main" id="{03A836A8-BA97-4B54-9198-C4781DFABA7B}"/>
              </a:ext>
            </a:extLst>
          </p:cNvPr>
          <p:cNvPicPr>
            <a:picLocks noChangeAspect="1"/>
          </p:cNvPicPr>
          <p:nvPr/>
        </p:nvPicPr>
        <p:blipFill rotWithShape="1">
          <a:blip r:embed="rId7">
            <a:extLst>
              <a:ext uri="{28A0092B-C50C-407E-A947-70E740481C1C}">
                <a14:useLocalDpi xmlns:a14="http://schemas.microsoft.com/office/drawing/2010/main" val="0"/>
              </a:ext>
            </a:extLst>
          </a:blip>
          <a:srcRect r="13111"/>
          <a:stretch/>
        </p:blipFill>
        <p:spPr>
          <a:xfrm>
            <a:off x="0" y="245095"/>
            <a:ext cx="5712643" cy="3287362"/>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6FA70CD-BAD5-4E4B-AF29-24922D4B2868}"/>
                  </a:ext>
                </a:extLst>
              </p:cNvPr>
              <p:cNvSpPr txBox="1"/>
              <p:nvPr/>
            </p:nvSpPr>
            <p:spPr>
              <a:xfrm>
                <a:off x="9115720" y="5199061"/>
                <a:ext cx="2611224" cy="1384995"/>
              </a:xfrm>
              <a:prstGeom prst="rect">
                <a:avLst/>
              </a:prstGeom>
              <a:noFill/>
            </p:spPr>
            <p:txBody>
              <a:bodyPr wrap="square" rtlCol="0">
                <a:spAutoFit/>
              </a:bodyPr>
              <a:lstStyle/>
              <a:p>
                <a:pPr algn="just"/>
                <a:r>
                  <a:rPr lang="en-US" sz="2100" dirty="0">
                    <a:solidFill>
                      <a:schemeClr val="tx1"/>
                    </a:solidFill>
                  </a:rPr>
                  <a:t>Notice when </a:t>
                </a:r>
                <a14:m>
                  <m:oMath xmlns:m="http://schemas.openxmlformats.org/officeDocument/2006/math">
                    <m:r>
                      <m:rPr>
                        <m:sty m:val="p"/>
                      </m:rPr>
                      <a:rPr lang="en-US" sz="2100" smtClean="0">
                        <a:solidFill>
                          <a:schemeClr val="tx1"/>
                        </a:solidFill>
                        <a:latin typeface="Cambria Math" panose="02040503050406030204" pitchFamily="18" charset="0"/>
                      </a:rPr>
                      <m:t>Δ</m:t>
                    </m:r>
                    <m:r>
                      <a:rPr lang="en-US" sz="2100" i="1">
                        <a:solidFill>
                          <a:schemeClr val="tx1"/>
                        </a:solidFill>
                        <a:latin typeface="Cambria Math" panose="02040503050406030204" pitchFamily="18" charset="0"/>
                      </a:rPr>
                      <m:t> </m:t>
                    </m:r>
                    <m:r>
                      <a:rPr lang="en-US" sz="2100" smtClean="0">
                        <a:solidFill>
                          <a:schemeClr val="tx1"/>
                        </a:solidFill>
                        <a:latin typeface="Cambria Math" panose="02040503050406030204" pitchFamily="18" charset="0"/>
                      </a:rPr>
                      <m:t>=</m:t>
                    </m:r>
                    <m:r>
                      <m:rPr>
                        <m:sty m:val="p"/>
                      </m:rPr>
                      <a:rPr lang="en-US" sz="2100" b="0" i="0" smtClean="0">
                        <a:solidFill>
                          <a:schemeClr val="tx1"/>
                        </a:solidFill>
                        <a:latin typeface="Cambria Math" panose="02040503050406030204" pitchFamily="18" charset="0"/>
                      </a:rPr>
                      <m:t>C</m:t>
                    </m:r>
                  </m:oMath>
                </a14:m>
                <a:r>
                  <a:rPr lang="en-US" sz="2100" dirty="0">
                    <a:solidFill>
                      <a:schemeClr val="tx1"/>
                    </a:solidFill>
                  </a:rPr>
                  <a:t> and </a:t>
                </a:r>
                <a14:m>
                  <m:oMath xmlns:m="http://schemas.openxmlformats.org/officeDocument/2006/math">
                    <m:r>
                      <m:rPr>
                        <m:sty m:val="p"/>
                      </m:rPr>
                      <a:rPr lang="en-US" sz="2100">
                        <a:solidFill>
                          <a:schemeClr val="tx1"/>
                        </a:solidFill>
                        <a:latin typeface="Cambria Math" panose="02040503050406030204" pitchFamily="18" charset="0"/>
                      </a:rPr>
                      <m:t>Ω</m:t>
                    </m:r>
                    <m:r>
                      <a:rPr lang="en-US" sz="2100" b="0" i="1" smtClean="0">
                        <a:solidFill>
                          <a:schemeClr val="tx1"/>
                        </a:solidFill>
                        <a:latin typeface="Cambria Math" panose="02040503050406030204" pitchFamily="18" charset="0"/>
                      </a:rPr>
                      <m:t>&gt;0</m:t>
                    </m:r>
                  </m:oMath>
                </a14:m>
                <a:r>
                  <a:rPr lang="en-US" sz="2100" dirty="0">
                    <a:solidFill>
                      <a:schemeClr val="tx1"/>
                    </a:solidFill>
                  </a:rPr>
                  <a:t>, there is a straight horizontal line across the value of </a:t>
                </a:r>
                <a:r>
                  <a:rPr lang="en-US" sz="2100" dirty="0" err="1">
                    <a:solidFill>
                      <a:schemeClr val="tx1"/>
                    </a:solidFill>
                  </a:rPr>
                  <a:t>Xc</a:t>
                </a:r>
                <a:endParaRPr lang="en-US" sz="2100" dirty="0">
                  <a:solidFill>
                    <a:schemeClr val="tx1"/>
                  </a:solidFill>
                </a:endParaRPr>
              </a:p>
            </p:txBody>
          </p:sp>
        </mc:Choice>
        <mc:Fallback xmlns="">
          <p:sp>
            <p:nvSpPr>
              <p:cNvPr id="2" name="TextBox 1">
                <a:extLst>
                  <a:ext uri="{FF2B5EF4-FFF2-40B4-BE49-F238E27FC236}">
                    <a16:creationId xmlns:a16="http://schemas.microsoft.com/office/drawing/2014/main" id="{76FA70CD-BAD5-4E4B-AF29-24922D4B2868}"/>
                  </a:ext>
                </a:extLst>
              </p:cNvPr>
              <p:cNvSpPr txBox="1">
                <a:spLocks noRot="1" noChangeAspect="1" noMove="1" noResize="1" noEditPoints="1" noAdjustHandles="1" noChangeArrowheads="1" noChangeShapeType="1" noTextEdit="1"/>
              </p:cNvSpPr>
              <p:nvPr/>
            </p:nvSpPr>
            <p:spPr>
              <a:xfrm>
                <a:off x="9115720" y="5199061"/>
                <a:ext cx="2611224" cy="1384995"/>
              </a:xfrm>
              <a:prstGeom prst="rect">
                <a:avLst/>
              </a:prstGeom>
              <a:blipFill>
                <a:blip r:embed="rId8"/>
                <a:stretch>
                  <a:fillRect l="-2797" t="-2643" r="-2564" b="-7489"/>
                </a:stretch>
              </a:blipFill>
            </p:spPr>
            <p:txBody>
              <a:bodyPr/>
              <a:lstStyle/>
              <a:p>
                <a:r>
                  <a:rPr lang="en-US">
                    <a:noFill/>
                  </a:rPr>
                  <a:t> </a:t>
                </a:r>
              </a:p>
            </p:txBody>
          </p:sp>
        </mc:Fallback>
      </mc:AlternateContent>
    </p:spTree>
    <p:extLst>
      <p:ext uri="{BB962C8B-B14F-4D97-AF65-F5344CB8AC3E}">
        <p14:creationId xmlns:p14="http://schemas.microsoft.com/office/powerpoint/2010/main" val="170191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A9A6DE-FE95-4764-AE05-A30D34FC198F}"/>
              </a:ext>
            </a:extLst>
          </p:cNvPr>
          <p:cNvPicPr>
            <a:picLocks noChangeAspect="1"/>
          </p:cNvPicPr>
          <p:nvPr/>
        </p:nvPicPr>
        <p:blipFill rotWithShape="1">
          <a:blip r:embed="rId2">
            <a:extLst>
              <a:ext uri="{28A0092B-C50C-407E-A947-70E740481C1C}">
                <a14:useLocalDpi xmlns:a14="http://schemas.microsoft.com/office/drawing/2010/main" val="0"/>
              </a:ext>
            </a:extLst>
          </a:blip>
          <a:srcRect r="15772"/>
          <a:stretch/>
        </p:blipFill>
        <p:spPr>
          <a:xfrm>
            <a:off x="0" y="263949"/>
            <a:ext cx="5610399" cy="3330498"/>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BCA18A5-28BA-4438-9451-FAB2213689A5}"/>
                  </a:ext>
                </a:extLst>
              </p:cNvPr>
              <p:cNvSpPr txBox="1"/>
              <p:nvPr/>
            </p:nvSpPr>
            <p:spPr>
              <a:xfrm>
                <a:off x="6434761" y="5199061"/>
                <a:ext cx="4353434" cy="1708160"/>
              </a:xfrm>
              <a:prstGeom prst="rect">
                <a:avLst/>
              </a:prstGeom>
              <a:noFill/>
            </p:spPr>
            <p:txBody>
              <a:bodyPr wrap="square" rtlCol="0">
                <a:spAutoFit/>
              </a:bodyPr>
              <a:lstStyle/>
              <a:p>
                <a:r>
                  <a:rPr lang="en-US" sz="2100" b="0" dirty="0"/>
                  <a:t>S</a:t>
                </a:r>
                <a:r>
                  <a:rPr lang="en-US" sz="2100" b="0" dirty="0">
                    <a:solidFill>
                      <a:schemeClr val="tx1"/>
                    </a:solidFill>
                  </a:rPr>
                  <a:t>et </a:t>
                </a:r>
                <a14:m>
                  <m:oMath xmlns:m="http://schemas.openxmlformats.org/officeDocument/2006/math">
                    <m:r>
                      <m:rPr>
                        <m:sty m:val="p"/>
                      </m:rPr>
                      <a:rPr lang="en-US" sz="2100">
                        <a:solidFill>
                          <a:schemeClr val="tx1"/>
                        </a:solidFill>
                        <a:latin typeface="Cambria Math" panose="02040503050406030204" pitchFamily="18" charset="0"/>
                      </a:rPr>
                      <m:t>Δ</m:t>
                    </m:r>
                    <m:r>
                      <a:rPr lang="en-US" sz="2100" i="1">
                        <a:solidFill>
                          <a:schemeClr val="tx1"/>
                        </a:solidFill>
                        <a:latin typeface="Cambria Math" panose="02040503050406030204" pitchFamily="18" charset="0"/>
                      </a:rPr>
                      <m:t>=</m:t>
                    </m:r>
                    <m:r>
                      <a:rPr lang="en-US" sz="2100" b="0" i="1" smtClean="0">
                        <a:solidFill>
                          <a:schemeClr val="tx1"/>
                        </a:solidFill>
                        <a:latin typeface="Cambria Math" panose="02040503050406030204" pitchFamily="18" charset="0"/>
                      </a:rPr>
                      <m:t>8</m:t>
                    </m:r>
                  </m:oMath>
                </a14:m>
                <a:r>
                  <a:rPr lang="en-US" sz="2100" dirty="0">
                    <a:solidFill>
                      <a:schemeClr val="tx1"/>
                    </a:solidFill>
                  </a:rPr>
                  <a:t>, </a:t>
                </a:r>
                <a14:m>
                  <m:oMath xmlns:m="http://schemas.openxmlformats.org/officeDocument/2006/math">
                    <m:r>
                      <a:rPr lang="en-US" sz="2100" i="1">
                        <a:solidFill>
                          <a:schemeClr val="tx1"/>
                        </a:solidFill>
                        <a:latin typeface="Cambria Math" panose="02040503050406030204" pitchFamily="18" charset="0"/>
                      </a:rPr>
                      <m:t>𝐶</m:t>
                    </m:r>
                    <m:r>
                      <a:rPr lang="en-US" sz="2100" b="0" i="1" smtClean="0">
                        <a:solidFill>
                          <a:schemeClr val="tx1"/>
                        </a:solidFill>
                        <a:latin typeface="Cambria Math" panose="02040503050406030204" pitchFamily="18" charset="0"/>
                      </a:rPr>
                      <m:t>=8</m:t>
                    </m:r>
                  </m:oMath>
                </a14:m>
                <a:endParaRPr lang="en-US" sz="2100" dirty="0">
                  <a:solidFill>
                    <a:schemeClr val="tx1"/>
                  </a:solidFill>
                </a:endParaRPr>
              </a:p>
              <a:p>
                <a14:m>
                  <m:oMath xmlns:m="http://schemas.openxmlformats.org/officeDocument/2006/math">
                    <m:r>
                      <m:rPr>
                        <m:sty m:val="p"/>
                      </m:rPr>
                      <a:rPr lang="en-US" sz="2100" smtClean="0">
                        <a:solidFill>
                          <a:srgbClr val="C00000"/>
                        </a:solidFill>
                        <a:latin typeface="Cambria Math" panose="02040503050406030204" pitchFamily="18" charset="0"/>
                      </a:rPr>
                      <m:t>Ω</m:t>
                    </m:r>
                    <m:r>
                      <a:rPr lang="en-US" sz="2100" smtClean="0">
                        <a:solidFill>
                          <a:srgbClr val="C00000"/>
                        </a:solidFill>
                        <a:latin typeface="Cambria Math" panose="02040503050406030204" pitchFamily="18" charset="0"/>
                      </a:rPr>
                      <m:t>=10</m:t>
                    </m:r>
                  </m:oMath>
                </a14:m>
                <a:r>
                  <a:rPr lang="en-US" sz="2100" dirty="0">
                    <a:solidFill>
                      <a:srgbClr val="C00000"/>
                    </a:solidFill>
                  </a:rPr>
                  <a:t> (top left)</a:t>
                </a:r>
              </a:p>
              <a:p>
                <a14:m>
                  <m:oMath xmlns:m="http://schemas.openxmlformats.org/officeDocument/2006/math">
                    <m:r>
                      <m:rPr>
                        <m:sty m:val="p"/>
                      </m:rPr>
                      <a:rPr lang="en-US" sz="2100">
                        <a:solidFill>
                          <a:srgbClr val="C00000"/>
                        </a:solidFill>
                        <a:latin typeface="Cambria Math" panose="02040503050406030204" pitchFamily="18" charset="0"/>
                      </a:rPr>
                      <m:t>Ω</m:t>
                    </m:r>
                    <m:r>
                      <a:rPr lang="en-US" sz="2100" b="0" i="1" smtClean="0">
                        <a:solidFill>
                          <a:srgbClr val="C00000"/>
                        </a:solidFill>
                        <a:latin typeface="Cambria Math" panose="02040503050406030204" pitchFamily="18" charset="0"/>
                      </a:rPr>
                      <m:t>=8</m:t>
                    </m:r>
                  </m:oMath>
                </a14:m>
                <a:r>
                  <a:rPr lang="en-US" sz="2100" dirty="0">
                    <a:solidFill>
                      <a:srgbClr val="C00000"/>
                    </a:solidFill>
                  </a:rPr>
                  <a:t> (top right)</a:t>
                </a:r>
              </a:p>
              <a:p>
                <a14:m>
                  <m:oMath xmlns:m="http://schemas.openxmlformats.org/officeDocument/2006/math">
                    <m:r>
                      <m:rPr>
                        <m:sty m:val="p"/>
                      </m:rPr>
                      <a:rPr lang="en-US" sz="2100">
                        <a:solidFill>
                          <a:srgbClr val="C00000"/>
                        </a:solidFill>
                        <a:latin typeface="Cambria Math" panose="02040503050406030204" pitchFamily="18" charset="0"/>
                      </a:rPr>
                      <m:t>Ω</m:t>
                    </m:r>
                    <m:r>
                      <a:rPr lang="en-US" sz="2100" b="0" i="1" smtClean="0">
                        <a:solidFill>
                          <a:srgbClr val="C00000"/>
                        </a:solidFill>
                        <a:latin typeface="Cambria Math" panose="02040503050406030204" pitchFamily="18" charset="0"/>
                      </a:rPr>
                      <m:t>=5</m:t>
                    </m:r>
                  </m:oMath>
                </a14:m>
                <a:r>
                  <a:rPr lang="en-US" sz="2100" dirty="0">
                    <a:solidFill>
                      <a:srgbClr val="C00000"/>
                    </a:solidFill>
                  </a:rPr>
                  <a:t> (bottom left)</a:t>
                </a:r>
              </a:p>
              <a:p>
                <a:endParaRPr lang="en-US" sz="2100" dirty="0"/>
              </a:p>
            </p:txBody>
          </p:sp>
        </mc:Choice>
        <mc:Fallback xmlns="">
          <p:sp>
            <p:nvSpPr>
              <p:cNvPr id="15" name="TextBox 14">
                <a:extLst>
                  <a:ext uri="{FF2B5EF4-FFF2-40B4-BE49-F238E27FC236}">
                    <a16:creationId xmlns:a16="http://schemas.microsoft.com/office/drawing/2014/main" id="{0BCA18A5-28BA-4438-9451-FAB2213689A5}"/>
                  </a:ext>
                </a:extLst>
              </p:cNvPr>
              <p:cNvSpPr txBox="1">
                <a:spLocks noRot="1" noChangeAspect="1" noMove="1" noResize="1" noEditPoints="1" noAdjustHandles="1" noChangeArrowheads="1" noChangeShapeType="1" noTextEdit="1"/>
              </p:cNvSpPr>
              <p:nvPr/>
            </p:nvSpPr>
            <p:spPr>
              <a:xfrm>
                <a:off x="6434761" y="5199061"/>
                <a:ext cx="4353434" cy="1708160"/>
              </a:xfrm>
              <a:prstGeom prst="rect">
                <a:avLst/>
              </a:prstGeom>
              <a:blipFill>
                <a:blip r:embed="rId3"/>
                <a:stretch>
                  <a:fillRect l="-1681" t="-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21937E-80FE-4D72-A505-4DA808FC0D9A}"/>
                  </a:ext>
                </a:extLst>
              </p:cNvPr>
              <p:cNvSpPr txBox="1"/>
              <p:nvPr/>
            </p:nvSpPr>
            <p:spPr>
              <a:xfrm>
                <a:off x="6234263" y="3861648"/>
                <a:ext cx="4619919" cy="10270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𝑯</m:t>
                      </m:r>
                      <m:r>
                        <a:rPr lang="en-US" sz="2100" b="0" i="1" smtClean="0">
                          <a:latin typeface="Cambria Math" panose="02040503050406030204" pitchFamily="18" charset="0"/>
                        </a:rPr>
                        <m:t>=</m:t>
                      </m:r>
                      <m:d>
                        <m:dPr>
                          <m:begChr m:val="["/>
                          <m:endChr m:val="]"/>
                          <m:ctrlPr>
                            <a:rPr lang="en-US" sz="2100" i="1" smtClean="0">
                              <a:latin typeface="Cambria Math" panose="02040503050406030204" pitchFamily="18" charset="0"/>
                            </a:rPr>
                          </m:ctrlPr>
                        </m:dPr>
                        <m:e>
                          <m:m>
                            <m:mPr>
                              <m:mcs>
                                <m:mc>
                                  <m:mcPr>
                                    <m:count m:val="3"/>
                                    <m:mcJc m:val="center"/>
                                  </m:mcPr>
                                </m:mc>
                              </m:mcs>
                              <m:ctrlPr>
                                <a:rPr lang="en-US" sz="2100" i="1" smtClean="0">
                                  <a:latin typeface="Cambria Math" panose="02040503050406030204" pitchFamily="18" charset="0"/>
                                </a:rPr>
                              </m:ctrlPr>
                            </m:mPr>
                            <m:mr>
                              <m:e>
                                <m:r>
                                  <m:rPr>
                                    <m:brk m:alnAt="7"/>
                                  </m:rPr>
                                  <a:rPr lang="en-US" sz="2100" b="0" i="1" smtClean="0">
                                    <a:solidFill>
                                      <a:srgbClr val="FF0000"/>
                                    </a:solidFill>
                                    <a:latin typeface="Cambria Math" panose="02040503050406030204" pitchFamily="18" charset="0"/>
                                  </a:rPr>
                                  <m:t>𝐸</m:t>
                                </m:r>
                                <m:r>
                                  <a:rPr lang="en-US" sz="2100" b="0" i="1" smtClean="0">
                                    <a:solidFill>
                                      <a:srgbClr val="FF0000"/>
                                    </a:solidFill>
                                    <a:latin typeface="Cambria Math" panose="02040503050406030204" pitchFamily="18" charset="0"/>
                                  </a:rPr>
                                  <m:t>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a:rPr lang="en-US" sz="2100" b="0" i="1" smtClean="0">
                                    <a:latin typeface="Cambria Math" panose="02040503050406030204" pitchFamily="18" charset="0"/>
                                  </a:rPr>
                                  <m:t>𝐶</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a:rPr lang="en-US" sz="2100" b="0" i="1" smtClean="0">
                                    <a:latin typeface="Cambria Math" panose="02040503050406030204" pitchFamily="18" charset="0"/>
                                  </a:rPr>
                                  <m:t>𝐶</m:t>
                                </m:r>
                              </m:e>
                              <m:e>
                                <m:r>
                                  <a:rPr lang="en-US" sz="2100" b="0" i="1" smtClean="0">
                                    <a:solidFill>
                                      <a:srgbClr val="FF0000"/>
                                    </a:solidFill>
                                    <a:latin typeface="Cambria Math" panose="02040503050406030204" pitchFamily="18" charset="0"/>
                                  </a:rPr>
                                  <m:t>𝐸𝑐𝑚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a:rPr lang="en-US" sz="2100" b="0" i="1" smtClean="0">
                                    <a:solidFill>
                                      <a:srgbClr val="00B050"/>
                                    </a:solidFill>
                                    <a:latin typeface="Cambria Math" panose="02040503050406030204" pitchFamily="18" charset="0"/>
                                  </a:rPr>
                                  <m:t>𝑋𝑐</m:t>
                                </m:r>
                              </m:e>
                            </m:mr>
                          </m:m>
                        </m:e>
                      </m:d>
                    </m:oMath>
                  </m:oMathPara>
                </a14:m>
                <a:endParaRPr lang="en-US" sz="2100" dirty="0"/>
              </a:p>
            </p:txBody>
          </p:sp>
        </mc:Choice>
        <mc:Fallback xmlns="">
          <p:sp>
            <p:nvSpPr>
              <p:cNvPr id="17" name="TextBox 16">
                <a:extLst>
                  <a:ext uri="{FF2B5EF4-FFF2-40B4-BE49-F238E27FC236}">
                    <a16:creationId xmlns:a16="http://schemas.microsoft.com/office/drawing/2014/main" id="{6F21937E-80FE-4D72-A505-4DA808FC0D9A}"/>
                  </a:ext>
                </a:extLst>
              </p:cNvPr>
              <p:cNvSpPr txBox="1">
                <a:spLocks noRot="1" noChangeAspect="1" noMove="1" noResize="1" noEditPoints="1" noAdjustHandles="1" noChangeArrowheads="1" noChangeShapeType="1" noTextEdit="1"/>
              </p:cNvSpPr>
              <p:nvPr/>
            </p:nvSpPr>
            <p:spPr>
              <a:xfrm>
                <a:off x="6234263" y="3861648"/>
                <a:ext cx="4619919" cy="1027076"/>
              </a:xfrm>
              <a:prstGeom prst="rect">
                <a:avLst/>
              </a:prstGeom>
              <a:blipFill>
                <a:blip r:embed="rId4"/>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EB7A022B-921A-4311-B874-BE14449A1599}"/>
              </a:ext>
            </a:extLst>
          </p:cNvPr>
          <p:cNvPicPr>
            <a:picLocks noChangeAspect="1"/>
          </p:cNvPicPr>
          <p:nvPr/>
        </p:nvPicPr>
        <p:blipFill rotWithShape="1">
          <a:blip r:embed="rId5">
            <a:extLst>
              <a:ext uri="{28A0092B-C50C-407E-A947-70E740481C1C}">
                <a14:useLocalDpi xmlns:a14="http://schemas.microsoft.com/office/drawing/2010/main" val="0"/>
              </a:ext>
            </a:extLst>
          </a:blip>
          <a:srcRect r="13568"/>
          <a:stretch/>
        </p:blipFill>
        <p:spPr>
          <a:xfrm>
            <a:off x="0" y="3413890"/>
            <a:ext cx="5757241" cy="3330498"/>
          </a:xfrm>
          <a:prstGeom prst="rect">
            <a:avLst/>
          </a:prstGeom>
        </p:spPr>
      </p:pic>
      <p:pic>
        <p:nvPicPr>
          <p:cNvPr id="20" name="Picture 19">
            <a:extLst>
              <a:ext uri="{FF2B5EF4-FFF2-40B4-BE49-F238E27FC236}">
                <a16:creationId xmlns:a16="http://schemas.microsoft.com/office/drawing/2014/main" id="{33347404-A0CA-4A85-8289-0EE1D242AC3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531005" y="220814"/>
            <a:ext cx="6660994" cy="3330497"/>
          </a:xfrm>
          <a:prstGeom prst="rect">
            <a:avLst/>
          </a:prstGeom>
        </p:spPr>
      </p:pic>
      <p:pic>
        <p:nvPicPr>
          <p:cNvPr id="22" name="Picture 21">
            <a:extLst>
              <a:ext uri="{FF2B5EF4-FFF2-40B4-BE49-F238E27FC236}">
                <a16:creationId xmlns:a16="http://schemas.microsoft.com/office/drawing/2014/main" id="{03A836A8-BA97-4B54-9198-C4781DFABA7B}"/>
              </a:ext>
            </a:extLst>
          </p:cNvPr>
          <p:cNvPicPr>
            <a:picLocks noChangeAspect="1"/>
          </p:cNvPicPr>
          <p:nvPr/>
        </p:nvPicPr>
        <p:blipFill rotWithShape="1">
          <a:blip r:embed="rId7">
            <a:extLst>
              <a:ext uri="{28A0092B-C50C-407E-A947-70E740481C1C}">
                <a14:useLocalDpi xmlns:a14="http://schemas.microsoft.com/office/drawing/2010/main" val="0"/>
              </a:ext>
            </a:extLst>
          </a:blip>
          <a:srcRect r="13568"/>
          <a:stretch/>
        </p:blipFill>
        <p:spPr>
          <a:xfrm>
            <a:off x="0" y="220814"/>
            <a:ext cx="5757242" cy="3330497"/>
          </a:xfrm>
          <a:prstGeom prst="rect">
            <a:avLst/>
          </a:prstGeom>
        </p:spPr>
      </p:pic>
    </p:spTree>
    <p:extLst>
      <p:ext uri="{BB962C8B-B14F-4D97-AF65-F5344CB8AC3E}">
        <p14:creationId xmlns:p14="http://schemas.microsoft.com/office/powerpoint/2010/main" val="249701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EA9A6DE-FE95-4764-AE05-A30D34FC198F}"/>
              </a:ext>
            </a:extLst>
          </p:cNvPr>
          <p:cNvPicPr>
            <a:picLocks noChangeAspect="1"/>
          </p:cNvPicPr>
          <p:nvPr/>
        </p:nvPicPr>
        <p:blipFill rotWithShape="1">
          <a:blip r:embed="rId2">
            <a:extLst>
              <a:ext uri="{28A0092B-C50C-407E-A947-70E740481C1C}">
                <a14:useLocalDpi xmlns:a14="http://schemas.microsoft.com/office/drawing/2010/main" val="0"/>
              </a:ext>
            </a:extLst>
          </a:blip>
          <a:srcRect r="15772"/>
          <a:stretch/>
        </p:blipFill>
        <p:spPr>
          <a:xfrm>
            <a:off x="0" y="263949"/>
            <a:ext cx="5610399" cy="3330498"/>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BCA18A5-28BA-4438-9451-FAB2213689A5}"/>
                  </a:ext>
                </a:extLst>
              </p:cNvPr>
              <p:cNvSpPr txBox="1"/>
              <p:nvPr/>
            </p:nvSpPr>
            <p:spPr>
              <a:xfrm>
                <a:off x="6434761" y="5199061"/>
                <a:ext cx="4353434" cy="1708160"/>
              </a:xfrm>
              <a:prstGeom prst="rect">
                <a:avLst/>
              </a:prstGeom>
              <a:noFill/>
            </p:spPr>
            <p:txBody>
              <a:bodyPr wrap="square" rtlCol="0">
                <a:spAutoFit/>
              </a:bodyPr>
              <a:lstStyle/>
              <a:p>
                <a:r>
                  <a:rPr lang="en-US" sz="2100" b="0" dirty="0"/>
                  <a:t>S</a:t>
                </a:r>
                <a:r>
                  <a:rPr lang="en-US" sz="2100" b="0" dirty="0">
                    <a:solidFill>
                      <a:schemeClr val="tx1"/>
                    </a:solidFill>
                  </a:rPr>
                  <a:t>et </a:t>
                </a:r>
                <a14:m>
                  <m:oMath xmlns:m="http://schemas.openxmlformats.org/officeDocument/2006/math">
                    <m:r>
                      <m:rPr>
                        <m:sty m:val="p"/>
                      </m:rPr>
                      <a:rPr lang="en-US" sz="2100">
                        <a:solidFill>
                          <a:schemeClr val="tx1"/>
                        </a:solidFill>
                        <a:latin typeface="Cambria Math" panose="02040503050406030204" pitchFamily="18" charset="0"/>
                      </a:rPr>
                      <m:t>Δ</m:t>
                    </m:r>
                    <m:r>
                      <a:rPr lang="en-US" sz="2100" i="1">
                        <a:solidFill>
                          <a:schemeClr val="tx1"/>
                        </a:solidFill>
                        <a:latin typeface="Cambria Math" panose="02040503050406030204" pitchFamily="18" charset="0"/>
                      </a:rPr>
                      <m:t>=</m:t>
                    </m:r>
                    <m:r>
                      <a:rPr lang="en-US" sz="2100" b="0" i="1" smtClean="0">
                        <a:solidFill>
                          <a:schemeClr val="tx1"/>
                        </a:solidFill>
                        <a:latin typeface="Cambria Math" panose="02040503050406030204" pitchFamily="18" charset="0"/>
                      </a:rPr>
                      <m:t>7</m:t>
                    </m:r>
                  </m:oMath>
                </a14:m>
                <a:r>
                  <a:rPr lang="en-US" sz="2100" dirty="0">
                    <a:solidFill>
                      <a:schemeClr val="tx1"/>
                    </a:solidFill>
                  </a:rPr>
                  <a:t>, </a:t>
                </a:r>
                <a14:m>
                  <m:oMath xmlns:m="http://schemas.openxmlformats.org/officeDocument/2006/math">
                    <m:r>
                      <a:rPr lang="en-US" sz="2100" i="1">
                        <a:solidFill>
                          <a:schemeClr val="tx1"/>
                        </a:solidFill>
                        <a:latin typeface="Cambria Math" panose="02040503050406030204" pitchFamily="18" charset="0"/>
                      </a:rPr>
                      <m:t>𝐶</m:t>
                    </m:r>
                    <m:r>
                      <a:rPr lang="en-US" sz="2100" b="0" i="1" smtClean="0">
                        <a:solidFill>
                          <a:schemeClr val="tx1"/>
                        </a:solidFill>
                        <a:latin typeface="Cambria Math" panose="02040503050406030204" pitchFamily="18" charset="0"/>
                      </a:rPr>
                      <m:t>=8</m:t>
                    </m:r>
                  </m:oMath>
                </a14:m>
                <a:endParaRPr lang="en-US" sz="2100" dirty="0">
                  <a:solidFill>
                    <a:schemeClr val="tx1"/>
                  </a:solidFill>
                </a:endParaRPr>
              </a:p>
              <a:p>
                <a14:m>
                  <m:oMath xmlns:m="http://schemas.openxmlformats.org/officeDocument/2006/math">
                    <m:r>
                      <m:rPr>
                        <m:sty m:val="p"/>
                      </m:rPr>
                      <a:rPr lang="en-US" sz="2100" smtClean="0">
                        <a:solidFill>
                          <a:srgbClr val="C00000"/>
                        </a:solidFill>
                        <a:latin typeface="Cambria Math" panose="02040503050406030204" pitchFamily="18" charset="0"/>
                      </a:rPr>
                      <m:t>Ω</m:t>
                    </m:r>
                    <m:r>
                      <a:rPr lang="en-US" sz="2100" smtClean="0">
                        <a:solidFill>
                          <a:srgbClr val="C00000"/>
                        </a:solidFill>
                        <a:latin typeface="Cambria Math" panose="02040503050406030204" pitchFamily="18" charset="0"/>
                      </a:rPr>
                      <m:t>=15</m:t>
                    </m:r>
                  </m:oMath>
                </a14:m>
                <a:r>
                  <a:rPr lang="en-US" sz="2100" dirty="0">
                    <a:solidFill>
                      <a:srgbClr val="C00000"/>
                    </a:solidFill>
                  </a:rPr>
                  <a:t> (top left)</a:t>
                </a:r>
              </a:p>
              <a:p>
                <a14:m>
                  <m:oMath xmlns:m="http://schemas.openxmlformats.org/officeDocument/2006/math">
                    <m:r>
                      <m:rPr>
                        <m:sty m:val="p"/>
                      </m:rPr>
                      <a:rPr lang="en-US" sz="2100">
                        <a:solidFill>
                          <a:srgbClr val="C00000"/>
                        </a:solidFill>
                        <a:latin typeface="Cambria Math" panose="02040503050406030204" pitchFamily="18" charset="0"/>
                      </a:rPr>
                      <m:t>Ω</m:t>
                    </m:r>
                    <m:r>
                      <a:rPr lang="en-US" sz="2100" b="0" i="1" smtClean="0">
                        <a:solidFill>
                          <a:srgbClr val="C00000"/>
                        </a:solidFill>
                        <a:latin typeface="Cambria Math" panose="02040503050406030204" pitchFamily="18" charset="0"/>
                      </a:rPr>
                      <m:t>=10</m:t>
                    </m:r>
                  </m:oMath>
                </a14:m>
                <a:r>
                  <a:rPr lang="en-US" sz="2100" dirty="0">
                    <a:solidFill>
                      <a:srgbClr val="C00000"/>
                    </a:solidFill>
                  </a:rPr>
                  <a:t> (top right)</a:t>
                </a:r>
              </a:p>
              <a:p>
                <a14:m>
                  <m:oMath xmlns:m="http://schemas.openxmlformats.org/officeDocument/2006/math">
                    <m:r>
                      <m:rPr>
                        <m:sty m:val="p"/>
                      </m:rPr>
                      <a:rPr lang="en-US" sz="2100">
                        <a:solidFill>
                          <a:srgbClr val="C00000"/>
                        </a:solidFill>
                        <a:latin typeface="Cambria Math" panose="02040503050406030204" pitchFamily="18" charset="0"/>
                      </a:rPr>
                      <m:t>Ω</m:t>
                    </m:r>
                    <m:r>
                      <a:rPr lang="en-US" sz="2100" b="0" i="1" smtClean="0">
                        <a:solidFill>
                          <a:srgbClr val="C00000"/>
                        </a:solidFill>
                        <a:latin typeface="Cambria Math" panose="02040503050406030204" pitchFamily="18" charset="0"/>
                      </a:rPr>
                      <m:t>=8</m:t>
                    </m:r>
                  </m:oMath>
                </a14:m>
                <a:r>
                  <a:rPr lang="en-US" sz="2100" dirty="0">
                    <a:solidFill>
                      <a:srgbClr val="C00000"/>
                    </a:solidFill>
                  </a:rPr>
                  <a:t> (bottom left)</a:t>
                </a:r>
              </a:p>
              <a:p>
                <a:endParaRPr lang="en-US" sz="2100" dirty="0"/>
              </a:p>
            </p:txBody>
          </p:sp>
        </mc:Choice>
        <mc:Fallback xmlns="">
          <p:sp>
            <p:nvSpPr>
              <p:cNvPr id="15" name="TextBox 14">
                <a:extLst>
                  <a:ext uri="{FF2B5EF4-FFF2-40B4-BE49-F238E27FC236}">
                    <a16:creationId xmlns:a16="http://schemas.microsoft.com/office/drawing/2014/main" id="{0BCA18A5-28BA-4438-9451-FAB2213689A5}"/>
                  </a:ext>
                </a:extLst>
              </p:cNvPr>
              <p:cNvSpPr txBox="1">
                <a:spLocks noRot="1" noChangeAspect="1" noMove="1" noResize="1" noEditPoints="1" noAdjustHandles="1" noChangeArrowheads="1" noChangeShapeType="1" noTextEdit="1"/>
              </p:cNvSpPr>
              <p:nvPr/>
            </p:nvSpPr>
            <p:spPr>
              <a:xfrm>
                <a:off x="6434761" y="5199061"/>
                <a:ext cx="4353434" cy="1708160"/>
              </a:xfrm>
              <a:prstGeom prst="rect">
                <a:avLst/>
              </a:prstGeom>
              <a:blipFill>
                <a:blip r:embed="rId3"/>
                <a:stretch>
                  <a:fillRect l="-1681" t="-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F21937E-80FE-4D72-A505-4DA808FC0D9A}"/>
                  </a:ext>
                </a:extLst>
              </p:cNvPr>
              <p:cNvSpPr txBox="1"/>
              <p:nvPr/>
            </p:nvSpPr>
            <p:spPr>
              <a:xfrm>
                <a:off x="6234263" y="3861648"/>
                <a:ext cx="4619919" cy="102707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𝑯</m:t>
                      </m:r>
                      <m:r>
                        <a:rPr lang="en-US" sz="2100" b="0" i="1" smtClean="0">
                          <a:latin typeface="Cambria Math" panose="02040503050406030204" pitchFamily="18" charset="0"/>
                        </a:rPr>
                        <m:t>=</m:t>
                      </m:r>
                      <m:d>
                        <m:dPr>
                          <m:begChr m:val="["/>
                          <m:endChr m:val="]"/>
                          <m:ctrlPr>
                            <a:rPr lang="en-US" sz="2100" i="1" smtClean="0">
                              <a:latin typeface="Cambria Math" panose="02040503050406030204" pitchFamily="18" charset="0"/>
                            </a:rPr>
                          </m:ctrlPr>
                        </m:dPr>
                        <m:e>
                          <m:m>
                            <m:mPr>
                              <m:mcs>
                                <m:mc>
                                  <m:mcPr>
                                    <m:count m:val="3"/>
                                    <m:mcJc m:val="center"/>
                                  </m:mcPr>
                                </m:mc>
                              </m:mcs>
                              <m:ctrlPr>
                                <a:rPr lang="en-US" sz="2100" i="1" smtClean="0">
                                  <a:latin typeface="Cambria Math" panose="02040503050406030204" pitchFamily="18" charset="0"/>
                                </a:rPr>
                              </m:ctrlPr>
                            </m:mPr>
                            <m:mr>
                              <m:e>
                                <m:r>
                                  <m:rPr>
                                    <m:brk m:alnAt="7"/>
                                  </m:rPr>
                                  <a:rPr lang="en-US" sz="2100" b="0" i="1" smtClean="0">
                                    <a:solidFill>
                                      <a:srgbClr val="FF0000"/>
                                    </a:solidFill>
                                    <a:latin typeface="Cambria Math" panose="02040503050406030204" pitchFamily="18" charset="0"/>
                                  </a:rPr>
                                  <m:t>𝐸</m:t>
                                </m:r>
                                <m:r>
                                  <a:rPr lang="en-US" sz="2100" b="0" i="1" smtClean="0">
                                    <a:solidFill>
                                      <a:srgbClr val="FF0000"/>
                                    </a:solidFill>
                                    <a:latin typeface="Cambria Math" panose="02040503050406030204" pitchFamily="18" charset="0"/>
                                  </a:rPr>
                                  <m:t>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a:rPr lang="en-US" sz="2100" b="0" i="1" smtClean="0">
                                    <a:latin typeface="Cambria Math" panose="02040503050406030204" pitchFamily="18" charset="0"/>
                                  </a:rPr>
                                  <m:t>𝐶</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a:rPr lang="en-US" sz="2100" b="0" i="1" smtClean="0">
                                    <a:latin typeface="Cambria Math" panose="02040503050406030204" pitchFamily="18" charset="0"/>
                                  </a:rPr>
                                  <m:t>𝐶</m:t>
                                </m:r>
                              </m:e>
                              <m:e>
                                <m:r>
                                  <a:rPr lang="en-US" sz="2100" b="0" i="1" smtClean="0">
                                    <a:solidFill>
                                      <a:srgbClr val="FF0000"/>
                                    </a:solidFill>
                                    <a:latin typeface="Cambria Math" panose="02040503050406030204" pitchFamily="18" charset="0"/>
                                  </a:rPr>
                                  <m:t>𝐸𝑐𝑚</m:t>
                                </m:r>
                                <m:r>
                                  <a:rPr lang="en-US" sz="2100" b="0" i="1" smtClean="0">
                                    <a:latin typeface="Cambria Math" panose="02040503050406030204" pitchFamily="18" charset="0"/>
                                  </a:rPr>
                                  <m:t>−</m:t>
                                </m:r>
                                <m:r>
                                  <a:rPr lang="en-US" sz="2100" b="0" i="1" smtClean="0">
                                    <a:latin typeface="Cambria Math" panose="02040503050406030204" pitchFamily="18" charset="0"/>
                                  </a:rPr>
                                  <m:t>𝑖𝐺</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mr>
                            <m:mr>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m:rPr>
                                    <m:sty m:val="p"/>
                                  </m:rPr>
                                  <a:rPr lang="en-US" sz="2100" b="0" i="0" smtClean="0">
                                    <a:latin typeface="Cambria Math" panose="02040503050406030204" pitchFamily="18" charset="0"/>
                                  </a:rPr>
                                  <m:t>Ω</m:t>
                                </m:r>
                                <m:r>
                                  <a:rPr lang="en-US" sz="2100" b="0" i="1" smtClean="0">
                                    <a:latin typeface="Cambria Math" panose="02040503050406030204" pitchFamily="18" charset="0"/>
                                  </a:rPr>
                                  <m:t>/2</m:t>
                                </m:r>
                              </m:e>
                              <m:e>
                                <m:r>
                                  <a:rPr lang="en-US" sz="2100" b="0" i="1" smtClean="0">
                                    <a:solidFill>
                                      <a:srgbClr val="00B050"/>
                                    </a:solidFill>
                                    <a:latin typeface="Cambria Math" panose="02040503050406030204" pitchFamily="18" charset="0"/>
                                  </a:rPr>
                                  <m:t>𝑋𝑐</m:t>
                                </m:r>
                              </m:e>
                            </m:mr>
                          </m:m>
                        </m:e>
                      </m:d>
                    </m:oMath>
                  </m:oMathPara>
                </a14:m>
                <a:endParaRPr lang="en-US" sz="2100" dirty="0"/>
              </a:p>
            </p:txBody>
          </p:sp>
        </mc:Choice>
        <mc:Fallback xmlns="">
          <p:sp>
            <p:nvSpPr>
              <p:cNvPr id="17" name="TextBox 16">
                <a:extLst>
                  <a:ext uri="{FF2B5EF4-FFF2-40B4-BE49-F238E27FC236}">
                    <a16:creationId xmlns:a16="http://schemas.microsoft.com/office/drawing/2014/main" id="{6F21937E-80FE-4D72-A505-4DA808FC0D9A}"/>
                  </a:ext>
                </a:extLst>
              </p:cNvPr>
              <p:cNvSpPr txBox="1">
                <a:spLocks noRot="1" noChangeAspect="1" noMove="1" noResize="1" noEditPoints="1" noAdjustHandles="1" noChangeArrowheads="1" noChangeShapeType="1" noTextEdit="1"/>
              </p:cNvSpPr>
              <p:nvPr/>
            </p:nvSpPr>
            <p:spPr>
              <a:xfrm>
                <a:off x="6234263" y="3861648"/>
                <a:ext cx="4619919" cy="1027076"/>
              </a:xfrm>
              <a:prstGeom prst="rect">
                <a:avLst/>
              </a:prstGeom>
              <a:blipFill>
                <a:blip r:embed="rId4"/>
                <a:stretch>
                  <a:fillRect/>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EB7A022B-921A-4311-B874-BE14449A1599}"/>
              </a:ext>
            </a:extLst>
          </p:cNvPr>
          <p:cNvPicPr>
            <a:picLocks noChangeAspect="1"/>
          </p:cNvPicPr>
          <p:nvPr/>
        </p:nvPicPr>
        <p:blipFill rotWithShape="1">
          <a:blip r:embed="rId5">
            <a:extLst>
              <a:ext uri="{28A0092B-C50C-407E-A947-70E740481C1C}">
                <a14:useLocalDpi xmlns:a14="http://schemas.microsoft.com/office/drawing/2010/main" val="0"/>
              </a:ext>
            </a:extLst>
          </a:blip>
          <a:srcRect r="12833"/>
          <a:stretch/>
        </p:blipFill>
        <p:spPr>
          <a:xfrm>
            <a:off x="0" y="3429000"/>
            <a:ext cx="5831461" cy="3344974"/>
          </a:xfrm>
          <a:prstGeom prst="rect">
            <a:avLst/>
          </a:prstGeom>
        </p:spPr>
      </p:pic>
      <p:pic>
        <p:nvPicPr>
          <p:cNvPr id="20" name="Picture 19">
            <a:extLst>
              <a:ext uri="{FF2B5EF4-FFF2-40B4-BE49-F238E27FC236}">
                <a16:creationId xmlns:a16="http://schemas.microsoft.com/office/drawing/2014/main" id="{33347404-A0CA-4A85-8289-0EE1D242AC3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531005" y="220814"/>
            <a:ext cx="6660994" cy="3330497"/>
          </a:xfrm>
          <a:prstGeom prst="rect">
            <a:avLst/>
          </a:prstGeom>
        </p:spPr>
      </p:pic>
      <p:pic>
        <p:nvPicPr>
          <p:cNvPr id="22" name="Picture 21">
            <a:extLst>
              <a:ext uri="{FF2B5EF4-FFF2-40B4-BE49-F238E27FC236}">
                <a16:creationId xmlns:a16="http://schemas.microsoft.com/office/drawing/2014/main" id="{03A836A8-BA97-4B54-9198-C4781DFABA7B}"/>
              </a:ext>
            </a:extLst>
          </p:cNvPr>
          <p:cNvPicPr>
            <a:picLocks noChangeAspect="1"/>
          </p:cNvPicPr>
          <p:nvPr/>
        </p:nvPicPr>
        <p:blipFill rotWithShape="1">
          <a:blip r:embed="rId7">
            <a:extLst>
              <a:ext uri="{28A0092B-C50C-407E-A947-70E740481C1C}">
                <a14:useLocalDpi xmlns:a14="http://schemas.microsoft.com/office/drawing/2010/main" val="0"/>
              </a:ext>
            </a:extLst>
          </a:blip>
          <a:srcRect r="14045"/>
          <a:stretch/>
        </p:blipFill>
        <p:spPr>
          <a:xfrm>
            <a:off x="-1" y="220814"/>
            <a:ext cx="5750351" cy="3344974"/>
          </a:xfrm>
          <a:prstGeom prst="rect">
            <a:avLst/>
          </a:prstGeom>
        </p:spPr>
      </p:pic>
    </p:spTree>
    <p:extLst>
      <p:ext uri="{BB962C8B-B14F-4D97-AF65-F5344CB8AC3E}">
        <p14:creationId xmlns:p14="http://schemas.microsoft.com/office/powerpoint/2010/main" val="537788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14296</TotalTime>
  <Words>1297</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The real part of the eigenvalues  of a 3x3 non-Hermitian Hamiltonian  </vt:lpstr>
      <vt:lpstr>The non-Hermitian Hamiltonian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Exceptional Points</vt:lpstr>
      <vt:lpstr>Exceptional Points</vt:lpstr>
      <vt:lpstr>Exceptional Points</vt:lpstr>
      <vt:lpstr>Exceptional Points</vt:lpstr>
      <vt:lpstr>Exceptional Points</vt:lpstr>
      <vt:lpstr>Negative Detuning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real part of the eigenvalues  of a 3x3 non-Hermitian Hamiltonian  </dc:title>
  <dc:creator>J. Miu</dc:creator>
  <cp:lastModifiedBy>J. Miu</cp:lastModifiedBy>
  <cp:revision>8</cp:revision>
  <dcterms:created xsi:type="dcterms:W3CDTF">2022-06-16T08:33:25Z</dcterms:created>
  <dcterms:modified xsi:type="dcterms:W3CDTF">2022-07-31T19:40:25Z</dcterms:modified>
</cp:coreProperties>
</file>