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6" r:id="rId28"/>
    <p:sldId id="281" r:id="rId29"/>
    <p:sldId id="284" r:id="rId30"/>
    <p:sldId id="289" r:id="rId31"/>
    <p:sldId id="288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7479-79DD-ECE7-B427-9ACA1DF0D550}" v="20" dt="2024-03-27T23:17:5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5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004957" y="1045059"/>
                <a:ext cx="10193130" cy="2387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5000" b="1" i="0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𝚲</m:t>
                    </m:r>
                  </m:oMath>
                </a14:m>
                <a:r>
                  <a:rPr lang="en-US" sz="5000" b="1" dirty="0">
                    <a:ea typeface="+mj-lt"/>
                    <a:cs typeface="+mj-lt"/>
                  </a:rPr>
                  <a:t>CDM Cosmology and </a:t>
                </a:r>
                <a:br>
                  <a:rPr lang="en-US" sz="5000" b="1" dirty="0">
                    <a:ea typeface="+mj-lt"/>
                    <a:cs typeface="+mj-lt"/>
                  </a:rPr>
                </a:br>
                <a:r>
                  <a:rPr lang="en-US" sz="5000" b="1" dirty="0">
                    <a:ea typeface="+mj-lt"/>
                    <a:cs typeface="+mj-lt"/>
                  </a:rPr>
                  <a:t>the Cosmological Einstein Equations</a:t>
                </a:r>
                <a:endParaRPr lang="en-US" sz="5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04957" y="1045059"/>
                <a:ext cx="10193130" cy="2387600"/>
              </a:xfrm>
              <a:blipFill>
                <a:blip r:embed="rId2"/>
                <a:stretch>
                  <a:fillRect l="-1974" r="-197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Presented By</a:t>
            </a:r>
          </a:p>
          <a:p>
            <a:pPr algn="r"/>
            <a:r>
              <a:rPr lang="en-US" dirty="0"/>
              <a:t>Jinyan Miao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978B0-F11E-BB54-9ED9-31D2CBF962AC}"/>
                  </a:ext>
                </a:extLst>
              </p:cNvPr>
              <p:cNvSpPr txBox="1"/>
              <p:nvPr/>
            </p:nvSpPr>
            <p:spPr>
              <a:xfrm>
                <a:off x="506136" y="1208339"/>
                <a:ext cx="11179728" cy="5663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b="1" dirty="0"/>
                  <a:t>IMPORTANT OBSERVATION</a:t>
                </a:r>
              </a:p>
              <a:p>
                <a:endParaRPr lang="en-US" sz="2500" b="1" dirty="0"/>
              </a:p>
              <a:p>
                <a:r>
                  <a:rPr lang="en-US" sz="2500" b="1" dirty="0"/>
                  <a:t> </a:t>
                </a:r>
              </a:p>
              <a:p>
                <a:endParaRPr lang="en-US" sz="2500" b="1" dirty="0"/>
              </a:p>
              <a:p>
                <a:r>
                  <a:rPr lang="en-US" sz="2500" dirty="0"/>
                  <a:t>When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500" dirty="0"/>
                  <a:t> (density)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500" dirty="0"/>
                  <a:t> (pressure), the second Friedmann equation indicates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500" dirty="0"/>
                  <a:t>. </a:t>
                </a:r>
              </a:p>
              <a:p>
                <a:endParaRPr lang="en-US" sz="2500" dirty="0"/>
              </a:p>
              <a:p>
                <a:r>
                  <a:rPr lang="en-US" sz="2500" b="1" dirty="0"/>
                  <a:t>There is no Static solution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5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5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500" b="1" dirty="0"/>
                  <a:t> a result from FLRW metric with EFE.</a:t>
                </a:r>
              </a:p>
              <a:p>
                <a:endParaRPr lang="en-US" sz="2500" b="1" dirty="0"/>
              </a:p>
              <a:p>
                <a:endParaRPr lang="en-US" sz="2500" b="1" dirty="0"/>
              </a:p>
              <a:p>
                <a:r>
                  <a:rPr lang="en-US" sz="2800" dirty="0"/>
                  <a:t>“</a:t>
                </a:r>
                <a:r>
                  <a:rPr lang="en-US" sz="2800" i="1" dirty="0"/>
                  <a:t>Einstein was </a:t>
                </a:r>
                <a:r>
                  <a:rPr lang="en-US" sz="2800" b="1" i="1" dirty="0"/>
                  <a:t>sufficiently unhappy</a:t>
                </a:r>
                <a:r>
                  <a:rPr lang="en-US" sz="2800" i="1" dirty="0"/>
                  <a:t> with th</a:t>
                </a:r>
                <a:r>
                  <a:rPr lang="en-US" altLang="zh-CN" sz="2800" i="1" dirty="0"/>
                  <a:t>is</a:t>
                </a:r>
                <a:r>
                  <a:rPr lang="en-US" sz="2800" i="1" dirty="0"/>
                  <a:t> prediction of a dynamic universe that he proposed a modification of his equation, the addition of a new term</a:t>
                </a:r>
                <a:r>
                  <a:rPr lang="en-US" sz="2800" dirty="0"/>
                  <a:t>.”</a:t>
                </a:r>
              </a:p>
              <a:p>
                <a:r>
                  <a:rPr lang="en-US" sz="2800" b="1" dirty="0"/>
                  <a:t>                                                                                                                    </a:t>
                </a:r>
                <a:r>
                  <a:rPr lang="en-US" sz="2800" dirty="0"/>
                  <a:t>- Robert Wald</a:t>
                </a:r>
                <a:endParaRPr lang="en-US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978B0-F11E-BB54-9ED9-31D2CBF9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6" y="1208339"/>
                <a:ext cx="11179728" cy="5663089"/>
              </a:xfrm>
              <a:prstGeom prst="rect">
                <a:avLst/>
              </a:prstGeom>
              <a:blipFill>
                <a:blip r:embed="rId2"/>
                <a:stretch>
                  <a:fillRect l="-1091" t="-753" r="-1200" b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BA556-E72C-9D2D-D29A-326D4C5DC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60"/>
          <a:stretch/>
        </p:blipFill>
        <p:spPr>
          <a:xfrm>
            <a:off x="968188" y="1804644"/>
            <a:ext cx="4643718" cy="842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DF3DF3-D22C-7048-83D7-BB9AFCFCE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79"/>
          <a:stretch/>
        </p:blipFill>
        <p:spPr>
          <a:xfrm>
            <a:off x="6732866" y="1804644"/>
            <a:ext cx="4490946" cy="8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4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978B0-F11E-BB54-9ED9-31D2CBF962AC}"/>
                  </a:ext>
                </a:extLst>
              </p:cNvPr>
              <p:cNvSpPr txBox="1"/>
              <p:nvPr/>
            </p:nvSpPr>
            <p:spPr>
              <a:xfrm>
                <a:off x="402672" y="2359631"/>
                <a:ext cx="11179728" cy="355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 is a fundamental constant of nature called the </a:t>
                </a:r>
                <a:r>
                  <a:rPr lang="en-US" sz="2500" b="1" dirty="0"/>
                  <a:t>cosmological constant</a:t>
                </a:r>
                <a:r>
                  <a:rPr lang="en-US" sz="2500" dirty="0"/>
                  <a:t>.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Now we recompute the Friedmann Equations: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In this case, </a:t>
                </a:r>
                <a:r>
                  <a:rPr lang="en-US" sz="2500" b="1" dirty="0"/>
                  <a:t>static solution exists</a:t>
                </a:r>
                <a:r>
                  <a:rPr lang="en-US" sz="2500" dirty="0"/>
                  <a:t>, though it requires exact adjustment of parameters and are unstable.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978B0-F11E-BB54-9ED9-31D2CBF9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2359631"/>
                <a:ext cx="11179728" cy="3554819"/>
              </a:xfrm>
              <a:prstGeom prst="rect">
                <a:avLst/>
              </a:prstGeom>
              <a:blipFill>
                <a:blip r:embed="rId2"/>
                <a:stretch>
                  <a:fillRect l="-872" t="-1201" r="-55" b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E732F-293A-E26B-D1BC-E857EA6B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95" y="1437740"/>
            <a:ext cx="4700809" cy="8295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CE2F9-FDBC-B363-42BD-7D6D9FFD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89" y="3567953"/>
            <a:ext cx="9575021" cy="13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978B0-F11E-BB54-9ED9-31D2CBF962AC}"/>
                  </a:ext>
                </a:extLst>
              </p:cNvPr>
              <p:cNvSpPr txBox="1"/>
              <p:nvPr/>
            </p:nvSpPr>
            <p:spPr>
              <a:xfrm>
                <a:off x="506135" y="1195190"/>
                <a:ext cx="11179728" cy="4841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In this case, </a:t>
                </a:r>
                <a:r>
                  <a:rPr lang="en-US" sz="2500" b="1" dirty="0"/>
                  <a:t>static solution exists</a:t>
                </a:r>
                <a:r>
                  <a:rPr lang="en-US" sz="2500" dirty="0"/>
                  <a:t>.</a:t>
                </a:r>
              </a:p>
              <a:p>
                <a:r>
                  <a:rPr lang="en-US" sz="2500" dirty="0"/>
                  <a:t>With (</a:t>
                </a:r>
                <a:r>
                  <a:rPr lang="en-US" sz="2500" i="1" dirty="0"/>
                  <a:t>G</a:t>
                </a:r>
                <a:r>
                  <a:rPr lang="en-US" sz="2500" dirty="0"/>
                  <a:t>=1), combining the two we find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So we conclude that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500" dirty="0"/>
                  <a:t> because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500" dirty="0"/>
                  <a:t> is strictly positive. </a:t>
                </a:r>
              </a:p>
              <a:p>
                <a:r>
                  <a:rPr lang="en-US" sz="2500" dirty="0"/>
                  <a:t>Then using the first Friedmann equation, we see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500" dirty="0"/>
                  <a:t> is required.</a:t>
                </a:r>
              </a:p>
              <a:p>
                <a:endParaRPr lang="en-US" sz="2500" dirty="0"/>
              </a:p>
              <a:p>
                <a:r>
                  <a:rPr lang="en-US" sz="2500" b="1" dirty="0"/>
                  <a:t>Bonus</a:t>
                </a:r>
                <a:r>
                  <a:rPr lang="en-US" sz="2500" dirty="0"/>
                  <a:t>: For a dust filled universe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500" dirty="0"/>
                  <a:t>) examining small perturbation from equilibrium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500" dirty="0"/>
                  <a:t> one can shown that the static universe is unstable.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978B0-F11E-BB54-9ED9-31D2CBF9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5" y="1195190"/>
                <a:ext cx="11179728" cy="4841262"/>
              </a:xfrm>
              <a:prstGeom prst="rect">
                <a:avLst/>
              </a:prstGeom>
              <a:blipFill>
                <a:blip r:embed="rId2"/>
                <a:stretch>
                  <a:fillRect l="-872" b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Solution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ACE2F9-FDBC-B363-42BD-7D6D9FFD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29" y="1223084"/>
            <a:ext cx="9575021" cy="1394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69E9D9-D60E-C5DD-210D-775005EE6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64" y="2582185"/>
            <a:ext cx="4211036" cy="11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4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Newtonian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496599-D80D-C3F8-C9FC-5279BEEB830F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179728" cy="3970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dirty="0"/>
                  <a:t>The introduction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 term has a trade off…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Note that  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In the quasi-stationary weak field limit, we write the metric as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US" sz="2500" dirty="0"/>
                  <a:t> being almost independent of time. </a:t>
                </a:r>
              </a:p>
              <a:p>
                <a:r>
                  <a:rPr lang="en-US" sz="2500" dirty="0"/>
                  <a:t>Thus we may neglect the quadratic terms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𝛤𝛤</m:t>
                    </m:r>
                  </m:oMath>
                </a14:m>
                <a:r>
                  <a:rPr lang="en-US" sz="2500" dirty="0"/>
                  <a:t> in the Ricci tensor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496599-D80D-C3F8-C9FC-5279BEEB8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179728" cy="3970511"/>
              </a:xfrm>
              <a:prstGeom prst="rect">
                <a:avLst/>
              </a:prstGeom>
              <a:blipFill>
                <a:blip r:embed="rId3"/>
                <a:stretch>
                  <a:fillRect l="-872" t="-1075" b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431533-2A4A-2BED-8A37-569BD9FE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42" y="2404856"/>
            <a:ext cx="6533838" cy="593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E3DA4-6146-1899-597A-C30A0E246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97" y="3523582"/>
            <a:ext cx="5277587" cy="685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F9CF0-C6F5-7B2C-3158-B0899B203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84" y="5234016"/>
            <a:ext cx="3399897" cy="6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6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Newtonian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496599-D80D-C3F8-C9FC-5279BEEB830F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5152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dirty="0"/>
                  <a:t>The introduction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 term has a trade off…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Since we assume the field to be quasi-stationary,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For non-relativistic matter,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≪|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500" dirty="0"/>
                  <a:t>, thus we only consider the 00 component.</a:t>
                </a:r>
              </a:p>
              <a:p>
                <a:r>
                  <a:rPr lang="en-US" sz="2500" dirty="0"/>
                  <a:t>In Newtonian limit,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≃−(1+2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where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500" dirty="0"/>
                  <a:t> is the gravitational potential, thus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Then the cosmological Einstein equation leads to (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500" dirty="0"/>
                  <a:t> being gravitational constant)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But the classical Newtonian theory of gravity requires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496599-D80D-C3F8-C9FC-5279BEEB8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5152180"/>
              </a:xfrm>
              <a:prstGeom prst="rect">
                <a:avLst/>
              </a:prstGeom>
              <a:blipFill>
                <a:blip r:embed="rId3"/>
                <a:stretch>
                  <a:fillRect l="-855" t="-828" b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9D5EA6-6A3F-14F3-6AE7-28A6AFB8A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42" y="2481115"/>
            <a:ext cx="4866305" cy="49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3623BB-485F-21B7-CDDE-09B8E29EC9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58" b="20686"/>
          <a:stretch/>
        </p:blipFill>
        <p:spPr>
          <a:xfrm>
            <a:off x="832070" y="3881718"/>
            <a:ext cx="1660117" cy="708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CEE974-C879-A63E-D5B8-210A7CE22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2" y="5123340"/>
            <a:ext cx="3015127" cy="646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2B5D57-0CAF-E7F1-336F-7C99C1F52C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97" r="25867"/>
          <a:stretch/>
        </p:blipFill>
        <p:spPr>
          <a:xfrm>
            <a:off x="7871010" y="5664442"/>
            <a:ext cx="2075485" cy="6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4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Newtonian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496599-D80D-C3F8-C9FC-5279BEEB830F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5093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dirty="0"/>
                  <a:t>The introduction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 term has a trade off…</a:t>
                </a:r>
              </a:p>
              <a:p>
                <a:endParaRPr lang="en-US" sz="2500" dirty="0"/>
              </a:p>
              <a:p>
                <a:r>
                  <a:rPr lang="en-US" sz="2500" b="1" dirty="0"/>
                  <a:t>RESULT</a:t>
                </a:r>
                <a:r>
                  <a:rPr lang="en-US" sz="2500" dirty="0"/>
                  <a:t>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500" dirty="0"/>
                  <a:t>, even in weak field and slow-motion limit we could not recover the Newtonian theory which has been very successfully predicting orbital motion. 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b="1" dirty="0"/>
                  <a:t>But</a:t>
                </a:r>
                <a:r>
                  <a:rPr lang="en-US" sz="2500" dirty="0"/>
                  <a:t>…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 is small enough, deviations from Newtonian theory cannot be noticed.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- Hubble's redshift observations in 1929 demonstrated the expansion of the universe, the original motivation for the introduction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 was lost. 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 was reintroduced many times since then when discrepancies have arisen between theory and observations, and recently, to account for dark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496599-D80D-C3F8-C9FC-5279BEEB8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5093702"/>
              </a:xfrm>
              <a:prstGeom prst="rect">
                <a:avLst/>
              </a:prstGeom>
              <a:blipFill>
                <a:blip r:embed="rId3"/>
                <a:stretch>
                  <a:fillRect l="-855" t="-837" r="-107" b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4BCEE974-C879-A63E-D5B8-210A7CE2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24" y="2789577"/>
            <a:ext cx="3015127" cy="646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2B5D57-0CAF-E7F1-336F-7C99C1F52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7" r="25867"/>
          <a:stretch/>
        </p:blipFill>
        <p:spPr>
          <a:xfrm>
            <a:off x="7215251" y="2782901"/>
            <a:ext cx="2075485" cy="6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Hubble’s Law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5093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dirty="0"/>
                  <a:t>Now return to the Friedmann’s Equations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500" dirty="0"/>
                  <a:t> is the scaling coefficient in the FLRW metric.</a:t>
                </a:r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5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0,−1,1</m:t>
                    </m:r>
                    <m:r>
                      <m:rPr>
                        <m:lit/>
                      </m:rPr>
                      <a:rPr lang="en-US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500" dirty="0"/>
                  <a:t> is for different geometries (flat space, hyperboloid, sphere)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We first define the Hubble constant (really not a constant)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500" dirty="0"/>
                  <a:t> being the proper time.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5093702"/>
              </a:xfrm>
              <a:prstGeom prst="rect">
                <a:avLst/>
              </a:prstGeom>
              <a:blipFill>
                <a:blip r:embed="rId2"/>
                <a:stretch>
                  <a:fillRect l="-855" t="-837" b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FFA2627-DB6F-5610-7497-EE3A72FD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72" y="1635415"/>
            <a:ext cx="9209992" cy="1340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BCB3E0-999B-1436-AEDD-E0645B76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447" y="4717489"/>
            <a:ext cx="2511447" cy="10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9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Hubble’s Law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4324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Distance between two observers at time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500" dirty="0"/>
                  <a:t> is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500" dirty="0"/>
                  <a:t>, then the rate of change of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500" dirty="0"/>
                  <a:t> is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which is known as the </a:t>
                </a:r>
                <a:r>
                  <a:rPr lang="en-US" sz="2500" b="1" dirty="0"/>
                  <a:t>Hubble’s Law</a:t>
                </a:r>
                <a:r>
                  <a:rPr lang="en-US" sz="2500" dirty="0"/>
                  <a:t>, and describes the expansion of universe.</a:t>
                </a:r>
              </a:p>
              <a:p>
                <a:endParaRPr lang="en-US" sz="2500" b="1" dirty="0"/>
              </a:p>
              <a:p>
                <a:r>
                  <a:rPr lang="en-US" sz="2500" b="1" dirty="0"/>
                  <a:t>It has been confirmed by the observation of redshifts of distant galaxies.</a:t>
                </a:r>
              </a:p>
              <a:p>
                <a:r>
                  <a:rPr lang="en-US" sz="2500" b="1" dirty="0"/>
                  <a:t>One of the major success of the theory. </a:t>
                </a:r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4324261"/>
              </a:xfrm>
              <a:prstGeom prst="rect">
                <a:avLst/>
              </a:prstGeom>
              <a:blipFill>
                <a:blip r:embed="rId2"/>
                <a:stretch>
                  <a:fillRect l="-855" b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246E8C-21FB-7849-2FB5-ED07785FC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88" y="1130318"/>
            <a:ext cx="4943800" cy="1256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72630-44E6-CDC3-9728-4055DBC2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797" y="2807506"/>
            <a:ext cx="3939060" cy="957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DCB8A-B38D-5B0E-3E45-4DE6FC2F9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541" y="1311516"/>
            <a:ext cx="2223247" cy="8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Fate of the Universe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b="1" dirty="0"/>
                  <a:t>Another use of the Hubble’s parameter is the measure the age of the universe</a:t>
                </a:r>
              </a:p>
              <a:p>
                <a:endParaRPr lang="en-US" sz="2500" b="1" dirty="0"/>
              </a:p>
              <a:p>
                <a:r>
                  <a:rPr lang="en-US" sz="2500" dirty="0"/>
                  <a:t>If the Universe has been expanding with a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500" dirty="0"/>
                  <a:t> then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 at a time from now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The expansion was actually faster at the beginning.</a:t>
                </a:r>
              </a:p>
              <a:p>
                <a:r>
                  <a:rPr lang="en-US" sz="2500" dirty="0"/>
                  <a:t>	=&gt; Time at which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 is closer than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500" dirty="0"/>
                  <a:t>.</a:t>
                </a:r>
              </a:p>
              <a:p>
                <a:r>
                  <a:rPr lang="en-US" sz="2500" dirty="0"/>
                  <a:t>		=&gt; No natural way to extend the spacetime/metric before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.</a:t>
                </a:r>
              </a:p>
              <a:p>
                <a:r>
                  <a:rPr lang="en-US" sz="2500" dirty="0"/>
                  <a:t>			=&gt;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500" dirty="0"/>
                  <a:t> is an upper bound of the age of the Universe.</a:t>
                </a:r>
              </a:p>
              <a:p>
                <a:r>
                  <a:rPr lang="en-US" sz="2500" dirty="0"/>
                  <a:t>				=&gt; Need to study how to estimate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500" dirty="0"/>
                  <a:t>.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We will talk about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500" dirty="0"/>
                  <a:t> in the rest of the presentation.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5478423"/>
              </a:xfrm>
              <a:prstGeom prst="rect">
                <a:avLst/>
              </a:prstGeom>
              <a:blipFill>
                <a:blip r:embed="rId2"/>
                <a:stretch>
                  <a:fillRect l="-855" t="-779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9FA766-80E9-CF8F-5524-6A57C734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743" y="2451792"/>
            <a:ext cx="2436667" cy="107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C48CEA-CC00-1F7B-AF73-D5DF7A1E3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273" y="3684499"/>
            <a:ext cx="3662818" cy="9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6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C11B5D-02E9-586E-C7D2-F02687E9606F}"/>
              </a:ext>
            </a:extLst>
          </p:cNvPr>
          <p:cNvSpPr/>
          <p:nvPr/>
        </p:nvSpPr>
        <p:spPr>
          <a:xfrm>
            <a:off x="3466011" y="4481620"/>
            <a:ext cx="4737463" cy="86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Matter in the Universe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b="1" dirty="0"/>
                  <a:t>First we manipulate the Friedmann’s equations a little.</a:t>
                </a:r>
              </a:p>
              <a:p>
                <a:r>
                  <a:rPr lang="en-US" sz="2500" dirty="0"/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, we have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Multiply </a:t>
                </a:r>
                <a:r>
                  <a:rPr lang="en-US" sz="2500" b="1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5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, differentiating with respect to proper time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500" dirty="0"/>
                  <a:t>, then eliminating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500" dirty="0"/>
                  <a:t> using </a:t>
                </a:r>
                <a:r>
                  <a:rPr lang="en-US" sz="2500" b="1" dirty="0">
                    <a:solidFill>
                      <a:schemeClr val="accent2">
                        <a:lumMod val="75000"/>
                      </a:schemeClr>
                    </a:solidFill>
                  </a:rPr>
                  <a:t>Orange</a:t>
                </a:r>
                <a:r>
                  <a:rPr lang="en-US" sz="2500" dirty="0"/>
                  <a:t>, we obtain the result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3170099"/>
              </a:xfrm>
              <a:prstGeom prst="rect">
                <a:avLst/>
              </a:prstGeom>
              <a:blipFill>
                <a:blip r:embed="rId2"/>
                <a:stretch>
                  <a:fillRect l="-855" t="-1346" r="-309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677A362-1146-2ED6-F0C6-A5AE145D1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4360"/>
          <a:stretch/>
        </p:blipFill>
        <p:spPr>
          <a:xfrm>
            <a:off x="717177" y="2020135"/>
            <a:ext cx="4643718" cy="842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C99AC-3818-7B0A-7E7E-63EDEE127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43779"/>
          <a:stretch/>
        </p:blipFill>
        <p:spPr>
          <a:xfrm>
            <a:off x="6481855" y="2020135"/>
            <a:ext cx="4490946" cy="823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71361-8BF5-BAAF-B01E-20BB7EA28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132" y="4589194"/>
            <a:ext cx="4219739" cy="6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-13633"/>
            <a:ext cx="10112928" cy="88198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Einstein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92000-762C-54CB-BD15-C9DD37FF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37" y="1237682"/>
            <a:ext cx="7211504" cy="1310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EC5CC-F229-9FFE-8DBB-68D3A9AEE721}"/>
              </a:ext>
            </a:extLst>
          </p:cNvPr>
          <p:cNvSpPr txBox="1"/>
          <p:nvPr/>
        </p:nvSpPr>
        <p:spPr>
          <a:xfrm>
            <a:off x="4588290" y="2715061"/>
            <a:ext cx="271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Geometry of spacetime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90203-F7E1-EB48-FF5B-56EB7B797A13}"/>
              </a:ext>
            </a:extLst>
          </p:cNvPr>
          <p:cNvSpPr txBox="1"/>
          <p:nvPr/>
        </p:nvSpPr>
        <p:spPr>
          <a:xfrm>
            <a:off x="7783608" y="2721461"/>
            <a:ext cx="260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Matter in spacetime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74819-CB26-B3BF-E9A4-C5D8D053728A}"/>
              </a:ext>
            </a:extLst>
          </p:cNvPr>
          <p:cNvSpPr txBox="1"/>
          <p:nvPr/>
        </p:nvSpPr>
        <p:spPr>
          <a:xfrm>
            <a:off x="838200" y="3343885"/>
            <a:ext cx="1022687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Have studied: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Schwarzschild Metric, Kerr Black Hole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Gravitational Radiation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Null Geometry, Causal Structure</a:t>
            </a:r>
          </a:p>
          <a:p>
            <a:endParaRPr lang="en-US" sz="2500" dirty="0"/>
          </a:p>
          <a:p>
            <a:r>
              <a:rPr lang="en-US" sz="2500" dirty="0"/>
              <a:t>To study Cosmology:</a:t>
            </a:r>
          </a:p>
          <a:p>
            <a:r>
              <a:rPr lang="en-US" sz="2500" b="1" dirty="0"/>
              <a:t>Friedmann–</a:t>
            </a:r>
            <a:r>
              <a:rPr lang="en-US" sz="2500" b="1" dirty="0" err="1"/>
              <a:t>Lemaître</a:t>
            </a:r>
            <a:r>
              <a:rPr lang="en-US" sz="2500" b="1" dirty="0"/>
              <a:t>–Robertson–Walker Metric (FLRW metric)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18F5F45-D5AF-AB3B-D396-9FF4AC72B3A2}"/>
              </a:ext>
            </a:extLst>
          </p:cNvPr>
          <p:cNvSpPr/>
          <p:nvPr/>
        </p:nvSpPr>
        <p:spPr>
          <a:xfrm rot="16200000">
            <a:off x="5724163" y="1140799"/>
            <a:ext cx="229152" cy="29193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278AF55-C75D-7B24-2F38-827152CA0E3C}"/>
              </a:ext>
            </a:extLst>
          </p:cNvPr>
          <p:cNvSpPr/>
          <p:nvPr/>
        </p:nvSpPr>
        <p:spPr>
          <a:xfrm rot="16200000">
            <a:off x="8594313" y="1998372"/>
            <a:ext cx="229154" cy="11722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8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Matter in the Universe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4229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For </a:t>
                </a:r>
                <a:r>
                  <a:rPr lang="en-US" sz="2500" b="1" dirty="0"/>
                  <a:t>dust</a:t>
                </a:r>
                <a:r>
                  <a:rPr lang="en-US" sz="2500" dirty="0"/>
                  <a:t>-like (baryonic, cold dark matter) universe</a:t>
                </a:r>
                <a:r>
                  <a:rPr lang="en-US" sz="2500" b="1" dirty="0"/>
                  <a:t>, </a:t>
                </a:r>
                <a:r>
                  <a:rPr lang="en-US" sz="2500" dirty="0"/>
                  <a:t>we assume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b="1" dirty="0"/>
                  <a:t> </a:t>
                </a:r>
                <a:r>
                  <a:rPr lang="en-US" sz="2500" dirty="0"/>
                  <a:t>and obtain</a:t>
                </a:r>
              </a:p>
              <a:p>
                <a:r>
                  <a:rPr lang="en-US" sz="2500" b="1" dirty="0"/>
                  <a:t>						</a:t>
                </a:r>
                <a:r>
                  <a:rPr lang="en-US" sz="3000" b="1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000" b="1" dirty="0"/>
                  <a:t>    (for dust)</a:t>
                </a:r>
              </a:p>
              <a:p>
                <a:r>
                  <a:rPr lang="en-US" sz="2500" dirty="0"/>
                  <a:t>For </a:t>
                </a:r>
                <a:r>
                  <a:rPr lang="en-US" sz="2500" b="1" dirty="0"/>
                  <a:t>radiation</a:t>
                </a:r>
                <a:r>
                  <a:rPr lang="en-US" sz="2500" dirty="0"/>
                  <a:t>, we assume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sz="2500" dirty="0"/>
                  <a:t>, and obtain</a:t>
                </a:r>
              </a:p>
              <a:p>
                <a:r>
                  <a:rPr lang="en-US" sz="2400" b="1" dirty="0"/>
                  <a:t>						</a:t>
                </a:r>
                <a:r>
                  <a:rPr lang="en-US" sz="2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𝒓𝒂𝒅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800" b="1" dirty="0"/>
                  <a:t>    (for radiation)</a:t>
                </a:r>
              </a:p>
              <a:p>
                <a:r>
                  <a:rPr lang="en-US" sz="2500" dirty="0"/>
                  <a:t>For </a:t>
                </a:r>
                <a:r>
                  <a:rPr lang="en-US" sz="2500" b="1" dirty="0"/>
                  <a:t>dark energy</a:t>
                </a:r>
                <a:r>
                  <a:rPr lang="en-US" sz="2500" dirty="0"/>
                  <a:t>, we assume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500" dirty="0"/>
                  <a:t>, where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500" dirty="0"/>
                  <a:t> is equation of state parameter of dark energy, assumed to be time independent, we obtain</a:t>
                </a:r>
              </a:p>
              <a:p>
                <a:r>
                  <a:rPr lang="en-US" sz="3000" b="1" dirty="0"/>
                  <a:t> 			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000" b="1" dirty="0"/>
                  <a:t>    (for dark energy)</a:t>
                </a:r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4229876"/>
              </a:xfrm>
              <a:prstGeom prst="rect">
                <a:avLst/>
              </a:prstGeom>
              <a:blipFill>
                <a:blip r:embed="rId2"/>
                <a:stretch>
                  <a:fillRect l="-855" b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771361-8BF5-BAAF-B01E-20BB7EA28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35" y="1213373"/>
            <a:ext cx="4219739" cy="6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0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4708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From the first Friedmann equation, and the definition of Hubble constant,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/>
                  <a:t> being be dust/radiation/dark energy etc. Define density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500" dirty="0"/>
                  <a:t>, 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4708981"/>
              </a:xfrm>
              <a:prstGeom prst="rect">
                <a:avLst/>
              </a:prstGeom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75F8DB7-C521-4A07-A1BF-A14AE3AEB49F}"/>
              </a:ext>
            </a:extLst>
          </p:cNvPr>
          <p:cNvSpPr/>
          <p:nvPr/>
        </p:nvSpPr>
        <p:spPr>
          <a:xfrm>
            <a:off x="1954304" y="2809615"/>
            <a:ext cx="7681204" cy="134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Matter in the Universe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9E66F-56F6-F7E9-473E-1A774CFD0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60"/>
          <a:stretch/>
        </p:blipFill>
        <p:spPr>
          <a:xfrm>
            <a:off x="1490568" y="1251546"/>
            <a:ext cx="4129830" cy="749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D4EA7-56D6-5CB2-A8AC-5D942D59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540" y="1106577"/>
            <a:ext cx="2223247" cy="894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4FBB3-71A7-A126-64BC-FA86DB6C83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0" t="18063" r="5856" b="15836"/>
          <a:stretch/>
        </p:blipFill>
        <p:spPr>
          <a:xfrm>
            <a:off x="4230970" y="4968392"/>
            <a:ext cx="2456329" cy="986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02ABCE-B32F-CC97-3634-540887106A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0" t="6019" r="2205" b="5618"/>
          <a:stretch/>
        </p:blipFill>
        <p:spPr>
          <a:xfrm>
            <a:off x="2046514" y="2899953"/>
            <a:ext cx="7419703" cy="11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𝚲CDM Cosmology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5063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We normalize everything such that at current time of the Universe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500" dirty="0"/>
                  <a:t>.</a:t>
                </a:r>
              </a:p>
              <a:p>
                <a:r>
                  <a:rPr lang="en-US" sz="2500" dirty="0"/>
                  <a:t>Using subscripts 0 to denote quantities in current time: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000" b="1" dirty="0"/>
                  <a:t> (baryonic matter)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000" b="1" dirty="0"/>
                  <a:t> (could dark matter)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0" smtClean="0">
                            <a:latin typeface="Cambria Math" panose="02040503050406030204" pitchFamily="18" charset="0"/>
                          </a:rPr>
                          <m:t>𝐫𝐚𝐝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0" smtClean="0">
                            <a:latin typeface="Cambria Math" panose="02040503050406030204" pitchFamily="18" charset="0"/>
                          </a:rPr>
                          <m:t>𝐫𝐚𝐝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3000" b="1" dirty="0"/>
                  <a:t> (radiation)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3000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000" b="1" dirty="0"/>
                  <a:t> (dark energy)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5063950"/>
              </a:xfrm>
              <a:prstGeom prst="rect">
                <a:avLst/>
              </a:prstGeom>
              <a:blipFill>
                <a:blip r:embed="rId2"/>
                <a:stretch>
                  <a:fillRect l="-855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602ABCE-B32F-CC97-3634-54088710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58" y="1070852"/>
            <a:ext cx="7731284" cy="13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𝚲CDM Cosmology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E74CC-B1B5-0ECE-FC79-C643E4377CD3}"/>
              </a:ext>
            </a:extLst>
          </p:cNvPr>
          <p:cNvSpPr txBox="1"/>
          <p:nvPr/>
        </p:nvSpPr>
        <p:spPr>
          <a:xfrm>
            <a:off x="402672" y="1158361"/>
            <a:ext cx="1141281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Computation</a:t>
            </a:r>
          </a:p>
          <a:p>
            <a:endParaRPr lang="en-US" sz="2500" dirty="0"/>
          </a:p>
          <a:p>
            <a:endParaRPr lang="en-US" sz="2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02ABCE-B32F-CC97-3634-54088710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52" y="1810990"/>
            <a:ext cx="7731284" cy="1349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C33C3-E721-4704-EF57-B91DAB8F1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1"/>
          <a:stretch/>
        </p:blipFill>
        <p:spPr>
          <a:xfrm>
            <a:off x="1466818" y="2948706"/>
            <a:ext cx="9540047" cy="17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7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45AED0-29FF-F19E-7443-6ECC60930BA3}"/>
              </a:ext>
            </a:extLst>
          </p:cNvPr>
          <p:cNvSpPr/>
          <p:nvPr/>
        </p:nvSpPr>
        <p:spPr>
          <a:xfrm>
            <a:off x="751840" y="1777588"/>
            <a:ext cx="10769600" cy="1158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𝚲CDM Cosmology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b="1" dirty="0"/>
                  <a:t>Final Result</a:t>
                </a:r>
              </a:p>
              <a:p>
                <a:endParaRPr lang="en-US" sz="2500" b="1" dirty="0"/>
              </a:p>
              <a:p>
                <a:endParaRPr lang="en-US" sz="2500" b="1" dirty="0"/>
              </a:p>
              <a:p>
                <a:endParaRPr lang="en-US" sz="2500" b="1" dirty="0"/>
              </a:p>
              <a:p>
                <a:endParaRPr lang="en-US" sz="2500" b="1" dirty="0"/>
              </a:p>
              <a:p>
                <a:r>
                  <a:rPr lang="en-US" sz="2500" dirty="0"/>
                  <a:t>(subscripts 0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500" dirty="0"/>
                  <a:t> dropped)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𝚲</a:t>
                </a:r>
                <a:r>
                  <a:rPr lang="en-US" sz="2500" b="1" dirty="0"/>
                  <a:t>CDM cosmology is a mathematical model (from GR) of the Big Bang theory.</a:t>
                </a:r>
              </a:p>
              <a:p>
                <a:r>
                  <a:rPr lang="en-US" sz="2500" dirty="0"/>
                  <a:t>           1. Dark Energy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),</a:t>
                </a:r>
              </a:p>
              <a:p>
                <a:r>
                  <a:rPr lang="en-US" sz="2500" dirty="0"/>
                  <a:t>           2. Cold dark matter (c),</a:t>
                </a:r>
              </a:p>
              <a:p>
                <a:r>
                  <a:rPr lang="en-US" sz="2500" dirty="0"/>
                  <a:t>	    3. Curvature of space (k),</a:t>
                </a:r>
              </a:p>
              <a:p>
                <a:r>
                  <a:rPr lang="en-US" sz="2500" dirty="0"/>
                  <a:t>           4. Ordinary matter (b), and radiation (rad).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Cosmologist uses data to find precise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/>
                  <a:t>,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500" dirty="0"/>
                  <a:t> and so on.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5478423"/>
              </a:xfrm>
              <a:prstGeom prst="rect">
                <a:avLst/>
              </a:prstGeom>
              <a:blipFill>
                <a:blip r:embed="rId2"/>
                <a:stretch>
                  <a:fillRect l="-855" t="-779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FEC6A4-6306-E36C-A998-2A871C65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8069"/>
            <a:ext cx="10515600" cy="10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9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45AED0-29FF-F19E-7443-6ECC60930BA3}"/>
              </a:ext>
            </a:extLst>
          </p:cNvPr>
          <p:cNvSpPr/>
          <p:nvPr/>
        </p:nvSpPr>
        <p:spPr>
          <a:xfrm>
            <a:off x="751840" y="1777588"/>
            <a:ext cx="10769600" cy="1158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𝚲CDM Cosmology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5370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b="1" dirty="0"/>
                  <a:t>Note:</a:t>
                </a:r>
              </a:p>
              <a:p>
                <a:endParaRPr lang="en-US" sz="2500" b="1" dirty="0"/>
              </a:p>
              <a:p>
                <a:endParaRPr lang="en-US" sz="2500" b="1" dirty="0"/>
              </a:p>
              <a:p>
                <a:endParaRPr lang="en-US" sz="2500" b="1" dirty="0"/>
              </a:p>
              <a:p>
                <a:endParaRPr lang="en-US" sz="2500" b="1" dirty="0"/>
              </a:p>
              <a:p>
                <a:r>
                  <a:rPr lang="en-US" sz="2800" dirty="0"/>
                  <a:t>The model includes a single originating event, the Big Bang,  and we can estimate the age of the Universe using the model.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Using the redshift of the radiation. </a:t>
                </a:r>
              </a:p>
              <a:p>
                <a:r>
                  <a:rPr lang="en-US" sz="2800" dirty="0"/>
                  <a:t>Define a redshift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, it can be shown that</a:t>
                </a:r>
              </a:p>
              <a:p>
                <a:r>
                  <a:rPr lang="en-US" sz="2800" dirty="0"/>
                  <a:t>									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800" b="1" dirty="0"/>
              </a:p>
              <a:p>
                <a:endParaRPr lang="en-US" sz="2500" b="1" dirty="0"/>
              </a:p>
              <a:p>
                <a:endParaRPr lang="en-US" sz="2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5370701"/>
              </a:xfrm>
              <a:prstGeom prst="rect">
                <a:avLst/>
              </a:prstGeom>
              <a:blipFill>
                <a:blip r:embed="rId2"/>
                <a:stretch>
                  <a:fillRect l="-1068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FEC6A4-6306-E36C-A998-2A871C65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8069"/>
            <a:ext cx="10515600" cy="10528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679374-2BB5-BB97-FD83-DB3E1FA695A0}"/>
              </a:ext>
            </a:extLst>
          </p:cNvPr>
          <p:cNvSpPr txBox="1"/>
          <p:nvPr/>
        </p:nvSpPr>
        <p:spPr>
          <a:xfrm>
            <a:off x="5647764" y="29135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31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𝚲CDM Cosmology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E74CC-B1B5-0ECE-FC79-C643E4377CD3}"/>
              </a:ext>
            </a:extLst>
          </p:cNvPr>
          <p:cNvSpPr txBox="1"/>
          <p:nvPr/>
        </p:nvSpPr>
        <p:spPr>
          <a:xfrm>
            <a:off x="402672" y="1158361"/>
            <a:ext cx="1141281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b="1" dirty="0"/>
          </a:p>
          <a:p>
            <a:endParaRPr lang="en-US" sz="2500" b="1" dirty="0"/>
          </a:p>
          <a:p>
            <a:endParaRPr lang="en-US" sz="2500" b="1" dirty="0"/>
          </a:p>
          <a:p>
            <a:endParaRPr lang="en-US" sz="2500" b="1" dirty="0"/>
          </a:p>
          <a:p>
            <a:r>
              <a:rPr lang="en-US" sz="2500" dirty="0"/>
              <a:t>Then we know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Thus according to the model, the age of the Universe is at most  (13.8 billion years)</a:t>
            </a:r>
          </a:p>
          <a:p>
            <a:endParaRPr lang="en-US" sz="2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79374-2BB5-BB97-FD83-DB3E1FA695A0}"/>
              </a:ext>
            </a:extLst>
          </p:cNvPr>
          <p:cNvSpPr txBox="1"/>
          <p:nvPr/>
        </p:nvSpPr>
        <p:spPr>
          <a:xfrm>
            <a:off x="5647764" y="21604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69A82-1846-C4BD-35DC-0344D1FF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10" y="2594601"/>
            <a:ext cx="6208979" cy="1031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A7EEC-B5C5-2828-DCA5-D9E5D34F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4405854"/>
            <a:ext cx="11179951" cy="18177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531F0B-5FD9-0BEB-A429-FC8893B7C8D8}"/>
              </a:ext>
            </a:extLst>
          </p:cNvPr>
          <p:cNvSpPr/>
          <p:nvPr/>
        </p:nvSpPr>
        <p:spPr>
          <a:xfrm>
            <a:off x="751840" y="1107028"/>
            <a:ext cx="10769600" cy="1158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01806-37A3-B1D6-E83B-FEFA2FB28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37509"/>
            <a:ext cx="10515600" cy="10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9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45AED0-29FF-F19E-7443-6ECC60930BA3}"/>
              </a:ext>
            </a:extLst>
          </p:cNvPr>
          <p:cNvSpPr/>
          <p:nvPr/>
        </p:nvSpPr>
        <p:spPr>
          <a:xfrm>
            <a:off x="751840" y="1107028"/>
            <a:ext cx="10769600" cy="1158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𝚲CDM Cosmology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02672" y="1158361"/>
                <a:ext cx="11412810" cy="3647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b="1" dirty="0"/>
                  <a:t>Clarification:</a:t>
                </a:r>
              </a:p>
              <a:p>
                <a:r>
                  <a:rPr lang="en-US" sz="2500" dirty="0"/>
                  <a:t>The equations here are derived without the cosmological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500" dirty="0"/>
                  <a:t>.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500" dirty="0"/>
                  <a:t>The contribution of dart energy is modeled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−3(1+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500" dirty="0"/>
              </a:p>
              <a:p>
                <a:pPr marL="342900" indent="-342900">
                  <a:buFontTx/>
                  <a:buChar char="-"/>
                </a:pPr>
                <a:r>
                  <a:rPr lang="en-US" sz="2500" dirty="0"/>
                  <a:t>We can also arrive the same model if we have used the Friedmann equation with the cosmological constant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158361"/>
                <a:ext cx="11412810" cy="3647730"/>
              </a:xfrm>
              <a:prstGeom prst="rect">
                <a:avLst/>
              </a:prstGeom>
              <a:blipFill>
                <a:blip r:embed="rId2"/>
                <a:stretch>
                  <a:fillRect l="-908" b="-3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FEC6A4-6306-E36C-A998-2A871C65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7509"/>
            <a:ext cx="10515600" cy="1052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A44F3-96EE-B7E6-5A8B-08B21ACA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032" y="4826943"/>
            <a:ext cx="3827936" cy="13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87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45AED0-29FF-F19E-7443-6ECC60930BA3}"/>
              </a:ext>
            </a:extLst>
          </p:cNvPr>
          <p:cNvSpPr/>
          <p:nvPr/>
        </p:nvSpPr>
        <p:spPr>
          <a:xfrm>
            <a:off x="751840" y="1107028"/>
            <a:ext cx="10769600" cy="1158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  <a:solidFill>
            <a:srgbClr val="002B54"/>
          </a:solidFill>
          <a:ln>
            <a:solidFill>
              <a:srgbClr val="002B5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B5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𝚲CDM Cosmology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/>
              <p:nvPr/>
            </p:nvSpPr>
            <p:spPr>
              <a:xfrm>
                <a:off x="420601" y="1158361"/>
                <a:ext cx="11412810" cy="5909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b="1" dirty="0"/>
                  <a:t>Summary: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We started from the assumptions of homogeneity and isotropy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Obtained the FLRW metric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Derived the Friedmann equations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Investigated the cosmological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Defined the Hubble’s parameter and found a way to estimate 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/>
              </a:p>
              <a:p>
                <a:r>
                  <a:rPr lang="en-US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Reference:</a:t>
                </a:r>
              </a:p>
              <a:p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R. M. Wald,  </a:t>
                </a:r>
                <a:r>
                  <a:rPr lang="en-US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General Relativity</a:t>
                </a: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 The University of Chicago Press, Chicago and London (1984).</a:t>
                </a:r>
              </a:p>
              <a:p>
                <a:pPr algn="l"/>
                <a:r>
                  <a:rPr lang="en-US" sz="19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+mj-lt"/>
                  </a:rPr>
                  <a:t>N. Straumann, General Relativity With Applications to Astrophysics, Springer Berlin, Heidelberg (2010).</a:t>
                </a:r>
              </a:p>
              <a:p>
                <a:pPr algn="l"/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R. </a:t>
                </a:r>
                <a:r>
                  <a:rPr lang="en-US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d’Inverno</a:t>
                </a: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, </a:t>
                </a:r>
                <a:r>
                  <a:rPr lang="en-US" sz="19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+mj-lt"/>
                  </a:rPr>
                  <a:t>Introducing Einstein's Relativity, Oxford University Press, Oxford (1990).</a:t>
                </a:r>
              </a:p>
              <a:p>
                <a:endParaRPr lang="en-US" sz="19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E74CC-B1B5-0ECE-FC79-C643E437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" y="1158361"/>
                <a:ext cx="11412810" cy="5909310"/>
              </a:xfrm>
              <a:prstGeom prst="rect">
                <a:avLst/>
              </a:prstGeom>
              <a:blipFill>
                <a:blip r:embed="rId2"/>
                <a:stretch>
                  <a:fillRect l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FEC6A4-6306-E36C-A998-2A871C65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7509"/>
            <a:ext cx="10515600" cy="1052836"/>
          </a:xfrm>
          <a:prstGeom prst="rect">
            <a:avLst/>
          </a:prstGeom>
        </p:spPr>
      </p:pic>
      <p:pic>
        <p:nvPicPr>
          <p:cNvPr id="1026" name="Picture 2" descr="Michigan Math Meet">
            <a:extLst>
              <a:ext uri="{FF2B5EF4-FFF2-40B4-BE49-F238E27FC236}">
                <a16:creationId xmlns:a16="http://schemas.microsoft.com/office/drawing/2014/main" id="{5FE1F397-45E9-7D13-DD54-0B7B2855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11" y="234838"/>
            <a:ext cx="3101184" cy="42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ysics | U-M LSA">
            <a:extLst>
              <a:ext uri="{FF2B5EF4-FFF2-40B4-BE49-F238E27FC236}">
                <a16:creationId xmlns:a16="http://schemas.microsoft.com/office/drawing/2014/main" id="{3D1F04FB-6D1D-858F-A007-862010F2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b="-2235"/>
          <a:stretch/>
        </p:blipFill>
        <p:spPr bwMode="auto">
          <a:xfrm>
            <a:off x="9748556" y="234838"/>
            <a:ext cx="2328788" cy="42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0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Research in Cosmology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F64B17-6545-2D9B-B9F6-9C6BE141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027022"/>
            <a:ext cx="11584017" cy="4715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5E9161-EABE-800E-F2C9-1F14D65E1B39}"/>
              </a:ext>
            </a:extLst>
          </p:cNvPr>
          <p:cNvSpPr txBox="1"/>
          <p:nvPr/>
        </p:nvSpPr>
        <p:spPr>
          <a:xfrm>
            <a:off x="402672" y="5901227"/>
            <a:ext cx="1071730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0" dirty="0">
                <a:solidFill>
                  <a:srgbClr val="333333"/>
                </a:solidFill>
                <a:effectLst/>
                <a:latin typeface="Helvetica Neue"/>
              </a:rPr>
              <a:t>Planck Collaboration</a:t>
            </a:r>
            <a:r>
              <a:rPr lang="en-US" sz="1500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500" b="0" i="1" dirty="0">
                <a:solidFill>
                  <a:srgbClr val="333333"/>
                </a:solidFill>
                <a:effectLst/>
                <a:latin typeface="Helvetica Neue"/>
              </a:rPr>
              <a:t>Planck 2018 results. VI. Cosmological parameters</a:t>
            </a:r>
            <a:r>
              <a:rPr lang="en-US" sz="1500" i="1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sz="1500" b="0" dirty="0" err="1">
                <a:solidFill>
                  <a:srgbClr val="333333"/>
                </a:solidFill>
                <a:effectLst/>
                <a:latin typeface="Helvetica Neue"/>
              </a:rPr>
              <a:t>arXiv</a:t>
            </a:r>
            <a:r>
              <a:rPr lang="en-US" sz="1500" b="0" dirty="0">
                <a:solidFill>
                  <a:srgbClr val="333333"/>
                </a:solidFill>
                <a:effectLst/>
                <a:latin typeface="Helvetica Neue"/>
              </a:rPr>
              <a:t> E-Prints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Helvetica Neue"/>
              </a:rPr>
              <a:t>, arXiv:1807.06209 (2018).</a:t>
            </a:r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8D08D9-47BC-B649-D82F-42D7F104C4EA}"/>
              </a:ext>
            </a:extLst>
          </p:cNvPr>
          <p:cNvSpPr/>
          <p:nvPr/>
        </p:nvSpPr>
        <p:spPr>
          <a:xfrm>
            <a:off x="350418" y="3579223"/>
            <a:ext cx="5545285" cy="775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3E5120-BDC3-7B1E-F289-15E216AEEFE0}"/>
              </a:ext>
            </a:extLst>
          </p:cNvPr>
          <p:cNvSpPr/>
          <p:nvPr/>
        </p:nvSpPr>
        <p:spPr>
          <a:xfrm>
            <a:off x="350417" y="1650275"/>
            <a:ext cx="5545286" cy="540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6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-13633"/>
            <a:ext cx="10112928" cy="88198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Homogeneity and Isotropy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74819-CB26-B3BF-E9A4-C5D8D053728A}"/>
              </a:ext>
            </a:extLst>
          </p:cNvPr>
          <p:cNvSpPr txBox="1"/>
          <p:nvPr/>
        </p:nvSpPr>
        <p:spPr>
          <a:xfrm>
            <a:off x="402672" y="1273262"/>
            <a:ext cx="113866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Intuition &amp; Physical Meaning:</a:t>
            </a:r>
          </a:p>
          <a:p>
            <a:endParaRPr lang="en-US" sz="2500" dirty="0"/>
          </a:p>
          <a:p>
            <a:r>
              <a:rPr lang="en-US" sz="2500" dirty="0"/>
              <a:t>    =&gt; The Universe is </a:t>
            </a:r>
            <a:r>
              <a:rPr lang="en-US" sz="2500" b="1" dirty="0"/>
              <a:t>HOMOGENEOUS </a:t>
            </a:r>
            <a:r>
              <a:rPr lang="en-US" sz="2500" dirty="0"/>
              <a:t>(there is no privileged position in space)</a:t>
            </a:r>
            <a:endParaRPr lang="en-US" sz="2500" b="1" dirty="0"/>
          </a:p>
          <a:p>
            <a:r>
              <a:rPr lang="en-US" sz="2500" dirty="0"/>
              <a:t>    =&gt; The Universe is </a:t>
            </a:r>
            <a:r>
              <a:rPr lang="en-US" sz="2500" b="1" dirty="0"/>
              <a:t>ISOTROPIC</a:t>
            </a:r>
            <a:r>
              <a:rPr lang="en-US" sz="2500" dirty="0"/>
              <a:t> (no preferred directions to look into in space)</a:t>
            </a:r>
          </a:p>
          <a:p>
            <a:endParaRPr lang="en-US" sz="2500" dirty="0"/>
          </a:p>
          <a:p>
            <a:r>
              <a:rPr lang="en-US" sz="2500" u="sng" dirty="0"/>
              <a:t>We proceed with these two </a:t>
            </a:r>
            <a:r>
              <a:rPr lang="en-US" sz="2500" b="1" u="sng" dirty="0"/>
              <a:t>assumptions</a:t>
            </a:r>
            <a:r>
              <a:rPr lang="en-US" sz="2500" u="sng" dirty="0"/>
              <a:t> for the rest of today’s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D304E-0D14-B7EB-6225-24384BC8BB82}"/>
              </a:ext>
            </a:extLst>
          </p:cNvPr>
          <p:cNvSpPr txBox="1"/>
          <p:nvPr/>
        </p:nvSpPr>
        <p:spPr>
          <a:xfrm>
            <a:off x="402671" y="1657982"/>
            <a:ext cx="4587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 a Very LARGE SCALE</a:t>
            </a:r>
          </a:p>
        </p:txBody>
      </p:sp>
    </p:spTree>
    <p:extLst>
      <p:ext uri="{BB962C8B-B14F-4D97-AF65-F5344CB8AC3E}">
        <p14:creationId xmlns:p14="http://schemas.microsoft.com/office/powerpoint/2010/main" val="1304786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122E-3CA5-2201-BA90-458D7045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0519-6040-F206-6947-DCB81A73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9B5FAA-5643-9BD6-A007-4A751360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56"/>
            <a:ext cx="12192000" cy="63784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E6974E-4455-5141-B9C1-9B46E6875219}"/>
              </a:ext>
            </a:extLst>
          </p:cNvPr>
          <p:cNvSpPr/>
          <p:nvPr/>
        </p:nvSpPr>
        <p:spPr>
          <a:xfrm>
            <a:off x="944880" y="4460240"/>
            <a:ext cx="9705703" cy="404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96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08A52-4B46-5DAC-B263-38C2663F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95"/>
            <a:ext cx="12192000" cy="6513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533513-F1A9-94AD-1AB9-34FB5369A609}"/>
              </a:ext>
            </a:extLst>
          </p:cNvPr>
          <p:cNvSpPr/>
          <p:nvPr/>
        </p:nvSpPr>
        <p:spPr>
          <a:xfrm>
            <a:off x="0" y="2821578"/>
            <a:ext cx="12183292" cy="975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517F5-D572-F871-9C73-5E61D01EE549}"/>
              </a:ext>
            </a:extLst>
          </p:cNvPr>
          <p:cNvSpPr/>
          <p:nvPr/>
        </p:nvSpPr>
        <p:spPr>
          <a:xfrm>
            <a:off x="8708" y="870857"/>
            <a:ext cx="12183292" cy="618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79AFC-B2AB-36B3-5096-FB046244F454}"/>
              </a:ext>
            </a:extLst>
          </p:cNvPr>
          <p:cNvSpPr/>
          <p:nvPr/>
        </p:nvSpPr>
        <p:spPr>
          <a:xfrm>
            <a:off x="-17415" y="6357256"/>
            <a:ext cx="12183292" cy="396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7874FC-7F75-3921-4C65-9354E560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35" y="1429737"/>
            <a:ext cx="6190129" cy="47628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B67A53-E49D-44C5-8A50-5A6C6A5D2369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EB079F-4AB2-741E-5C03-3BD6A6C2BB0D}"/>
              </a:ext>
            </a:extLst>
          </p:cNvPr>
          <p:cNvSpPr txBox="1">
            <a:spLocks/>
          </p:cNvSpPr>
          <p:nvPr/>
        </p:nvSpPr>
        <p:spPr>
          <a:xfrm>
            <a:off x="402672" y="0"/>
            <a:ext cx="10112928" cy="8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Research in Cosmology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-13633"/>
            <a:ext cx="10112928" cy="88198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Homogeneity and Isotropy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74819-CB26-B3BF-E9A4-C5D8D053728A}"/>
              </a:ext>
            </a:extLst>
          </p:cNvPr>
          <p:cNvSpPr txBox="1"/>
          <p:nvPr/>
        </p:nvSpPr>
        <p:spPr>
          <a:xfrm>
            <a:off x="402672" y="1273262"/>
            <a:ext cx="10942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Intuition &amp; Physical Meaning:</a:t>
            </a:r>
          </a:p>
          <a:p>
            <a:endParaRPr lang="en-US" sz="25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    =&gt; The Universe is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HOMOGENEOUS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(there is no privileged position in space)</a:t>
            </a:r>
            <a:endParaRPr lang="en-US" sz="25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    =&gt; The Universe is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ISOTROPIC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 (no preferred directions to look into in space)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D304E-0D14-B7EB-6225-24384BC8BB82}"/>
              </a:ext>
            </a:extLst>
          </p:cNvPr>
          <p:cNvSpPr txBox="1"/>
          <p:nvPr/>
        </p:nvSpPr>
        <p:spPr>
          <a:xfrm>
            <a:off x="402672" y="1657982"/>
            <a:ext cx="3610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In a Very LARGE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47F0E-8F17-3F7A-9393-347714507847}"/>
                  </a:ext>
                </a:extLst>
              </p:cNvPr>
              <p:cNvSpPr txBox="1"/>
              <p:nvPr/>
            </p:nvSpPr>
            <p:spPr>
              <a:xfrm>
                <a:off x="402672" y="3236486"/>
                <a:ext cx="6116661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Mathematically speaking:</a:t>
                </a:r>
              </a:p>
              <a:p>
                <a:r>
                  <a:rPr lang="en-US" sz="2500" dirty="0"/>
                  <a:t>A spacetime is </a:t>
                </a:r>
                <a:r>
                  <a:rPr lang="en-US" sz="2500" b="1" dirty="0"/>
                  <a:t>homogeneous</a:t>
                </a:r>
                <a:r>
                  <a:rPr lang="en-US" sz="2500" dirty="0"/>
                  <a:t> if there exists a one-parameter family of spacelike hypersurfaces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500" dirty="0"/>
                  <a:t> foliating the spacetime such that for each t and for any points p, q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500" dirty="0"/>
                  <a:t>, there exists an isometry of the spacetime metric which takes p into q.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47F0E-8F17-3F7A-9393-347714507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3236486"/>
                <a:ext cx="6116661" cy="2785378"/>
              </a:xfrm>
              <a:prstGeom prst="rect">
                <a:avLst/>
              </a:prstGeom>
              <a:blipFill>
                <a:blip r:embed="rId3"/>
                <a:stretch>
                  <a:fillRect l="-1595" t="-1751" b="-4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892AE68-AF69-EE02-86A8-F017DDE0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24" y="3474368"/>
            <a:ext cx="3747231" cy="23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9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-13633"/>
            <a:ext cx="10112928" cy="88198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Homogeneity and Isotropy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74819-CB26-B3BF-E9A4-C5D8D053728A}"/>
              </a:ext>
            </a:extLst>
          </p:cNvPr>
          <p:cNvSpPr txBox="1"/>
          <p:nvPr/>
        </p:nvSpPr>
        <p:spPr>
          <a:xfrm>
            <a:off x="402672" y="1273262"/>
            <a:ext cx="10942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Intuition &amp; Physical Meaning:</a:t>
            </a:r>
          </a:p>
          <a:p>
            <a:endParaRPr lang="en-US" sz="25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    =&gt; The Universe is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HOMOGENEOUS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(there is no privileged position in space)</a:t>
            </a:r>
            <a:endParaRPr lang="en-US" sz="25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    =&gt; The Universe is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ISOTROPIC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 (no preferred directions to look into in space)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D304E-0D14-B7EB-6225-24384BC8BB82}"/>
              </a:ext>
            </a:extLst>
          </p:cNvPr>
          <p:cNvSpPr txBox="1"/>
          <p:nvPr/>
        </p:nvSpPr>
        <p:spPr>
          <a:xfrm>
            <a:off x="402672" y="1657982"/>
            <a:ext cx="3610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In a Very LARGE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47F0E-8F17-3F7A-9393-347714507847}"/>
                  </a:ext>
                </a:extLst>
              </p:cNvPr>
              <p:cNvSpPr txBox="1"/>
              <p:nvPr/>
            </p:nvSpPr>
            <p:spPr>
              <a:xfrm>
                <a:off x="404536" y="3480978"/>
                <a:ext cx="7130798" cy="281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A spacetime is </a:t>
                </a:r>
                <a:r>
                  <a:rPr lang="en-US" sz="2500" b="1" dirty="0"/>
                  <a:t>isotropic</a:t>
                </a:r>
                <a:r>
                  <a:rPr lang="en-US" sz="2500" dirty="0"/>
                  <a:t> at each point if there exists a congruence of </a:t>
                </a:r>
                <a:r>
                  <a:rPr lang="en-US" sz="2500" dirty="0" err="1"/>
                  <a:t>timelike</a:t>
                </a:r>
                <a:r>
                  <a:rPr lang="en-US" sz="2500" dirty="0"/>
                  <a:t> curves (observers) with tangents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500" dirty="0"/>
                  <a:t> filling the spacetime such that: Given any point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500" dirty="0"/>
                  <a:t> and any two unit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500" dirty="0"/>
                  <a:t> at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500" dirty="0"/>
                  <a:t> orthogonal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500" dirty="0"/>
                  <a:t>, there exists an isometry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500" dirty="0"/>
                  <a:t> which leaves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500" dirty="0"/>
                  <a:t> at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500" dirty="0"/>
                  <a:t> fixed but rotates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5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5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E47F0E-8F17-3F7A-9393-347714507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36" y="3480978"/>
                <a:ext cx="7130798" cy="2812886"/>
              </a:xfrm>
              <a:prstGeom prst="rect">
                <a:avLst/>
              </a:prstGeom>
              <a:blipFill>
                <a:blip r:embed="rId3"/>
                <a:stretch>
                  <a:fillRect l="-1368" t="-1518" r="-1538" b="-3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284BD4-318C-FDC2-F20D-F206713B7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963" y="3261886"/>
            <a:ext cx="3073570" cy="30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FLRW Metric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7E8F5-DD6A-D38F-2764-A273FAC03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8" y="2059370"/>
            <a:ext cx="3463643" cy="695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62F4BD-03E3-D4A9-A0B9-4E74CEC3EF19}"/>
                  </a:ext>
                </a:extLst>
              </p:cNvPr>
              <p:cNvSpPr txBox="1"/>
              <p:nvPr/>
            </p:nvSpPr>
            <p:spPr>
              <a:xfrm>
                <a:off x="402671" y="1516542"/>
                <a:ext cx="1077985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[Wald, pp. 94] With isotropy, one can argue Riemann tensor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500" dirty="0"/>
                  <a:t> satisfies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62F4BD-03E3-D4A9-A0B9-4E74CEC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" y="1516542"/>
                <a:ext cx="10779854" cy="477054"/>
              </a:xfrm>
              <a:prstGeom prst="rect">
                <a:avLst/>
              </a:prstGeom>
              <a:blipFill>
                <a:blip r:embed="rId4"/>
                <a:stretch>
                  <a:fillRect l="-90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8EB5E6-D9FC-5125-6B21-C1B78FE2442E}"/>
                  </a:ext>
                </a:extLst>
              </p:cNvPr>
              <p:cNvSpPr txBox="1"/>
              <p:nvPr/>
            </p:nvSpPr>
            <p:spPr>
              <a:xfrm>
                <a:off x="402671" y="2820966"/>
                <a:ext cx="11341916" cy="355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Then homogeneity implies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500" dirty="0"/>
                  <a:t> is a constant, it cannot vary from point to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500" dirty="0"/>
                  <a:t>. </a:t>
                </a:r>
                <a:r>
                  <a:rPr lang="en-US" sz="2500" b="1" dirty="0"/>
                  <a:t>This shows homogeneous and isotropic universes are of constant curvatures</a:t>
                </a:r>
                <a:r>
                  <a:rPr lang="en-US" sz="2500" dirty="0"/>
                  <a:t>.</a:t>
                </a:r>
              </a:p>
              <a:p>
                <a:endParaRPr lang="en-US" sz="2500" dirty="0"/>
              </a:p>
              <a:p>
                <a:r>
                  <a:rPr lang="en-US" sz="2500" dirty="0" err="1"/>
                  <a:t>Eisenhart</a:t>
                </a:r>
                <a:r>
                  <a:rPr lang="en-US" sz="2500" dirty="0"/>
                  <a:t> shown in 1949 that any two spaces of constant curvature of the same dimension and metric signature which have equal values of K must be (locally) isometric. 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=&gt; Our task of finding FLRW metric is completed if we enumerate spaces of constant curvature encompassing all values of K.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8EB5E6-D9FC-5125-6B21-C1B78FE24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" y="2820966"/>
                <a:ext cx="11341916" cy="3554819"/>
              </a:xfrm>
              <a:prstGeom prst="rect">
                <a:avLst/>
              </a:prstGeom>
              <a:blipFill>
                <a:blip r:embed="rId5"/>
                <a:stretch>
                  <a:fillRect l="-860" t="-1372" r="-591" b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FLRW Metric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7E8F5-DD6A-D38F-2764-A273FAC03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1413418"/>
            <a:ext cx="3463643" cy="695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AEADF8-7B28-BE32-68AC-36602DD3C908}"/>
                  </a:ext>
                </a:extLst>
              </p:cNvPr>
              <p:cNvSpPr txBox="1"/>
              <p:nvPr/>
            </p:nvSpPr>
            <p:spPr>
              <a:xfrm>
                <a:off x="447412" y="2109240"/>
                <a:ext cx="11341916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Positive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500" dirty="0"/>
                  <a:t> is attained by 3-spheres. </a:t>
                </a:r>
                <a:endParaRPr lang="en-US" sz="25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 is attained by 3-D flat space. </a:t>
                </a:r>
              </a:p>
              <a:p>
                <a:r>
                  <a:rPr lang="en-US" sz="2500" dirty="0"/>
                  <a:t>Negative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500" dirty="0"/>
                  <a:t> is attained by 3-hyperboloids.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AEADF8-7B28-BE32-68AC-36602DD3C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2" y="2109240"/>
                <a:ext cx="11341916" cy="1246495"/>
              </a:xfrm>
              <a:prstGeom prst="rect">
                <a:avLst/>
              </a:prstGeom>
              <a:blipFill>
                <a:blip r:embed="rId4"/>
                <a:stretch>
                  <a:fillRect l="-860" t="-2941" b="-1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2892F77-7C14-8C75-A8BB-3112834E6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828" y="3502266"/>
            <a:ext cx="8342343" cy="1801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1283-76F1-9260-5C49-C3869935271A}"/>
                  </a:ext>
                </a:extLst>
              </p:cNvPr>
              <p:cNvSpPr txBox="1"/>
              <p:nvPr/>
            </p:nvSpPr>
            <p:spPr>
              <a:xfrm>
                <a:off x="447411" y="5444582"/>
                <a:ext cx="9644856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b="1" dirty="0"/>
                  <a:t>Friedmann–</a:t>
                </a:r>
                <a:r>
                  <a:rPr lang="en-US" sz="2500" b="1" dirty="0" err="1"/>
                  <a:t>Lemaître</a:t>
                </a:r>
                <a:r>
                  <a:rPr lang="en-US" sz="2500" b="1" dirty="0"/>
                  <a:t>–Robertson–Walker Metric (FLRW metric)</a:t>
                </a:r>
                <a:r>
                  <a:rPr lang="en-US" sz="2500" dirty="0"/>
                  <a:t> </a:t>
                </a:r>
              </a:p>
              <a:p>
                <a:r>
                  <a:rPr lang="en-US" sz="2500" dirty="0"/>
                  <a:t>To 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, we return to Einstein’s Equation.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1283-76F1-9260-5C49-C3869935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1" y="5444582"/>
                <a:ext cx="9644856" cy="861774"/>
              </a:xfrm>
              <a:prstGeom prst="rect">
                <a:avLst/>
              </a:prstGeom>
              <a:blipFill>
                <a:blip r:embed="rId6"/>
                <a:stretch>
                  <a:fillRect l="-1011" t="-4930" b="-16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811BB64-153B-B18C-C6F6-E619E1AC8D5C}"/>
              </a:ext>
            </a:extLst>
          </p:cNvPr>
          <p:cNvSpPr/>
          <p:nvPr/>
        </p:nvSpPr>
        <p:spPr>
          <a:xfrm>
            <a:off x="1463039" y="3413003"/>
            <a:ext cx="9117875" cy="1968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Dynamics of the Universe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71283-76F1-9260-5C49-C3869935271A}"/>
              </a:ext>
            </a:extLst>
          </p:cNvPr>
          <p:cNvSpPr txBox="1"/>
          <p:nvPr/>
        </p:nvSpPr>
        <p:spPr>
          <a:xfrm>
            <a:off x="402672" y="1211247"/>
            <a:ext cx="111797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The most general form of stress-energy tensor can take and being consistent with homogeneity and isotropy is that describing the general perfect fluid.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CDC80-C86A-506B-BFE4-3AEF1192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72" y="2110541"/>
            <a:ext cx="5456861" cy="825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71749D-7752-431C-10BC-4B6183723F43}"/>
                  </a:ext>
                </a:extLst>
              </p:cNvPr>
              <p:cNvSpPr txBox="1"/>
              <p:nvPr/>
            </p:nvSpPr>
            <p:spPr>
              <a:xfrm>
                <a:off x="402672" y="2919540"/>
                <a:ext cx="11179728" cy="355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dirty="0"/>
                  <a:t>Now combine the FLRW metric with the Einstein Equations. RHS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500" b="0" dirty="0"/>
                  <a:t>.</a:t>
                </a:r>
              </a:p>
              <a:p>
                <a:endParaRPr lang="en-US" sz="2500" dirty="0"/>
              </a:p>
              <a:p>
                <a:r>
                  <a:rPr lang="en-US" sz="2500" b="0" dirty="0"/>
                  <a:t>LHS is the Einstein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500" dirty="0"/>
                  <a:t>, a symmetric 2-tensor with 10 independent components. To account for symmetries due to homogeneity and isotropy, we have only two independent equations [Wald pp. 97]:</a:t>
                </a:r>
              </a:p>
              <a:p>
                <a:r>
                  <a:rPr lang="en-US" sz="2500" dirty="0"/>
                  <a:t> </a:t>
                </a:r>
              </a:p>
              <a:p>
                <a:endParaRPr lang="en-US" sz="2500" b="0" dirty="0"/>
              </a:p>
              <a:p>
                <a:endParaRPr lang="en-US" sz="2500" dirty="0"/>
              </a:p>
              <a:p>
                <a:r>
                  <a:rPr lang="en-US" sz="2500" dirty="0"/>
                  <a:t>w</a:t>
                </a:r>
                <a:r>
                  <a:rPr lang="en-US" sz="25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𝜏𝜏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5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500" b="0" dirty="0"/>
                  <a:t> is unit vector tangent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71749D-7752-431C-10BC-4B6183723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2919540"/>
                <a:ext cx="11179728" cy="3554819"/>
              </a:xfrm>
              <a:prstGeom prst="rect">
                <a:avLst/>
              </a:prstGeom>
              <a:blipFill>
                <a:blip r:embed="rId3"/>
                <a:stretch>
                  <a:fillRect l="-872" t="-1372" b="-3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F717BED-827A-A077-8E4A-717EDA3366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1716142" y="5018154"/>
            <a:ext cx="4009189" cy="715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399F58-FC4A-AF4E-5654-C3E7F79D2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593"/>
          <a:stretch/>
        </p:blipFill>
        <p:spPr>
          <a:xfrm>
            <a:off x="6466670" y="5018154"/>
            <a:ext cx="3753395" cy="7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6249E6-B77B-404E-3A4F-D3ED3A0DE0BB}"/>
              </a:ext>
            </a:extLst>
          </p:cNvPr>
          <p:cNvSpPr/>
          <p:nvPr/>
        </p:nvSpPr>
        <p:spPr>
          <a:xfrm>
            <a:off x="0" y="0"/>
            <a:ext cx="12192000" cy="868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37D39-CE53-2E47-EBD8-F32DE10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0"/>
            <a:ext cx="10112928" cy="868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Dynamics of the Universe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1749D-7752-431C-10BC-4B6183723F43}"/>
              </a:ext>
            </a:extLst>
          </p:cNvPr>
          <p:cNvSpPr txBox="1"/>
          <p:nvPr/>
        </p:nvSpPr>
        <p:spPr>
          <a:xfrm>
            <a:off x="402672" y="2095789"/>
            <a:ext cx="111797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dirty="0"/>
              <a:t>Plug in the FLRW metric and we obtain the first and second Friedmann Equations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717BED-827A-A077-8E4A-717EDA336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794933" y="1214605"/>
            <a:ext cx="4009189" cy="715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399F58-FC4A-AF4E-5654-C3E7F79D2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93"/>
          <a:stretch/>
        </p:blipFill>
        <p:spPr>
          <a:xfrm>
            <a:off x="6643672" y="1214605"/>
            <a:ext cx="3753395" cy="715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BA556-E72C-9D2D-D29A-326D4C5DC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60"/>
          <a:stretch/>
        </p:blipFill>
        <p:spPr>
          <a:xfrm>
            <a:off x="1156076" y="2719485"/>
            <a:ext cx="4643718" cy="842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6CA996-D46F-AD62-88FD-7B1091A3F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79"/>
          <a:stretch/>
        </p:blipFill>
        <p:spPr>
          <a:xfrm>
            <a:off x="6274896" y="2681875"/>
            <a:ext cx="4490946" cy="823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9C7E69-9A15-4F8B-FC55-9A2FE9349FCC}"/>
              </a:ext>
            </a:extLst>
          </p:cNvPr>
          <p:cNvSpPr/>
          <p:nvPr/>
        </p:nvSpPr>
        <p:spPr>
          <a:xfrm>
            <a:off x="1027611" y="2664457"/>
            <a:ext cx="9884229" cy="8801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978B0-F11E-BB54-9ED9-31D2CBF962AC}"/>
                  </a:ext>
                </a:extLst>
              </p:cNvPr>
              <p:cNvSpPr txBox="1"/>
              <p:nvPr/>
            </p:nvSpPr>
            <p:spPr>
              <a:xfrm>
                <a:off x="402672" y="3808104"/>
                <a:ext cx="11179728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dirty="0"/>
                  <a:t>w</a:t>
                </a:r>
                <a:r>
                  <a:rPr lang="en-US" sz="2500" b="0" dirty="0"/>
                  <a:t>here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500" b="0" dirty="0"/>
                  <a:t> for sphere,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b="0" dirty="0"/>
                  <a:t> for flat space,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500" b="0" dirty="0"/>
                  <a:t> for hyperbolic space.</a:t>
                </a:r>
                <a:endParaRPr lang="en-US" sz="2500" dirty="0"/>
              </a:p>
              <a:p>
                <a:r>
                  <a:rPr lang="en-US" sz="2500" b="0" dirty="0"/>
                  <a:t>They describe the dynamics of the universe.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3978B0-F11E-BB54-9ED9-31D2CBF9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3808104"/>
                <a:ext cx="11179728" cy="861774"/>
              </a:xfrm>
              <a:prstGeom prst="rect">
                <a:avLst/>
              </a:prstGeom>
              <a:blipFill>
                <a:blip r:embed="rId4"/>
                <a:stretch>
                  <a:fillRect l="-872" t="-567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76007DD-62DD-4C04-1B7F-72EBEA8D6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585" y="4848467"/>
            <a:ext cx="5418829" cy="10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6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</TotalTime>
  <Words>1873</Words>
  <Application>Microsoft Office PowerPoint</Application>
  <PresentationFormat>Widescreen</PresentationFormat>
  <Paragraphs>276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Helvetica Neue</vt:lpstr>
      <vt:lpstr>Aptos</vt:lpstr>
      <vt:lpstr>Aptos Display</vt:lpstr>
      <vt:lpstr>Arial</vt:lpstr>
      <vt:lpstr>Cambria Math</vt:lpstr>
      <vt:lpstr>Office Theme</vt:lpstr>
      <vt:lpstr>ΛCDM Cosmology and  the Cosmological Einstein Equations</vt:lpstr>
      <vt:lpstr>Einstein Equations</vt:lpstr>
      <vt:lpstr>Homogeneity and Isotropy</vt:lpstr>
      <vt:lpstr>Homogeneity and Isotropy</vt:lpstr>
      <vt:lpstr>Homogeneity and Isotropy</vt:lpstr>
      <vt:lpstr>FLRW Metric </vt:lpstr>
      <vt:lpstr>FLRW Metric </vt:lpstr>
      <vt:lpstr>Dynamics of the Universe</vt:lpstr>
      <vt:lpstr>Dynamics of the Universe</vt:lpstr>
      <vt:lpstr>Static Solution</vt:lpstr>
      <vt:lpstr>Static Solution</vt:lpstr>
      <vt:lpstr>Static Solution</vt:lpstr>
      <vt:lpstr>Newtonian Limit</vt:lpstr>
      <vt:lpstr>Newtonian Limit</vt:lpstr>
      <vt:lpstr>Newtonian Limit</vt:lpstr>
      <vt:lpstr>Hubble’s Law</vt:lpstr>
      <vt:lpstr>Hubble’s Law</vt:lpstr>
      <vt:lpstr>Fate of the Universe</vt:lpstr>
      <vt:lpstr>Matter in the Universe</vt:lpstr>
      <vt:lpstr>Matter in the Universe</vt:lpstr>
      <vt:lpstr>Matter in the Universe</vt:lpstr>
      <vt:lpstr>𝚲CDM Cosmology </vt:lpstr>
      <vt:lpstr>𝚲CDM Cosmology </vt:lpstr>
      <vt:lpstr>𝚲CDM Cosmology </vt:lpstr>
      <vt:lpstr>𝚲CDM Cosmology </vt:lpstr>
      <vt:lpstr>𝚲CDM Cosmology </vt:lpstr>
      <vt:lpstr>𝚲CDM Cosmology </vt:lpstr>
      <vt:lpstr>𝚲CDM Cosmology </vt:lpstr>
      <vt:lpstr>Research in Cosmology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Miao, Jinyan</cp:lastModifiedBy>
  <cp:revision>33</cp:revision>
  <dcterms:created xsi:type="dcterms:W3CDTF">2024-03-27T23:16:40Z</dcterms:created>
  <dcterms:modified xsi:type="dcterms:W3CDTF">2024-03-28T16:50:40Z</dcterms:modified>
</cp:coreProperties>
</file>