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74" r:id="rId4"/>
    <p:sldId id="299" r:id="rId5"/>
    <p:sldId id="300" r:id="rId6"/>
    <p:sldId id="301" r:id="rId7"/>
    <p:sldId id="302" r:id="rId8"/>
    <p:sldId id="322" r:id="rId9"/>
    <p:sldId id="323" r:id="rId10"/>
    <p:sldId id="325" r:id="rId11"/>
    <p:sldId id="303" r:id="rId12"/>
    <p:sldId id="304" r:id="rId13"/>
    <p:sldId id="305" r:id="rId14"/>
    <p:sldId id="306" r:id="rId15"/>
    <p:sldId id="307" r:id="rId16"/>
    <p:sldId id="309" r:id="rId17"/>
    <p:sldId id="310" r:id="rId18"/>
    <p:sldId id="313" r:id="rId19"/>
    <p:sldId id="312" r:id="rId20"/>
    <p:sldId id="315" r:id="rId21"/>
    <p:sldId id="316" r:id="rId22"/>
    <p:sldId id="314" r:id="rId23"/>
    <p:sldId id="317" r:id="rId24"/>
    <p:sldId id="318" r:id="rId25"/>
    <p:sldId id="319" r:id="rId26"/>
    <p:sldId id="320" r:id="rId27"/>
    <p:sldId id="321" r:id="rId28"/>
    <p:sldId id="324" r:id="rId29"/>
    <p:sldId id="298" r:id="rId30"/>
    <p:sldId id="308" r:id="rId31"/>
    <p:sldId id="326" r:id="rId32"/>
    <p:sldId id="32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832"/>
    <a:srgbClr val="007200"/>
    <a:srgbClr val="F4F9F4"/>
    <a:srgbClr val="028102"/>
    <a:srgbClr val="7D007D"/>
    <a:srgbClr val="00274C"/>
    <a:srgbClr val="E9EEF8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4C299-B3C2-8347-1284-1FE53E9C048D}" v="318" dt="2023-07-17T17:45:29.562"/>
    <p1510:client id="{33510159-8B18-676B-F352-657B3C62F4C3}" v="10" dt="2023-07-17T18:13:19.847"/>
    <p1510:client id="{4932AC46-9163-986D-7F76-F9A77D1BA38C}" v="266" dt="2023-07-17T05:45:31.253"/>
    <p1510:client id="{A6AB277A-E1D2-2FD6-11F7-ACD390978429}" v="215" dt="2023-06-19T04:13:02.360"/>
    <p1510:client id="{C60DF8CA-1B40-9864-3669-D397A66D209D}" v="1702" dt="2023-06-18T22:11:19.320"/>
    <p1510:client id="{D920AF3C-A0E7-00D9-5AD1-941D0D5DE95D}" v="320" dt="2023-07-17T00:30:09.690"/>
    <p1510:client id="{D9B229C0-EA07-355A-1D36-408CF2E5CE37}" v="642" dt="2023-08-22T18:18:47.519"/>
    <p1510:client id="{FE5DCCD0-7AD7-41BE-A534-3D3D16826954}" v="288" dt="2023-06-18T07:44:5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8" autoAdjust="0"/>
  </p:normalViewPr>
  <p:slideViewPr>
    <p:cSldViewPr snapToGrid="0">
      <p:cViewPr varScale="1">
        <p:scale>
          <a:sx n="53" d="100"/>
          <a:sy n="53" d="100"/>
        </p:scale>
        <p:origin x="77" y="54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4901-4736-4833-AF8E-4464CF67796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69D7C-2A0E-4C28-A2BC-DB25D3A6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9D7C-2A0E-4C28-A2BC-DB25D3A6D83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9D7C-2A0E-4C28-A2BC-DB25D3A6D83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2.png"/><Relationship Id="rId7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874" y="1148996"/>
            <a:ext cx="9706252" cy="2387600"/>
          </a:xfrm>
        </p:spPr>
        <p:txBody>
          <a:bodyPr>
            <a:normAutofit/>
          </a:bodyPr>
          <a:lstStyle/>
          <a:p>
            <a:r>
              <a:rPr lang="en-US" altLang="zh-CN" sz="5000" b="1" dirty="0"/>
              <a:t>Two-level System and </a:t>
            </a:r>
            <a:br>
              <a:rPr lang="en-US" altLang="zh-CN" sz="5000" b="1" dirty="0"/>
            </a:br>
            <a:r>
              <a:rPr lang="en-US" altLang="zh-CN" sz="5000" b="1" dirty="0"/>
              <a:t>the </a:t>
            </a:r>
            <a:r>
              <a:rPr lang="sv-SE" altLang="zh-CN" sz="5000" b="1" dirty="0"/>
              <a:t>Rydberg Blockade CNOT Gate</a:t>
            </a:r>
            <a:endParaRPr lang="en-US" sz="50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0006" y="4590449"/>
            <a:ext cx="1986779" cy="1118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Presented by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Jinyan Miao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274D7-C6AF-B93F-4EE3-32B7A58CB8DE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1F7BE-CDCC-8AE7-ADA6-F14BB992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1280"/>
            <a:ext cx="159976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Short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3" y="1053937"/>
                <a:ext cx="11452195" cy="4885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sz="2100" dirty="0"/>
                  <a:t>Dynamics of the two-level system is described by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sz="21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sz="2100" dirty="0"/>
                  <a:t>Only when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2100" dirty="0"/>
                  <a:t>, we are able to effectively drive the atom to state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21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sz="2100" dirty="0"/>
                  <a:t>We want area under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100" dirty="0"/>
                  <a:t> to be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 to obtain 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-pulse which drives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3" y="1053937"/>
                <a:ext cx="11452195" cy="4885224"/>
              </a:xfrm>
              <a:prstGeom prst="rect">
                <a:avLst/>
              </a:prstGeom>
              <a:blipFill>
                <a:blip r:embed="rId2"/>
                <a:stretch>
                  <a:fillRect l="-692" t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1A3D8A-F05A-D010-C275-0095F3D1FFB9}"/>
              </a:ext>
            </a:extLst>
          </p:cNvPr>
          <p:cNvSpPr/>
          <p:nvPr/>
        </p:nvSpPr>
        <p:spPr>
          <a:xfrm>
            <a:off x="4146618" y="1615330"/>
            <a:ext cx="3898764" cy="6292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EF9E64-F69A-976A-7914-C53AAF7F0CF8}"/>
                  </a:ext>
                </a:extLst>
              </p:cNvPr>
              <p:cNvSpPr txBox="1"/>
              <p:nvPr/>
            </p:nvSpPr>
            <p:spPr>
              <a:xfrm>
                <a:off x="4093350" y="1704107"/>
                <a:ext cx="4019365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 dirty="0" smtClean="0">
                          <a:latin typeface="Cambria Math" panose="02040503050406030204" pitchFamily="18" charset="0"/>
                        </a:rPr>
                        <m:t>Ω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EF9E64-F69A-976A-7914-C53AAF7F0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50" y="1704107"/>
                <a:ext cx="4019365" cy="424155"/>
              </a:xfrm>
              <a:prstGeom prst="rect">
                <a:avLst/>
              </a:prstGeom>
              <a:blipFill>
                <a:blip r:embed="rId3"/>
                <a:stretch>
                  <a:fillRect t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1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850107-E01D-6B5A-3B51-FFC78B067977}"/>
              </a:ext>
            </a:extLst>
          </p:cNvPr>
          <p:cNvSpPr/>
          <p:nvPr/>
        </p:nvSpPr>
        <p:spPr>
          <a:xfrm>
            <a:off x="381963" y="5130809"/>
            <a:ext cx="9279676" cy="11428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The Rydberg Blockade Mechanism</a:t>
            </a:r>
          </a:p>
        </p:txBody>
      </p:sp>
      <p:sp>
        <p:nvSpPr>
          <p:cNvPr id="12" name="Content Placeholder 37">
            <a:extLst>
              <a:ext uri="{FF2B5EF4-FFF2-40B4-BE49-F238E27FC236}">
                <a16:creationId xmlns:a16="http://schemas.microsoft.com/office/drawing/2014/main" id="{19A1D5DE-F20A-587A-345C-C86899DF9055}"/>
              </a:ext>
            </a:extLst>
          </p:cNvPr>
          <p:cNvSpPr txBox="1">
            <a:spLocks/>
          </p:cNvSpPr>
          <p:nvPr/>
        </p:nvSpPr>
        <p:spPr>
          <a:xfrm>
            <a:off x="248574" y="1053938"/>
            <a:ext cx="11544841" cy="197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500" u="sng" dirty="0"/>
              <a:t>Another key component: Rydberg Atoms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100" dirty="0"/>
              <a:t>A Rydberg atom is an excited atom with electrons that have very high principal quantum numbers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sz="2100" dirty="0"/>
              <a:t>High principal quantum number means that the electrons are far from the nucleus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zh-CN" sz="2100" dirty="0"/>
              <a:t>Thus </a:t>
            </a:r>
            <a:r>
              <a:rPr lang="en-US" altLang="zh-CN" sz="2100" b="1" dirty="0"/>
              <a:t>the atom is very sensitive to external electric field</a:t>
            </a:r>
          </a:p>
        </p:txBody>
      </p:sp>
      <p:sp>
        <p:nvSpPr>
          <p:cNvPr id="2" name="Content Placeholder 37">
            <a:extLst>
              <a:ext uri="{FF2B5EF4-FFF2-40B4-BE49-F238E27FC236}">
                <a16:creationId xmlns:a16="http://schemas.microsoft.com/office/drawing/2014/main" id="{EADE2810-20B4-6F80-E9D5-5CC235B909AD}"/>
              </a:ext>
            </a:extLst>
          </p:cNvPr>
          <p:cNvSpPr txBox="1">
            <a:spLocks/>
          </p:cNvSpPr>
          <p:nvPr/>
        </p:nvSpPr>
        <p:spPr>
          <a:xfrm>
            <a:off x="248574" y="3314149"/>
            <a:ext cx="11544841" cy="197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b="1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3152179"/>
                <a:ext cx="11544841" cy="1978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When we bring two Rydberg atoms closed together, they strongly interact!</a:t>
                </a:r>
                <a:endParaRPr lang="en-US" altLang="zh-CN" sz="25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Denote the ground state of an atom as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, and the Rydberg state of the atom as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2100" dirty="0"/>
                  <a:t>The system is described by two atom states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𝑔𝑟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.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2100" dirty="0"/>
                  <a:t>The interaction between atoms is modeled by the van der Waals interaction</a:t>
                </a:r>
              </a:p>
            </p:txBody>
          </p:sp>
        </mc:Choice>
        <mc:Fallback xmlns="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3152179"/>
                <a:ext cx="11544841" cy="1978630"/>
              </a:xfrm>
              <a:prstGeom prst="rect">
                <a:avLst/>
              </a:prstGeom>
              <a:blipFill>
                <a:blip r:embed="rId2"/>
                <a:stretch>
                  <a:fillRect l="-898" t="-2154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15371E-D429-8E99-97C4-E2516F670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8" t="9680" r="90830" b="46573"/>
          <a:stretch/>
        </p:blipFill>
        <p:spPr>
          <a:xfrm>
            <a:off x="578322" y="5292778"/>
            <a:ext cx="370803" cy="679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7626D-F6CE-42F8-63B7-8A5DBC272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52831" b="-1"/>
          <a:stretch/>
        </p:blipFill>
        <p:spPr>
          <a:xfrm>
            <a:off x="821803" y="5189598"/>
            <a:ext cx="8677381" cy="667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32D95-0976-A28D-B430-3A1B6CE0EC1C}"/>
                  </a:ext>
                </a:extLst>
              </p:cNvPr>
              <p:cNvSpPr txBox="1"/>
              <p:nvPr/>
            </p:nvSpPr>
            <p:spPr>
              <a:xfrm>
                <a:off x="2530818" y="5962026"/>
                <a:ext cx="721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is the van der Waals coefficient;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distance between two atoms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32D95-0976-A28D-B430-3A1B6CE0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8" y="5962026"/>
                <a:ext cx="7211846" cy="276999"/>
              </a:xfrm>
              <a:prstGeom prst="rect">
                <a:avLst/>
              </a:prstGeom>
              <a:blipFill>
                <a:blip r:embed="rId4"/>
                <a:stretch>
                  <a:fillRect l="-1099" t="-2888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7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ABD81B-4D20-D1DA-E1C6-38C5BE2C00A3}"/>
              </a:ext>
            </a:extLst>
          </p:cNvPr>
          <p:cNvSpPr/>
          <p:nvPr/>
        </p:nvSpPr>
        <p:spPr>
          <a:xfrm>
            <a:off x="3844031" y="4154750"/>
            <a:ext cx="6920143" cy="4793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850107-E01D-6B5A-3B51-FFC78B067977}"/>
              </a:ext>
            </a:extLst>
          </p:cNvPr>
          <p:cNvSpPr/>
          <p:nvPr/>
        </p:nvSpPr>
        <p:spPr>
          <a:xfrm>
            <a:off x="381963" y="1519505"/>
            <a:ext cx="9279676" cy="11428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The Rydberg Blockade Mechanism</a:t>
            </a:r>
          </a:p>
        </p:txBody>
      </p:sp>
      <p:sp>
        <p:nvSpPr>
          <p:cNvPr id="2" name="Content Placeholder 37">
            <a:extLst>
              <a:ext uri="{FF2B5EF4-FFF2-40B4-BE49-F238E27FC236}">
                <a16:creationId xmlns:a16="http://schemas.microsoft.com/office/drawing/2014/main" id="{EADE2810-20B4-6F80-E9D5-5CC235B909AD}"/>
              </a:ext>
            </a:extLst>
          </p:cNvPr>
          <p:cNvSpPr txBox="1">
            <a:spLocks/>
          </p:cNvSpPr>
          <p:nvPr/>
        </p:nvSpPr>
        <p:spPr>
          <a:xfrm>
            <a:off x="248574" y="1114956"/>
            <a:ext cx="11544841" cy="197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b="1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952985"/>
                <a:ext cx="11544841" cy="4385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When we bring two Rydberg atoms closed together, they strongly interact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altLang="zh-CN" sz="2500" b="1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altLang="zh-CN" sz="2500" b="1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altLang="zh-CN" sz="2500" b="1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u="sng" dirty="0"/>
                  <a:t>Resulting dynamics</a:t>
                </a:r>
                <a:r>
                  <a:rPr lang="en-US" altLang="zh-CN" sz="2500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500" dirty="0"/>
                  <a:t>In the limit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5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CN" sz="25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500" dirty="0"/>
                  <a:t>, only small perturbation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500" dirty="0"/>
                  <a:t>In the limit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5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 sz="25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5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500" dirty="0"/>
                  <a:t> state is effectively decoupled from the dynamics</a:t>
                </a:r>
              </a:p>
            </p:txBody>
          </p:sp>
        </mc:Choice>
        <mc:Fallback xmlns="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952985"/>
                <a:ext cx="11544841" cy="4385509"/>
              </a:xfrm>
              <a:prstGeom prst="rect">
                <a:avLst/>
              </a:prstGeom>
              <a:blipFill>
                <a:blip r:embed="rId2"/>
                <a:stretch>
                  <a:fillRect l="-950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15371E-D429-8E99-97C4-E2516F670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8" t="9680" r="90830" b="46573"/>
          <a:stretch/>
        </p:blipFill>
        <p:spPr>
          <a:xfrm>
            <a:off x="578322" y="1681474"/>
            <a:ext cx="370803" cy="679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7626D-F6CE-42F8-63B7-8A5DBC2725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71" t="52831" b="-1"/>
          <a:stretch/>
        </p:blipFill>
        <p:spPr>
          <a:xfrm>
            <a:off x="821803" y="1578294"/>
            <a:ext cx="8677381" cy="667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32D95-0976-A28D-B430-3A1B6CE0EC1C}"/>
                  </a:ext>
                </a:extLst>
              </p:cNvPr>
              <p:cNvSpPr txBox="1"/>
              <p:nvPr/>
            </p:nvSpPr>
            <p:spPr>
              <a:xfrm>
                <a:off x="2530818" y="2350722"/>
                <a:ext cx="7211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is the van der Waals coefficient;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distance between two atoms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32D95-0976-A28D-B430-3A1B6CE0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18" y="2350722"/>
                <a:ext cx="7211846" cy="276999"/>
              </a:xfrm>
              <a:prstGeom prst="rect">
                <a:avLst/>
              </a:prstGeom>
              <a:blipFill>
                <a:blip r:embed="rId4"/>
                <a:stretch>
                  <a:fillRect l="-109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FCA48DB-80E2-80C7-B7E3-344164655720}"/>
              </a:ext>
            </a:extLst>
          </p:cNvPr>
          <p:cNvSpPr txBox="1"/>
          <p:nvPr/>
        </p:nvSpPr>
        <p:spPr>
          <a:xfrm>
            <a:off x="8245651" y="4827609"/>
            <a:ext cx="2831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Rydberg Blockade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9B7F982-D236-D76C-1F47-540ED81F2F2B}"/>
              </a:ext>
            </a:extLst>
          </p:cNvPr>
          <p:cNvCxnSpPr/>
          <p:nvPr/>
        </p:nvCxnSpPr>
        <p:spPr>
          <a:xfrm>
            <a:off x="6702641" y="4634144"/>
            <a:ext cx="1420427" cy="483126"/>
          </a:xfrm>
          <a:prstGeom prst="bentConnector3">
            <a:avLst>
              <a:gd name="adj1" fmla="val 12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343D76-5A00-162B-50D3-2501D4D51FDC}"/>
                  </a:ext>
                </a:extLst>
              </p:cNvPr>
              <p:cNvSpPr txBox="1"/>
              <p:nvPr/>
            </p:nvSpPr>
            <p:spPr>
              <a:xfrm>
                <a:off x="3923930" y="5338494"/>
                <a:ext cx="7430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distance at which the blockade sets in is called the blockade radius,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343D76-5A00-162B-50D3-2501D4D5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30" y="5338494"/>
                <a:ext cx="7430610" cy="369332"/>
              </a:xfrm>
              <a:prstGeom prst="rect">
                <a:avLst/>
              </a:prstGeom>
              <a:blipFill>
                <a:blip r:embed="rId5"/>
                <a:stretch>
                  <a:fillRect l="-73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9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The Rydberg Blockade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952985"/>
                <a:ext cx="11544841" cy="43855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u="sng" dirty="0"/>
                  <a:t>Resulting dynamics</a:t>
                </a:r>
                <a:r>
                  <a:rPr lang="en-US" altLang="zh-CN" sz="2500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5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5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altLang="zh-CN" sz="25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500" dirty="0"/>
                  <a:t>, only small perturbation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5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5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5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5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500" i="1">
                        <a:latin typeface="Cambria Math" panose="02040503050406030204" pitchFamily="18" charset="0"/>
                      </a:rPr>
                      <m:t>≫</m:t>
                    </m:r>
                    <m:r>
                      <m:rPr>
                        <m:sty m:val="p"/>
                      </m:rPr>
                      <a:rPr lang="en-US" altLang="zh-CN" sz="25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sz="2500" dirty="0"/>
                  <a:t>, Rydberg blockade</a:t>
                </a:r>
              </a:p>
            </p:txBody>
          </p:sp>
        </mc:Choice>
        <mc:Fallback xmlns="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952985"/>
                <a:ext cx="11544841" cy="4385509"/>
              </a:xfrm>
              <a:prstGeom prst="rect">
                <a:avLst/>
              </a:prstGeom>
              <a:blipFill>
                <a:blip r:embed="rId2"/>
                <a:stretch>
                  <a:fillRect l="-950" t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250E502-C6D2-10BE-E481-8AB1D7D3F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10" y="845242"/>
            <a:ext cx="3787788" cy="55174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8E51FF-0E6E-29E6-60D2-6E0592C461D6}"/>
              </a:ext>
            </a:extLst>
          </p:cNvPr>
          <p:cNvSpPr/>
          <p:nvPr/>
        </p:nvSpPr>
        <p:spPr>
          <a:xfrm>
            <a:off x="9907480" y="2698812"/>
            <a:ext cx="577048" cy="1358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2AEAB-3B31-ABB6-6C73-2F2BC4EB760B}"/>
              </a:ext>
            </a:extLst>
          </p:cNvPr>
          <p:cNvSpPr/>
          <p:nvPr/>
        </p:nvSpPr>
        <p:spPr>
          <a:xfrm>
            <a:off x="9916648" y="4129980"/>
            <a:ext cx="577048" cy="1358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43D569-425A-4C2F-6EE3-2605063A4DE8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0190104" y="2698812"/>
            <a:ext cx="5900" cy="13582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9903A1-9943-C49F-C75D-C4204BE1B9BD}"/>
              </a:ext>
            </a:extLst>
          </p:cNvPr>
          <p:cNvCxnSpPr/>
          <p:nvPr/>
        </p:nvCxnSpPr>
        <p:spPr>
          <a:xfrm flipH="1" flipV="1">
            <a:off x="10205172" y="4111869"/>
            <a:ext cx="5900" cy="1358283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989641-D292-5E3C-43C8-296D0DCE9EB2}"/>
                  </a:ext>
                </a:extLst>
              </p:cNvPr>
              <p:cNvSpPr txBox="1"/>
              <p:nvPr/>
            </p:nvSpPr>
            <p:spPr>
              <a:xfrm>
                <a:off x="10295791" y="3216370"/>
                <a:ext cx="8431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</a:rPr>
                  <a:t> pulse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989641-D292-5E3C-43C8-296D0DCE9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791" y="3216370"/>
                <a:ext cx="843180" cy="323165"/>
              </a:xfrm>
              <a:prstGeom prst="rect">
                <a:avLst/>
              </a:prstGeom>
              <a:blipFill>
                <a:blip r:embed="rId4"/>
                <a:stretch>
                  <a:fillRect l="-8696" t="-26415" r="-20290" b="-5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9185C-10D6-548B-D40D-29F53E78D67E}"/>
                  </a:ext>
                </a:extLst>
              </p:cNvPr>
              <p:cNvSpPr txBox="1"/>
              <p:nvPr/>
            </p:nvSpPr>
            <p:spPr>
              <a:xfrm>
                <a:off x="10342584" y="4636641"/>
                <a:ext cx="8431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</a:rPr>
                  <a:t> pulse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19185C-10D6-548B-D40D-29F53E78D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584" y="4636641"/>
                <a:ext cx="843180" cy="323165"/>
              </a:xfrm>
              <a:prstGeom prst="rect">
                <a:avLst/>
              </a:prstGeom>
              <a:blipFill>
                <a:blip r:embed="rId5"/>
                <a:stretch>
                  <a:fillRect l="-8696" t="-26415" r="-20290" b="-50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55AFC9-1D8A-2428-279A-046B8701069D}"/>
                  </a:ext>
                </a:extLst>
              </p:cNvPr>
              <p:cNvSpPr txBox="1"/>
              <p:nvPr/>
            </p:nvSpPr>
            <p:spPr>
              <a:xfrm>
                <a:off x="373359" y="3406804"/>
                <a:ext cx="763226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Summary</a:t>
                </a:r>
                <a:r>
                  <a:rPr lang="en-US" dirty="0"/>
                  <a:t>: </a:t>
                </a:r>
                <a:r>
                  <a:rPr lang="en-US" u="sng" dirty="0"/>
                  <a:t>Assume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u="sng" dirty="0"/>
                  <a:t> and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u="sng" dirty="0"/>
                  <a:t> are separated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u="sng" dirty="0"/>
              </a:p>
              <a:p>
                <a:endParaRPr lang="en-US" dirty="0"/>
              </a:p>
              <a:p>
                <a:r>
                  <a:rPr lang="en-US" i="1" dirty="0"/>
                  <a:t>Two Rydberg atoms prepared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i="1" dirty="0"/>
                  <a:t>, two atoms are far apart</a:t>
                </a:r>
              </a:p>
              <a:p>
                <a:r>
                  <a:rPr lang="en-US" dirty="0"/>
                  <a:t>Step 1: 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we can drive the first atom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Again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we </a:t>
                </a:r>
                <a:r>
                  <a:rPr lang="en-US" b="1" dirty="0"/>
                  <a:t>can also</a:t>
                </a:r>
                <a:r>
                  <a:rPr lang="en-US" dirty="0"/>
                  <a:t> drive the second atom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Two Rydberg atoms prepared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i="1" dirty="0"/>
                  <a:t>, bring two Rydberg atoms closed together</a:t>
                </a:r>
              </a:p>
              <a:p>
                <a:r>
                  <a:rPr lang="en-US" dirty="0"/>
                  <a:t>Step 1: 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we can drive the first atom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Again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-pulse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we </a:t>
                </a:r>
                <a:r>
                  <a:rPr lang="en-US" b="1" dirty="0"/>
                  <a:t>cannot</a:t>
                </a:r>
                <a:r>
                  <a:rPr lang="en-US" dirty="0"/>
                  <a:t> drive the second atom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55AFC9-1D8A-2428-279A-046B87010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9" y="3406804"/>
                <a:ext cx="7632268" cy="2585323"/>
              </a:xfrm>
              <a:prstGeom prst="rect">
                <a:avLst/>
              </a:prstGeom>
              <a:blipFill>
                <a:blip r:embed="rId6"/>
                <a:stretch>
                  <a:fillRect l="-639" t="-1415" r="-8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3FAD0-2BA4-73CD-2BFA-1ED5DC1A964D}"/>
                  </a:ext>
                </a:extLst>
              </p:cNvPr>
              <p:cNvSpPr txBox="1"/>
              <p:nvPr/>
            </p:nvSpPr>
            <p:spPr>
              <a:xfrm>
                <a:off x="11508870" y="6012758"/>
                <a:ext cx="309771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highlight>
                            <a:srgbClr val="F4F9F4"/>
                          </a:highligh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100" dirty="0">
                  <a:highlight>
                    <a:srgbClr val="F4F9F4"/>
                  </a:highlight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53FAD0-2BA4-73CD-2BFA-1ED5DC1A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870" y="6012758"/>
                <a:ext cx="309771" cy="323165"/>
              </a:xfrm>
              <a:prstGeom prst="rect">
                <a:avLst/>
              </a:prstGeom>
              <a:blipFill>
                <a:blip r:embed="rId7"/>
                <a:stretch>
                  <a:fillRect l="-9804" r="-588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8FB604-BEF7-F353-ADA6-F2475DD77516}"/>
                  </a:ext>
                </a:extLst>
              </p:cNvPr>
              <p:cNvSpPr txBox="1"/>
              <p:nvPr/>
            </p:nvSpPr>
            <p:spPr>
              <a:xfrm>
                <a:off x="9548386" y="6012758"/>
                <a:ext cx="309771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highlight>
                                <a:srgbClr val="F4F9F4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highlight>
                                <a:srgbClr val="F4F9F4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100" b="0" i="1" smtClean="0">
                              <a:highlight>
                                <a:srgbClr val="F4F9F4"/>
                              </a:highligh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100" dirty="0">
                  <a:highlight>
                    <a:srgbClr val="F4F9F4"/>
                  </a:highlight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8FB604-BEF7-F353-ADA6-F2475DD77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386" y="6012758"/>
                <a:ext cx="309771" cy="323165"/>
              </a:xfrm>
              <a:prstGeom prst="rect">
                <a:avLst/>
              </a:prstGeom>
              <a:blipFill>
                <a:blip r:embed="rId8"/>
                <a:stretch>
                  <a:fillRect l="-27451" r="-15686" b="-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FAD4BE1-FD25-4506-BDD8-9616ADA80853}"/>
              </a:ext>
            </a:extLst>
          </p:cNvPr>
          <p:cNvSpPr/>
          <p:nvPr/>
        </p:nvSpPr>
        <p:spPr>
          <a:xfrm>
            <a:off x="9752594" y="1201389"/>
            <a:ext cx="346229" cy="383319"/>
          </a:xfrm>
          <a:prstGeom prst="rect">
            <a:avLst/>
          </a:prstGeom>
          <a:solidFill>
            <a:srgbClr val="F4F9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497EF-1DD6-B8C4-BB4E-27CB059FBAF4}"/>
                  </a:ext>
                </a:extLst>
              </p:cNvPr>
              <p:cNvSpPr txBox="1"/>
              <p:nvPr/>
            </p:nvSpPr>
            <p:spPr>
              <a:xfrm>
                <a:off x="9752594" y="1201389"/>
                <a:ext cx="309771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highlight>
                                <a:srgbClr val="F4F9F4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0" i="1" smtClean="0">
                              <a:highlight>
                                <a:srgbClr val="F4F9F4"/>
                              </a:highligh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100" b="0" i="1" smtClean="0">
                              <a:highlight>
                                <a:srgbClr val="F4F9F4"/>
                              </a:highlight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2100" dirty="0">
                  <a:highlight>
                    <a:srgbClr val="F4F9F4"/>
                  </a:highlight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1497EF-1DD6-B8C4-BB4E-27CB059FB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594" y="1201389"/>
                <a:ext cx="309771" cy="323165"/>
              </a:xfrm>
              <a:prstGeom prst="rect">
                <a:avLst/>
              </a:prstGeom>
              <a:blipFill>
                <a:blip r:embed="rId9"/>
                <a:stretch>
                  <a:fillRect l="-29412" r="-15686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92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Rydberg Blockade CNOT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952986"/>
                <a:ext cx="11544841" cy="10923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Ingredient 1</a:t>
                </a:r>
                <a:r>
                  <a:rPr lang="en-US" altLang="zh-CN" sz="2500" dirty="0"/>
                  <a:t>: only when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500" dirty="0"/>
                  <a:t> we can drive the system effectively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Ingredient 2</a:t>
                </a:r>
                <a:r>
                  <a:rPr lang="en-US" altLang="zh-CN" sz="2500" dirty="0"/>
                  <a:t>: when Rydberg atoms are closed together,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500" dirty="0"/>
                  <a:t> energy level shifts</a:t>
                </a:r>
              </a:p>
            </p:txBody>
          </p:sp>
        </mc:Choice>
        <mc:Fallback xmlns="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952986"/>
                <a:ext cx="11544841" cy="1092396"/>
              </a:xfrm>
              <a:prstGeom prst="rect">
                <a:avLst/>
              </a:prstGeom>
              <a:blipFill>
                <a:blip r:embed="rId2"/>
                <a:stretch>
                  <a:fillRect l="-898" t="-388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FE48F1-4101-5860-219A-167437C6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70" y="2370334"/>
            <a:ext cx="2373676" cy="2824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93CDC-174D-AC1B-1300-FED493E64F2F}"/>
                  </a:ext>
                </a:extLst>
              </p:cNvPr>
              <p:cNvSpPr txBox="1"/>
              <p:nvPr/>
            </p:nvSpPr>
            <p:spPr>
              <a:xfrm>
                <a:off x="1214437" y="4629701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93CDC-174D-AC1B-1300-FED493E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7" y="4629701"/>
                <a:ext cx="391133" cy="323165"/>
              </a:xfrm>
              <a:prstGeom prst="rect">
                <a:avLst/>
              </a:prstGeom>
              <a:blipFill>
                <a:blip r:embed="rId4"/>
                <a:stretch>
                  <a:fillRect l="-23438" r="-25000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456AC-F338-45E3-1344-169FEF61E03C}"/>
                  </a:ext>
                </a:extLst>
              </p:cNvPr>
              <p:cNvSpPr txBox="1"/>
              <p:nvPr/>
            </p:nvSpPr>
            <p:spPr>
              <a:xfrm>
                <a:off x="1214436" y="3955781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456AC-F338-45E3-1344-169FEF61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6" y="3955781"/>
                <a:ext cx="391133" cy="323165"/>
              </a:xfrm>
              <a:prstGeom prst="rect">
                <a:avLst/>
              </a:prstGeom>
              <a:blipFill>
                <a:blip r:embed="rId5"/>
                <a:stretch>
                  <a:fillRect l="-23438" t="-1887" r="-25000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BB7977-1265-2992-DF0E-BC70D2424FDE}"/>
                  </a:ext>
                </a:extLst>
              </p:cNvPr>
              <p:cNvSpPr txBox="1"/>
              <p:nvPr/>
            </p:nvSpPr>
            <p:spPr>
              <a:xfrm>
                <a:off x="1214436" y="2722430"/>
                <a:ext cx="3761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BB7977-1265-2992-DF0E-BC70D242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6" y="2722430"/>
                <a:ext cx="376193" cy="323165"/>
              </a:xfrm>
              <a:prstGeom prst="rect">
                <a:avLst/>
              </a:prstGeom>
              <a:blipFill>
                <a:blip r:embed="rId6"/>
                <a:stretch>
                  <a:fillRect l="-24194" t="-1887" r="-25806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BBE9D6F6-A686-1BF8-282A-688DC5A06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89" y="5585067"/>
            <a:ext cx="4309675" cy="598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37">
                <a:extLst>
                  <a:ext uri="{FF2B5EF4-FFF2-40B4-BE49-F238E27FC236}">
                    <a16:creationId xmlns:a16="http://schemas.microsoft.com/office/drawing/2014/main" id="{BC57E0C9-36F0-AF90-9A18-0194F8A221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9251" y="2370334"/>
                <a:ext cx="7000953" cy="4002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b="1" dirty="0"/>
                  <a:t>Example           </a:t>
                </a:r>
                <a:r>
                  <a:rPr lang="en-US" altLang="zh-CN" sz="2100" dirty="0"/>
                  <a:t>control: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altLang="zh-CN" sz="2100" b="1" dirty="0"/>
                  <a:t>       </a:t>
                </a:r>
                <a:r>
                  <a:rPr lang="en-US" altLang="zh-CN" sz="2100" dirty="0"/>
                  <a:t>target: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altLang="zh-CN" sz="2100" b="1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1: 0-&gt;r drive control, nothing happen due to detuning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2: 0-&gt;r drive target, target goes to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3: 0&lt;-&gt;1 drive target, nothing happen due to detuning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4: r&lt;-&gt;0 drive target, target goes back to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5: 0&lt;-&gt;1 drive target, </a:t>
                </a:r>
                <a:r>
                  <a:rPr lang="en-US" altLang="zh-CN" sz="2100" u="sng" dirty="0"/>
                  <a:t>target goes to </a:t>
                </a:r>
                <a14:m>
                  <m:oMath xmlns:m="http://schemas.openxmlformats.org/officeDocument/2006/math">
                    <m:r>
                      <a:rPr lang="en-US" altLang="zh-CN" sz="2100" b="0" i="1" u="sng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altLang="zh-CN" sz="2100" u="sng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6: r-&gt;0 drive target, nothing happen due to detuning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7: r-&gt;0 drive control, nothing happen due to detuning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altLang="zh-CN" sz="2100" dirty="0"/>
              </a:p>
            </p:txBody>
          </p:sp>
        </mc:Choice>
        <mc:Fallback xmlns="">
          <p:sp>
            <p:nvSpPr>
              <p:cNvPr id="26" name="Content Placeholder 37">
                <a:extLst>
                  <a:ext uri="{FF2B5EF4-FFF2-40B4-BE49-F238E27FC236}">
                    <a16:creationId xmlns:a16="http://schemas.microsoft.com/office/drawing/2014/main" id="{BC57E0C9-36F0-AF90-9A18-0194F8A22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51" y="2370334"/>
                <a:ext cx="7000953" cy="4002852"/>
              </a:xfrm>
              <a:prstGeom prst="rect">
                <a:avLst/>
              </a:prstGeom>
              <a:blipFill>
                <a:blip r:embed="rId8"/>
                <a:stretch>
                  <a:fillRect l="-1044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Rydberg Blockade CNOT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952986"/>
                <a:ext cx="11544841" cy="10923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Ingredient 1</a:t>
                </a:r>
                <a:r>
                  <a:rPr lang="en-US" altLang="zh-CN" sz="2500" dirty="0"/>
                  <a:t>: only when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500" dirty="0"/>
                  <a:t> we can drive the system effectively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Ingredient 2</a:t>
                </a:r>
                <a:r>
                  <a:rPr lang="en-US" altLang="zh-CN" sz="2500" dirty="0"/>
                  <a:t>: when Rydberg atoms are closed together,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500" dirty="0"/>
                  <a:t> energy level shifts</a:t>
                </a:r>
              </a:p>
            </p:txBody>
          </p:sp>
        </mc:Choice>
        <mc:Fallback xmlns="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952986"/>
                <a:ext cx="11544841" cy="1092396"/>
              </a:xfrm>
              <a:prstGeom prst="rect">
                <a:avLst/>
              </a:prstGeom>
              <a:blipFill>
                <a:blip r:embed="rId2"/>
                <a:stretch>
                  <a:fillRect l="-898" t="-388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FE48F1-4101-5860-219A-167437C6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70" y="2370334"/>
            <a:ext cx="2373676" cy="2824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93CDC-174D-AC1B-1300-FED493E64F2F}"/>
                  </a:ext>
                </a:extLst>
              </p:cNvPr>
              <p:cNvSpPr txBox="1"/>
              <p:nvPr/>
            </p:nvSpPr>
            <p:spPr>
              <a:xfrm>
                <a:off x="1214437" y="4629701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93CDC-174D-AC1B-1300-FED493E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7" y="4629701"/>
                <a:ext cx="391133" cy="323165"/>
              </a:xfrm>
              <a:prstGeom prst="rect">
                <a:avLst/>
              </a:prstGeom>
              <a:blipFill>
                <a:blip r:embed="rId4"/>
                <a:stretch>
                  <a:fillRect l="-23438" r="-25000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456AC-F338-45E3-1344-169FEF61E03C}"/>
                  </a:ext>
                </a:extLst>
              </p:cNvPr>
              <p:cNvSpPr txBox="1"/>
              <p:nvPr/>
            </p:nvSpPr>
            <p:spPr>
              <a:xfrm>
                <a:off x="1214436" y="3955781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456AC-F338-45E3-1344-169FEF61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6" y="3955781"/>
                <a:ext cx="391133" cy="323165"/>
              </a:xfrm>
              <a:prstGeom prst="rect">
                <a:avLst/>
              </a:prstGeom>
              <a:blipFill>
                <a:blip r:embed="rId5"/>
                <a:stretch>
                  <a:fillRect l="-23438" t="-1887" r="-25000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BB7977-1265-2992-DF0E-BC70D2424FDE}"/>
                  </a:ext>
                </a:extLst>
              </p:cNvPr>
              <p:cNvSpPr txBox="1"/>
              <p:nvPr/>
            </p:nvSpPr>
            <p:spPr>
              <a:xfrm>
                <a:off x="1214436" y="2722430"/>
                <a:ext cx="3761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BB7977-1265-2992-DF0E-BC70D242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36" y="2722430"/>
                <a:ext cx="376193" cy="323165"/>
              </a:xfrm>
              <a:prstGeom prst="rect">
                <a:avLst/>
              </a:prstGeom>
              <a:blipFill>
                <a:blip r:embed="rId6"/>
                <a:stretch>
                  <a:fillRect l="-24194" t="-1887" r="-25806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BBE9D6F6-A686-1BF8-282A-688DC5A06A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389" y="5585067"/>
            <a:ext cx="4309675" cy="598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37">
                <a:extLst>
                  <a:ext uri="{FF2B5EF4-FFF2-40B4-BE49-F238E27FC236}">
                    <a16:creationId xmlns:a16="http://schemas.microsoft.com/office/drawing/2014/main" id="{BC57E0C9-36F0-AF90-9A18-0194F8A221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89251" y="2370334"/>
                <a:ext cx="7000953" cy="40028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b="1" dirty="0"/>
                  <a:t>Example           </a:t>
                </a:r>
                <a:r>
                  <a:rPr lang="en-US" altLang="zh-CN" sz="2100" dirty="0"/>
                  <a:t>control: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altLang="zh-CN" sz="2100" b="1" dirty="0"/>
                  <a:t>       </a:t>
                </a:r>
                <a:r>
                  <a:rPr lang="en-US" altLang="zh-CN" sz="2100" dirty="0"/>
                  <a:t>target: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altLang="zh-CN" sz="2100" b="1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1: 0-&gt;r drive control, control goes to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2: 0-&gt;r drive target, nothing happen due to detuning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3: 0&lt;-&gt;1 drive target, target goes to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4: r&lt;-&gt;0 drive target, </a:t>
                </a:r>
                <a:r>
                  <a:rPr lang="en-US" altLang="zh-CN" sz="2100" b="1" dirty="0"/>
                  <a:t>Rydberg blockade</a:t>
                </a:r>
                <a:r>
                  <a:rPr lang="en-US" altLang="zh-CN" sz="2100" dirty="0"/>
                  <a:t>, nothing happen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5: 0&lt;-&gt;1 drive target, </a:t>
                </a:r>
                <a:r>
                  <a:rPr lang="en-US" altLang="zh-CN" sz="2100" u="sng" dirty="0"/>
                  <a:t>target goes to </a:t>
                </a:r>
                <a14:m>
                  <m:oMath xmlns:m="http://schemas.openxmlformats.org/officeDocument/2006/math">
                    <m:r>
                      <a:rPr lang="en-US" altLang="zh-CN" sz="2100" b="0" i="1" u="sng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altLang="zh-CN" sz="2100" u="sng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6: r-&gt;0 drive target, nothing happen due to detuning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7: r-&gt;0 drive control, control goes back to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altLang="zh-CN" sz="2100" dirty="0"/>
              </a:p>
            </p:txBody>
          </p:sp>
        </mc:Choice>
        <mc:Fallback xmlns="">
          <p:sp>
            <p:nvSpPr>
              <p:cNvPr id="26" name="Content Placeholder 37">
                <a:extLst>
                  <a:ext uri="{FF2B5EF4-FFF2-40B4-BE49-F238E27FC236}">
                    <a16:creationId xmlns:a16="http://schemas.microsoft.com/office/drawing/2014/main" id="{BC57E0C9-36F0-AF90-9A18-0194F8A22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251" y="2370334"/>
                <a:ext cx="7000953" cy="4002852"/>
              </a:xfrm>
              <a:prstGeom prst="rect">
                <a:avLst/>
              </a:prstGeom>
              <a:blipFill>
                <a:blip r:embed="rId8"/>
                <a:stretch>
                  <a:fillRect l="-1044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70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Rydberg Blockade CNOT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7">
                <a:extLst>
                  <a:ext uri="{FF2B5EF4-FFF2-40B4-BE49-F238E27FC236}">
                    <a16:creationId xmlns:a16="http://schemas.microsoft.com/office/drawing/2014/main" id="{3EB42843-4225-632A-C76D-9DC483D5E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5" y="860973"/>
                <a:ext cx="11741630" cy="1008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The target atom is an effective spin-1/2 particle (a fermion)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/>
                  <a:t>When a 2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100" dirty="0"/>
                  <a:t> rotation is implemented, there is a single qubit phase shift that need to be corrected.</a:t>
                </a:r>
              </a:p>
            </p:txBody>
          </p:sp>
        </mc:Choice>
        <mc:Fallback xmlns="">
          <p:sp>
            <p:nvSpPr>
              <p:cNvPr id="2" name="Content Placeholder 37">
                <a:extLst>
                  <a:ext uri="{FF2B5EF4-FFF2-40B4-BE49-F238E27FC236}">
                    <a16:creationId xmlns:a16="http://schemas.microsoft.com/office/drawing/2014/main" id="{3EB42843-4225-632A-C76D-9DC483D5E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5" y="860973"/>
                <a:ext cx="11741630" cy="1008767"/>
              </a:xfrm>
              <a:prstGeom prst="rect">
                <a:avLst/>
              </a:prstGeom>
              <a:blipFill>
                <a:blip r:embed="rId2"/>
                <a:stretch>
                  <a:fillRect l="-675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393CAC7-0365-0042-B198-3556ABC1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0" y="1869740"/>
            <a:ext cx="2373676" cy="2824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D9CA09-ED5A-F584-4EE4-7ACFBBE998D0}"/>
                  </a:ext>
                </a:extLst>
              </p:cNvPr>
              <p:cNvSpPr txBox="1"/>
              <p:nvPr/>
            </p:nvSpPr>
            <p:spPr>
              <a:xfrm>
                <a:off x="363977" y="4129107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D9CA09-ED5A-F584-4EE4-7ACFBBE99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77" y="4129107"/>
                <a:ext cx="391133" cy="323165"/>
              </a:xfrm>
              <a:prstGeom prst="rect">
                <a:avLst/>
              </a:prstGeom>
              <a:blipFill>
                <a:blip r:embed="rId4"/>
                <a:stretch>
                  <a:fillRect l="-25000" r="-23438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439593-DFE4-ED07-5A56-F217490ECFE1}"/>
                  </a:ext>
                </a:extLst>
              </p:cNvPr>
              <p:cNvSpPr txBox="1"/>
              <p:nvPr/>
            </p:nvSpPr>
            <p:spPr>
              <a:xfrm>
                <a:off x="363976" y="3455187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439593-DFE4-ED07-5A56-F217490E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76" y="3455187"/>
                <a:ext cx="391133" cy="323165"/>
              </a:xfrm>
              <a:prstGeom prst="rect">
                <a:avLst/>
              </a:prstGeom>
              <a:blipFill>
                <a:blip r:embed="rId5"/>
                <a:stretch>
                  <a:fillRect l="-25000" t="-1887" r="-23438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C41AD-1F77-6023-458D-1BFF3F0EB78C}"/>
                  </a:ext>
                </a:extLst>
              </p:cNvPr>
              <p:cNvSpPr txBox="1"/>
              <p:nvPr/>
            </p:nvSpPr>
            <p:spPr>
              <a:xfrm>
                <a:off x="363976" y="2221836"/>
                <a:ext cx="3761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C41AD-1F77-6023-458D-1BFF3F0EB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76" y="2221836"/>
                <a:ext cx="376193" cy="323165"/>
              </a:xfrm>
              <a:prstGeom prst="rect">
                <a:avLst/>
              </a:prstGeom>
              <a:blipFill>
                <a:blip r:embed="rId6"/>
                <a:stretch>
                  <a:fillRect l="-26230" r="-26230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7">
                <a:extLst>
                  <a:ext uri="{FF2B5EF4-FFF2-40B4-BE49-F238E27FC236}">
                    <a16:creationId xmlns:a16="http://schemas.microsoft.com/office/drawing/2014/main" id="{5F9E1269-133E-C98A-357B-4CF825344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3515" y="1869740"/>
                <a:ext cx="8318376" cy="294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b="1" dirty="0"/>
                  <a:t>Experiment</a:t>
                </a:r>
                <a:r>
                  <a:rPr lang="en-US" altLang="zh-CN" sz="210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Single </a:t>
                </a:r>
                <a:r>
                  <a:rPr lang="en-US" altLang="zh-CN" sz="2100" baseline="30000" dirty="0"/>
                  <a:t>87</a:t>
                </a:r>
                <a:r>
                  <a:rPr lang="en-US" altLang="zh-CN" sz="2100" dirty="0"/>
                  <a:t>Rb atoms are localized in far off resonance traps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The atoms have measured temperature around ~200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100" dirty="0"/>
                  <a:t>K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Two sites are separated at ~10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n-US" altLang="zh-CN" sz="21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Rydberg state is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|97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5/2</m:t>
                        </m:r>
                      </m:sub>
                    </m:sSub>
                  </m:oMath>
                </a14:m>
                <a:r>
                  <a:rPr lang="en-US" altLang="zh-CN" sz="21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=5/2⟩</m:t>
                    </m:r>
                  </m:oMath>
                </a14:m>
                <a:endParaRPr lang="en-US" altLang="zh-CN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2100" dirty="0"/>
                  <a:t>The ground states are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|5</m:t>
                    </m:r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b>
                    </m:sSub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1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|5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sz="2100" dirty="0"/>
              </a:p>
            </p:txBody>
          </p:sp>
        </mc:Choice>
        <mc:Fallback xmlns="">
          <p:sp>
            <p:nvSpPr>
              <p:cNvPr id="13" name="Content Placeholder 37">
                <a:extLst>
                  <a:ext uri="{FF2B5EF4-FFF2-40B4-BE49-F238E27FC236}">
                    <a16:creationId xmlns:a16="http://schemas.microsoft.com/office/drawing/2014/main" id="{5F9E1269-133E-C98A-357B-4CF825344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515" y="1869740"/>
                <a:ext cx="8318376" cy="2942894"/>
              </a:xfrm>
              <a:prstGeom prst="rect">
                <a:avLst/>
              </a:prstGeom>
              <a:blipFill>
                <a:blip r:embed="rId7"/>
                <a:stretch>
                  <a:fillRect l="-879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8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Rabi Oscillation</a:t>
            </a:r>
          </a:p>
        </p:txBody>
      </p:sp>
      <p:sp>
        <p:nvSpPr>
          <p:cNvPr id="3" name="Content Placeholder 37">
            <a:extLst>
              <a:ext uri="{FF2B5EF4-FFF2-40B4-BE49-F238E27FC236}">
                <a16:creationId xmlns:a16="http://schemas.microsoft.com/office/drawing/2014/main" id="{1260A89C-53C7-445F-6529-CFA786F2218A}"/>
              </a:ext>
            </a:extLst>
          </p:cNvPr>
          <p:cNvSpPr txBox="1">
            <a:spLocks/>
          </p:cNvSpPr>
          <p:nvPr/>
        </p:nvSpPr>
        <p:spPr>
          <a:xfrm>
            <a:off x="248574" y="952986"/>
            <a:ext cx="11544841" cy="10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9DCE7-317E-9B52-6A49-1E8259E3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3"/>
          <a:stretch/>
        </p:blipFill>
        <p:spPr>
          <a:xfrm>
            <a:off x="3462297" y="1329347"/>
            <a:ext cx="5009304" cy="3337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7">
                <a:extLst>
                  <a:ext uri="{FF2B5EF4-FFF2-40B4-BE49-F238E27FC236}">
                    <a16:creationId xmlns:a16="http://schemas.microsoft.com/office/drawing/2014/main" id="{2F38BC68-83FF-8E49-262B-D5BCD4862F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9382" y="4666622"/>
                <a:ext cx="5353236" cy="1008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1800" dirty="0"/>
                  <a:t>Rabi oscillation between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altLang="zh-CN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1800" dirty="0"/>
                  <a:t> on the target site </a:t>
                </a:r>
                <a:r>
                  <a:rPr lang="en-US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Fig. 2 in E. Urban et al., </a:t>
                </a:r>
                <a:r>
                  <a:rPr lang="fr-FR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Nat. Phys. </a:t>
                </a:r>
                <a:r>
                  <a:rPr lang="fr-FR" altLang="zh-CN" sz="1800" b="1" dirty="0">
                    <a:solidFill>
                      <a:schemeClr val="bg1">
                        <a:lumMod val="65000"/>
                      </a:schemeClr>
                    </a:solidFill>
                  </a:rPr>
                  <a:t>5</a:t>
                </a:r>
                <a:r>
                  <a:rPr lang="fr-FR" altLang="zh-CN" sz="1800" dirty="0">
                    <a:solidFill>
                      <a:schemeClr val="bg1">
                        <a:lumMod val="65000"/>
                      </a:schemeClr>
                    </a:solidFill>
                  </a:rPr>
                  <a:t>, 110 (2009)</a:t>
                </a:r>
                <a:endParaRPr lang="en-US" altLang="zh-CN" sz="1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ontent Placeholder 37">
                <a:extLst>
                  <a:ext uri="{FF2B5EF4-FFF2-40B4-BE49-F238E27FC236}">
                    <a16:creationId xmlns:a16="http://schemas.microsoft.com/office/drawing/2014/main" id="{2F38BC68-83FF-8E49-262B-D5BCD4862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382" y="4666622"/>
                <a:ext cx="5353236" cy="1008767"/>
              </a:xfrm>
              <a:prstGeom prst="rect">
                <a:avLst/>
              </a:prstGeom>
              <a:blipFill>
                <a:blip r:embed="rId3"/>
                <a:stretch>
                  <a:fillRect t="-3636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72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Rydberg Blockade</a:t>
            </a:r>
          </a:p>
        </p:txBody>
      </p:sp>
      <p:sp>
        <p:nvSpPr>
          <p:cNvPr id="3" name="Content Placeholder 37">
            <a:extLst>
              <a:ext uri="{FF2B5EF4-FFF2-40B4-BE49-F238E27FC236}">
                <a16:creationId xmlns:a16="http://schemas.microsoft.com/office/drawing/2014/main" id="{1260A89C-53C7-445F-6529-CFA786F2218A}"/>
              </a:ext>
            </a:extLst>
          </p:cNvPr>
          <p:cNvSpPr txBox="1">
            <a:spLocks/>
          </p:cNvSpPr>
          <p:nvPr/>
        </p:nvSpPr>
        <p:spPr>
          <a:xfrm>
            <a:off x="248574" y="952986"/>
            <a:ext cx="11544841" cy="10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500" dirty="0"/>
          </a:p>
        </p:txBody>
      </p:sp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F38BC68-83FF-8E49-262B-D5BCD4862F9F}"/>
              </a:ext>
            </a:extLst>
          </p:cNvPr>
          <p:cNvSpPr txBox="1">
            <a:spLocks/>
          </p:cNvSpPr>
          <p:nvPr/>
        </p:nvSpPr>
        <p:spPr>
          <a:xfrm>
            <a:off x="3278079" y="4648467"/>
            <a:ext cx="5635841" cy="1618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(left) Rabi oscillation on site 2 with site 1 in ground state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/>
              <a:t>(right) Rabi oscillation on site 2 with site 1 in Rydberg state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Fig. 3 in E. Urban et al., </a:t>
            </a:r>
            <a:r>
              <a:rPr lang="fr-FR" altLang="zh-CN" sz="1800" dirty="0">
                <a:solidFill>
                  <a:schemeClr val="bg1">
                    <a:lumMod val="65000"/>
                  </a:schemeClr>
                </a:solidFill>
              </a:rPr>
              <a:t>Nat. Phys. </a:t>
            </a:r>
            <a:r>
              <a:rPr lang="fr-FR" altLang="zh-CN" sz="1800" b="1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fr-FR" altLang="zh-CN" sz="1800" dirty="0">
                <a:solidFill>
                  <a:schemeClr val="bg1">
                    <a:lumMod val="65000"/>
                  </a:schemeClr>
                </a:solidFill>
              </a:rPr>
              <a:t>, 110 (2009)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2977F-382A-BA5A-BD6B-322453B44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13" y="1131084"/>
            <a:ext cx="10764174" cy="33490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9AB6F8-B620-ACE8-DB22-8B8B9681A909}"/>
              </a:ext>
            </a:extLst>
          </p:cNvPr>
          <p:cNvSpPr/>
          <p:nvPr/>
        </p:nvSpPr>
        <p:spPr>
          <a:xfrm>
            <a:off x="713913" y="1047565"/>
            <a:ext cx="537838" cy="87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242D1-2970-940A-8404-FABAF7FE1C19}"/>
              </a:ext>
            </a:extLst>
          </p:cNvPr>
          <p:cNvSpPr/>
          <p:nvPr/>
        </p:nvSpPr>
        <p:spPr>
          <a:xfrm>
            <a:off x="6019800" y="1047565"/>
            <a:ext cx="537838" cy="870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5554C6D9-BD27-8FF2-7A09-10C251873EA1}"/>
              </a:ext>
            </a:extLst>
          </p:cNvPr>
          <p:cNvSpPr txBox="1">
            <a:spLocks/>
          </p:cNvSpPr>
          <p:nvPr/>
        </p:nvSpPr>
        <p:spPr>
          <a:xfrm>
            <a:off x="8759952" y="3263670"/>
            <a:ext cx="2390225" cy="485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sz="2100" b="1" dirty="0"/>
              <a:t>Rydberg Blockade </a:t>
            </a:r>
          </a:p>
        </p:txBody>
      </p:sp>
    </p:spTree>
    <p:extLst>
      <p:ext uri="{BB962C8B-B14F-4D97-AF65-F5344CB8AC3E}">
        <p14:creationId xmlns:p14="http://schemas.microsoft.com/office/powerpoint/2010/main" val="301228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Fidelity</a:t>
            </a:r>
          </a:p>
        </p:txBody>
      </p:sp>
      <p:sp>
        <p:nvSpPr>
          <p:cNvPr id="3" name="Content Placeholder 37">
            <a:extLst>
              <a:ext uri="{FF2B5EF4-FFF2-40B4-BE49-F238E27FC236}">
                <a16:creationId xmlns:a16="http://schemas.microsoft.com/office/drawing/2014/main" id="{1260A89C-53C7-445F-6529-CFA786F2218A}"/>
              </a:ext>
            </a:extLst>
          </p:cNvPr>
          <p:cNvSpPr txBox="1">
            <a:spLocks/>
          </p:cNvSpPr>
          <p:nvPr/>
        </p:nvSpPr>
        <p:spPr>
          <a:xfrm>
            <a:off x="248574" y="952986"/>
            <a:ext cx="11544841" cy="10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500" dirty="0"/>
          </a:p>
        </p:txBody>
      </p:sp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F38BC68-83FF-8E49-262B-D5BCD4862F9F}"/>
              </a:ext>
            </a:extLst>
          </p:cNvPr>
          <p:cNvSpPr txBox="1">
            <a:spLocks/>
          </p:cNvSpPr>
          <p:nvPr/>
        </p:nvSpPr>
        <p:spPr>
          <a:xfrm>
            <a:off x="3097333" y="4675631"/>
            <a:ext cx="5997334" cy="1008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800" dirty="0"/>
              <a:t>Measured probabilities for (a) state preparation, (b) AS-CNOT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Fig. 3 in L.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Isenhower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 et al., </a:t>
            </a:r>
            <a:r>
              <a:rPr lang="fr-FR" altLang="zh-CN" sz="1800" dirty="0">
                <a:solidFill>
                  <a:schemeClr val="bg1">
                    <a:lumMod val="65000"/>
                  </a:schemeClr>
                </a:solidFill>
              </a:rPr>
              <a:t>Phys. </a:t>
            </a:r>
            <a:r>
              <a:rPr lang="fr-FR" altLang="zh-CN" sz="1800" dirty="0" err="1">
                <a:solidFill>
                  <a:schemeClr val="bg1">
                    <a:lumMod val="65000"/>
                  </a:schemeClr>
                </a:solidFill>
              </a:rPr>
              <a:t>Rev</a:t>
            </a:r>
            <a:r>
              <a:rPr lang="fr-FR" altLang="zh-CN" sz="18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fr-FR" altLang="zh-CN" sz="1800" dirty="0" err="1">
                <a:solidFill>
                  <a:schemeClr val="bg1">
                    <a:lumMod val="65000"/>
                  </a:schemeClr>
                </a:solidFill>
              </a:rPr>
              <a:t>Lett</a:t>
            </a:r>
            <a:r>
              <a:rPr lang="fr-FR" altLang="zh-CN" sz="18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fr-FR" altLang="zh-CN" sz="1800" b="1" dirty="0">
                <a:solidFill>
                  <a:schemeClr val="bg1">
                    <a:lumMod val="65000"/>
                  </a:schemeClr>
                </a:solidFill>
              </a:rPr>
              <a:t>104</a:t>
            </a:r>
            <a:r>
              <a:rPr lang="fr-FR" altLang="zh-CN" sz="1800" dirty="0">
                <a:solidFill>
                  <a:schemeClr val="bg1">
                    <a:lumMod val="65000"/>
                  </a:schemeClr>
                </a:solidFill>
              </a:rPr>
              <a:t>, 010503 (2010)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241C8-0C8C-9C3B-FBD0-EE79E77B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31" y="1182611"/>
            <a:ext cx="8070538" cy="3191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B8CF1-7246-6DE9-6735-E6A42FBF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497" y="5543121"/>
            <a:ext cx="452500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7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C3717C-DB49-B4A7-E74C-61B5721EE0E0}"/>
              </a:ext>
            </a:extLst>
          </p:cNvPr>
          <p:cNvSpPr txBox="1"/>
          <p:nvPr/>
        </p:nvSpPr>
        <p:spPr>
          <a:xfrm>
            <a:off x="543851" y="1133122"/>
            <a:ext cx="1069454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>
                <a:ea typeface="Calibri"/>
                <a:cs typeface="Calibri"/>
              </a:rPr>
              <a:t>Objective: Understand the physics in building the Rydberg atom CNOT gate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sz="2500" dirty="0">
                <a:ea typeface="Calibri"/>
                <a:cs typeface="Calibri"/>
              </a:rPr>
              <a:t>Two-level systems (theory and numerical results)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sz="2500" dirty="0">
                <a:ea typeface="Calibri"/>
                <a:cs typeface="Calibri"/>
              </a:rPr>
              <a:t>Rydberg atom (why and how to use it)</a:t>
            </a:r>
          </a:p>
          <a:p>
            <a:pPr marL="342900" indent="-342900">
              <a:spcAft>
                <a:spcPts val="1200"/>
              </a:spcAft>
              <a:buFontTx/>
              <a:buChar char="-"/>
            </a:pPr>
            <a:r>
              <a:rPr lang="en-US" sz="2500" dirty="0">
                <a:ea typeface="Calibri"/>
                <a:cs typeface="Calibri"/>
              </a:rPr>
              <a:t>Methods in studying two-level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D2215-AAA0-0336-0692-506DE80E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27" y="3464509"/>
            <a:ext cx="8131946" cy="27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9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37">
            <a:extLst>
              <a:ext uri="{FF2B5EF4-FFF2-40B4-BE49-F238E27FC236}">
                <a16:creationId xmlns:a16="http://schemas.microsoft.com/office/drawing/2014/main" id="{1260A89C-53C7-445F-6529-CFA786F2218A}"/>
              </a:ext>
            </a:extLst>
          </p:cNvPr>
          <p:cNvSpPr txBox="1">
            <a:spLocks/>
          </p:cNvSpPr>
          <p:nvPr/>
        </p:nvSpPr>
        <p:spPr>
          <a:xfrm>
            <a:off x="248574" y="952986"/>
            <a:ext cx="11544841" cy="10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7">
                <a:extLst>
                  <a:ext uri="{FF2B5EF4-FFF2-40B4-BE49-F238E27FC236}">
                    <a16:creationId xmlns:a16="http://schemas.microsoft.com/office/drawing/2014/main" id="{2F38BC68-83FF-8E49-262B-D5BCD4862F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3" y="1036615"/>
                <a:ext cx="11629749" cy="554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2500" dirty="0"/>
                  <a:t>Quantum Computing via Rydberg atoms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b="1" dirty="0"/>
                  <a:t>Advantages</a:t>
                </a:r>
                <a:r>
                  <a:rPr lang="en-US" altLang="zh-CN" sz="1800" dirty="0"/>
                  <a:t>: 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dirty="0"/>
                  <a:t>	(1) it can be operated on micro-second time scales (relatively long lifetime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1800" dirty="0"/>
                  <a:t>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dirty="0"/>
                  <a:t>	(2) it does not require precise control of the two-atom interaction strength (Rydberg blockage sets in anyway)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dirty="0"/>
                  <a:t>	(3) it is not limited to nearest neighbor interactions which is advantageous for scaling to multiqubit systems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endParaRPr lang="en-US" altLang="zh-CN" sz="1800" dirty="0"/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b="1" dirty="0"/>
                  <a:t>More stuff to consider</a:t>
                </a:r>
                <a:r>
                  <a:rPr lang="en-US" altLang="zh-CN" sz="1800" dirty="0"/>
                  <a:t>: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b="1" dirty="0"/>
                  <a:t>	</a:t>
                </a:r>
                <a:r>
                  <a:rPr lang="en-US" altLang="zh-CN" sz="1800" dirty="0"/>
                  <a:t>(1) Experiments with trapped ions and superconducting qubits have achieved high fidelity quantum logic 	      operations that are close to, and in some cases exceed, known thresholds for error correcting quantum codes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altLang="zh-CN" sz="1800" dirty="0"/>
                  <a:t>	(2) A high fidelity two-qubit entangling gate remains to be demonstrated with neutral atoms (2016)</a:t>
                </a:r>
              </a:p>
            </p:txBody>
          </p:sp>
        </mc:Choice>
        <mc:Fallback xmlns="">
          <p:sp>
            <p:nvSpPr>
              <p:cNvPr id="9" name="Content Placeholder 37">
                <a:extLst>
                  <a:ext uri="{FF2B5EF4-FFF2-40B4-BE49-F238E27FC236}">
                    <a16:creationId xmlns:a16="http://schemas.microsoft.com/office/drawing/2014/main" id="{2F38BC68-83FF-8E49-262B-D5BCD4862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3" y="1036615"/>
                <a:ext cx="11629749" cy="5541738"/>
              </a:xfrm>
              <a:prstGeom prst="rect">
                <a:avLst/>
              </a:prstGeom>
              <a:blipFill>
                <a:blip r:embed="rId2"/>
                <a:stretch>
                  <a:fillRect l="-891" t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131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Periodicity in the Hamiltonian</a:t>
            </a:r>
          </a:p>
        </p:txBody>
      </p:sp>
      <p:sp>
        <p:nvSpPr>
          <p:cNvPr id="3" name="Content Placeholder 37">
            <a:extLst>
              <a:ext uri="{FF2B5EF4-FFF2-40B4-BE49-F238E27FC236}">
                <a16:creationId xmlns:a16="http://schemas.microsoft.com/office/drawing/2014/main" id="{1260A89C-53C7-445F-6529-CFA786F2218A}"/>
              </a:ext>
            </a:extLst>
          </p:cNvPr>
          <p:cNvSpPr txBox="1">
            <a:spLocks/>
          </p:cNvSpPr>
          <p:nvPr/>
        </p:nvSpPr>
        <p:spPr>
          <a:xfrm>
            <a:off x="248574" y="952986"/>
            <a:ext cx="11544841" cy="10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500" dirty="0"/>
          </a:p>
        </p:txBody>
      </p:sp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F38BC68-83FF-8E49-262B-D5BCD4862F9F}"/>
              </a:ext>
            </a:extLst>
          </p:cNvPr>
          <p:cNvSpPr txBox="1">
            <a:spLocks/>
          </p:cNvSpPr>
          <p:nvPr/>
        </p:nvSpPr>
        <p:spPr>
          <a:xfrm>
            <a:off x="248573" y="1036615"/>
            <a:ext cx="11771791" cy="37760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100" dirty="0"/>
              <a:t>Have introduced the two-level system model which has a time periodicity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100" dirty="0"/>
              <a:t>							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100" dirty="0"/>
              <a:t>							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100" dirty="0"/>
              <a:t>General approaches to study periodicity in the Hamiltonian: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zh-CN" sz="2100" dirty="0"/>
              <a:t>The </a:t>
            </a:r>
            <a:r>
              <a:rPr lang="en-US" altLang="zh-CN" sz="2100" dirty="0" err="1"/>
              <a:t>Floquet</a:t>
            </a:r>
            <a:r>
              <a:rPr lang="en-US" altLang="zh-CN" sz="2100" dirty="0"/>
              <a:t> theory (for time periodicity), has application in two-level system, time crystal, etc.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Char char="-"/>
            </a:pPr>
            <a:r>
              <a:rPr lang="en-US" altLang="zh-CN" sz="2100" dirty="0"/>
              <a:t>The Bloch theory (for special periodicity), has application in cold atom trapping, photonic crystal, etc.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47BD7C-714D-6B60-05B7-27087B6995F7}"/>
              </a:ext>
            </a:extLst>
          </p:cNvPr>
          <p:cNvSpPr/>
          <p:nvPr/>
        </p:nvSpPr>
        <p:spPr>
          <a:xfrm>
            <a:off x="4146618" y="1596785"/>
            <a:ext cx="3898764" cy="6292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7EAEFA-511D-A818-D948-037160783FD3}"/>
                  </a:ext>
                </a:extLst>
              </p:cNvPr>
              <p:cNvSpPr txBox="1"/>
              <p:nvPr/>
            </p:nvSpPr>
            <p:spPr>
              <a:xfrm>
                <a:off x="4093350" y="1685562"/>
                <a:ext cx="4019365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 dirty="0" smtClean="0">
                          <a:latin typeface="Cambria Math" panose="02040503050406030204" pitchFamily="18" charset="0"/>
                        </a:rPr>
                        <m:t>Ω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7EAEFA-511D-A818-D948-037160783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350" y="1685562"/>
                <a:ext cx="4019365" cy="424155"/>
              </a:xfrm>
              <a:prstGeom prst="rect">
                <a:avLst/>
              </a:prstGeom>
              <a:blipFill>
                <a:blip r:embed="rId2"/>
                <a:stretch>
                  <a:fillRect t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34750F-BEB8-FE5E-FC7C-028A9A49AC07}"/>
              </a:ext>
            </a:extLst>
          </p:cNvPr>
          <p:cNvSpPr/>
          <p:nvPr/>
        </p:nvSpPr>
        <p:spPr>
          <a:xfrm>
            <a:off x="1647851" y="4758909"/>
            <a:ext cx="9695272" cy="933224"/>
          </a:xfrm>
          <a:prstGeom prst="roundRect">
            <a:avLst/>
          </a:prstGeom>
          <a:solidFill>
            <a:srgbClr val="E9EE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1D30D-3980-EAA6-9FFF-AF6C6B5C0108}"/>
              </a:ext>
            </a:extLst>
          </p:cNvPr>
          <p:cNvSpPr txBox="1"/>
          <p:nvPr/>
        </p:nvSpPr>
        <p:spPr>
          <a:xfrm>
            <a:off x="1774675" y="4786407"/>
            <a:ext cx="96952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>
                <a:ea typeface="Calibri"/>
                <a:cs typeface="Calibri"/>
              </a:rPr>
              <a:t>They provide methods for finding solutions</a:t>
            </a:r>
            <a:r>
              <a:rPr lang="en-US" sz="2500" b="1" dirty="0">
                <a:ea typeface="Calibri"/>
                <a:cs typeface="Calibri"/>
              </a:rPr>
              <a:t> </a:t>
            </a:r>
            <a:r>
              <a:rPr lang="en-US" sz="2500" dirty="0">
                <a:ea typeface="Calibri"/>
                <a:cs typeface="Calibri"/>
              </a:rPr>
              <a:t>to the </a:t>
            </a:r>
            <a:r>
              <a:rPr lang="en-US" sz="2500" b="1" dirty="0">
                <a:ea typeface="Calibri"/>
                <a:cs typeface="Calibri"/>
              </a:rPr>
              <a:t>Schrodinger equation</a:t>
            </a:r>
            <a:r>
              <a:rPr lang="en-US" sz="2500" dirty="0">
                <a:ea typeface="Calibri"/>
                <a:cs typeface="Calibri"/>
              </a:rPr>
              <a:t> by exploiting the </a:t>
            </a:r>
            <a:r>
              <a:rPr lang="en-US" sz="2500" b="1" dirty="0">
                <a:ea typeface="Calibri"/>
                <a:cs typeface="Calibri"/>
              </a:rPr>
              <a:t>temporal/spatial periodicity in the Hamiltonian</a:t>
            </a:r>
            <a:r>
              <a:rPr lang="en-US" sz="2500" dirty="0">
                <a:ea typeface="Calibri"/>
                <a:cs typeface="Calibri"/>
              </a:rPr>
              <a:t>. </a:t>
            </a:r>
            <a:endParaRPr lang="en-US" sz="25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9746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Theory</a:t>
            </a:r>
          </a:p>
        </p:txBody>
      </p:sp>
      <p:sp>
        <p:nvSpPr>
          <p:cNvPr id="3" name="Content Placeholder 37">
            <a:extLst>
              <a:ext uri="{FF2B5EF4-FFF2-40B4-BE49-F238E27FC236}">
                <a16:creationId xmlns:a16="http://schemas.microsoft.com/office/drawing/2014/main" id="{1260A89C-53C7-445F-6529-CFA786F2218A}"/>
              </a:ext>
            </a:extLst>
          </p:cNvPr>
          <p:cNvSpPr txBox="1">
            <a:spLocks/>
          </p:cNvSpPr>
          <p:nvPr/>
        </p:nvSpPr>
        <p:spPr>
          <a:xfrm>
            <a:off x="248574" y="952986"/>
            <a:ext cx="11544841" cy="109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zh-CN" sz="2500" dirty="0"/>
          </a:p>
        </p:txBody>
      </p:sp>
      <p:sp>
        <p:nvSpPr>
          <p:cNvPr id="9" name="Content Placeholder 37">
            <a:extLst>
              <a:ext uri="{FF2B5EF4-FFF2-40B4-BE49-F238E27FC236}">
                <a16:creationId xmlns:a16="http://schemas.microsoft.com/office/drawing/2014/main" id="{2F38BC68-83FF-8E49-262B-D5BCD4862F9F}"/>
              </a:ext>
            </a:extLst>
          </p:cNvPr>
          <p:cNvSpPr txBox="1">
            <a:spLocks/>
          </p:cNvSpPr>
          <p:nvPr/>
        </p:nvSpPr>
        <p:spPr>
          <a:xfrm>
            <a:off x="398585" y="962191"/>
            <a:ext cx="1882976" cy="410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500" b="1" u="sng" dirty="0"/>
              <a:t>Motivation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C07186CD-D1E5-47C1-6F19-4BF73062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5" y="1708244"/>
            <a:ext cx="5546529" cy="4159897"/>
          </a:xfrm>
          <a:prstGeom prst="rect">
            <a:avLst/>
          </a:prstGeom>
        </p:spPr>
      </p:pic>
      <p:pic>
        <p:nvPicPr>
          <p:cNvPr id="10" name="Picture 9" descr="A graph with 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05D6416F-7074-EC4E-E050-F4B9220DC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3" y="1693440"/>
            <a:ext cx="5546529" cy="4159897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ADC9ECB-6152-FA73-38D2-9AD6DDBA9D26}"/>
              </a:ext>
            </a:extLst>
          </p:cNvPr>
          <p:cNvSpPr/>
          <p:nvPr/>
        </p:nvSpPr>
        <p:spPr>
          <a:xfrm>
            <a:off x="2280791" y="912421"/>
            <a:ext cx="3898764" cy="6292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E46FE-1793-549D-F947-C6AF14014C9C}"/>
                  </a:ext>
                </a:extLst>
              </p:cNvPr>
              <p:cNvSpPr txBox="1"/>
              <p:nvPr/>
            </p:nvSpPr>
            <p:spPr>
              <a:xfrm>
                <a:off x="2227523" y="1001198"/>
                <a:ext cx="4019365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 dirty="0" smtClean="0">
                          <a:latin typeface="Cambria Math" panose="02040503050406030204" pitchFamily="18" charset="0"/>
                        </a:rPr>
                        <m:t>Ω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E46FE-1793-549D-F947-C6AF14014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23" y="1001198"/>
                <a:ext cx="4019365" cy="424155"/>
              </a:xfrm>
              <a:prstGeom prst="rect">
                <a:avLst/>
              </a:prstGeom>
              <a:blipFill>
                <a:blip r:embed="rId4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FB347-9285-053B-D37B-C18D3FE06940}"/>
                  </a:ext>
                </a:extLst>
              </p:cNvPr>
              <p:cNvSpPr txBox="1"/>
              <p:nvPr/>
            </p:nvSpPr>
            <p:spPr>
              <a:xfrm>
                <a:off x="3487558" y="5787280"/>
                <a:ext cx="230903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500" b="0" dirty="0"/>
                  <a:t>,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500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z="2500" dirty="0"/>
                      <m:t>=1</m:t>
                    </m:r>
                    <m:r>
                      <m:rPr>
                        <m:nor/>
                      </m:rPr>
                      <a:rPr lang="en-US" sz="2500" b="0" i="0" dirty="0" smtClean="0"/>
                      <m:t>0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FB347-9285-053B-D37B-C18D3FE06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558" y="5787280"/>
                <a:ext cx="2309030" cy="384721"/>
              </a:xfrm>
              <a:prstGeom prst="rect">
                <a:avLst/>
              </a:prstGeom>
              <a:blipFill>
                <a:blip r:embed="rId5"/>
                <a:stretch>
                  <a:fillRect l="-4749" t="-23810" r="-3694" b="-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CF3DFC-09A5-883A-26EA-C42959581433}"/>
                  </a:ext>
                </a:extLst>
              </p:cNvPr>
              <p:cNvSpPr txBox="1"/>
              <p:nvPr/>
            </p:nvSpPr>
            <p:spPr>
              <a:xfrm>
                <a:off x="8379012" y="5759747"/>
                <a:ext cx="311098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7CF3DFC-09A5-883A-26EA-C4295958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12" y="5759747"/>
                <a:ext cx="3110980" cy="384721"/>
              </a:xfrm>
              <a:prstGeom prst="rect">
                <a:avLst/>
              </a:prstGeom>
              <a:blipFill>
                <a:blip r:embed="rId6"/>
                <a:stretch>
                  <a:fillRect l="-1961" r="-196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187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9BF1D5-517A-194B-3788-9B4E0274C53D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49C0CFC3-9B6D-6E6A-0175-54C1A24DCB62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chemeClr val="bg1"/>
                </a:solidFill>
              </a:rPr>
              <a:t>Floquet Theory</a:t>
            </a:r>
            <a:endParaRPr lang="en-US" sz="35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D038CD-DC20-A2E2-C26C-F79B5FC7F522}"/>
                  </a:ext>
                </a:extLst>
              </p:cNvPr>
              <p:cNvSpPr txBox="1"/>
              <p:nvPr/>
            </p:nvSpPr>
            <p:spPr>
              <a:xfrm>
                <a:off x="748730" y="1313805"/>
                <a:ext cx="5347270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Start with time-dependent Schrodinger Eq.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Assume time periodicity in Hamiltonian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By the theory, the solution can be written as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where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𝜖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is time independent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D038CD-DC20-A2E2-C26C-F79B5FC7F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30" y="1313805"/>
                <a:ext cx="5347270" cy="4708981"/>
              </a:xfrm>
              <a:prstGeom prst="rect">
                <a:avLst/>
              </a:prstGeom>
              <a:blipFill>
                <a:blip r:embed="rId2"/>
                <a:stretch>
                  <a:fillRect l="-1368" t="-907" b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1E934F8-F12B-A274-7B55-2FDFC626BF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3" b="11449"/>
          <a:stretch/>
        </p:blipFill>
        <p:spPr>
          <a:xfrm>
            <a:off x="1341195" y="1781165"/>
            <a:ext cx="3008257" cy="721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711C23-91A2-5F5D-C626-6B07762F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95" y="3177877"/>
            <a:ext cx="2522909" cy="502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827D33-E795-B485-A1A1-09F1A5007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365" y="4164772"/>
            <a:ext cx="3142551" cy="478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058023-BA0D-AEA1-4CE8-18521B127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365" y="5067210"/>
            <a:ext cx="3168861" cy="478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CFFE1A-95EE-EF2B-8498-BBC5065B25A2}"/>
                  </a:ext>
                </a:extLst>
              </p:cNvPr>
              <p:cNvSpPr txBox="1"/>
              <p:nvPr/>
            </p:nvSpPr>
            <p:spPr>
              <a:xfrm>
                <a:off x="6405687" y="1311710"/>
                <a:ext cx="5347270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Then we can define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In which case the original problem becomes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𝐺</m:t>
                    </m:r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called the quasi-energy operator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𝜖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called the quasi-energy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⟩</m:t>
                    </m:r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called the </a:t>
                </a:r>
                <a:r>
                  <a:rPr lang="en-US" sz="2100" dirty="0" err="1">
                    <a:ea typeface="Calibri"/>
                    <a:cs typeface="Calibri"/>
                  </a:rPr>
                  <a:t>Floquet</a:t>
                </a:r>
                <a:r>
                  <a:rPr lang="en-US" sz="2100" dirty="0">
                    <a:ea typeface="Calibri"/>
                    <a:cs typeface="Calibri"/>
                  </a:rPr>
                  <a:t> mode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CFFE1A-95EE-EF2B-8498-BBC5065B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87" y="1311710"/>
                <a:ext cx="5347270" cy="3754874"/>
              </a:xfrm>
              <a:prstGeom prst="rect">
                <a:avLst/>
              </a:prstGeom>
              <a:blipFill>
                <a:blip r:embed="rId7"/>
                <a:stretch>
                  <a:fillRect l="-1368" t="-974" b="-2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E851197-90E6-F5B8-6015-67DD62BF4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073" y="1793277"/>
            <a:ext cx="2330169" cy="721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6604B1-3567-3469-B411-3757444F13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953" y="3166049"/>
            <a:ext cx="3385141" cy="50224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1F297-5C16-9AB8-557B-B09008EB443B}"/>
              </a:ext>
            </a:extLst>
          </p:cNvPr>
          <p:cNvSpPr/>
          <p:nvPr/>
        </p:nvSpPr>
        <p:spPr>
          <a:xfrm>
            <a:off x="1316085" y="4080314"/>
            <a:ext cx="3255915" cy="593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9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/>
              <p:nvPr/>
            </p:nvSpPr>
            <p:spPr>
              <a:xfrm>
                <a:off x="813732" y="1311709"/>
                <a:ext cx="10939225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What is truly helpful is </a:t>
                </a:r>
                <a:r>
                  <a:rPr lang="en-US" sz="2100" u="sng" dirty="0">
                    <a:ea typeface="Calibri"/>
                    <a:cs typeface="Calibri"/>
                  </a:rPr>
                  <a:t>periodicity enables Fourier transformation</a:t>
                </a:r>
              </a:p>
              <a:p>
                <a:pPr>
                  <a:spcAft>
                    <a:spcPts val="1200"/>
                  </a:spcAft>
                </a:pPr>
                <a:endParaRPr lang="en-US" sz="2100" u="sng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𝜔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𝜋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/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𝑇</m:t>
                    </m:r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. We can write 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where 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Then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" y="1311709"/>
                <a:ext cx="10939225" cy="3754874"/>
              </a:xfrm>
              <a:prstGeom prst="rect">
                <a:avLst/>
              </a:prstGeom>
              <a:blipFill>
                <a:blip r:embed="rId2"/>
                <a:stretch>
                  <a:fillRect l="-669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The Floquet</a:t>
            </a:r>
            <a:r>
              <a:rPr lang="en-US" sz="3500" b="1" dirty="0">
                <a:solidFill>
                  <a:schemeClr val="bg1"/>
                </a:solidFill>
              </a:rPr>
              <a:t> Modes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83412-BE6A-3908-B923-585ED573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91" y="2836815"/>
            <a:ext cx="3215818" cy="7046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B472E5-1813-1CB2-F07F-26DE66EA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98" y="3718523"/>
            <a:ext cx="3650004" cy="7723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5C23ED-5FC9-0837-423E-45B710ACF3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2133" r="25193" b="6705"/>
          <a:stretch/>
        </p:blipFill>
        <p:spPr>
          <a:xfrm>
            <a:off x="6172756" y="5088426"/>
            <a:ext cx="2506664" cy="626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0B631B-F3B8-FD5D-69D4-243F3EDE9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22"/>
          <a:stretch/>
        </p:blipFill>
        <p:spPr>
          <a:xfrm>
            <a:off x="8680648" y="5088426"/>
            <a:ext cx="1733009" cy="62686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8DCA60-BCB6-EF5E-615A-2367D2D85B82}"/>
              </a:ext>
            </a:extLst>
          </p:cNvPr>
          <p:cNvSpPr/>
          <p:nvPr/>
        </p:nvSpPr>
        <p:spPr>
          <a:xfrm>
            <a:off x="6172756" y="4919786"/>
            <a:ext cx="4448664" cy="8692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8811B-AABC-0A10-C035-8172EE626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040" y="5131191"/>
            <a:ext cx="3142551" cy="4787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6233F6-3B8B-A847-A872-6E0399F34202}"/>
              </a:ext>
            </a:extLst>
          </p:cNvPr>
          <p:cNvSpPr/>
          <p:nvPr/>
        </p:nvSpPr>
        <p:spPr>
          <a:xfrm>
            <a:off x="2020760" y="5046733"/>
            <a:ext cx="3255915" cy="593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/>
              <p:nvPr/>
            </p:nvSpPr>
            <p:spPr>
              <a:xfrm>
                <a:off x="868390" y="1215457"/>
                <a:ext cx="10697969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We only need to determine time-independent quantities </a:t>
                </a: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In practice, this is done a little differently …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It is found that the </a:t>
                </a:r>
                <a:r>
                  <a:rPr lang="en-US" sz="2500" dirty="0" err="1">
                    <a:ea typeface="Calibri"/>
                    <a:cs typeface="Calibri"/>
                  </a:rPr>
                  <a:t>Floquet</a:t>
                </a:r>
                <a:r>
                  <a:rPr lang="en-US" sz="2500" dirty="0">
                    <a:ea typeface="Calibri"/>
                    <a:cs typeface="Calibri"/>
                  </a:rPr>
                  <a:t> modes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⟩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are also eigenmodes of time evolution propagator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𝑈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𝑛𝑇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)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,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𝜂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satisfying </a:t>
                </a: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𝜖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is determined by diagonalizing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𝑈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=0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is also determined by writing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⟩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is computed in the Brillouin zone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∈[0,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]</m:t>
                    </m:r>
                  </m:oMath>
                </a14:m>
                <a:endParaRPr lang="en-US" sz="25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0" y="1215457"/>
                <a:ext cx="10697969" cy="5170646"/>
              </a:xfrm>
              <a:prstGeom prst="rect">
                <a:avLst/>
              </a:prstGeom>
              <a:blipFill>
                <a:blip r:embed="rId2"/>
                <a:stretch>
                  <a:fillRect l="-912" t="-824" r="-1026"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Modes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5C23ED-5FC9-0837-423E-45B710ACF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1106" b="-8956"/>
          <a:stretch/>
        </p:blipFill>
        <p:spPr>
          <a:xfrm>
            <a:off x="2128284" y="1791894"/>
            <a:ext cx="3935638" cy="9994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0B631B-F3B8-FD5D-69D4-243F3EDE9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43" r="-1" b="-412"/>
          <a:stretch/>
        </p:blipFill>
        <p:spPr>
          <a:xfrm>
            <a:off x="7755964" y="1896916"/>
            <a:ext cx="2497406" cy="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E6FD1-D79C-4CB3-01B5-3FE07315E5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756" b="-3889"/>
          <a:stretch/>
        </p:blipFill>
        <p:spPr>
          <a:xfrm>
            <a:off x="3721723" y="4240629"/>
            <a:ext cx="2715546" cy="53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CD33C-730C-8933-35FD-F5D1F5D36B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925" t="-538" r="-1961" b="-3351"/>
          <a:stretch/>
        </p:blipFill>
        <p:spPr>
          <a:xfrm>
            <a:off x="6515437" y="4240629"/>
            <a:ext cx="1673661" cy="535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079D8-7782-17B6-41D8-7EF9343AB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271" y="3786767"/>
            <a:ext cx="2497406" cy="382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0BBFEB-9F0C-D3FB-7C55-93EA5392F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29" t="1" r="24686" b="-8956"/>
          <a:stretch/>
        </p:blipFill>
        <p:spPr>
          <a:xfrm>
            <a:off x="6079959" y="1788257"/>
            <a:ext cx="1989221" cy="999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9C2FB5-62A5-0CE0-8108-1266724D7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828" y="5206129"/>
            <a:ext cx="2715547" cy="77411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9C5FE-DF7B-0BC4-4329-DC82F9F04AF8}"/>
              </a:ext>
            </a:extLst>
          </p:cNvPr>
          <p:cNvSpPr/>
          <p:nvPr/>
        </p:nvSpPr>
        <p:spPr>
          <a:xfrm>
            <a:off x="2261939" y="1809733"/>
            <a:ext cx="3801983" cy="8692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8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Solving the Two-level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CED49-CDD5-B33A-21BD-DB83A32F8DBB}"/>
                  </a:ext>
                </a:extLst>
              </p:cNvPr>
              <p:cNvSpPr txBox="1"/>
              <p:nvPr/>
            </p:nvSpPr>
            <p:spPr>
              <a:xfrm>
                <a:off x="954866" y="886154"/>
                <a:ext cx="405909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=10,   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5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CED49-CDD5-B33A-21BD-DB83A32F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66" y="886154"/>
                <a:ext cx="4059093" cy="477054"/>
              </a:xfrm>
              <a:prstGeom prst="rect">
                <a:avLst/>
              </a:prstGeom>
              <a:blipFill>
                <a:blip r:embed="rId2"/>
                <a:stretch>
                  <a:fillRect l="-451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281BD-0E09-1813-B017-C638074DB1BC}"/>
                  </a:ext>
                </a:extLst>
              </p:cNvPr>
              <p:cNvSpPr txBox="1"/>
              <p:nvPr/>
            </p:nvSpPr>
            <p:spPr>
              <a:xfrm>
                <a:off x="6718220" y="886154"/>
                <a:ext cx="428505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=10,   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5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281BD-0E09-1813-B017-C638074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20" y="886154"/>
                <a:ext cx="4285059" cy="477054"/>
              </a:xfrm>
              <a:prstGeom prst="rect">
                <a:avLst/>
              </a:prstGeom>
              <a:blipFill>
                <a:blip r:embed="rId3"/>
                <a:stretch>
                  <a:fillRect l="-427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301BEE5-C3F3-2EF7-A9D4-F9622B422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1" r="1106" b="-8956"/>
          <a:stretch/>
        </p:blipFill>
        <p:spPr>
          <a:xfrm>
            <a:off x="6420264" y="5689306"/>
            <a:ext cx="3935638" cy="999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8D133-A717-41CB-891E-CD8449A3EE3B}"/>
              </a:ext>
            </a:extLst>
          </p:cNvPr>
          <p:cNvSpPr txBox="1"/>
          <p:nvPr/>
        </p:nvSpPr>
        <p:spPr>
          <a:xfrm>
            <a:off x="954866" y="5689307"/>
            <a:ext cx="54653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/>
              <a:t>Solve the </a:t>
            </a:r>
            <a:r>
              <a:rPr lang="en-US" sz="2500" u="sng" dirty="0" err="1"/>
              <a:t>Floquet</a:t>
            </a:r>
            <a:r>
              <a:rPr lang="en-US" sz="2500" u="sng" dirty="0"/>
              <a:t> modes for one period, then ensemble the evolution 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F01201D5-5A2F-E985-3FA2-50AF11561A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" y="1317788"/>
            <a:ext cx="5658522" cy="4243892"/>
          </a:xfrm>
          <a:prstGeom prst="rect">
            <a:avLst/>
          </a:prstGeom>
        </p:spPr>
      </p:pic>
      <p:pic>
        <p:nvPicPr>
          <p:cNvPr id="7" name="Picture 6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C4EB9E32-7253-0DCF-9A6C-5FD34BF93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554" y="1300177"/>
            <a:ext cx="5658522" cy="42438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29072F-913F-F283-C300-B0C77162CF13}"/>
                  </a:ext>
                </a:extLst>
              </p:cNvPr>
              <p:cNvSpPr txBox="1"/>
              <p:nvPr/>
            </p:nvSpPr>
            <p:spPr>
              <a:xfrm>
                <a:off x="1313895" y="2110583"/>
                <a:ext cx="10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b="1" dirty="0">
                  <a:solidFill>
                    <a:srgbClr val="0072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29072F-913F-F283-C300-B0C77162C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895" y="2110583"/>
                <a:ext cx="1093248" cy="276999"/>
              </a:xfrm>
              <a:prstGeom prst="rect">
                <a:avLst/>
              </a:prstGeom>
              <a:blipFill>
                <a:blip r:embed="rId7"/>
                <a:stretch>
                  <a:fillRect l="-5028" t="-2174" r="-335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61A94-A338-0797-7548-0045D5DD42AC}"/>
                  </a:ext>
                </a:extLst>
              </p:cNvPr>
              <p:cNvSpPr txBox="1"/>
              <p:nvPr/>
            </p:nvSpPr>
            <p:spPr>
              <a:xfrm>
                <a:off x="7591887" y="2110583"/>
                <a:ext cx="10932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2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en-US" b="1" dirty="0">
                  <a:solidFill>
                    <a:srgbClr val="0072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B61A94-A338-0797-7548-0045D5DD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87" y="2110583"/>
                <a:ext cx="1093248" cy="276999"/>
              </a:xfrm>
              <a:prstGeom prst="rect">
                <a:avLst/>
              </a:prstGeom>
              <a:blipFill>
                <a:blip r:embed="rId8"/>
                <a:stretch>
                  <a:fillRect l="-4444" t="-2174" r="-277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FB7FCBA-0B57-4BB6-63AD-0FBDB11A001A}"/>
              </a:ext>
            </a:extLst>
          </p:cNvPr>
          <p:cNvSpPr/>
          <p:nvPr/>
        </p:nvSpPr>
        <p:spPr>
          <a:xfrm>
            <a:off x="954866" y="1459249"/>
            <a:ext cx="305763" cy="3538878"/>
          </a:xfrm>
          <a:prstGeom prst="rect">
            <a:avLst/>
          </a:prstGeom>
          <a:solidFill>
            <a:srgbClr val="D68832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C50A1-3287-BDBF-98E5-8D0E81DE6AD8}"/>
              </a:ext>
            </a:extLst>
          </p:cNvPr>
          <p:cNvSpPr/>
          <p:nvPr/>
        </p:nvSpPr>
        <p:spPr>
          <a:xfrm>
            <a:off x="6910749" y="1441493"/>
            <a:ext cx="599760" cy="3538878"/>
          </a:xfrm>
          <a:prstGeom prst="rect">
            <a:avLst/>
          </a:prstGeom>
          <a:solidFill>
            <a:srgbClr val="D68832">
              <a:alpha val="1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Optical Lattice with </a:t>
            </a:r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8D133-A717-41CB-891E-CD8449A3EE3B}"/>
              </a:ext>
            </a:extLst>
          </p:cNvPr>
          <p:cNvSpPr txBox="1"/>
          <p:nvPr/>
        </p:nvSpPr>
        <p:spPr>
          <a:xfrm>
            <a:off x="361307" y="1069181"/>
            <a:ext cx="11221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/>
              <a:t>Hamiltonian is periodic in both space and time</a:t>
            </a:r>
          </a:p>
          <a:p>
            <a:endParaRPr lang="en-US" sz="2500" u="sng" dirty="0"/>
          </a:p>
          <a:p>
            <a:endParaRPr lang="en-US" sz="2500" u="sng" dirty="0"/>
          </a:p>
          <a:p>
            <a:endParaRPr lang="en-US" sz="2500" u="sng" dirty="0"/>
          </a:p>
          <a:p>
            <a:r>
              <a:rPr lang="en-US" sz="2800" dirty="0"/>
              <a:t>In </a:t>
            </a:r>
            <a:r>
              <a:rPr lang="en-US" sz="2800"/>
              <a:t>1-dimensional optical </a:t>
            </a:r>
            <a:r>
              <a:rPr lang="en-US" sz="2800" dirty="0"/>
              <a:t>lattice, to implement lattice shaking, one employs a piezo-electric actuator, which moves the retro-reflecting mirror that defines the standing wave</a:t>
            </a: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BAFB9-F91E-6043-4421-DC2510EA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29" y="1573527"/>
            <a:ext cx="4488279" cy="107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D9A8E-E026-0FF3-9043-655F4AB6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2"/>
          <a:stretch/>
        </p:blipFill>
        <p:spPr>
          <a:xfrm>
            <a:off x="3329614" y="4602480"/>
            <a:ext cx="5227971" cy="16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46749-61D5-284D-DD8C-49C76AE83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2" t="-1" r="20082" b="79931"/>
          <a:stretch/>
        </p:blipFill>
        <p:spPr>
          <a:xfrm>
            <a:off x="3729629" y="4197178"/>
            <a:ext cx="3722089" cy="405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AAF94E-C8B0-C02D-D366-1428B3DC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13" y="1619306"/>
            <a:ext cx="4592358" cy="985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5FEFC1-B9A9-8AB9-8A06-B5A412283F83}"/>
              </a:ext>
            </a:extLst>
          </p:cNvPr>
          <p:cNvSpPr txBox="1"/>
          <p:nvPr/>
        </p:nvSpPr>
        <p:spPr>
          <a:xfrm>
            <a:off x="3576320" y="6241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K. </a:t>
            </a:r>
            <a:r>
              <a:rPr lang="en-US" dirty="0" err="1"/>
              <a:t>Sandholzer</a:t>
            </a:r>
            <a:r>
              <a:rPr lang="en-US" dirty="0"/>
              <a:t> , et al., Phys. rev. res. </a:t>
            </a:r>
            <a:r>
              <a:rPr lang="en-US" b="1" dirty="0"/>
              <a:t>4</a:t>
            </a:r>
            <a:r>
              <a:rPr lang="en-US" dirty="0"/>
              <a:t>, 013056 (2022)</a:t>
            </a:r>
          </a:p>
        </p:txBody>
      </p:sp>
    </p:spTree>
    <p:extLst>
      <p:ext uri="{BB962C8B-B14F-4D97-AF65-F5344CB8AC3E}">
        <p14:creationId xmlns:p14="http://schemas.microsoft.com/office/powerpoint/2010/main" val="4246375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CE658-236B-F268-86F7-6300AC96640A}"/>
              </a:ext>
            </a:extLst>
          </p:cNvPr>
          <p:cNvSpPr/>
          <p:nvPr/>
        </p:nvSpPr>
        <p:spPr>
          <a:xfrm>
            <a:off x="0" y="-1"/>
            <a:ext cx="12260062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ADD1188-844F-A28F-9A98-77DB6A682DC3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5906-835D-F308-491E-80D0271E93EC}"/>
              </a:ext>
            </a:extLst>
          </p:cNvPr>
          <p:cNvSpPr txBox="1"/>
          <p:nvPr/>
        </p:nvSpPr>
        <p:spPr>
          <a:xfrm>
            <a:off x="226382" y="52950"/>
            <a:ext cx="1157648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TLS and the Rydberg Blockade CNOT Gate</a:t>
            </a:r>
          </a:p>
        </p:txBody>
      </p:sp>
      <p:pic>
        <p:nvPicPr>
          <p:cNvPr id="8" name="Picture 4" descr="Physics | U-M LSA">
            <a:extLst>
              <a:ext uri="{FF2B5EF4-FFF2-40B4-BE49-F238E27FC236}">
                <a16:creationId xmlns:a16="http://schemas.microsoft.com/office/drawing/2014/main" id="{7D691607-FB60-6366-0117-2C1805CC4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9" t="-9128" b="-2234"/>
          <a:stretch/>
        </p:blipFill>
        <p:spPr bwMode="auto">
          <a:xfrm>
            <a:off x="9028590" y="161066"/>
            <a:ext cx="3048754" cy="4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82EE2-C2DC-800C-F5A0-1196B58129C0}"/>
              </a:ext>
            </a:extLst>
          </p:cNvPr>
          <p:cNvSpPr txBox="1"/>
          <p:nvPr/>
        </p:nvSpPr>
        <p:spPr>
          <a:xfrm>
            <a:off x="621438" y="3943270"/>
            <a:ext cx="10786369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u="sng" dirty="0"/>
              <a:t>Reference</a:t>
            </a:r>
          </a:p>
          <a:p>
            <a:r>
              <a:rPr lang="en-US" sz="1400" dirty="0"/>
              <a:t>[1] P. R. Berman and V. S. Malinovsky, </a:t>
            </a:r>
            <a:r>
              <a:rPr lang="en-US" sz="1400" i="1" dirty="0"/>
              <a:t>Principles of Laser Spectroscopy and Quantum Optics </a:t>
            </a:r>
            <a:r>
              <a:rPr lang="en-US" sz="1400" dirty="0"/>
              <a:t>(Princeton University Press, Princeton, NJ, USA, 2011).</a:t>
            </a:r>
            <a:endParaRPr lang="en-US" sz="1400" i="1" dirty="0"/>
          </a:p>
          <a:p>
            <a:r>
              <a:rPr lang="en-US" sz="1400" dirty="0"/>
              <a:t>[2] H. Weimer, </a:t>
            </a:r>
            <a:r>
              <a:rPr lang="en-US" sz="1400" b="0" i="1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Rydberg Atoms </a:t>
            </a:r>
            <a:r>
              <a:rPr lang="en-US" sz="1400" b="0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(lecture note on </a:t>
            </a:r>
            <a:r>
              <a:rPr lang="en-US" sz="1400" dirty="0">
                <a:solidFill>
                  <a:srgbClr val="0A0A0A"/>
                </a:solidFill>
                <a:highlight>
                  <a:srgbClr val="FFFFFF"/>
                </a:highlight>
              </a:rPr>
              <a:t>i</a:t>
            </a:r>
            <a:r>
              <a:rPr lang="en-US" sz="1400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nteracting Rydberg atoms</a:t>
            </a:r>
            <a:r>
              <a:rPr lang="en-US" sz="1400" b="0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, Leibniz University Hannover, Hanover, Germany, 2015)</a:t>
            </a:r>
            <a:endParaRPr lang="en-US" sz="1400" dirty="0"/>
          </a:p>
          <a:p>
            <a:r>
              <a:rPr lang="en-US" sz="1400" dirty="0"/>
              <a:t>[3] L. </a:t>
            </a:r>
            <a:r>
              <a:rPr lang="en-US" sz="1400" dirty="0" err="1"/>
              <a:t>Isenhower</a:t>
            </a:r>
            <a:r>
              <a:rPr lang="en-US" sz="1400" dirty="0"/>
              <a:t>, E. Urban, X. L. Zhang, A. T. Gill, T. </a:t>
            </a:r>
            <a:r>
              <a:rPr lang="en-US" sz="1400" dirty="0" err="1"/>
              <a:t>Henage</a:t>
            </a:r>
            <a:r>
              <a:rPr lang="en-US" sz="1400" dirty="0"/>
              <a:t>, T. A. Johnson, T. G. Walker, and M. </a:t>
            </a:r>
            <a:r>
              <a:rPr lang="en-US" sz="1400" dirty="0" err="1"/>
              <a:t>Saffman</a:t>
            </a:r>
            <a:r>
              <a:rPr lang="en-US" sz="1400" dirty="0"/>
              <a:t>, Phys. Rev. Lett. </a:t>
            </a:r>
            <a:r>
              <a:rPr lang="en-US" sz="1400" b="1" dirty="0"/>
              <a:t>104</a:t>
            </a:r>
            <a:r>
              <a:rPr lang="en-US" sz="1400" dirty="0"/>
              <a:t>, 010503 (2010).</a:t>
            </a:r>
          </a:p>
          <a:p>
            <a:r>
              <a:rPr lang="en-US" sz="1400" dirty="0"/>
              <a:t>[4] E. Urban, T. A. Johnson, T. </a:t>
            </a:r>
            <a:r>
              <a:rPr lang="en-US" sz="1400" dirty="0" err="1"/>
              <a:t>Henage</a:t>
            </a:r>
            <a:r>
              <a:rPr lang="en-US" sz="1400" dirty="0"/>
              <a:t>, L. </a:t>
            </a:r>
            <a:r>
              <a:rPr lang="en-US" sz="1400" dirty="0" err="1"/>
              <a:t>Isenhower</a:t>
            </a:r>
            <a:r>
              <a:rPr lang="en-US" sz="1400" dirty="0"/>
              <a:t>, D. D. Yavuz, T. G. Walker and M. </a:t>
            </a:r>
            <a:r>
              <a:rPr lang="en-US" sz="1400" dirty="0" err="1"/>
              <a:t>Saffman</a:t>
            </a:r>
            <a:r>
              <a:rPr lang="en-US" sz="1400" dirty="0"/>
              <a:t>, </a:t>
            </a:r>
            <a:r>
              <a:rPr lang="fr-FR" sz="1400" dirty="0"/>
              <a:t>Nat. Phys. </a:t>
            </a:r>
            <a:r>
              <a:rPr lang="fr-FR" sz="1400" b="1" dirty="0"/>
              <a:t>5</a:t>
            </a:r>
            <a:r>
              <a:rPr lang="fr-FR" sz="1400" dirty="0"/>
              <a:t>, 110 (2009).</a:t>
            </a:r>
            <a:endParaRPr lang="en-US" sz="1400" dirty="0"/>
          </a:p>
          <a:p>
            <a:r>
              <a:rPr lang="en-US" sz="1400" dirty="0"/>
              <a:t>[5] L. </a:t>
            </a:r>
            <a:r>
              <a:rPr lang="en-US" sz="1400" dirty="0" err="1"/>
              <a:t>Isenhower</a:t>
            </a:r>
            <a:r>
              <a:rPr lang="en-US" sz="1400" dirty="0"/>
              <a:t>, Demonstration of Rydberg Blockade and a Neutral Atom CNOT Gate, Ph.D. thesis, University of Wisconsin – Madison, 2010.</a:t>
            </a:r>
          </a:p>
          <a:p>
            <a:r>
              <a:rPr lang="en-US" sz="1400" dirty="0"/>
              <a:t>[6] 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M.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Saffman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, J. Phys. B: At. Mol. Opt. Phys. </a:t>
            </a:r>
            <a:r>
              <a:rPr lang="en-US" sz="1400" b="1" i="0" dirty="0">
                <a:solidFill>
                  <a:srgbClr val="333333"/>
                </a:solidFill>
                <a:effectLst/>
              </a:rPr>
              <a:t>49</a:t>
            </a:r>
            <a:r>
              <a:rPr lang="en-US" sz="1400" i="0" dirty="0">
                <a:solidFill>
                  <a:srgbClr val="333333"/>
                </a:solidFill>
                <a:effectLst/>
              </a:rPr>
              <a:t>,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 202001 (2016).</a:t>
            </a:r>
          </a:p>
          <a:p>
            <a:r>
              <a:rPr lang="en-US" sz="1400" dirty="0">
                <a:solidFill>
                  <a:srgbClr val="333333"/>
                </a:solidFill>
              </a:rPr>
              <a:t>[7] K. M. </a:t>
            </a:r>
            <a:r>
              <a:rPr lang="en-US" sz="1400" dirty="0" err="1">
                <a:solidFill>
                  <a:srgbClr val="333333"/>
                </a:solidFill>
              </a:rPr>
              <a:t>Maller</a:t>
            </a:r>
            <a:r>
              <a:rPr lang="en-US" sz="1400" dirty="0">
                <a:solidFill>
                  <a:srgbClr val="333333"/>
                </a:solidFill>
              </a:rPr>
              <a:t>, M. T. Lichtman, T. Xia, Y. Sun, M. J. Piotrowicz, A. W. Carr, L. </a:t>
            </a:r>
            <a:r>
              <a:rPr lang="en-US" sz="1400" dirty="0" err="1">
                <a:solidFill>
                  <a:srgbClr val="333333"/>
                </a:solidFill>
              </a:rPr>
              <a:t>Isenhower</a:t>
            </a:r>
            <a:r>
              <a:rPr lang="en-US" sz="1400" dirty="0">
                <a:solidFill>
                  <a:srgbClr val="333333"/>
                </a:solidFill>
              </a:rPr>
              <a:t>, and M. </a:t>
            </a:r>
            <a:r>
              <a:rPr lang="en-US" sz="1400" dirty="0" err="1">
                <a:solidFill>
                  <a:srgbClr val="333333"/>
                </a:solidFill>
              </a:rPr>
              <a:t>Saffman</a:t>
            </a:r>
            <a:r>
              <a:rPr lang="en-US" sz="1400" dirty="0">
                <a:solidFill>
                  <a:srgbClr val="333333"/>
                </a:solidFill>
              </a:rPr>
              <a:t>, Phys. Rev. A </a:t>
            </a:r>
            <a:r>
              <a:rPr lang="en-US" sz="1400" b="1" dirty="0">
                <a:solidFill>
                  <a:srgbClr val="333333"/>
                </a:solidFill>
              </a:rPr>
              <a:t>92</a:t>
            </a:r>
            <a:r>
              <a:rPr lang="en-US" sz="1400" dirty="0">
                <a:solidFill>
                  <a:srgbClr val="333333"/>
                </a:solidFill>
              </a:rPr>
              <a:t>, 022336 (2015).</a:t>
            </a:r>
            <a:endParaRPr lang="en-US" sz="1400" dirty="0"/>
          </a:p>
          <a:p>
            <a:r>
              <a:rPr lang="en-US" sz="1400" dirty="0"/>
              <a:t>[8] F. </a:t>
            </a:r>
            <a:r>
              <a:rPr lang="en-US" sz="1400" dirty="0" err="1"/>
              <a:t>Campaioli</a:t>
            </a:r>
            <a:r>
              <a:rPr lang="en-US" sz="1400" dirty="0"/>
              <a:t>, J. H. Cole, and H. </a:t>
            </a:r>
            <a:r>
              <a:rPr lang="en-US" sz="1400" dirty="0" err="1"/>
              <a:t>Hapuarachchi</a:t>
            </a:r>
            <a:r>
              <a:rPr lang="en-US" sz="1400" dirty="0"/>
              <a:t>, arXiv:2303.16449 (2023).</a:t>
            </a:r>
          </a:p>
          <a:p>
            <a:r>
              <a:rPr lang="en-US" sz="1400" dirty="0"/>
              <a:t>[9] K. </a:t>
            </a:r>
            <a:r>
              <a:rPr lang="en-US" sz="1400" dirty="0" err="1"/>
              <a:t>Viebahn</a:t>
            </a:r>
            <a:r>
              <a:rPr lang="en-US" sz="1400" dirty="0"/>
              <a:t>, </a:t>
            </a:r>
            <a:r>
              <a:rPr lang="en-US" sz="1400" i="1" dirty="0"/>
              <a:t>Introduction to </a:t>
            </a:r>
            <a:r>
              <a:rPr lang="en-US" sz="1400" i="1" dirty="0" err="1"/>
              <a:t>Floquet</a:t>
            </a:r>
            <a:r>
              <a:rPr lang="en-US" sz="1400" i="1" dirty="0"/>
              <a:t> theory, </a:t>
            </a:r>
            <a:r>
              <a:rPr lang="en-US" sz="1400" dirty="0"/>
              <a:t>Bounder School for Condensed Matter and Material Physics (2020).</a:t>
            </a:r>
            <a:endParaRPr lang="en-US" sz="1400" i="1" dirty="0"/>
          </a:p>
          <a:p>
            <a:r>
              <a:rPr lang="en-US" sz="1400" dirty="0"/>
              <a:t>[10] K </a:t>
            </a:r>
            <a:r>
              <a:rPr lang="en-US" sz="1400" dirty="0" err="1"/>
              <a:t>Sandholzer</a:t>
            </a:r>
            <a:r>
              <a:rPr lang="en-US" sz="1400" dirty="0"/>
              <a:t> , A.-S. Walter, J. </a:t>
            </a:r>
            <a:r>
              <a:rPr lang="en-US" sz="1400" dirty="0" err="1"/>
              <a:t>Minguzzi</a:t>
            </a:r>
            <a:r>
              <a:rPr lang="en-US" sz="1400" dirty="0"/>
              <a:t>, Z. Zhu, K. </a:t>
            </a:r>
            <a:r>
              <a:rPr lang="en-US" sz="1400" dirty="0" err="1"/>
              <a:t>Viebahn</a:t>
            </a:r>
            <a:r>
              <a:rPr lang="en-US" sz="1400" dirty="0"/>
              <a:t> , and T. </a:t>
            </a:r>
            <a:r>
              <a:rPr lang="en-US" sz="1400" dirty="0" err="1"/>
              <a:t>Esslinger</a:t>
            </a:r>
            <a:r>
              <a:rPr lang="en-US" sz="1400" dirty="0"/>
              <a:t>, Phys. rev. res. </a:t>
            </a:r>
            <a:r>
              <a:rPr lang="en-US" sz="1400" b="1" dirty="0"/>
              <a:t>4</a:t>
            </a:r>
            <a:r>
              <a:rPr lang="en-US" sz="1400" dirty="0"/>
              <a:t>, 013056 (2022).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7">
                <a:extLst>
                  <a:ext uri="{FF2B5EF4-FFF2-40B4-BE49-F238E27FC236}">
                    <a16:creationId xmlns:a16="http://schemas.microsoft.com/office/drawing/2014/main" id="{162664D7-58C5-B6F2-3547-4966CF7D0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38" y="1036615"/>
                <a:ext cx="10750856" cy="2392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/>
                  <a:t>Introduced two-level system (Detuning; Rabi oscillations;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100" dirty="0"/>
                  <a:t>-pulse;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100" dirty="0"/>
                  <a:t>-pulse)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/>
                  <a:t>Rydberg atoms and Rydberg blockade (application to build the Rydberg blockade CNOT gate)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 err="1"/>
                  <a:t>Floquet</a:t>
                </a:r>
                <a:r>
                  <a:rPr lang="en-US" altLang="zh-CN" sz="2100" dirty="0"/>
                  <a:t> theory and Bloch theory (applications in atom trapping and studying TLS)</a:t>
                </a:r>
              </a:p>
            </p:txBody>
          </p:sp>
        </mc:Choice>
        <mc:Fallback xmlns="">
          <p:sp>
            <p:nvSpPr>
              <p:cNvPr id="11" name="Content Placeholder 37">
                <a:extLst>
                  <a:ext uri="{FF2B5EF4-FFF2-40B4-BE49-F238E27FC236}">
                    <a16:creationId xmlns:a16="http://schemas.microsoft.com/office/drawing/2014/main" id="{162664D7-58C5-B6F2-3547-4966CF7D0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8" y="1036615"/>
                <a:ext cx="10750856" cy="2392385"/>
              </a:xfrm>
              <a:prstGeom prst="rect">
                <a:avLst/>
              </a:prstGeom>
              <a:blipFill>
                <a:blip r:embed="rId4"/>
                <a:stretch>
                  <a:fillRect l="-73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23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CE658-236B-F268-86F7-6300AC96640A}"/>
              </a:ext>
            </a:extLst>
          </p:cNvPr>
          <p:cNvSpPr/>
          <p:nvPr/>
        </p:nvSpPr>
        <p:spPr>
          <a:xfrm>
            <a:off x="0" y="-1"/>
            <a:ext cx="12260062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ADD1188-844F-A28F-9A98-77DB6A682DC3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5906-835D-F308-491E-80D0271E93EC}"/>
              </a:ext>
            </a:extLst>
          </p:cNvPr>
          <p:cNvSpPr txBox="1"/>
          <p:nvPr/>
        </p:nvSpPr>
        <p:spPr>
          <a:xfrm>
            <a:off x="226382" y="52950"/>
            <a:ext cx="1157648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TLS and the Rydberg Blockade CNOT Gate</a:t>
            </a:r>
          </a:p>
        </p:txBody>
      </p:sp>
      <p:pic>
        <p:nvPicPr>
          <p:cNvPr id="8" name="Picture 4" descr="Physics | U-M LSA">
            <a:extLst>
              <a:ext uri="{FF2B5EF4-FFF2-40B4-BE49-F238E27FC236}">
                <a16:creationId xmlns:a16="http://schemas.microsoft.com/office/drawing/2014/main" id="{7D691607-FB60-6366-0117-2C1805CC4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9" t="-9128" b="-2234"/>
          <a:stretch/>
        </p:blipFill>
        <p:spPr bwMode="auto">
          <a:xfrm>
            <a:off x="9028590" y="161066"/>
            <a:ext cx="3048754" cy="4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82EE2-C2DC-800C-F5A0-1196B58129C0}"/>
              </a:ext>
            </a:extLst>
          </p:cNvPr>
          <p:cNvSpPr txBox="1"/>
          <p:nvPr/>
        </p:nvSpPr>
        <p:spPr>
          <a:xfrm>
            <a:off x="621438" y="4546951"/>
            <a:ext cx="10786369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u="sng" dirty="0"/>
              <a:t>Reference</a:t>
            </a:r>
          </a:p>
          <a:p>
            <a:r>
              <a:rPr lang="en-US" sz="1400" dirty="0"/>
              <a:t>[1] P. R. Berman and V. S. Malinovsky, </a:t>
            </a:r>
            <a:r>
              <a:rPr lang="en-US" sz="1400" i="1" dirty="0"/>
              <a:t>Principles of Laser Spectroscopy and Quantum Optics </a:t>
            </a:r>
            <a:r>
              <a:rPr lang="en-US" sz="1400" dirty="0"/>
              <a:t>(Princeton University Press, Princeton, NJ, USA, 2011).</a:t>
            </a:r>
            <a:endParaRPr lang="en-US" sz="1400" i="1" dirty="0"/>
          </a:p>
          <a:p>
            <a:r>
              <a:rPr lang="en-US" sz="1400" dirty="0"/>
              <a:t>[2] H. Weimer, </a:t>
            </a:r>
            <a:r>
              <a:rPr lang="en-US" sz="1400" b="0" i="1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Rydberg Atoms </a:t>
            </a:r>
            <a:r>
              <a:rPr lang="en-US" sz="1400" b="0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(lecture note on </a:t>
            </a:r>
            <a:r>
              <a:rPr lang="en-US" sz="1400" dirty="0">
                <a:solidFill>
                  <a:srgbClr val="0A0A0A"/>
                </a:solidFill>
                <a:highlight>
                  <a:srgbClr val="FFFFFF"/>
                </a:highlight>
              </a:rPr>
              <a:t>i</a:t>
            </a:r>
            <a:r>
              <a:rPr lang="en-US" sz="1400" b="0" i="0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nteracting Rydberg atoms</a:t>
            </a:r>
            <a:r>
              <a:rPr lang="en-US" sz="1400" b="0" dirty="0">
                <a:solidFill>
                  <a:srgbClr val="0A0A0A"/>
                </a:solidFill>
                <a:effectLst/>
                <a:highlight>
                  <a:srgbClr val="FFFFFF"/>
                </a:highlight>
              </a:rPr>
              <a:t>, Leibniz University Hannover, Hanover, Germany, 2015)</a:t>
            </a:r>
            <a:endParaRPr lang="en-US" sz="1400" dirty="0"/>
          </a:p>
          <a:p>
            <a:r>
              <a:rPr lang="en-US" sz="1400" dirty="0"/>
              <a:t>[3] L. </a:t>
            </a:r>
            <a:r>
              <a:rPr lang="en-US" sz="1400" dirty="0" err="1"/>
              <a:t>Isenhower</a:t>
            </a:r>
            <a:r>
              <a:rPr lang="en-US" sz="1400" dirty="0"/>
              <a:t>, E. Urban, X. L. Zhang, A. T. Gill, T. </a:t>
            </a:r>
            <a:r>
              <a:rPr lang="en-US" sz="1400" dirty="0" err="1"/>
              <a:t>Henage</a:t>
            </a:r>
            <a:r>
              <a:rPr lang="en-US" sz="1400" dirty="0"/>
              <a:t>, T. A. Johnson, T. G. Walker, and M. </a:t>
            </a:r>
            <a:r>
              <a:rPr lang="en-US" sz="1400" dirty="0" err="1"/>
              <a:t>Saffman</a:t>
            </a:r>
            <a:r>
              <a:rPr lang="en-US" sz="1400" dirty="0"/>
              <a:t>, Phys. Rev. Lett. </a:t>
            </a:r>
            <a:r>
              <a:rPr lang="en-US" sz="1400" b="1" dirty="0"/>
              <a:t>104</a:t>
            </a:r>
            <a:r>
              <a:rPr lang="en-US" sz="1400" dirty="0"/>
              <a:t>, 010503 (2010).</a:t>
            </a:r>
          </a:p>
          <a:p>
            <a:r>
              <a:rPr lang="en-US" sz="1400" dirty="0"/>
              <a:t>[4] E. Urban, T. A. Johnson, T. </a:t>
            </a:r>
            <a:r>
              <a:rPr lang="en-US" sz="1400" dirty="0" err="1"/>
              <a:t>Henage</a:t>
            </a:r>
            <a:r>
              <a:rPr lang="en-US" sz="1400" dirty="0"/>
              <a:t>, L. </a:t>
            </a:r>
            <a:r>
              <a:rPr lang="en-US" sz="1400" dirty="0" err="1"/>
              <a:t>Isenhower</a:t>
            </a:r>
            <a:r>
              <a:rPr lang="en-US" sz="1400" dirty="0"/>
              <a:t>, D. D. Yavuz, T. G. Walker and M. </a:t>
            </a:r>
            <a:r>
              <a:rPr lang="en-US" sz="1400" dirty="0" err="1"/>
              <a:t>Saffman</a:t>
            </a:r>
            <a:r>
              <a:rPr lang="en-US" sz="1400" dirty="0"/>
              <a:t>, </a:t>
            </a:r>
            <a:r>
              <a:rPr lang="fr-FR" sz="1400" dirty="0"/>
              <a:t>Nat. Phys. </a:t>
            </a:r>
            <a:r>
              <a:rPr lang="fr-FR" sz="1400" b="1" dirty="0"/>
              <a:t>5</a:t>
            </a:r>
            <a:r>
              <a:rPr lang="fr-FR" sz="1400" dirty="0"/>
              <a:t>, 110 (2009).</a:t>
            </a:r>
            <a:endParaRPr lang="en-US" sz="1400" dirty="0"/>
          </a:p>
          <a:p>
            <a:r>
              <a:rPr lang="en-US" sz="1400" dirty="0"/>
              <a:t>[5] L. </a:t>
            </a:r>
            <a:r>
              <a:rPr lang="en-US" sz="1400" dirty="0" err="1"/>
              <a:t>Isenhower</a:t>
            </a:r>
            <a:r>
              <a:rPr lang="en-US" sz="1400" dirty="0"/>
              <a:t>, Demonstration of Rydberg Blockade and a Neutral Atom CNOT Gate, Ph.D. thesis, University of Wisconsin – Madison, 2010.</a:t>
            </a:r>
          </a:p>
          <a:p>
            <a:r>
              <a:rPr lang="en-US" sz="1400" dirty="0"/>
              <a:t>[6] 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M. </a:t>
            </a:r>
            <a:r>
              <a:rPr lang="en-US" sz="1400" b="0" i="0" dirty="0" err="1">
                <a:solidFill>
                  <a:srgbClr val="333333"/>
                </a:solidFill>
                <a:effectLst/>
              </a:rPr>
              <a:t>Saffman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, J. Phys. B: At. Mol. Opt. Phys. </a:t>
            </a:r>
            <a:r>
              <a:rPr lang="en-US" sz="1400" b="1" i="0" dirty="0">
                <a:solidFill>
                  <a:srgbClr val="333333"/>
                </a:solidFill>
                <a:effectLst/>
              </a:rPr>
              <a:t>49</a:t>
            </a:r>
            <a:r>
              <a:rPr lang="en-US" sz="1400" i="0" dirty="0">
                <a:solidFill>
                  <a:srgbClr val="333333"/>
                </a:solidFill>
                <a:effectLst/>
              </a:rPr>
              <a:t>,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 202001 (2016).</a:t>
            </a:r>
          </a:p>
          <a:p>
            <a:r>
              <a:rPr lang="en-US" sz="1400" dirty="0">
                <a:solidFill>
                  <a:srgbClr val="333333"/>
                </a:solidFill>
              </a:rPr>
              <a:t>[7] K. M. </a:t>
            </a:r>
            <a:r>
              <a:rPr lang="en-US" sz="1400" dirty="0" err="1">
                <a:solidFill>
                  <a:srgbClr val="333333"/>
                </a:solidFill>
              </a:rPr>
              <a:t>Maller</a:t>
            </a:r>
            <a:r>
              <a:rPr lang="en-US" sz="1400" dirty="0">
                <a:solidFill>
                  <a:srgbClr val="333333"/>
                </a:solidFill>
              </a:rPr>
              <a:t>, M. T. Lichtman, T. Xia, Y. Sun, M. J. Piotrowicz, A. W. Carr, L. </a:t>
            </a:r>
            <a:r>
              <a:rPr lang="en-US" sz="1400" dirty="0" err="1">
                <a:solidFill>
                  <a:srgbClr val="333333"/>
                </a:solidFill>
              </a:rPr>
              <a:t>Isenhower</a:t>
            </a:r>
            <a:r>
              <a:rPr lang="en-US" sz="1400" dirty="0">
                <a:solidFill>
                  <a:srgbClr val="333333"/>
                </a:solidFill>
              </a:rPr>
              <a:t>, and M. </a:t>
            </a:r>
            <a:r>
              <a:rPr lang="en-US" sz="1400" dirty="0" err="1">
                <a:solidFill>
                  <a:srgbClr val="333333"/>
                </a:solidFill>
              </a:rPr>
              <a:t>Saffman</a:t>
            </a:r>
            <a:r>
              <a:rPr lang="en-US" sz="1400" dirty="0">
                <a:solidFill>
                  <a:srgbClr val="333333"/>
                </a:solidFill>
              </a:rPr>
              <a:t>, Phys. Rev. A </a:t>
            </a:r>
            <a:r>
              <a:rPr lang="en-US" sz="1400" b="1" dirty="0">
                <a:solidFill>
                  <a:srgbClr val="333333"/>
                </a:solidFill>
              </a:rPr>
              <a:t>92</a:t>
            </a:r>
            <a:r>
              <a:rPr lang="en-US" sz="1400" dirty="0">
                <a:solidFill>
                  <a:srgbClr val="333333"/>
                </a:solidFill>
              </a:rPr>
              <a:t>, 022336 (2015).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7">
                <a:extLst>
                  <a:ext uri="{FF2B5EF4-FFF2-40B4-BE49-F238E27FC236}">
                    <a16:creationId xmlns:a16="http://schemas.microsoft.com/office/drawing/2014/main" id="{162664D7-58C5-B6F2-3547-4966CF7D0A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438" y="1036615"/>
                <a:ext cx="10750856" cy="2392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/>
                  <a:t>Introduced two-level system (Detuning; Rabi oscillations;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100" dirty="0"/>
                  <a:t>-pulse;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100" dirty="0"/>
                  <a:t>-pulse)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/>
                  <a:t>Rydberg atoms and Rydberg blockade (application to build the Rydberg blockade CNOT gate)</a:t>
                </a:r>
              </a:p>
            </p:txBody>
          </p:sp>
        </mc:Choice>
        <mc:Fallback xmlns="">
          <p:sp>
            <p:nvSpPr>
              <p:cNvPr id="11" name="Content Placeholder 37">
                <a:extLst>
                  <a:ext uri="{FF2B5EF4-FFF2-40B4-BE49-F238E27FC236}">
                    <a16:creationId xmlns:a16="http://schemas.microsoft.com/office/drawing/2014/main" id="{162664D7-58C5-B6F2-3547-4966CF7D0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38" y="1036615"/>
                <a:ext cx="10750856" cy="2392385"/>
              </a:xfrm>
              <a:prstGeom prst="rect">
                <a:avLst/>
              </a:prstGeom>
              <a:blipFill>
                <a:blip r:embed="rId4"/>
                <a:stretch>
                  <a:fillRect l="-73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45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F277A5-96CD-9333-030F-7B432E005678}"/>
              </a:ext>
            </a:extLst>
          </p:cNvPr>
          <p:cNvSpPr/>
          <p:nvPr/>
        </p:nvSpPr>
        <p:spPr>
          <a:xfrm>
            <a:off x="6818049" y="3701993"/>
            <a:ext cx="4101485" cy="24058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C504-118B-17D0-6846-B9160958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32" y="1159547"/>
            <a:ext cx="10515600" cy="2205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u="sng" dirty="0"/>
              <a:t>A model describing an atom interacting with an external field</a:t>
            </a:r>
            <a:endParaRPr lang="en-US" sz="2100" dirty="0"/>
          </a:p>
          <a:p>
            <a:pPr>
              <a:buFontTx/>
              <a:buChar char="-"/>
            </a:pPr>
            <a:r>
              <a:rPr lang="en-US" altLang="zh-CN" sz="2100" dirty="0"/>
              <a:t>Write the Hamiltonian of the atom and the interaction</a:t>
            </a:r>
          </a:p>
          <a:p>
            <a:pPr>
              <a:buFontTx/>
              <a:buChar char="-"/>
            </a:pPr>
            <a:r>
              <a:rPr lang="en-US" sz="2100" dirty="0"/>
              <a:t>The evolution of a given state is described by the time-dependent Schrodinger equation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Two-level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5CA8B0-5FCD-7F70-7630-AD1E175616C0}"/>
              </a:ext>
            </a:extLst>
          </p:cNvPr>
          <p:cNvCxnSpPr/>
          <p:nvPr/>
        </p:nvCxnSpPr>
        <p:spPr>
          <a:xfrm>
            <a:off x="8708995" y="4057100"/>
            <a:ext cx="131389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5E438-0803-92C8-AF06-BB44600F44CE}"/>
              </a:ext>
            </a:extLst>
          </p:cNvPr>
          <p:cNvCxnSpPr/>
          <p:nvPr/>
        </p:nvCxnSpPr>
        <p:spPr>
          <a:xfrm>
            <a:off x="8708995" y="5807481"/>
            <a:ext cx="131389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/>
              <p:nvPr/>
            </p:nvSpPr>
            <p:spPr>
              <a:xfrm>
                <a:off x="9811072" y="3827146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72" y="3827146"/>
                <a:ext cx="905522" cy="415498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/>
              <p:nvPr/>
            </p:nvSpPr>
            <p:spPr>
              <a:xfrm>
                <a:off x="9845337" y="5578732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337" y="5578732"/>
                <a:ext cx="905522" cy="415498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B81B6-6AD1-BB88-4289-DCE23661FE50}"/>
                  </a:ext>
                </a:extLst>
              </p:cNvPr>
              <p:cNvSpPr txBox="1"/>
              <p:nvPr/>
            </p:nvSpPr>
            <p:spPr>
              <a:xfrm>
                <a:off x="523132" y="3692819"/>
                <a:ext cx="5797769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Setup (working 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ℏ=1</m:t>
                    </m:r>
                  </m:oMath>
                </a14:m>
                <a:r>
                  <a:rPr lang="en-US" sz="2100" dirty="0"/>
                  <a:t>):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An atom has two energy levels separated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An incident radiation field with frequency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100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The incident field has amplitude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100" dirty="0"/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Think of the atom as a one-electron atom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B81B6-6AD1-BB88-4289-DCE23661F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2" y="3692819"/>
                <a:ext cx="5797769" cy="1708160"/>
              </a:xfrm>
              <a:prstGeom prst="rect">
                <a:avLst/>
              </a:prstGeom>
              <a:blipFill>
                <a:blip r:embed="rId4"/>
                <a:stretch>
                  <a:fillRect l="-1367" t="-2143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630D-1163-75D5-BBFF-D3DD878E6777}"/>
              </a:ext>
            </a:extLst>
          </p:cNvPr>
          <p:cNvCxnSpPr/>
          <p:nvPr/>
        </p:nvCxnSpPr>
        <p:spPr>
          <a:xfrm>
            <a:off x="9694415" y="4057100"/>
            <a:ext cx="0" cy="175038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/>
              <p:nvPr/>
            </p:nvSpPr>
            <p:spPr>
              <a:xfrm>
                <a:off x="9811072" y="4738178"/>
                <a:ext cx="38145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72" y="4738178"/>
                <a:ext cx="381450" cy="323165"/>
              </a:xfrm>
              <a:prstGeom prst="rect">
                <a:avLst/>
              </a:prstGeom>
              <a:blipFill>
                <a:blip r:embed="rId5"/>
                <a:stretch>
                  <a:fillRect l="-9524" r="-634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2E393EA-EF35-7077-4845-77E31E2F5C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-5332" r="14618"/>
          <a:stretch/>
        </p:blipFill>
        <p:spPr>
          <a:xfrm flipV="1">
            <a:off x="7066470" y="4740214"/>
            <a:ext cx="1296296" cy="440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/>
              <p:nvPr/>
            </p:nvSpPr>
            <p:spPr>
              <a:xfrm>
                <a:off x="7583428" y="4415013"/>
                <a:ext cx="2623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28" y="4415013"/>
                <a:ext cx="262380" cy="323165"/>
              </a:xfrm>
              <a:prstGeom prst="rect">
                <a:avLst/>
              </a:prstGeom>
              <a:blipFill>
                <a:blip r:embed="rId7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25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Rydberg Blockade CNOT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952986"/>
                <a:ext cx="11544841" cy="10923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Ingredient 1</a:t>
                </a:r>
                <a:r>
                  <a:rPr lang="en-US" altLang="zh-CN" sz="2500" dirty="0"/>
                  <a:t>: only when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500" dirty="0"/>
                  <a:t> we can drive the system effectively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500" b="1" dirty="0"/>
                  <a:t>Ingredient 2</a:t>
                </a:r>
                <a:r>
                  <a:rPr lang="en-US" altLang="zh-CN" sz="2500" dirty="0"/>
                  <a:t>: when Rydberg atoms are closed together, </a:t>
                </a:r>
                <a14:m>
                  <m:oMath xmlns:m="http://schemas.openxmlformats.org/officeDocument/2006/math"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𝑟𝑟</m:t>
                    </m:r>
                    <m:r>
                      <a:rPr lang="en-US" altLang="zh-CN" sz="25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sz="2500" dirty="0"/>
                  <a:t> energy level shifts</a:t>
                </a:r>
              </a:p>
            </p:txBody>
          </p:sp>
        </mc:Choice>
        <mc:Fallback xmlns="">
          <p:sp>
            <p:nvSpPr>
              <p:cNvPr id="3" name="Content Placeholder 37">
                <a:extLst>
                  <a:ext uri="{FF2B5EF4-FFF2-40B4-BE49-F238E27FC236}">
                    <a16:creationId xmlns:a16="http://schemas.microsoft.com/office/drawing/2014/main" id="{1260A89C-53C7-445F-6529-CFA786F22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952986"/>
                <a:ext cx="11544841" cy="1092396"/>
              </a:xfrm>
              <a:prstGeom prst="rect">
                <a:avLst/>
              </a:prstGeom>
              <a:blipFill>
                <a:blip r:embed="rId2"/>
                <a:stretch>
                  <a:fillRect l="-898" t="-388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93CDC-174D-AC1B-1300-FED493E64F2F}"/>
                  </a:ext>
                </a:extLst>
              </p:cNvPr>
              <p:cNvSpPr txBox="1"/>
              <p:nvPr/>
            </p:nvSpPr>
            <p:spPr>
              <a:xfrm>
                <a:off x="424324" y="5695028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493CDC-174D-AC1B-1300-FED493E64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" y="5695028"/>
                <a:ext cx="391133" cy="323165"/>
              </a:xfrm>
              <a:prstGeom prst="rect">
                <a:avLst/>
              </a:prstGeom>
              <a:blipFill>
                <a:blip r:embed="rId3"/>
                <a:stretch>
                  <a:fillRect l="-25000" r="-23438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456AC-F338-45E3-1344-169FEF61E03C}"/>
                  </a:ext>
                </a:extLst>
              </p:cNvPr>
              <p:cNvSpPr txBox="1"/>
              <p:nvPr/>
            </p:nvSpPr>
            <p:spPr>
              <a:xfrm>
                <a:off x="424323" y="5021108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3456AC-F338-45E3-1344-169FEF61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3" y="5021108"/>
                <a:ext cx="391133" cy="323165"/>
              </a:xfrm>
              <a:prstGeom prst="rect">
                <a:avLst/>
              </a:prstGeom>
              <a:blipFill>
                <a:blip r:embed="rId4"/>
                <a:stretch>
                  <a:fillRect l="-25000" t="-1887" r="-23438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BB7977-1265-2992-DF0E-BC70D2424FDE}"/>
                  </a:ext>
                </a:extLst>
              </p:cNvPr>
              <p:cNvSpPr txBox="1"/>
              <p:nvPr/>
            </p:nvSpPr>
            <p:spPr>
              <a:xfrm>
                <a:off x="424323" y="3787757"/>
                <a:ext cx="3761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BB7977-1265-2992-DF0E-BC70D2424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3" y="3787757"/>
                <a:ext cx="376193" cy="323165"/>
              </a:xfrm>
              <a:prstGeom prst="rect">
                <a:avLst/>
              </a:prstGeom>
              <a:blipFill>
                <a:blip r:embed="rId5"/>
                <a:stretch>
                  <a:fillRect l="-26230" r="-26230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7">
                <a:extLst>
                  <a:ext uri="{FF2B5EF4-FFF2-40B4-BE49-F238E27FC236}">
                    <a16:creationId xmlns:a16="http://schemas.microsoft.com/office/drawing/2014/main" id="{3EB42843-4225-632A-C76D-9DC483D5EC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5" y="2272676"/>
                <a:ext cx="11741630" cy="10087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The target atom is an effective spin-1/2 particle (a fermion)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buFontTx/>
                  <a:buChar char="-"/>
                </a:pPr>
                <a:r>
                  <a:rPr lang="en-US" altLang="zh-CN" sz="2100" dirty="0"/>
                  <a:t>When a 2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100" dirty="0"/>
                  <a:t> rotation is implemented, there is a single qubit phase shift that need to be corrected.</a:t>
                </a:r>
              </a:p>
            </p:txBody>
          </p:sp>
        </mc:Choice>
        <mc:Fallback xmlns="">
          <p:sp>
            <p:nvSpPr>
              <p:cNvPr id="2" name="Content Placeholder 37">
                <a:extLst>
                  <a:ext uri="{FF2B5EF4-FFF2-40B4-BE49-F238E27FC236}">
                    <a16:creationId xmlns:a16="http://schemas.microsoft.com/office/drawing/2014/main" id="{3EB42843-4225-632A-C76D-9DC483D5E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5" y="2272676"/>
                <a:ext cx="11741630" cy="1008767"/>
              </a:xfrm>
              <a:prstGeom prst="rect">
                <a:avLst/>
              </a:prstGeom>
              <a:blipFill>
                <a:blip r:embed="rId6"/>
                <a:stretch>
                  <a:fillRect l="-675" t="-3636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671174-D9E9-BA2E-FD3A-939D53C1B14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71"/>
          <a:stretch/>
        </p:blipFill>
        <p:spPr>
          <a:xfrm>
            <a:off x="833212" y="3566228"/>
            <a:ext cx="2234355" cy="2776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8ABA6-6C33-39AA-40A5-FE1001132F7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2055"/>
          <a:stretch/>
        </p:blipFill>
        <p:spPr>
          <a:xfrm>
            <a:off x="3405992" y="3821578"/>
            <a:ext cx="2748596" cy="2487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A12991-5721-A7D9-0CBE-1D5E5845C2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271" t="84567" b="3883"/>
          <a:stretch/>
        </p:blipFill>
        <p:spPr>
          <a:xfrm>
            <a:off x="3786639" y="3576557"/>
            <a:ext cx="2234355" cy="320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37">
                <a:extLst>
                  <a:ext uri="{FF2B5EF4-FFF2-40B4-BE49-F238E27FC236}">
                    <a16:creationId xmlns:a16="http://schemas.microsoft.com/office/drawing/2014/main" id="{36B7FD57-40E5-04F0-9467-2B15284A1D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9779" y="3429000"/>
                <a:ext cx="5660426" cy="258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u="sng" dirty="0"/>
                  <a:t>Another way to construct a CNOT gate</a:t>
                </a:r>
                <a:r>
                  <a:rPr lang="en-US" altLang="zh-CN" sz="210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1:  Hadamard gate (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100" dirty="0"/>
                  <a:t> pulse) on target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2: The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altLang="zh-CN" sz="2100" dirty="0"/>
                  <a:t> state of the target gets a π-phase  </a:t>
                </a:r>
                <a:br>
                  <a:rPr lang="en-US" altLang="zh-CN" sz="2100" dirty="0"/>
                </a:br>
                <a:r>
                  <a:rPr lang="en-US" altLang="zh-CN" sz="2100" dirty="0"/>
                  <a:t>              shift depending on the control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altLang="zh-CN" sz="2100" dirty="0"/>
                  <a:t>Step 3: Hadamard gate (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100" dirty="0"/>
                  <a:t> pulse) on target</a:t>
                </a:r>
              </a:p>
            </p:txBody>
          </p:sp>
        </mc:Choice>
        <mc:Fallback xmlns="">
          <p:sp>
            <p:nvSpPr>
              <p:cNvPr id="10" name="Content Placeholder 37">
                <a:extLst>
                  <a:ext uri="{FF2B5EF4-FFF2-40B4-BE49-F238E27FC236}">
                    <a16:creationId xmlns:a16="http://schemas.microsoft.com/office/drawing/2014/main" id="{36B7FD57-40E5-04F0-9467-2B15284A1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79" y="3429000"/>
                <a:ext cx="5660426" cy="2589193"/>
              </a:xfrm>
              <a:prstGeom prst="rect">
                <a:avLst/>
              </a:prstGeom>
              <a:blipFill>
                <a:blip r:embed="rId9"/>
                <a:stretch>
                  <a:fillRect l="-1292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665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61E8-5CE2-6778-93E0-FBA6584F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62D82-C3D6-D8A9-97B9-93DACFEB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44" y="2370334"/>
            <a:ext cx="2373676" cy="28244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A5152-1C57-3A27-5DD9-852D9F23D63F}"/>
                  </a:ext>
                </a:extLst>
              </p:cNvPr>
              <p:cNvSpPr txBox="1"/>
              <p:nvPr/>
            </p:nvSpPr>
            <p:spPr>
              <a:xfrm>
                <a:off x="6239211" y="4629701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9A5152-1C57-3A27-5DD9-852D9F23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11" y="4629701"/>
                <a:ext cx="391133" cy="323165"/>
              </a:xfrm>
              <a:prstGeom prst="rect">
                <a:avLst/>
              </a:prstGeom>
              <a:blipFill>
                <a:blip r:embed="rId3"/>
                <a:stretch>
                  <a:fillRect l="-23077" r="-23077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DD4C9-A1A6-EFED-D263-84E84072E7FD}"/>
                  </a:ext>
                </a:extLst>
              </p:cNvPr>
              <p:cNvSpPr txBox="1"/>
              <p:nvPr/>
            </p:nvSpPr>
            <p:spPr>
              <a:xfrm>
                <a:off x="6239210" y="3955781"/>
                <a:ext cx="39113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CDD4C9-A1A6-EFED-D263-84E84072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10" y="3955781"/>
                <a:ext cx="391133" cy="323165"/>
              </a:xfrm>
              <a:prstGeom prst="rect">
                <a:avLst/>
              </a:prstGeom>
              <a:blipFill>
                <a:blip r:embed="rId4"/>
                <a:stretch>
                  <a:fillRect l="-23077" t="-1887" r="-23077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7C668-844A-18C0-4B5C-44EE12E257CF}"/>
                  </a:ext>
                </a:extLst>
              </p:cNvPr>
              <p:cNvSpPr txBox="1"/>
              <p:nvPr/>
            </p:nvSpPr>
            <p:spPr>
              <a:xfrm>
                <a:off x="6239210" y="2722430"/>
                <a:ext cx="3761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87C668-844A-18C0-4B5C-44EE12E25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210" y="2722430"/>
                <a:ext cx="376193" cy="323165"/>
              </a:xfrm>
              <a:prstGeom prst="rect">
                <a:avLst/>
              </a:prstGeom>
              <a:blipFill>
                <a:blip r:embed="rId5"/>
                <a:stretch>
                  <a:fillRect l="-24194" t="-1887" r="-25806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602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7C70F-0567-ADCC-8B8C-C5130F63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E93D2DAE-97A0-258F-B4A2-A3A7C117E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5" y="2153340"/>
            <a:ext cx="5527195" cy="41453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5E02E5-849A-7595-558C-DDA753E82D07}"/>
                  </a:ext>
                </a:extLst>
              </p:cNvPr>
              <p:cNvSpPr txBox="1"/>
              <p:nvPr/>
            </p:nvSpPr>
            <p:spPr>
              <a:xfrm>
                <a:off x="4953932" y="2333856"/>
                <a:ext cx="844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5E02E5-849A-7595-558C-DDA753E8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932" y="2333856"/>
                <a:ext cx="844975" cy="276999"/>
              </a:xfrm>
              <a:prstGeom prst="rect">
                <a:avLst/>
              </a:prstGeom>
              <a:blipFill>
                <a:blip r:embed="rId3"/>
                <a:stretch>
                  <a:fillRect l="-3623" t="-2222" r="-72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EEE2E-69FA-A6BA-6E55-1D1D30EEFE30}"/>
                  </a:ext>
                </a:extLst>
              </p:cNvPr>
              <p:cNvSpPr txBox="1"/>
              <p:nvPr/>
            </p:nvSpPr>
            <p:spPr>
              <a:xfrm>
                <a:off x="1560805" y="5141694"/>
                <a:ext cx="713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D007D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7D007D"/>
                    </a:solidFill>
                  </a:rPr>
                  <a:t>-pulse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7EEE2E-69FA-A6BA-6E55-1D1D30EEF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805" y="5141694"/>
                <a:ext cx="713465" cy="276999"/>
              </a:xfrm>
              <a:prstGeom prst="rect">
                <a:avLst/>
              </a:prstGeom>
              <a:blipFill>
                <a:blip r:embed="rId4"/>
                <a:stretch>
                  <a:fillRect l="-8547" t="-28261" r="-2136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1C61B-C59F-2958-B61A-AD3A9945F2D5}"/>
                  </a:ext>
                </a:extLst>
              </p:cNvPr>
              <p:cNvSpPr txBox="1"/>
              <p:nvPr/>
            </p:nvSpPr>
            <p:spPr>
              <a:xfrm>
                <a:off x="1522946" y="4137176"/>
                <a:ext cx="27377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28102"/>
                    </a:solidFill>
                  </a:rPr>
                  <a:t>-pulse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281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28102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2810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2810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61C61B-C59F-2958-B61A-AD3A9945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46" y="4137176"/>
                <a:ext cx="2737770" cy="276999"/>
              </a:xfrm>
              <a:prstGeom prst="rect">
                <a:avLst/>
              </a:prstGeom>
              <a:blipFill>
                <a:blip r:embed="rId5"/>
                <a:stretch>
                  <a:fillRect l="-311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40FA1D-FAC8-E9F7-6C99-4216D4A14347}"/>
              </a:ext>
            </a:extLst>
          </p:cNvPr>
          <p:cNvCxnSpPr/>
          <p:nvPr/>
        </p:nvCxnSpPr>
        <p:spPr>
          <a:xfrm>
            <a:off x="1188333" y="5081735"/>
            <a:ext cx="1458410" cy="0"/>
          </a:xfrm>
          <a:prstGeom prst="straightConnector1">
            <a:avLst/>
          </a:prstGeom>
          <a:ln w="38100">
            <a:solidFill>
              <a:srgbClr val="7D007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CAA9B8-9362-3B6E-DD27-D9755C9683C4}"/>
              </a:ext>
            </a:extLst>
          </p:cNvPr>
          <p:cNvCxnSpPr>
            <a:cxnSpLocks/>
          </p:cNvCxnSpPr>
          <p:nvPr/>
        </p:nvCxnSpPr>
        <p:spPr>
          <a:xfrm>
            <a:off x="1198980" y="4470209"/>
            <a:ext cx="2906173" cy="0"/>
          </a:xfrm>
          <a:prstGeom prst="straightConnector1">
            <a:avLst/>
          </a:prstGeom>
          <a:ln w="38100">
            <a:solidFill>
              <a:srgbClr val="0281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1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F277A5-96CD-9333-030F-7B432E005678}"/>
              </a:ext>
            </a:extLst>
          </p:cNvPr>
          <p:cNvSpPr/>
          <p:nvPr/>
        </p:nvSpPr>
        <p:spPr>
          <a:xfrm>
            <a:off x="514889" y="3409031"/>
            <a:ext cx="3275862" cy="24058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Two-level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5CA8B0-5FCD-7F70-7630-AD1E175616C0}"/>
              </a:ext>
            </a:extLst>
          </p:cNvPr>
          <p:cNvCxnSpPr>
            <a:cxnSpLocks/>
          </p:cNvCxnSpPr>
          <p:nvPr/>
        </p:nvCxnSpPr>
        <p:spPr>
          <a:xfrm>
            <a:off x="1047551" y="3764138"/>
            <a:ext cx="184655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5E438-0803-92C8-AF06-BB44600F44CE}"/>
              </a:ext>
            </a:extLst>
          </p:cNvPr>
          <p:cNvCxnSpPr>
            <a:cxnSpLocks/>
          </p:cNvCxnSpPr>
          <p:nvPr/>
        </p:nvCxnSpPr>
        <p:spPr>
          <a:xfrm>
            <a:off x="1047551" y="5514519"/>
            <a:ext cx="184655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/>
              <p:nvPr/>
            </p:nvSpPr>
            <p:spPr>
              <a:xfrm>
                <a:off x="2706934" y="3525102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34" y="3525102"/>
                <a:ext cx="905522" cy="415498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/>
              <p:nvPr/>
            </p:nvSpPr>
            <p:spPr>
              <a:xfrm>
                <a:off x="2706934" y="5278777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34" y="5278777"/>
                <a:ext cx="905522" cy="415498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B81B6-6AD1-BB88-4289-DCE23661FE50}"/>
                  </a:ext>
                </a:extLst>
              </p:cNvPr>
              <p:cNvSpPr txBox="1"/>
              <p:nvPr/>
            </p:nvSpPr>
            <p:spPr>
              <a:xfrm>
                <a:off x="523132" y="1136048"/>
                <a:ext cx="5797769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u="sng" dirty="0"/>
                  <a:t>Setup (working in </a:t>
                </a:r>
                <a14:m>
                  <m:oMath xmlns:m="http://schemas.openxmlformats.org/officeDocument/2006/math">
                    <m:r>
                      <a:rPr lang="en-US" sz="2100" b="0" i="1" u="sng" smtClean="0">
                        <a:latin typeface="Cambria Math" panose="02040503050406030204" pitchFamily="18" charset="0"/>
                      </a:rPr>
                      <m:t>ℏ=1</m:t>
                    </m:r>
                  </m:oMath>
                </a14:m>
                <a:r>
                  <a:rPr lang="en-US" sz="2100" u="sng" dirty="0"/>
                  <a:t>)</a:t>
                </a:r>
                <a:r>
                  <a:rPr lang="en-US" sz="2100" dirty="0"/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An atom has two energy levels separated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An incident radiation field with frequency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100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The incident field has amplitude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100" dirty="0"/>
              </a:p>
              <a:p>
                <a:pPr marL="285750" indent="-285750">
                  <a:buFontTx/>
                  <a:buChar char="-"/>
                </a:pPr>
                <a:r>
                  <a:rPr lang="en-US" sz="2100" dirty="0"/>
                  <a:t>Think of the atom as a one-electron atom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B81B6-6AD1-BB88-4289-DCE23661F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2" y="1136048"/>
                <a:ext cx="5797769" cy="1708160"/>
              </a:xfrm>
              <a:prstGeom prst="rect">
                <a:avLst/>
              </a:prstGeom>
              <a:blipFill>
                <a:blip r:embed="rId4"/>
                <a:stretch>
                  <a:fillRect l="-1367" t="-2135" b="-6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630D-1163-75D5-BBFF-D3DD878E6777}"/>
              </a:ext>
            </a:extLst>
          </p:cNvPr>
          <p:cNvCxnSpPr>
            <a:cxnSpLocks/>
          </p:cNvCxnSpPr>
          <p:nvPr/>
        </p:nvCxnSpPr>
        <p:spPr>
          <a:xfrm>
            <a:off x="2201646" y="3764138"/>
            <a:ext cx="0" cy="9082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/>
              <p:nvPr/>
            </p:nvSpPr>
            <p:spPr>
              <a:xfrm>
                <a:off x="2325194" y="4056670"/>
                <a:ext cx="6619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94" y="4056670"/>
                <a:ext cx="661976" cy="323165"/>
              </a:xfrm>
              <a:prstGeom prst="rect">
                <a:avLst/>
              </a:prstGeom>
              <a:blipFill>
                <a:blip r:embed="rId5"/>
                <a:stretch>
                  <a:fillRect l="-5505" r="-100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2E393EA-EF35-7077-4845-77E31E2F5CB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-5332" r="14618"/>
          <a:stretch/>
        </p:blipFill>
        <p:spPr>
          <a:xfrm rot="16200000" flipV="1">
            <a:off x="730352" y="4616878"/>
            <a:ext cx="1296296" cy="440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/>
              <p:nvPr/>
            </p:nvSpPr>
            <p:spPr>
              <a:xfrm>
                <a:off x="840543" y="4779288"/>
                <a:ext cx="2623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3" y="4779288"/>
                <a:ext cx="262380" cy="323165"/>
              </a:xfrm>
              <a:prstGeom prst="rect">
                <a:avLst/>
              </a:prstGeom>
              <a:blipFill>
                <a:blip r:embed="rId7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B1692-2C16-8BA4-8263-304715C57848}"/>
              </a:ext>
            </a:extLst>
          </p:cNvPr>
          <p:cNvCxnSpPr/>
          <p:nvPr/>
        </p:nvCxnSpPr>
        <p:spPr>
          <a:xfrm>
            <a:off x="1047551" y="4188935"/>
            <a:ext cx="67470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A19B6-2A18-EB00-01C2-713831A9A989}"/>
              </a:ext>
            </a:extLst>
          </p:cNvPr>
          <p:cNvCxnSpPr>
            <a:stCxn id="25" idx="3"/>
          </p:cNvCxnSpPr>
          <p:nvPr/>
        </p:nvCxnSpPr>
        <p:spPr>
          <a:xfrm flipH="1" flipV="1">
            <a:off x="1376024" y="3764138"/>
            <a:ext cx="2476" cy="4247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7EBBB1-49E3-35D3-F26B-3C628FBCCBAB}"/>
                  </a:ext>
                </a:extLst>
              </p:cNvPr>
              <p:cNvSpPr txBox="1"/>
              <p:nvPr/>
            </p:nvSpPr>
            <p:spPr>
              <a:xfrm>
                <a:off x="860927" y="3823640"/>
                <a:ext cx="21570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7EBBB1-49E3-35D3-F26B-3C628FBCC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7" y="3823640"/>
                <a:ext cx="215700" cy="323165"/>
              </a:xfrm>
              <a:prstGeom prst="rect">
                <a:avLst/>
              </a:prstGeom>
              <a:blipFill>
                <a:blip r:embed="rId8"/>
                <a:stretch>
                  <a:fillRect l="-30556" r="-2500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76AE5-57C4-687C-4193-671FB310A1B4}"/>
              </a:ext>
            </a:extLst>
          </p:cNvPr>
          <p:cNvCxnSpPr>
            <a:cxnSpLocks/>
          </p:cNvCxnSpPr>
          <p:nvPr/>
        </p:nvCxnSpPr>
        <p:spPr>
          <a:xfrm>
            <a:off x="1984913" y="4654269"/>
            <a:ext cx="932154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B0C31B-71C8-6B75-1737-F8DDD50F0921}"/>
              </a:ext>
            </a:extLst>
          </p:cNvPr>
          <p:cNvCxnSpPr>
            <a:cxnSpLocks/>
          </p:cNvCxnSpPr>
          <p:nvPr/>
        </p:nvCxnSpPr>
        <p:spPr>
          <a:xfrm>
            <a:off x="2201646" y="4654269"/>
            <a:ext cx="0" cy="8602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76E389-641F-6DB0-3861-E53C872CD7B0}"/>
                  </a:ext>
                </a:extLst>
              </p:cNvPr>
              <p:cNvSpPr txBox="1"/>
              <p:nvPr/>
            </p:nvSpPr>
            <p:spPr>
              <a:xfrm>
                <a:off x="2325194" y="4869924"/>
                <a:ext cx="6619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76E389-641F-6DB0-3861-E53C872C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94" y="4869924"/>
                <a:ext cx="661976" cy="323165"/>
              </a:xfrm>
              <a:prstGeom prst="rect">
                <a:avLst/>
              </a:prstGeom>
              <a:blipFill>
                <a:blip r:embed="rId9"/>
                <a:stretch>
                  <a:fillRect l="-5505" t="-1887" r="-10092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8592C2-4373-B559-B533-082438561CD4}"/>
                  </a:ext>
                </a:extLst>
              </p:cNvPr>
              <p:cNvSpPr txBox="1"/>
              <p:nvPr/>
            </p:nvSpPr>
            <p:spPr>
              <a:xfrm>
                <a:off x="3113143" y="4492686"/>
                <a:ext cx="2099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8592C2-4373-B559-B533-082438561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43" y="4492686"/>
                <a:ext cx="209993" cy="323165"/>
              </a:xfrm>
              <a:prstGeom prst="rect">
                <a:avLst/>
              </a:prstGeom>
              <a:blipFill>
                <a:blip r:embed="rId10"/>
                <a:stretch>
                  <a:fillRect l="-32353" r="-2941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089354-1E24-236A-63A5-3D7A43992E24}"/>
                  </a:ext>
                </a:extLst>
              </p:cNvPr>
              <p:cNvSpPr txBox="1"/>
              <p:nvPr/>
            </p:nvSpPr>
            <p:spPr>
              <a:xfrm>
                <a:off x="6560442" y="1136047"/>
                <a:ext cx="5021179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u="sng" dirty="0"/>
                  <a:t>Atom-field interaction can be approximated</a:t>
                </a:r>
              </a:p>
              <a:p>
                <a:endParaRPr lang="en-US" sz="2100" u="sng" dirty="0"/>
              </a:p>
              <a:p>
                <a:endParaRPr lang="en-US" sz="2100" u="sng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100" dirty="0"/>
                  <a:t> is the Rabi frequency</a:t>
                </a:r>
              </a:p>
              <a:p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100" dirty="0"/>
                  <a:t> is the frequency of the field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089354-1E24-236A-63A5-3D7A4399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442" y="1136047"/>
                <a:ext cx="5021179" cy="1708160"/>
              </a:xfrm>
              <a:prstGeom prst="rect">
                <a:avLst/>
              </a:prstGeom>
              <a:blipFill>
                <a:blip r:embed="rId11"/>
                <a:stretch>
                  <a:fillRect l="-1456" t="-2135" b="-6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1AC4CD94-2D0A-38CB-CBBD-313658AF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788" y="3207899"/>
            <a:ext cx="7217011" cy="29690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The total Hamiltonian has the form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with the bare atom Hamiltonian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and the interaction Hamiltonian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D0D829-65B9-2262-8233-5A0D7D9984B3}"/>
                  </a:ext>
                </a:extLst>
              </p:cNvPr>
              <p:cNvSpPr txBox="1"/>
              <p:nvPr/>
            </p:nvSpPr>
            <p:spPr>
              <a:xfrm>
                <a:off x="6647689" y="1673074"/>
                <a:ext cx="5021179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𝐴𝐹</m:t>
                          </m:r>
                        </m:sub>
                      </m:sSub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≈−</m:t>
                      </m:r>
                      <m:acc>
                        <m:accPr>
                          <m:chr m:val="̂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acc>
                        <m:accPr>
                          <m:chr m:val="̂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m:rPr>
                          <m:sty m:val="p"/>
                        </m:rPr>
                        <a:rPr lang="en-US" sz="2100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6D0D829-65B9-2262-8233-5A0D7D998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689" y="1673074"/>
                <a:ext cx="5021179" cy="323165"/>
              </a:xfrm>
              <a:prstGeom prst="rect">
                <a:avLst/>
              </a:prstGeom>
              <a:blipFill>
                <a:blip r:embed="rId12"/>
                <a:stretch>
                  <a:fillRect l="-1215" t="-16981" r="-1823" b="-39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4B90E3-30B5-CA67-FB07-CB2509A33F76}"/>
                  </a:ext>
                </a:extLst>
              </p:cNvPr>
              <p:cNvSpPr txBox="1"/>
              <p:nvPr/>
            </p:nvSpPr>
            <p:spPr>
              <a:xfrm>
                <a:off x="4458809" y="3690521"/>
                <a:ext cx="6094520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100" b="0" i="0" dirty="0" smtClean="0"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100" b="0" i="0" dirty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D4B90E3-30B5-CA67-FB07-CB2509A3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809" y="3690521"/>
                <a:ext cx="6094520" cy="424155"/>
              </a:xfrm>
              <a:prstGeom prst="rect">
                <a:avLst/>
              </a:prstGeom>
              <a:blipFill>
                <a:blip r:embed="rId13"/>
                <a:stretch>
                  <a:fillRect t="-857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BF13E6-7709-C204-82DF-7A2AD973E421}"/>
                  </a:ext>
                </a:extLst>
              </p:cNvPr>
              <p:cNvSpPr txBox="1"/>
              <p:nvPr/>
            </p:nvSpPr>
            <p:spPr>
              <a:xfrm>
                <a:off x="4702247" y="4597298"/>
                <a:ext cx="6649210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100" b="0" i="0" dirty="0" smtClean="0"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/2) |1⟩⟨1|−(</m:t>
                      </m:r>
                      <m:sSub>
                        <m:sSub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/2)|0⟩⟨0|=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BF13E6-7709-C204-82DF-7A2AD973E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47" y="4597298"/>
                <a:ext cx="6649210" cy="424155"/>
              </a:xfrm>
              <a:prstGeom prst="rect">
                <a:avLst/>
              </a:prstGeom>
              <a:blipFill>
                <a:blip r:embed="rId14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8B29EE-F0EB-3D1D-9012-44078FDE78FD}"/>
                  </a:ext>
                </a:extLst>
              </p:cNvPr>
              <p:cNvSpPr txBox="1"/>
              <p:nvPr/>
            </p:nvSpPr>
            <p:spPr>
              <a:xfrm>
                <a:off x="4669654" y="5521108"/>
                <a:ext cx="6649210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100" b="0" i="0" dirty="0" smtClean="0">
                              <a:latin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Ω</m:t>
                      </m:r>
                      <m:r>
                        <m:rPr>
                          <m:sty m:val="p"/>
                        </m:rPr>
                        <a:rPr lang="en-US" sz="2100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)|1⟩⟨2|+</m:t>
                      </m:r>
                      <m:r>
                        <m:rPr>
                          <m:sty m:val="p"/>
                        </m:rPr>
                        <a:rPr lang="en-US" sz="2100">
                          <a:latin typeface="Cambria Math" panose="02040503050406030204" pitchFamily="18" charset="0"/>
                        </a:rPr>
                        <m:t>Ω</m:t>
                      </m:r>
                      <m:r>
                        <m:rPr>
                          <m:sty m:val="p"/>
                        </m:rPr>
                        <a:rPr lang="en-US" sz="2100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)|2⟩⟨1|=</m:t>
                      </m:r>
                      <m:r>
                        <m:rPr>
                          <m:sty m:val="p"/>
                        </m:rPr>
                        <a:rPr lang="en-US" sz="2100" b="0" i="0" dirty="0" smtClean="0">
                          <a:latin typeface="Cambria Math" panose="02040503050406030204" pitchFamily="18" charset="0"/>
                        </a:rPr>
                        <m:t>Ω</m:t>
                      </m:r>
                      <m:func>
                        <m:func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68B29EE-F0EB-3D1D-9012-44078FDE7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654" y="5521108"/>
                <a:ext cx="6649210" cy="424155"/>
              </a:xfrm>
              <a:prstGeom prst="rect">
                <a:avLst/>
              </a:prstGeom>
              <a:blipFill>
                <a:blip r:embed="rId15"/>
                <a:stretch>
                  <a:fillRect t="-869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8B0D4C-018A-3DBF-112C-12C4CEEFCD36}"/>
              </a:ext>
            </a:extLst>
          </p:cNvPr>
          <p:cNvSpPr/>
          <p:nvPr/>
        </p:nvSpPr>
        <p:spPr>
          <a:xfrm>
            <a:off x="7178352" y="1449397"/>
            <a:ext cx="3898764" cy="6292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F277A5-96CD-9333-030F-7B432E005678}"/>
              </a:ext>
            </a:extLst>
          </p:cNvPr>
          <p:cNvSpPr/>
          <p:nvPr/>
        </p:nvSpPr>
        <p:spPr>
          <a:xfrm>
            <a:off x="514889" y="1225121"/>
            <a:ext cx="3275862" cy="24058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Evolution of a 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5CA8B0-5FCD-7F70-7630-AD1E175616C0}"/>
              </a:ext>
            </a:extLst>
          </p:cNvPr>
          <p:cNvCxnSpPr>
            <a:cxnSpLocks/>
          </p:cNvCxnSpPr>
          <p:nvPr/>
        </p:nvCxnSpPr>
        <p:spPr>
          <a:xfrm>
            <a:off x="1047551" y="1580228"/>
            <a:ext cx="184655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5E438-0803-92C8-AF06-BB44600F44CE}"/>
              </a:ext>
            </a:extLst>
          </p:cNvPr>
          <p:cNvCxnSpPr>
            <a:cxnSpLocks/>
          </p:cNvCxnSpPr>
          <p:nvPr/>
        </p:nvCxnSpPr>
        <p:spPr>
          <a:xfrm>
            <a:off x="1047551" y="3330609"/>
            <a:ext cx="184655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/>
              <p:nvPr/>
            </p:nvSpPr>
            <p:spPr>
              <a:xfrm>
                <a:off x="2706934" y="1341192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34" y="1341192"/>
                <a:ext cx="905522" cy="415498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/>
              <p:nvPr/>
            </p:nvSpPr>
            <p:spPr>
              <a:xfrm>
                <a:off x="2706934" y="3094867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34" y="3094867"/>
                <a:ext cx="905522" cy="415498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630D-1163-75D5-BBFF-D3DD878E6777}"/>
              </a:ext>
            </a:extLst>
          </p:cNvPr>
          <p:cNvCxnSpPr>
            <a:cxnSpLocks/>
          </p:cNvCxnSpPr>
          <p:nvPr/>
        </p:nvCxnSpPr>
        <p:spPr>
          <a:xfrm>
            <a:off x="2201646" y="1580228"/>
            <a:ext cx="0" cy="9082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/>
              <p:nvPr/>
            </p:nvSpPr>
            <p:spPr>
              <a:xfrm>
                <a:off x="2325194" y="1872760"/>
                <a:ext cx="6619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94" y="1872760"/>
                <a:ext cx="661976" cy="323165"/>
              </a:xfrm>
              <a:prstGeom prst="rect">
                <a:avLst/>
              </a:prstGeom>
              <a:blipFill>
                <a:blip r:embed="rId4"/>
                <a:stretch>
                  <a:fillRect l="-5505" r="-100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2E393EA-EF35-7077-4845-77E31E2F5C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-5332" r="14618"/>
          <a:stretch/>
        </p:blipFill>
        <p:spPr>
          <a:xfrm rot="16200000" flipV="1">
            <a:off x="730352" y="2432968"/>
            <a:ext cx="1296296" cy="440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/>
              <p:nvPr/>
            </p:nvSpPr>
            <p:spPr>
              <a:xfrm>
                <a:off x="840543" y="2595378"/>
                <a:ext cx="2623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3" y="2595378"/>
                <a:ext cx="262380" cy="323165"/>
              </a:xfrm>
              <a:prstGeom prst="rect">
                <a:avLst/>
              </a:prstGeom>
              <a:blipFill>
                <a:blip r:embed="rId6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B1692-2C16-8BA4-8263-304715C57848}"/>
              </a:ext>
            </a:extLst>
          </p:cNvPr>
          <p:cNvCxnSpPr/>
          <p:nvPr/>
        </p:nvCxnSpPr>
        <p:spPr>
          <a:xfrm>
            <a:off x="1047551" y="2005025"/>
            <a:ext cx="67470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A19B6-2A18-EB00-01C2-713831A9A989}"/>
              </a:ext>
            </a:extLst>
          </p:cNvPr>
          <p:cNvCxnSpPr>
            <a:stCxn id="25" idx="3"/>
          </p:cNvCxnSpPr>
          <p:nvPr/>
        </p:nvCxnSpPr>
        <p:spPr>
          <a:xfrm flipH="1" flipV="1">
            <a:off x="1376024" y="1580228"/>
            <a:ext cx="2476" cy="4247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7EBBB1-49E3-35D3-F26B-3C628FBCCBAB}"/>
                  </a:ext>
                </a:extLst>
              </p:cNvPr>
              <p:cNvSpPr txBox="1"/>
              <p:nvPr/>
            </p:nvSpPr>
            <p:spPr>
              <a:xfrm>
                <a:off x="860927" y="1639730"/>
                <a:ext cx="21570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7EBBB1-49E3-35D3-F26B-3C628FBCC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7" y="1639730"/>
                <a:ext cx="215700" cy="323165"/>
              </a:xfrm>
              <a:prstGeom prst="rect">
                <a:avLst/>
              </a:prstGeom>
              <a:blipFill>
                <a:blip r:embed="rId7"/>
                <a:stretch>
                  <a:fillRect l="-30556" r="-2500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76AE5-57C4-687C-4193-671FB310A1B4}"/>
              </a:ext>
            </a:extLst>
          </p:cNvPr>
          <p:cNvCxnSpPr>
            <a:cxnSpLocks/>
          </p:cNvCxnSpPr>
          <p:nvPr/>
        </p:nvCxnSpPr>
        <p:spPr>
          <a:xfrm>
            <a:off x="1984913" y="2470359"/>
            <a:ext cx="932154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B0C31B-71C8-6B75-1737-F8DDD50F0921}"/>
              </a:ext>
            </a:extLst>
          </p:cNvPr>
          <p:cNvCxnSpPr>
            <a:cxnSpLocks/>
          </p:cNvCxnSpPr>
          <p:nvPr/>
        </p:nvCxnSpPr>
        <p:spPr>
          <a:xfrm>
            <a:off x="2201646" y="2470359"/>
            <a:ext cx="0" cy="8602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76E389-641F-6DB0-3861-E53C872CD7B0}"/>
                  </a:ext>
                </a:extLst>
              </p:cNvPr>
              <p:cNvSpPr txBox="1"/>
              <p:nvPr/>
            </p:nvSpPr>
            <p:spPr>
              <a:xfrm>
                <a:off x="2325194" y="2686014"/>
                <a:ext cx="6619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76E389-641F-6DB0-3861-E53C872C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94" y="2686014"/>
                <a:ext cx="661976" cy="323165"/>
              </a:xfrm>
              <a:prstGeom prst="rect">
                <a:avLst/>
              </a:prstGeom>
              <a:blipFill>
                <a:blip r:embed="rId8"/>
                <a:stretch>
                  <a:fillRect l="-5505" t="-1887" r="-10092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8592C2-4373-B559-B533-082438561CD4}"/>
                  </a:ext>
                </a:extLst>
              </p:cNvPr>
              <p:cNvSpPr txBox="1"/>
              <p:nvPr/>
            </p:nvSpPr>
            <p:spPr>
              <a:xfrm>
                <a:off x="3113143" y="2308776"/>
                <a:ext cx="2099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8592C2-4373-B559-B533-082438561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43" y="2308776"/>
                <a:ext cx="209993" cy="323165"/>
              </a:xfrm>
              <a:prstGeom prst="rect">
                <a:avLst/>
              </a:prstGeom>
              <a:blipFill>
                <a:blip r:embed="rId9"/>
                <a:stretch>
                  <a:fillRect l="-32353" r="-2941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1AC4CD94-2D0A-38CB-CBBD-313658AF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959" y="1513877"/>
            <a:ext cx="2681486" cy="19964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The total Hamiltonian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Time-dependent Schrodinger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BF13E6-7709-C204-82DF-7A2AD973E421}"/>
                  </a:ext>
                </a:extLst>
              </p:cNvPr>
              <p:cNvSpPr txBox="1"/>
              <p:nvPr/>
            </p:nvSpPr>
            <p:spPr>
              <a:xfrm>
                <a:off x="7125084" y="1538174"/>
                <a:ext cx="4019365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 dirty="0" smtClean="0">
                          <a:latin typeface="Cambria Math" panose="02040503050406030204" pitchFamily="18" charset="0"/>
                        </a:rPr>
                        <m:t>Ω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BF13E6-7709-C204-82DF-7A2AD973E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84" y="1538174"/>
                <a:ext cx="4019365" cy="424155"/>
              </a:xfrm>
              <a:prstGeom prst="rect">
                <a:avLst/>
              </a:prstGeom>
              <a:blipFill>
                <a:blip r:embed="rId10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D8DD73-0BCE-9585-FE4D-81079BD54060}"/>
              </a:ext>
            </a:extLst>
          </p:cNvPr>
          <p:cNvSpPr/>
          <p:nvPr/>
        </p:nvSpPr>
        <p:spPr>
          <a:xfrm>
            <a:off x="7180485" y="2459650"/>
            <a:ext cx="3899796" cy="7956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8F010E-7382-823C-1775-6ACC429431D2}"/>
                  </a:ext>
                </a:extLst>
              </p:cNvPr>
              <p:cNvSpPr txBox="1"/>
              <p:nvPr/>
            </p:nvSpPr>
            <p:spPr>
              <a:xfrm>
                <a:off x="7636042" y="2480773"/>
                <a:ext cx="2951747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)⟩=</m:t>
                      </m:r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8F010E-7382-823C-1775-6ACC4294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042" y="2480773"/>
                <a:ext cx="2951747" cy="706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49" y="3947605"/>
                <a:ext cx="9673425" cy="2405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dirty="0"/>
                  <a:t>If the state of the atom is initially at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=0)</m:t>
                        </m:r>
                      </m:e>
                    </m:d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(0))</m:t>
                    </m:r>
                  </m:oMath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dirty="0"/>
                  <a:t>The evolution of the state is described by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b="1" u="sng" dirty="0"/>
                  <a:t>We have only three parameters to control,  </a:t>
                </a:r>
                <a14:m>
                  <m:oMath xmlns:m="http://schemas.openxmlformats.org/officeDocument/2006/math">
                    <m:r>
                      <a:rPr lang="en-US" sz="2100" b="1" i="1" u="sng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sz="2100" b="1" i="1" u="sng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1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1" i="1" u="sng" smtClean="0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100" b="1" i="1" u="sng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100" b="1" i="1" u="sng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100" b="1" i="0" u="sng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2100" b="1" u="sng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9" y="3947605"/>
                <a:ext cx="9673425" cy="2405849"/>
              </a:xfrm>
              <a:prstGeom prst="rect">
                <a:avLst/>
              </a:prstGeom>
              <a:blipFill>
                <a:blip r:embed="rId12"/>
                <a:stretch>
                  <a:fillRect l="-756" t="-1777" b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A81D2-38D8-66E9-B1CA-65B318F55B5C}"/>
                  </a:ext>
                </a:extLst>
              </p:cNvPr>
              <p:cNvSpPr txBox="1"/>
              <p:nvPr/>
            </p:nvSpPr>
            <p:spPr>
              <a:xfrm>
                <a:off x="5517702" y="4790652"/>
                <a:ext cx="4414563" cy="965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𝑖</m:t>
                      </m:r>
                      <m:acc>
                        <m:accPr>
                          <m:chr m:val="̇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func>
                                  <m:func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1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func>
                                  <m:func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1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1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/>
              </a:p>
              <a:p>
                <a:endParaRPr lang="en-US" sz="2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A81D2-38D8-66E9-B1CA-65B318F5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702" y="4790652"/>
                <a:ext cx="4414563" cy="9656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27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8B0D4C-018A-3DBF-112C-12C4CEEFCD36}"/>
              </a:ext>
            </a:extLst>
          </p:cNvPr>
          <p:cNvSpPr/>
          <p:nvPr/>
        </p:nvSpPr>
        <p:spPr>
          <a:xfrm>
            <a:off x="7178352" y="1449397"/>
            <a:ext cx="3898764" cy="6292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F277A5-96CD-9333-030F-7B432E005678}"/>
              </a:ext>
            </a:extLst>
          </p:cNvPr>
          <p:cNvSpPr/>
          <p:nvPr/>
        </p:nvSpPr>
        <p:spPr>
          <a:xfrm>
            <a:off x="514889" y="1225121"/>
            <a:ext cx="3275862" cy="240585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Evolution of a 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5CA8B0-5FCD-7F70-7630-AD1E175616C0}"/>
              </a:ext>
            </a:extLst>
          </p:cNvPr>
          <p:cNvCxnSpPr>
            <a:cxnSpLocks/>
          </p:cNvCxnSpPr>
          <p:nvPr/>
        </p:nvCxnSpPr>
        <p:spPr>
          <a:xfrm>
            <a:off x="1047551" y="1580228"/>
            <a:ext cx="184655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85E438-0803-92C8-AF06-BB44600F44CE}"/>
              </a:ext>
            </a:extLst>
          </p:cNvPr>
          <p:cNvCxnSpPr>
            <a:cxnSpLocks/>
          </p:cNvCxnSpPr>
          <p:nvPr/>
        </p:nvCxnSpPr>
        <p:spPr>
          <a:xfrm>
            <a:off x="1047551" y="3330609"/>
            <a:ext cx="1846554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/>
              <p:nvPr/>
            </p:nvSpPr>
            <p:spPr>
              <a:xfrm>
                <a:off x="2706934" y="1341192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|1⟩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BF9B67-CA0A-B922-98CC-483CCE3A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34" y="1341192"/>
                <a:ext cx="905522" cy="415498"/>
              </a:xfrm>
              <a:prstGeom prst="rect">
                <a:avLst/>
              </a:prstGeom>
              <a:blipFill>
                <a:blip r:embed="rId2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/>
              <p:nvPr/>
            </p:nvSpPr>
            <p:spPr>
              <a:xfrm>
                <a:off x="2706934" y="3094867"/>
                <a:ext cx="90552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2D879F-136A-C539-B5E1-0A3042BF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934" y="3094867"/>
                <a:ext cx="905522" cy="415498"/>
              </a:xfrm>
              <a:prstGeom prst="rect">
                <a:avLst/>
              </a:prstGeom>
              <a:blipFill>
                <a:blip r:embed="rId3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A9630D-1163-75D5-BBFF-D3DD878E6777}"/>
              </a:ext>
            </a:extLst>
          </p:cNvPr>
          <p:cNvCxnSpPr>
            <a:cxnSpLocks/>
          </p:cNvCxnSpPr>
          <p:nvPr/>
        </p:nvCxnSpPr>
        <p:spPr>
          <a:xfrm>
            <a:off x="2201646" y="1580228"/>
            <a:ext cx="0" cy="9082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/>
              <p:nvPr/>
            </p:nvSpPr>
            <p:spPr>
              <a:xfrm>
                <a:off x="2325194" y="1872760"/>
                <a:ext cx="6619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B9B6AC-0BF5-F401-555A-AC151D414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94" y="1872760"/>
                <a:ext cx="661976" cy="323165"/>
              </a:xfrm>
              <a:prstGeom prst="rect">
                <a:avLst/>
              </a:prstGeom>
              <a:blipFill>
                <a:blip r:embed="rId4"/>
                <a:stretch>
                  <a:fillRect l="-5505" r="-10092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52E393EA-EF35-7077-4845-77E31E2F5C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-5332" r="14618"/>
          <a:stretch/>
        </p:blipFill>
        <p:spPr>
          <a:xfrm rot="16200000" flipV="1">
            <a:off x="730352" y="2432968"/>
            <a:ext cx="1296296" cy="440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/>
              <p:nvPr/>
            </p:nvSpPr>
            <p:spPr>
              <a:xfrm>
                <a:off x="840543" y="2595378"/>
                <a:ext cx="26238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594B6B-BA84-90DB-1B9B-7AC7C0E1B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43" y="2595378"/>
                <a:ext cx="262380" cy="323165"/>
              </a:xfrm>
              <a:prstGeom prst="rect">
                <a:avLst/>
              </a:prstGeom>
              <a:blipFill>
                <a:blip r:embed="rId6"/>
                <a:stretch>
                  <a:fillRect l="-13953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B1692-2C16-8BA4-8263-304715C57848}"/>
              </a:ext>
            </a:extLst>
          </p:cNvPr>
          <p:cNvCxnSpPr/>
          <p:nvPr/>
        </p:nvCxnSpPr>
        <p:spPr>
          <a:xfrm>
            <a:off x="1047551" y="2005025"/>
            <a:ext cx="67470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9A19B6-2A18-EB00-01C2-713831A9A989}"/>
              </a:ext>
            </a:extLst>
          </p:cNvPr>
          <p:cNvCxnSpPr>
            <a:stCxn id="25" idx="3"/>
          </p:cNvCxnSpPr>
          <p:nvPr/>
        </p:nvCxnSpPr>
        <p:spPr>
          <a:xfrm flipH="1" flipV="1">
            <a:off x="1376024" y="1580228"/>
            <a:ext cx="2476" cy="42479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7EBBB1-49E3-35D3-F26B-3C628FBCCBAB}"/>
                  </a:ext>
                </a:extLst>
              </p:cNvPr>
              <p:cNvSpPr txBox="1"/>
              <p:nvPr/>
            </p:nvSpPr>
            <p:spPr>
              <a:xfrm>
                <a:off x="860927" y="1639730"/>
                <a:ext cx="215700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7EBBB1-49E3-35D3-F26B-3C628FBCC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7" y="1639730"/>
                <a:ext cx="215700" cy="323165"/>
              </a:xfrm>
              <a:prstGeom prst="rect">
                <a:avLst/>
              </a:prstGeom>
              <a:blipFill>
                <a:blip r:embed="rId7"/>
                <a:stretch>
                  <a:fillRect l="-30556" r="-2500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376AE5-57C4-687C-4193-671FB310A1B4}"/>
              </a:ext>
            </a:extLst>
          </p:cNvPr>
          <p:cNvCxnSpPr>
            <a:cxnSpLocks/>
          </p:cNvCxnSpPr>
          <p:nvPr/>
        </p:nvCxnSpPr>
        <p:spPr>
          <a:xfrm>
            <a:off x="1984913" y="2470359"/>
            <a:ext cx="932154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B0C31B-71C8-6B75-1737-F8DDD50F0921}"/>
              </a:ext>
            </a:extLst>
          </p:cNvPr>
          <p:cNvCxnSpPr>
            <a:cxnSpLocks/>
          </p:cNvCxnSpPr>
          <p:nvPr/>
        </p:nvCxnSpPr>
        <p:spPr>
          <a:xfrm>
            <a:off x="2201646" y="2470359"/>
            <a:ext cx="0" cy="86025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76E389-641F-6DB0-3861-E53C872CD7B0}"/>
                  </a:ext>
                </a:extLst>
              </p:cNvPr>
              <p:cNvSpPr txBox="1"/>
              <p:nvPr/>
            </p:nvSpPr>
            <p:spPr>
              <a:xfrm>
                <a:off x="2325194" y="2686014"/>
                <a:ext cx="6619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76E389-641F-6DB0-3861-E53C872C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94" y="2686014"/>
                <a:ext cx="661976" cy="323165"/>
              </a:xfrm>
              <a:prstGeom prst="rect">
                <a:avLst/>
              </a:prstGeom>
              <a:blipFill>
                <a:blip r:embed="rId8"/>
                <a:stretch>
                  <a:fillRect l="-5505" t="-1887" r="-10092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8592C2-4373-B559-B533-082438561CD4}"/>
                  </a:ext>
                </a:extLst>
              </p:cNvPr>
              <p:cNvSpPr txBox="1"/>
              <p:nvPr/>
            </p:nvSpPr>
            <p:spPr>
              <a:xfrm>
                <a:off x="3113143" y="2308776"/>
                <a:ext cx="20999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8592C2-4373-B559-B533-082438561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43" y="2308776"/>
                <a:ext cx="209993" cy="323165"/>
              </a:xfrm>
              <a:prstGeom prst="rect">
                <a:avLst/>
              </a:prstGeom>
              <a:blipFill>
                <a:blip r:embed="rId9"/>
                <a:stretch>
                  <a:fillRect l="-32353" r="-29412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1AC4CD94-2D0A-38CB-CBBD-313658AF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959" y="1513877"/>
            <a:ext cx="2681486" cy="19964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The total Hamiltonian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21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2100" dirty="0"/>
              <a:t>Time-dependent Schrodinger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BF13E6-7709-C204-82DF-7A2AD973E421}"/>
                  </a:ext>
                </a:extLst>
              </p:cNvPr>
              <p:cNvSpPr txBox="1"/>
              <p:nvPr/>
            </p:nvSpPr>
            <p:spPr>
              <a:xfrm>
                <a:off x="7125084" y="1538174"/>
                <a:ext cx="4019365" cy="424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100" i="1" dirty="0">
                              <a:latin typeface="Cambria Math" panose="02040503050406030204" pitchFamily="18" charset="0"/>
                            </a:rPr>
                            <m:t>/2)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1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100" dirty="0" smtClean="0">
                          <a:latin typeface="Cambria Math" panose="02040503050406030204" pitchFamily="18" charset="0"/>
                        </a:rPr>
                        <m:t>Ω</m:t>
                      </m:r>
                      <m:func>
                        <m:funcPr>
                          <m:ctrlPr>
                            <a:rPr lang="en-US" sz="2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1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BF13E6-7709-C204-82DF-7A2AD973E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084" y="1538174"/>
                <a:ext cx="4019365" cy="424155"/>
              </a:xfrm>
              <a:prstGeom prst="rect">
                <a:avLst/>
              </a:prstGeom>
              <a:blipFill>
                <a:blip r:embed="rId10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D8DD73-0BCE-9585-FE4D-81079BD54060}"/>
              </a:ext>
            </a:extLst>
          </p:cNvPr>
          <p:cNvSpPr/>
          <p:nvPr/>
        </p:nvSpPr>
        <p:spPr>
          <a:xfrm>
            <a:off x="7180485" y="2459650"/>
            <a:ext cx="3899796" cy="79563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8F010E-7382-823C-1775-6ACC429431D2}"/>
                  </a:ext>
                </a:extLst>
              </p:cNvPr>
              <p:cNvSpPr txBox="1"/>
              <p:nvPr/>
            </p:nvSpPr>
            <p:spPr>
              <a:xfrm>
                <a:off x="7636042" y="2480773"/>
                <a:ext cx="2951747" cy="706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f>
                        <m:fPr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)⟩=</m:t>
                      </m:r>
                      <m:acc>
                        <m:accPr>
                          <m:chr m:val="̂"/>
                          <m:ctrlP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dirty="0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8F010E-7382-823C-1775-6ACC42943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042" y="2480773"/>
                <a:ext cx="2951747" cy="7068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649" y="4155956"/>
                <a:ext cx="9673425" cy="20950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dirty="0"/>
                  <a:t>Consider initial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b="1" u="sng" dirty="0"/>
                  <a:t>Claim</a:t>
                </a:r>
                <a:r>
                  <a:rPr lang="en-US" sz="2100" dirty="0"/>
                  <a:t>: Only when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2100" dirty="0"/>
                  <a:t>, we are able to effectively drive the atom to state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49" y="4155956"/>
                <a:ext cx="9673425" cy="2095032"/>
              </a:xfrm>
              <a:prstGeom prst="rect">
                <a:avLst/>
              </a:prstGeom>
              <a:blipFill>
                <a:blip r:embed="rId12"/>
                <a:stretch>
                  <a:fillRect l="-75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61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graph with 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85603FE5-B2B7-EF67-11E1-CB8C0B49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75" y="2002419"/>
            <a:ext cx="5527195" cy="4145396"/>
          </a:xfrm>
          <a:prstGeom prst="rect">
            <a:avLst/>
          </a:prstGeom>
        </p:spPr>
      </p:pic>
      <p:pic>
        <p:nvPicPr>
          <p:cNvPr id="42" name="Picture 41" descr="A graph of a function&#10;&#10;Description automatically generated">
            <a:extLst>
              <a:ext uri="{FF2B5EF4-FFF2-40B4-BE49-F238E27FC236}">
                <a16:creationId xmlns:a16="http://schemas.microsoft.com/office/drawing/2014/main" id="{7F174C8E-03AF-D57F-463C-5649B0E79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4" y="2002420"/>
            <a:ext cx="5527195" cy="41453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7">
            <a:extLst>
              <a:ext uri="{FF2B5EF4-FFF2-40B4-BE49-F238E27FC236}">
                <a16:creationId xmlns:a16="http://schemas.microsoft.com/office/drawing/2014/main" id="{F5B773E2-8E4B-97BA-A105-0CC7FAC8DF2C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 dirty="0">
                <a:solidFill>
                  <a:schemeClr val="bg1"/>
                </a:solidFill>
              </a:rPr>
              <a:t>Rabi Oscillation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1053937"/>
                <a:ext cx="9673425" cy="948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dirty="0"/>
                  <a:t>Consider initial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b="1" u="sng" dirty="0"/>
                  <a:t>Claim</a:t>
                </a:r>
                <a:r>
                  <a:rPr lang="en-US" sz="2100" dirty="0"/>
                  <a:t>: Only when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2100" dirty="0"/>
                  <a:t>, we are able to effectively drive the atom to state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1053937"/>
                <a:ext cx="9673425" cy="948483"/>
              </a:xfrm>
              <a:prstGeom prst="rect">
                <a:avLst/>
              </a:prstGeom>
              <a:blipFill>
                <a:blip r:embed="rId4"/>
                <a:stretch>
                  <a:fillRect l="-756" t="-387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39884-FCB2-C715-E008-F08E1C3BA279}"/>
                  </a:ext>
                </a:extLst>
              </p:cNvPr>
              <p:cNvSpPr txBox="1"/>
              <p:nvPr/>
            </p:nvSpPr>
            <p:spPr>
              <a:xfrm>
                <a:off x="4807321" y="2182936"/>
                <a:ext cx="844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639884-FCB2-C715-E008-F08E1C3BA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21" y="2182936"/>
                <a:ext cx="844975" cy="276999"/>
              </a:xfrm>
              <a:prstGeom prst="rect">
                <a:avLst/>
              </a:prstGeom>
              <a:blipFill>
                <a:blip r:embed="rId5"/>
                <a:stretch>
                  <a:fillRect l="-3623" t="-2174" r="-724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97AA00-DDA0-E1C1-8CBB-030B30F6FA8D}"/>
                  </a:ext>
                </a:extLst>
              </p:cNvPr>
              <p:cNvSpPr txBox="1"/>
              <p:nvPr/>
            </p:nvSpPr>
            <p:spPr>
              <a:xfrm>
                <a:off x="10639365" y="2182935"/>
                <a:ext cx="10197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=</m:t>
                      </m:r>
                      <m:r>
                        <m:rPr>
                          <m:nor/>
                        </m:rPr>
                        <a:rPr lang="en-US" b="0" i="0" dirty="0" smtClean="0"/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97AA00-DDA0-E1C1-8CBB-030B30F6F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365" y="2182935"/>
                <a:ext cx="1019703" cy="276999"/>
              </a:xfrm>
              <a:prstGeom prst="rect">
                <a:avLst/>
              </a:prstGeom>
              <a:blipFill>
                <a:blip r:embed="rId6"/>
                <a:stretch>
                  <a:fillRect l="-2976" t="-2174" r="-535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3B7A4-5B68-7E0D-2494-C6127E4D6CB6}"/>
                  </a:ext>
                </a:extLst>
              </p:cNvPr>
              <p:cNvSpPr txBox="1"/>
              <p:nvPr/>
            </p:nvSpPr>
            <p:spPr>
              <a:xfrm>
                <a:off x="1414194" y="4990774"/>
                <a:ext cx="713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D007D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7D007D"/>
                    </a:solidFill>
                  </a:rPr>
                  <a:t>-pulse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3B7A4-5B68-7E0D-2494-C6127E4D6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194" y="4990774"/>
                <a:ext cx="713465" cy="276999"/>
              </a:xfrm>
              <a:prstGeom prst="rect">
                <a:avLst/>
              </a:prstGeom>
              <a:blipFill>
                <a:blip r:embed="rId7"/>
                <a:stretch>
                  <a:fillRect l="-8547" t="-28889" r="-20513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9D1549-E51D-19EB-1B3E-5942380929AA}"/>
                  </a:ext>
                </a:extLst>
              </p:cNvPr>
              <p:cNvSpPr txBox="1"/>
              <p:nvPr/>
            </p:nvSpPr>
            <p:spPr>
              <a:xfrm>
                <a:off x="1376335" y="3986256"/>
                <a:ext cx="27377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028102"/>
                    </a:solidFill>
                  </a:rPr>
                  <a:t>-pulse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28102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2810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28102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2810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28102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9D1549-E51D-19EB-1B3E-594238092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35" y="3986256"/>
                <a:ext cx="2737770" cy="276999"/>
              </a:xfrm>
              <a:prstGeom prst="rect">
                <a:avLst/>
              </a:prstGeom>
              <a:blipFill>
                <a:blip r:embed="rId8"/>
                <a:stretch>
                  <a:fillRect l="-3118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1D97BF-54EA-76F3-2DCD-23E2EF164FF1}"/>
              </a:ext>
            </a:extLst>
          </p:cNvPr>
          <p:cNvCxnSpPr/>
          <p:nvPr/>
        </p:nvCxnSpPr>
        <p:spPr>
          <a:xfrm>
            <a:off x="1041722" y="4930815"/>
            <a:ext cx="1458410" cy="0"/>
          </a:xfrm>
          <a:prstGeom prst="straightConnector1">
            <a:avLst/>
          </a:prstGeom>
          <a:ln w="38100">
            <a:solidFill>
              <a:srgbClr val="7D007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3228B6-3F84-E508-C616-2C8F418D4775}"/>
              </a:ext>
            </a:extLst>
          </p:cNvPr>
          <p:cNvCxnSpPr>
            <a:cxnSpLocks/>
          </p:cNvCxnSpPr>
          <p:nvPr/>
        </p:nvCxnSpPr>
        <p:spPr>
          <a:xfrm>
            <a:off x="1052369" y="4319289"/>
            <a:ext cx="2906173" cy="0"/>
          </a:xfrm>
          <a:prstGeom prst="straightConnector1">
            <a:avLst/>
          </a:prstGeom>
          <a:ln w="38100">
            <a:solidFill>
              <a:srgbClr val="02810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3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E5DD7913-CA92-BA5C-8B97-317A7EC3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4" y="2010959"/>
            <a:ext cx="5527195" cy="414539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itle 7">
                <a:extLst>
                  <a:ext uri="{FF2B5EF4-FFF2-40B4-BE49-F238E27FC236}">
                    <a16:creationId xmlns:a16="http://schemas.microsoft.com/office/drawing/2014/main" id="{F5B773E2-8E4B-97BA-A105-0CC7FAC8DF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1"/>
                <a:ext cx="10515600" cy="7723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500" b="1" dirty="0">
                    <a:solidFill>
                      <a:schemeClr val="bg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35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500" b="1" dirty="0">
                    <a:solidFill>
                      <a:schemeClr val="bg1"/>
                    </a:solidFill>
                  </a:rPr>
                  <a:t>-pulse Drive</a:t>
                </a:r>
              </a:p>
            </p:txBody>
          </p:sp>
        </mc:Choice>
        <mc:Fallback xmlns="">
          <p:sp>
            <p:nvSpPr>
              <p:cNvPr id="34" name="Title 7">
                <a:extLst>
                  <a:ext uri="{FF2B5EF4-FFF2-40B4-BE49-F238E27FC236}">
                    <a16:creationId xmlns:a16="http://schemas.microsoft.com/office/drawing/2014/main" id="{F5B773E2-8E4B-97BA-A105-0CC7FAC8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1"/>
                <a:ext cx="10515600" cy="772356"/>
              </a:xfrm>
              <a:prstGeom prst="rect">
                <a:avLst/>
              </a:prstGeom>
              <a:blipFill>
                <a:blip r:embed="rId3"/>
                <a:stretch>
                  <a:fillRect l="-1739" t="-5512" b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1053937"/>
                <a:ext cx="5704755" cy="948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dirty="0"/>
                  <a:t>Consider initial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b="0" dirty="0"/>
                  <a:t>Set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/>
                  <a:t>, we want to drive the system to state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1053937"/>
                <a:ext cx="5704755" cy="948483"/>
              </a:xfrm>
              <a:prstGeom prst="rect">
                <a:avLst/>
              </a:prstGeom>
              <a:blipFill>
                <a:blip r:embed="rId4"/>
                <a:stretch>
                  <a:fillRect l="-1282" t="-3871" r="-10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7">
                <a:extLst>
                  <a:ext uri="{FF2B5EF4-FFF2-40B4-BE49-F238E27FC236}">
                    <a16:creationId xmlns:a16="http://schemas.microsoft.com/office/drawing/2014/main" id="{CC244009-21FF-0864-14CC-0CA03F7AE2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625" y="2002420"/>
                <a:ext cx="5461241" cy="41453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To obtain 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-pulse, given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/>
                  <a:t>, all we need is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This would drive the system from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1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100" b="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We have seen that this can be done by using a unitary step function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0,  0&lt;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&amp;1,  </m:t>
                              </m:r>
                              <m:r>
                                <m:rPr>
                                  <m:sty m:val="p"/>
                                </m:rPr>
                                <a:rPr lang="en-US" sz="21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turn the field on 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1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100" dirty="0"/>
                  <a:t>shut it off at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Content Placeholder 37">
                <a:extLst>
                  <a:ext uri="{FF2B5EF4-FFF2-40B4-BE49-F238E27FC236}">
                    <a16:creationId xmlns:a16="http://schemas.microsoft.com/office/drawing/2014/main" id="{CC244009-21FF-0864-14CC-0CA03F7AE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25" y="2002420"/>
                <a:ext cx="5461241" cy="4145396"/>
              </a:xfrm>
              <a:prstGeom prst="rect">
                <a:avLst/>
              </a:prstGeom>
              <a:blipFill>
                <a:blip r:embed="rId5"/>
                <a:stretch>
                  <a:fillRect l="-1339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83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5E88540-8C0A-ABB3-64DE-F0AA7DD3E51C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D91D-5C24-6653-5F6B-20F1A329C6A1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itle 7">
                <a:extLst>
                  <a:ext uri="{FF2B5EF4-FFF2-40B4-BE49-F238E27FC236}">
                    <a16:creationId xmlns:a16="http://schemas.microsoft.com/office/drawing/2014/main" id="{F5B773E2-8E4B-97BA-A105-0CC7FAC8DF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1"/>
                <a:ext cx="10515600" cy="7723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500" b="1" dirty="0">
                    <a:solidFill>
                      <a:schemeClr val="bg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35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500" b="1" dirty="0">
                    <a:solidFill>
                      <a:schemeClr val="bg1"/>
                    </a:solidFill>
                  </a:rPr>
                  <a:t>-pulse Drive</a:t>
                </a:r>
              </a:p>
            </p:txBody>
          </p:sp>
        </mc:Choice>
        <mc:Fallback xmlns="">
          <p:sp>
            <p:nvSpPr>
              <p:cNvPr id="34" name="Title 7">
                <a:extLst>
                  <a:ext uri="{FF2B5EF4-FFF2-40B4-BE49-F238E27FC236}">
                    <a16:creationId xmlns:a16="http://schemas.microsoft.com/office/drawing/2014/main" id="{F5B773E2-8E4B-97BA-A105-0CC7FAC8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1"/>
                <a:ext cx="10515600" cy="772356"/>
              </a:xfrm>
              <a:prstGeom prst="rect">
                <a:avLst/>
              </a:prstGeom>
              <a:blipFill>
                <a:blip r:embed="rId2"/>
                <a:stretch>
                  <a:fillRect l="-1739" t="-5512" b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574" y="1053937"/>
                <a:ext cx="5704755" cy="9484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dirty="0"/>
                  <a:t>Consider initial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=|0⟩</m:t>
                    </m:r>
                  </m:oMath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None/>
                </a:pPr>
                <a:r>
                  <a:rPr lang="en-US" sz="2100" b="0" dirty="0"/>
                  <a:t>Set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/>
                  <a:t>, we want to drive the system to state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12" name="Content Placeholder 37">
                <a:extLst>
                  <a:ext uri="{FF2B5EF4-FFF2-40B4-BE49-F238E27FC236}">
                    <a16:creationId xmlns:a16="http://schemas.microsoft.com/office/drawing/2014/main" id="{19A1D5DE-F20A-587A-345C-C86899DF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4" y="1053937"/>
                <a:ext cx="5704755" cy="948483"/>
              </a:xfrm>
              <a:prstGeom prst="rect">
                <a:avLst/>
              </a:prstGeom>
              <a:blipFill>
                <a:blip r:embed="rId3"/>
                <a:stretch>
                  <a:fillRect l="-1282" t="-3871" r="-10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 descr="A graph of a function&#10;&#10;Description automatically generated">
            <a:extLst>
              <a:ext uri="{FF2B5EF4-FFF2-40B4-BE49-F238E27FC236}">
                <a16:creationId xmlns:a16="http://schemas.microsoft.com/office/drawing/2014/main" id="{68C9CEA1-569B-4202-42BA-FF3359207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34" y="2002421"/>
            <a:ext cx="5527195" cy="4145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7">
                <a:extLst>
                  <a:ext uri="{FF2B5EF4-FFF2-40B4-BE49-F238E27FC236}">
                    <a16:creationId xmlns:a16="http://schemas.microsoft.com/office/drawing/2014/main" id="{CC244009-21FF-0864-14CC-0CA03F7AE2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4625" y="2002420"/>
                <a:ext cx="5461241" cy="41453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To obtain a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-pulse, given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/>
                  <a:t>, all we need is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This would drive the system from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100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100" b="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We can also do it using a Gaussian pulse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1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2100" dirty="0"/>
                  <a:t>In this case, we tune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100" dirty="0"/>
                  <a:t> such that the area under the curve is exactly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1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37">
                <a:extLst>
                  <a:ext uri="{FF2B5EF4-FFF2-40B4-BE49-F238E27FC236}">
                    <a16:creationId xmlns:a16="http://schemas.microsoft.com/office/drawing/2014/main" id="{CC244009-21FF-0864-14CC-0CA03F7AE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625" y="2002420"/>
                <a:ext cx="5461241" cy="4145396"/>
              </a:xfrm>
              <a:prstGeom prst="rect">
                <a:avLst/>
              </a:prstGeom>
              <a:blipFill>
                <a:blip r:embed="rId5"/>
                <a:stretch>
                  <a:fillRect l="-1339" t="-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9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3503</TotalTime>
  <Words>3112</Words>
  <Application>Microsoft Office PowerPoint</Application>
  <PresentationFormat>Widescreen</PresentationFormat>
  <Paragraphs>324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Two-level System and  the Rydberg Blockade CNOT Gate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Floquet Modes</vt:lpstr>
      <vt:lpstr>Floquet Modes</vt:lpstr>
      <vt:lpstr>Solving the Two-level System</vt:lpstr>
      <vt:lpstr>Optical Lattice with Floquet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Miao, Jinyan</cp:lastModifiedBy>
  <cp:revision>388</cp:revision>
  <dcterms:created xsi:type="dcterms:W3CDTF">2023-06-18T05:46:46Z</dcterms:created>
  <dcterms:modified xsi:type="dcterms:W3CDTF">2024-05-04T06:19:30Z</dcterms:modified>
</cp:coreProperties>
</file>