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13C1-4A29-BEDB-F09E-5E64B050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EFA0-33F7-0526-EAC7-32B193F58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1B4-E59B-77FC-C584-F087E838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5106-2E56-6B1E-4DB7-5256309D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D18E-13CB-0951-9B7C-7DF63412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DA60-5B7D-1DD2-3CCB-5B41C621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D9192-4502-27C8-7BF0-5960DD82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2A3A-5104-B586-BBC5-DD13B50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3350-7A6D-DAE8-B574-2F2B88C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0BCE-6CA0-F5E1-6941-8A9C95C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912D9-5F9F-C8D3-01CA-230E2465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CB7F6-6B04-FD8B-7B19-04143A03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BFFF-9E41-A5B0-C377-62103E3B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7025-78BF-6BB4-B426-DBFC8665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8026-A7BA-3654-956D-B030B2DD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D6D7-AC81-FCCD-608B-AA44077A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370A-1EA7-C8D9-6660-A5B17C61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0C1D-2780-A1FB-E848-570EE32D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E258C-A8D5-B35A-FC99-EB0E25E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3228-1CAD-B5E4-744A-1A304FBE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DBDB-36A2-911A-50C4-D789673D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C2D61-F486-9207-05EB-56A18687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406A-9D42-05AC-6E92-8ADA170A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47A5-3B1B-684B-77E0-D36E42AA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53E0-DE22-EE45-A365-0CA7499C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02A4-EC49-98F9-5033-036D50A0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9D6E-9AC9-9537-47E1-90D4F4FE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91DE-F1E6-F568-6413-52F8FE65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5056-E417-09B8-0FD9-34F3C3BC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1662-3A68-91DC-51BE-D2211100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21F49-AB03-3E6A-B6C3-5728B8BD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9D3-1B87-0E89-C681-B7734FC9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32B0-E0F2-3C89-BD49-F674AA1C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FEBE1-C3B1-3E39-3458-5922E4AA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DA09-B2D2-E3AD-8540-8C9A95187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44097-621B-D4F0-FC19-AF187BBF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22215-0CEE-4053-FCE3-CBC117F3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88F1B-317A-6452-A855-5C54A9E6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CF8EC-6B88-65DC-0CD9-7A0AC9F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BEC1-1228-14A5-A100-FBB2949B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FD0EA-177D-F31D-69FE-CE86E902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86F07-D873-854A-0F0F-E9BBBBDD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034D-6E49-3BD2-BFF1-1613CC7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1C274-A25C-1948-41BF-0EB25565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32A3C-304B-0A8E-15A2-3F5D05C3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A045-3A89-D33C-F7C0-EA337876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25E1-DA47-DBA5-8A8D-10D9907D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1D72-CB4F-637F-ACF3-F3B08080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CFEFF-C4D5-8A8E-A521-C946C4CBB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7465-CDEB-57D2-11A4-1C3A9DF6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D238C-9186-EBB9-55AD-540B48C7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6AB17-35B6-69B8-CB37-FED95D0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EDB-507E-0BA7-1DBA-74764ED1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39845-AFB9-30DD-450B-FCBE863B9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CF219-2008-91ED-7239-D4346DE9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AE1B-74AE-AA1E-CE38-C866611F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80CAE-93DB-AECF-35E7-CA52E51C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5559D-6B6F-25C0-940F-6F24EB82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BF47A-721E-C8E1-B1B8-4150DBFF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B366-2A4C-B31A-DD3A-C39464E9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5979-87CF-2E0A-9033-2A90839A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9168-C0A5-4959-A5FD-58698774AA9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11D6-3742-000F-0D9A-D7D11A38B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64A7-E900-8C5F-2EDE-A10F9977D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9CE3-EE88-4B6A-9228-71471A8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0CAF-06C3-F438-013C-81B5DF72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70" y="1557369"/>
            <a:ext cx="9379259" cy="2387600"/>
          </a:xfrm>
        </p:spPr>
        <p:txBody>
          <a:bodyPr>
            <a:normAutofit/>
          </a:bodyPr>
          <a:lstStyle/>
          <a:p>
            <a:r>
              <a:rPr lang="en-US" b="1" dirty="0"/>
              <a:t>Parity-time</a:t>
            </a:r>
            <a:r>
              <a:rPr lang="en-US" b="1" i="1" dirty="0"/>
              <a:t> </a:t>
            </a:r>
            <a:r>
              <a:rPr lang="en-US" b="1" dirty="0"/>
              <a:t>symmetry in </a:t>
            </a:r>
            <a:br>
              <a:rPr lang="en-US" b="1" dirty="0"/>
            </a:br>
            <a:r>
              <a:rPr lang="en-US" b="1" dirty="0"/>
              <a:t>Optical-based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13F4-EB2D-90F9-54AB-9FC521EC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971" y="4935255"/>
            <a:ext cx="3597869" cy="12708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Jinyan Miao, </a:t>
            </a:r>
            <a:r>
              <a:rPr lang="en-US" dirty="0" err="1"/>
              <a:t>Chulwon</a:t>
            </a:r>
            <a:r>
              <a:rPr lang="en-US" dirty="0"/>
              <a:t> Lee</a:t>
            </a:r>
          </a:p>
          <a:p>
            <a:pPr algn="r"/>
            <a:r>
              <a:rPr lang="en-US" dirty="0"/>
              <a:t>University of Michigan</a:t>
            </a:r>
          </a:p>
          <a:p>
            <a:pPr algn="r"/>
            <a:r>
              <a:rPr lang="en-US" dirty="0"/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95783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D3401-8702-569D-6A10-3C700909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6" y="685417"/>
            <a:ext cx="5229955" cy="5487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C41EA-D1E4-E320-4867-20E6C2CA6404}"/>
              </a:ext>
            </a:extLst>
          </p:cNvPr>
          <p:cNvSpPr txBox="1"/>
          <p:nvPr/>
        </p:nvSpPr>
        <p:spPr>
          <a:xfrm>
            <a:off x="5858005" y="685417"/>
            <a:ext cx="55406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Exceptional Point (EP)</a:t>
            </a:r>
          </a:p>
          <a:p>
            <a:endParaRPr lang="en-US" sz="2500" b="1" dirty="0"/>
          </a:p>
          <a:p>
            <a:r>
              <a:rPr lang="en-US" sz="2500" dirty="0"/>
              <a:t>The two energy levels degenerate into one at the EP. This behavior is desirable for building a microcavity sensor.</a:t>
            </a:r>
          </a:p>
          <a:p>
            <a:endParaRPr lang="en-US" sz="2500" dirty="0"/>
          </a:p>
          <a:p>
            <a:r>
              <a:rPr lang="en-US" sz="2500" dirty="0"/>
              <a:t>A small change in the environment (say, the gain of the photonic cavities) results in a rapid splitting in the energy levels.</a:t>
            </a:r>
          </a:p>
        </p:txBody>
      </p:sp>
    </p:spTree>
    <p:extLst>
      <p:ext uri="{BB962C8B-B14F-4D97-AF65-F5344CB8AC3E}">
        <p14:creationId xmlns:p14="http://schemas.microsoft.com/office/powerpoint/2010/main" val="101898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CCB4-F815-7426-CC6B-FAFB2E36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0845-51CE-5C68-39B0-4E08D24F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Bender, Carl M., Stefan Boettcher, and Peter N.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Meisinger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“PT-Symmetric Quantum Mechanics.”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Mathematical Physics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40, no. 5 (1999): 2201–29. https://doi.org/10.1063/1.532860.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Miri, Mohammad-Ali, and Andrea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Alù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“Exceptional Points in Optics and Photonics.”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363, no. 6422 (2019). https://doi.org/10.1126/science.aar7709.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“Photonic Crystal Cavities.” University of Oxford Department of Physics, March 22, 2021. https://www.physics.ox.ac.uk/research/group/quantum-optoelectronics/projects/photonic-crystal-cavities.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Xia, Ji,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Qifeng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Qiao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Guangcan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Zhou, Fook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Siong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Chau, and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Guangya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Zhou. “Opto-Mechanical Photonic Crystal Cavities for Sensing Application.”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10, no. 20 (2020): 7080. https://doi.org/10.3390/app10207080.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Jinyan Miao,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Chulwon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Michigan,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31856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4EAC-163A-CC95-998D-CF6BEBEE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D5CE-08D5-85D2-A94B-D52856AE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operator</a:t>
            </a:r>
          </a:p>
          <a:p>
            <a:r>
              <a:rPr lang="en-US" dirty="0"/>
              <a:t>Photonic crystal cavities</a:t>
            </a:r>
          </a:p>
          <a:p>
            <a:r>
              <a:rPr lang="en-US" dirty="0"/>
              <a:t>Theory of PT-symmetry</a:t>
            </a:r>
          </a:p>
          <a:p>
            <a:r>
              <a:rPr lang="en-US" dirty="0"/>
              <a:t>Application of PT-symmetry</a:t>
            </a:r>
          </a:p>
        </p:txBody>
      </p:sp>
    </p:spTree>
    <p:extLst>
      <p:ext uri="{BB962C8B-B14F-4D97-AF65-F5344CB8AC3E}">
        <p14:creationId xmlns:p14="http://schemas.microsoft.com/office/powerpoint/2010/main" val="382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1E1E3E-7159-0E74-FEC0-27613F46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US" b="1" dirty="0"/>
              <a:t>Hamiltonian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E8E2CC2-FF1E-3B6D-96B9-490F38BA3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8770" y="1583713"/>
                <a:ext cx="3723588" cy="7950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E8E2CC2-FF1E-3B6D-96B9-490F38BA3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770" y="1583713"/>
                <a:ext cx="3723588" cy="7950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AC74F-5DEE-BBBC-E2AF-41493EA0D5B2}"/>
                  </a:ext>
                </a:extLst>
              </p:cNvPr>
              <p:cNvSpPr txBox="1"/>
              <p:nvPr/>
            </p:nvSpPr>
            <p:spPr>
              <a:xfrm>
                <a:off x="6096000" y="2861092"/>
                <a:ext cx="5536504" cy="362419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2500" dirty="0">
                    <a:latin typeface="+mj-lt"/>
                  </a:rPr>
                  <a:t>Typically, the Hamiltonian operator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>
                    <a:latin typeface="+mj-lt"/>
                  </a:rPr>
                  <a:t> is Hermitian,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500">
                            <a:latin typeface="+mj-lt"/>
                          </a:rPr>
                          <m:t>†</m:t>
                        </m:r>
                      </m:sup>
                    </m:sSup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500" dirty="0">
                    <a:latin typeface="+mj-lt"/>
                  </a:rPr>
                  <a:t> so we are guaranteed to have real eigen-energies for the system according to the Spectral Theorem.  But in general,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>
                    <a:latin typeface="+mj-lt"/>
                  </a:rPr>
                  <a:t> needs </a:t>
                </a:r>
                <a:r>
                  <a:rPr lang="en-US" sz="2500">
                    <a:latin typeface="+mj-lt"/>
                  </a:rPr>
                  <a:t>not be </a:t>
                </a:r>
                <a:r>
                  <a:rPr lang="en-US" sz="2500" dirty="0">
                    <a:latin typeface="+mj-lt"/>
                  </a:rPr>
                  <a:t>Hermitian, especially in some optical system where we apply gain/loss to the components. </a:t>
                </a:r>
              </a:p>
              <a:p>
                <a:pPr algn="just"/>
                <a:endParaRPr lang="en-US" sz="25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AC74F-5DEE-BBBC-E2AF-41493EA0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61092"/>
                <a:ext cx="5536504" cy="3624197"/>
              </a:xfrm>
              <a:prstGeom prst="rect">
                <a:avLst/>
              </a:prstGeom>
              <a:blipFill>
                <a:blip r:embed="rId3"/>
                <a:stretch>
                  <a:fillRect l="-1762" t="-1176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BC7B12-B261-D2DD-E195-5754F31A4840}"/>
              </a:ext>
            </a:extLst>
          </p:cNvPr>
          <p:cNvCxnSpPr>
            <a:cxnSpLocks/>
          </p:cNvCxnSpPr>
          <p:nvPr/>
        </p:nvCxnSpPr>
        <p:spPr>
          <a:xfrm flipH="1">
            <a:off x="3845490" y="2378740"/>
            <a:ext cx="665225" cy="53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0743F5E-96EF-CE40-D1F7-F5C94B50D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4370" y="2898464"/>
                <a:ext cx="4030462" cy="955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5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0743F5E-96EF-CE40-D1F7-F5C94B50D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0" y="2898464"/>
                <a:ext cx="4030462" cy="955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84B876-31CC-980F-9996-8639DF6D71C2}"/>
                  </a:ext>
                </a:extLst>
              </p:cNvPr>
              <p:cNvSpPr txBox="1"/>
              <p:nvPr/>
            </p:nvSpPr>
            <p:spPr>
              <a:xfrm>
                <a:off x="1010287" y="4083110"/>
                <a:ext cx="4455092" cy="2052165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algn="just"/>
                <a:r>
                  <a:rPr lang="en-US" sz="2500" dirty="0">
                    <a:latin typeface="+mj-lt"/>
                  </a:rPr>
                  <a:t>We see here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>
                    <a:latin typeface="+mj-lt"/>
                  </a:rPr>
                  <a:t> is a linear operator, then we can treat it just like what we did in linear algebra.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500" dirty="0">
                    <a:latin typeface="+mj-lt"/>
                  </a:rPr>
                  <a:t> is an eigenvector to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500" dirty="0">
                    <a:latin typeface="+mj-lt"/>
                  </a:rPr>
                  <a:t> is the corresponding eigenvalue.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84B876-31CC-980F-9996-8639DF6D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87" y="4083110"/>
                <a:ext cx="4455092" cy="2052165"/>
              </a:xfrm>
              <a:prstGeom prst="rect">
                <a:avLst/>
              </a:prstGeom>
              <a:blipFill>
                <a:blip r:embed="rId5"/>
                <a:stretch>
                  <a:fillRect l="-2326" t="-2381" r="-2189" b="-6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5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D1616-1800-1104-E8C5-44F1EA42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58" y="4071877"/>
            <a:ext cx="4816112" cy="1739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976EF-58EA-7EE3-E20A-4B342966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52" y="568741"/>
            <a:ext cx="5260454" cy="43728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ACD5FA-351A-4867-B98E-1ACE62B04CB6}"/>
              </a:ext>
            </a:extLst>
          </p:cNvPr>
          <p:cNvSpPr/>
          <p:nvPr/>
        </p:nvSpPr>
        <p:spPr>
          <a:xfrm>
            <a:off x="6199906" y="568741"/>
            <a:ext cx="331233" cy="475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C1B8C7-17D2-53BA-44BD-91D87B7A0FE3}"/>
              </a:ext>
            </a:extLst>
          </p:cNvPr>
          <p:cNvSpPr/>
          <p:nvPr/>
        </p:nvSpPr>
        <p:spPr>
          <a:xfrm>
            <a:off x="3261183" y="4455065"/>
            <a:ext cx="558096" cy="475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FB6AC8-9A9F-53D9-2B6A-48714F917C90}"/>
              </a:ext>
            </a:extLst>
          </p:cNvPr>
          <p:cNvCxnSpPr>
            <a:cxnSpLocks/>
          </p:cNvCxnSpPr>
          <p:nvPr/>
        </p:nvCxnSpPr>
        <p:spPr>
          <a:xfrm flipV="1">
            <a:off x="3802285" y="2839232"/>
            <a:ext cx="0" cy="1937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ECBE56-10C1-82D6-6D17-E10196257076}"/>
              </a:ext>
            </a:extLst>
          </p:cNvPr>
          <p:cNvSpPr txBox="1"/>
          <p:nvPr/>
        </p:nvSpPr>
        <p:spPr>
          <a:xfrm>
            <a:off x="926926" y="4825646"/>
            <a:ext cx="5047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wave of some specific frequency is trapped in this region in form of standing waves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E3160C-841F-F4DA-CDD6-F7F8B7C84C0C}"/>
              </a:ext>
            </a:extLst>
          </p:cNvPr>
          <p:cNvSpPr/>
          <p:nvPr/>
        </p:nvSpPr>
        <p:spPr>
          <a:xfrm rot="1335566">
            <a:off x="3282867" y="2456627"/>
            <a:ext cx="1072822" cy="501041"/>
          </a:xfrm>
          <a:prstGeom prst="ellipse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6FC98-4EE7-48EE-B75F-343946717B9B}"/>
              </a:ext>
            </a:extLst>
          </p:cNvPr>
          <p:cNvCxnSpPr/>
          <p:nvPr/>
        </p:nvCxnSpPr>
        <p:spPr>
          <a:xfrm flipV="1">
            <a:off x="1352811" y="2839232"/>
            <a:ext cx="0" cy="786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635063-F3E1-E147-DD55-4C33D1194E32}"/>
              </a:ext>
            </a:extLst>
          </p:cNvPr>
          <p:cNvSpPr txBox="1"/>
          <p:nvPr/>
        </p:nvSpPr>
        <p:spPr>
          <a:xfrm>
            <a:off x="701983" y="3695109"/>
            <a:ext cx="2207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with high index of refraction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B98DE3-2FFF-146A-0A47-8ADAB3872FD9}"/>
              </a:ext>
            </a:extLst>
          </p:cNvPr>
          <p:cNvSpPr txBox="1"/>
          <p:nvPr/>
        </p:nvSpPr>
        <p:spPr>
          <a:xfrm>
            <a:off x="926926" y="5602240"/>
            <a:ext cx="4797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measure the frequency of the system, we get the frequency of the standing wave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45A208-45F9-BA54-E264-54DAFA1378D1}"/>
              </a:ext>
            </a:extLst>
          </p:cNvPr>
          <p:cNvSpPr txBox="1"/>
          <p:nvPr/>
        </p:nvSpPr>
        <p:spPr>
          <a:xfrm>
            <a:off x="6936575" y="2013312"/>
            <a:ext cx="4437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two cavities closed together, so that they are coupled via tunnelling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83247-D307-9261-BD62-D047FF232796}"/>
              </a:ext>
            </a:extLst>
          </p:cNvPr>
          <p:cNvCxnSpPr>
            <a:cxnSpLocks/>
          </p:cNvCxnSpPr>
          <p:nvPr/>
        </p:nvCxnSpPr>
        <p:spPr>
          <a:xfrm flipH="1">
            <a:off x="8054235" y="3447063"/>
            <a:ext cx="653442" cy="721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C3F337-C144-B409-3DBD-BA3E92AA65CC}"/>
              </a:ext>
            </a:extLst>
          </p:cNvPr>
          <p:cNvCxnSpPr>
            <a:cxnSpLocks/>
          </p:cNvCxnSpPr>
          <p:nvPr/>
        </p:nvCxnSpPr>
        <p:spPr>
          <a:xfrm>
            <a:off x="9818763" y="3429000"/>
            <a:ext cx="627944" cy="739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2F12DE-C088-34E4-37EE-0F258955E5D4}"/>
              </a:ext>
            </a:extLst>
          </p:cNvPr>
          <p:cNvSpPr txBox="1"/>
          <p:nvPr/>
        </p:nvSpPr>
        <p:spPr>
          <a:xfrm>
            <a:off x="6936575" y="2721156"/>
            <a:ext cx="4437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gain to one of them, and apply loss to the other 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728B01-91E1-075D-AE95-840C42002518}"/>
              </a:ext>
            </a:extLst>
          </p:cNvPr>
          <p:cNvSpPr txBox="1"/>
          <p:nvPr/>
        </p:nvSpPr>
        <p:spPr>
          <a:xfrm>
            <a:off x="6936575" y="1014270"/>
            <a:ext cx="44370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Photonic crystal cavities</a:t>
            </a:r>
          </a:p>
        </p:txBody>
      </p:sp>
    </p:spTree>
    <p:extLst>
      <p:ext uri="{BB962C8B-B14F-4D97-AF65-F5344CB8AC3E}">
        <p14:creationId xmlns:p14="http://schemas.microsoft.com/office/powerpoint/2010/main" val="387017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6EA527-C6D9-23AA-29E6-3B226D4E2DFA}"/>
              </a:ext>
            </a:extLst>
          </p:cNvPr>
          <p:cNvSpPr txBox="1"/>
          <p:nvPr/>
        </p:nvSpPr>
        <p:spPr>
          <a:xfrm>
            <a:off x="3423007" y="913524"/>
            <a:ext cx="84144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+mj-lt"/>
              </a:rPr>
              <a:t>The Hamiltonian describes the total energy of a system</a:t>
            </a:r>
            <a:endParaRPr lang="en-US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3B955-41D8-42A9-97AB-DBF0CA48D1A3}"/>
                  </a:ext>
                </a:extLst>
              </p:cNvPr>
              <p:cNvSpPr txBox="1"/>
              <p:nvPr/>
            </p:nvSpPr>
            <p:spPr>
              <a:xfrm>
                <a:off x="597205" y="2201541"/>
                <a:ext cx="3550413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5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3B955-41D8-42A9-97AB-DBF0CA48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5" y="2201541"/>
                <a:ext cx="3550413" cy="728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999907-1DBE-27F5-9287-0A28AD41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3" y="2158584"/>
            <a:ext cx="5658881" cy="3612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57984C9-E354-A9C4-52DF-79391F262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636" y="961687"/>
                <a:ext cx="2653324" cy="466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57984C9-E354-A9C4-52DF-79391F262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636" y="961687"/>
                <a:ext cx="2653324" cy="466087"/>
              </a:xfr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81EFA-07AD-C408-8140-D8616C75688E}"/>
                  </a:ext>
                </a:extLst>
              </p:cNvPr>
              <p:cNvSpPr txBox="1"/>
              <p:nvPr/>
            </p:nvSpPr>
            <p:spPr>
              <a:xfrm>
                <a:off x="660636" y="3429000"/>
                <a:ext cx="5081028" cy="3118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500" dirty="0"/>
                  <a:t> eigenstate of the system</a:t>
                </a:r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500"/>
                          <m:t>†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fraction of Box 1 in this state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500"/>
                          <m:t>†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fraction of Box 2 in this state</a:t>
                </a:r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500" dirty="0"/>
                  <a:t> = energy level of the entire system</a:t>
                </a:r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81EFA-07AD-C408-8140-D8616C756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" y="3429000"/>
                <a:ext cx="5081028" cy="3118033"/>
              </a:xfrm>
              <a:prstGeom prst="rect">
                <a:avLst/>
              </a:prstGeom>
              <a:blipFill>
                <a:blip r:embed="rId5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0110EC4-7579-DF69-6465-9C8380039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86" t="26555" r="36329" b="61828"/>
          <a:stretch/>
        </p:blipFill>
        <p:spPr>
          <a:xfrm>
            <a:off x="8701923" y="2969941"/>
            <a:ext cx="1086522" cy="58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6351A-0EAE-9640-8155-8170440458A0}"/>
                  </a:ext>
                </a:extLst>
              </p:cNvPr>
              <p:cNvSpPr txBox="1"/>
              <p:nvPr/>
            </p:nvSpPr>
            <p:spPr>
              <a:xfrm>
                <a:off x="3626937" y="3429000"/>
                <a:ext cx="609420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6351A-0EAE-9640-8155-81704404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37" y="3429000"/>
                <a:ext cx="6094206" cy="477054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B25F65-C4F0-3D78-A28C-8C3A84D4686A}"/>
                  </a:ext>
                </a:extLst>
              </p:cNvPr>
              <p:cNvSpPr txBox="1"/>
              <p:nvPr/>
            </p:nvSpPr>
            <p:spPr>
              <a:xfrm>
                <a:off x="6318142" y="4237213"/>
                <a:ext cx="609420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B25F65-C4F0-3D78-A28C-8C3A84D4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42" y="4237213"/>
                <a:ext cx="6094206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883F3F-398C-ED71-1C20-6B48814CC4F7}"/>
                  </a:ext>
                </a:extLst>
              </p:cNvPr>
              <p:cNvSpPr txBox="1"/>
              <p:nvPr/>
            </p:nvSpPr>
            <p:spPr>
              <a:xfrm>
                <a:off x="6130779" y="2041653"/>
                <a:ext cx="108652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883F3F-398C-ED71-1C20-6B48814CC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79" y="2041653"/>
                <a:ext cx="1086522" cy="47705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F2FD-598A-EBE2-0D88-082837FA8061}"/>
                  </a:ext>
                </a:extLst>
              </p:cNvPr>
              <p:cNvSpPr txBox="1"/>
              <p:nvPr/>
            </p:nvSpPr>
            <p:spPr>
              <a:xfrm>
                <a:off x="9919264" y="3230680"/>
                <a:ext cx="108652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FF2FD-598A-EBE2-0D88-082837FA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264" y="3230680"/>
                <a:ext cx="1086522" cy="47705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D815E-BF39-53A1-363E-D577A6C5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" y="685417"/>
            <a:ext cx="5229955" cy="5487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3FD1-A039-755C-E134-B72699336C7D}"/>
                  </a:ext>
                </a:extLst>
              </p:cNvPr>
              <p:cNvSpPr txBox="1"/>
              <p:nvPr/>
            </p:nvSpPr>
            <p:spPr>
              <a:xfrm>
                <a:off x="6096000" y="1123828"/>
                <a:ext cx="5327738" cy="4324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latin typeface="+mj-lt"/>
                  </a:rPr>
                  <a:t>To find out the energy spectrum of the system, we compute the eigenvalues of the Hamiltonian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b="1" dirty="0"/>
                  <a:t>.</a:t>
                </a:r>
              </a:p>
              <a:p>
                <a:endParaRPr lang="en-US" sz="2500" b="1" dirty="0"/>
              </a:p>
              <a:p>
                <a:r>
                  <a:rPr lang="en-US" sz="2500" dirty="0"/>
                  <a:t>In some cases, the system has two real energy levels, while in other cases, the system has two complex energy levels.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Complex energy is not an observable. </a:t>
                </a:r>
              </a:p>
              <a:p>
                <a:r>
                  <a:rPr lang="en-US" sz="2500" dirty="0"/>
                  <a:t>It simply indicates that the system is unstable.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3FD1-A039-755C-E134-B726993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23828"/>
                <a:ext cx="5327738" cy="4324261"/>
              </a:xfrm>
              <a:prstGeom prst="rect">
                <a:avLst/>
              </a:prstGeom>
              <a:blipFill>
                <a:blip r:embed="rId3"/>
                <a:stretch>
                  <a:fillRect l="-1831" t="-986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3FD1-A039-755C-E134-B72699336C7D}"/>
                  </a:ext>
                </a:extLst>
              </p:cNvPr>
              <p:cNvSpPr txBox="1"/>
              <p:nvPr/>
            </p:nvSpPr>
            <p:spPr>
              <a:xfrm>
                <a:off x="6096000" y="1123828"/>
                <a:ext cx="5327738" cy="509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latin typeface="+mj-lt"/>
                  </a:rPr>
                  <a:t>Carl Bender (1998)</a:t>
                </a:r>
              </a:p>
              <a:p>
                <a:endParaRPr lang="en-US" sz="2500" b="1" dirty="0">
                  <a:latin typeface="+mj-lt"/>
                </a:endParaRPr>
              </a:p>
              <a:p>
                <a:r>
                  <a:rPr lang="en-US" sz="2500" dirty="0"/>
                  <a:t>A system described by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/>
                  <a:t> has real energy-spectrum when </a:t>
                </a:r>
                <a14:m>
                  <m:oMath xmlns:m="http://schemas.openxmlformats.org/officeDocument/2006/math">
                    <m:r>
                      <a:rPr lang="en-US" sz="2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500" dirty="0"/>
                  <a:t> and its eigenvectors </a:t>
                </a:r>
                <a14:m>
                  <m:oMath xmlns:m="http://schemas.openxmlformats.org/officeDocument/2006/math">
                    <m:r>
                      <a:rPr lang="en-US" sz="2500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sz="2500" dirty="0"/>
                  <a:t> are PT-symmetric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Parity operator                     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:   </m:t>
                    </m:r>
                    <m:acc>
                      <m:accPr>
                        <m:chr m:val="⃗"/>
                        <m:ctrlPr>
                          <a:rPr lang="en-US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↦−</m:t>
                    </m:r>
                    <m:acc>
                      <m:accPr>
                        <m:chr m:val="⃗"/>
                        <m:ctrlPr>
                          <a:rPr lang="en-US" sz="25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2500" b="1" dirty="0"/>
              </a:p>
              <a:p>
                <a:r>
                  <a:rPr lang="en-US" sz="2500" dirty="0"/>
                  <a:t>Time reversal operator: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↦−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500" dirty="0"/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is PT-symmetric provided that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𝑷𝑻</m:t>
                    </m:r>
                    <m:r>
                      <a:rPr lang="en-US" sz="2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𝑷𝑻</m:t>
                    </m:r>
                  </m:oMath>
                </a14:m>
                <a:r>
                  <a:rPr lang="en-US" sz="2500" i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500" i="1" dirty="0"/>
                  <a:t> </a:t>
                </a:r>
                <a:r>
                  <a:rPr lang="en-US" sz="2500" dirty="0"/>
                  <a:t>is PT-symmetric provided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𝑷𝑻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𝑷𝑻</m:t>
                    </m:r>
                  </m:oMath>
                </a14:m>
                <a:r>
                  <a:rPr lang="en-US" sz="2500" i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873FD1-A039-755C-E134-B726993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23828"/>
                <a:ext cx="5327738" cy="5093702"/>
              </a:xfrm>
              <a:prstGeom prst="rect">
                <a:avLst/>
              </a:prstGeom>
              <a:blipFill>
                <a:blip r:embed="rId2"/>
                <a:stretch>
                  <a:fillRect l="-1831" t="-837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FC19B29-6389-9804-8567-A7E5FBDF4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53283" y="1123828"/>
                <a:ext cx="2653324" cy="466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FC19B29-6389-9804-8567-A7E5FBDF4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53283" y="1123828"/>
                <a:ext cx="2653324" cy="466087"/>
              </a:xfrm>
              <a:blipFill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C0167FB-5534-FC2E-F314-C5B0CA58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86" y="1123828"/>
            <a:ext cx="5504714" cy="47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6053F-7155-FB7E-3A1C-2316B291A45A}"/>
                  </a:ext>
                </a:extLst>
              </p:cNvPr>
              <p:cNvSpPr txBox="1"/>
              <p:nvPr/>
            </p:nvSpPr>
            <p:spPr>
              <a:xfrm>
                <a:off x="6963259" y="2151436"/>
                <a:ext cx="3550413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5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5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5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6053F-7155-FB7E-3A1C-2316B291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259" y="2151436"/>
                <a:ext cx="3550413" cy="728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62C315-5479-6DF0-D6D3-36893CE10365}"/>
                  </a:ext>
                </a:extLst>
              </p:cNvPr>
              <p:cNvSpPr txBox="1"/>
              <p:nvPr/>
            </p:nvSpPr>
            <p:spPr>
              <a:xfrm>
                <a:off x="6963259" y="3518863"/>
                <a:ext cx="5052164" cy="1410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take complex conjugate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62C315-5479-6DF0-D6D3-36893CE1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259" y="3518863"/>
                <a:ext cx="5052164" cy="1410964"/>
              </a:xfrm>
              <a:prstGeom prst="rect">
                <a:avLst/>
              </a:prstGeom>
              <a:blipFill>
                <a:blip r:embed="rId3"/>
                <a:stretch>
                  <a:fillRect l="-2171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F2A28C-C881-CC11-14D1-5633EF3B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8" y="941390"/>
            <a:ext cx="5681903" cy="3627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513FFC9-64E3-F0A9-FA0A-EDBC730E8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2817" y="1442431"/>
                <a:ext cx="2653324" cy="466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513FFC9-64E3-F0A9-FA0A-EDBC730E8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2817" y="1442431"/>
                <a:ext cx="2653324" cy="466087"/>
              </a:xfr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D815E-BF39-53A1-363E-D577A6C5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6" y="685417"/>
            <a:ext cx="5229955" cy="5487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73FD1-A039-755C-E134-B72699336C7D}"/>
              </a:ext>
            </a:extLst>
          </p:cNvPr>
          <p:cNvSpPr txBox="1"/>
          <p:nvPr/>
        </p:nvSpPr>
        <p:spPr>
          <a:xfrm>
            <a:off x="5858005" y="685417"/>
            <a:ext cx="5528154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The theory of PT-symmetry</a:t>
            </a:r>
          </a:p>
          <a:p>
            <a:endParaRPr lang="en-US" sz="2500" dirty="0"/>
          </a:p>
          <a:p>
            <a:r>
              <a:rPr lang="en-US" sz="2500" dirty="0"/>
              <a:t>It tells you exactly when the system has real energy spectrum and when the system has complex energy spectrum. Just like the spectral theorem. </a:t>
            </a:r>
          </a:p>
          <a:p>
            <a:endParaRPr lang="en-US" sz="2500" dirty="0"/>
          </a:p>
          <a:p>
            <a:r>
              <a:rPr lang="en-US" sz="2500" dirty="0"/>
              <a:t>But spectral theorem, or talking about the Hermicity of an operator, is purely a mathematical construct. On the other hand, the parity-time  symmetry of a system corresponds to conservations of momentum and energy. 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603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Parity-time symmetry in  Optical-based System</vt:lpstr>
      <vt:lpstr>Contents</vt:lpstr>
      <vt:lpstr>Hamiltonian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PT-symmetry in  Optical-based system</dc:title>
  <dc:creator>Miao, Jinyan</dc:creator>
  <cp:lastModifiedBy>Miao, Jinyan</cp:lastModifiedBy>
  <cp:revision>4</cp:revision>
  <dcterms:created xsi:type="dcterms:W3CDTF">2022-10-21T19:26:59Z</dcterms:created>
  <dcterms:modified xsi:type="dcterms:W3CDTF">2022-10-28T08:59:59Z</dcterms:modified>
</cp:coreProperties>
</file>