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EF8"/>
    <a:srgbClr val="00274C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4C299-B3C2-8347-1284-1FE53E9C048D}" v="318" dt="2023-07-17T17:45:29.562"/>
    <p1510:client id="{33510159-8B18-676B-F352-657B3C62F4C3}" v="10" dt="2023-07-17T18:13:19.847"/>
    <p1510:client id="{4932AC46-9163-986D-7F76-F9A77D1BA38C}" v="266" dt="2023-07-17T05:45:31.253"/>
    <p1510:client id="{A6AB277A-E1D2-2FD6-11F7-ACD390978429}" v="215" dt="2023-06-19T04:13:02.360"/>
    <p1510:client id="{C60DF8CA-1B40-9864-3669-D397A66D209D}" v="1702" dt="2023-06-18T22:11:19.320"/>
    <p1510:client id="{D920AF3C-A0E7-00D9-5AD1-941D0D5DE95D}" v="320" dt="2023-07-17T00:30:09.690"/>
    <p1510:client id="{D9B229C0-EA07-355A-1D36-408CF2E5CE37}" v="642" dt="2023-08-22T18:18:47.519"/>
    <p1510:client id="{FE5DCCD0-7AD7-41BE-A534-3D3D16826954}" v="288" dt="2023-06-18T07:44:55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A4901-4736-4833-AF8E-4464CF6779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69D7C-2A0E-4C28-A2BC-DB25D3A6D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1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D69D7C-2A0E-4C28-A2BC-DB25D3A6D8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0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2874" y="1148996"/>
            <a:ext cx="9706252" cy="2387600"/>
          </a:xfrm>
        </p:spPr>
        <p:txBody>
          <a:bodyPr>
            <a:normAutofit/>
          </a:bodyPr>
          <a:lstStyle/>
          <a:p>
            <a:r>
              <a:rPr lang="en-US" sz="5000" b="1" dirty="0"/>
              <a:t>The Application of </a:t>
            </a:r>
            <a:r>
              <a:rPr lang="en-US" sz="5000" b="1" dirty="0" err="1"/>
              <a:t>Floquet</a:t>
            </a:r>
            <a:r>
              <a:rPr lang="en-US" sz="5000" b="1" dirty="0"/>
              <a:t> Theory </a:t>
            </a:r>
            <a:br>
              <a:rPr lang="en-US" sz="5000" b="1" dirty="0"/>
            </a:br>
            <a:r>
              <a:rPr lang="en-US" sz="5000" b="1" dirty="0"/>
              <a:t>in Quantum Optics</a:t>
            </a:r>
            <a:endParaRPr lang="en-US" sz="5000" b="1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80006" y="4590449"/>
            <a:ext cx="1986779" cy="111855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Presented by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Calibri"/>
              </a:rPr>
              <a:t>Jinyan Miao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2274D7-C6AF-B93F-4EE3-32B7A58CB8DE}"/>
              </a:ext>
            </a:extLst>
          </p:cNvPr>
          <p:cNvSpPr/>
          <p:nvPr/>
        </p:nvSpPr>
        <p:spPr>
          <a:xfrm>
            <a:off x="0" y="6435600"/>
            <a:ext cx="12192000" cy="4224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91F7BE-CDCC-8AE7-ADA6-F14BB992F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61280"/>
            <a:ext cx="1599765" cy="1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5F6D688-4553-E1F0-237E-62BB1E887720}"/>
              </a:ext>
            </a:extLst>
          </p:cNvPr>
          <p:cNvSpPr txBox="1"/>
          <p:nvPr/>
        </p:nvSpPr>
        <p:spPr>
          <a:xfrm>
            <a:off x="621438" y="1095983"/>
            <a:ext cx="107153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100" dirty="0" err="1"/>
              <a:t>Floquet</a:t>
            </a:r>
            <a:r>
              <a:rPr lang="en-US" sz="2100" dirty="0"/>
              <a:t> theory (periodicity in time)</a:t>
            </a:r>
          </a:p>
          <a:p>
            <a:pPr marL="342900" indent="-342900">
              <a:buAutoNum type="arabicPeriod"/>
            </a:pPr>
            <a:r>
              <a:rPr lang="en-US" sz="2100" dirty="0"/>
              <a:t>Solving the two-level system (semiclassical approach)</a:t>
            </a:r>
          </a:p>
          <a:p>
            <a:pPr marL="342900" indent="-342900">
              <a:buAutoNum type="arabicPeriod"/>
            </a:pPr>
            <a:r>
              <a:rPr lang="en-US" sz="2100" dirty="0"/>
              <a:t>Only need to solve </a:t>
            </a:r>
            <a:r>
              <a:rPr lang="en-US" sz="2100" dirty="0" err="1"/>
              <a:t>Floquet</a:t>
            </a:r>
            <a:r>
              <a:rPr lang="en-US" sz="2100" dirty="0"/>
              <a:t> modes for one period, then ensemble.</a:t>
            </a:r>
          </a:p>
          <a:p>
            <a:pPr marL="342900" indent="-342900">
              <a:buAutoNum type="arabicPeriod"/>
            </a:pPr>
            <a:r>
              <a:rPr lang="en-US" sz="2100" dirty="0"/>
              <a:t>Introduced </a:t>
            </a:r>
            <a:r>
              <a:rPr lang="en-US" sz="2100" dirty="0" err="1"/>
              <a:t>Floquet</a:t>
            </a:r>
            <a:r>
              <a:rPr lang="en-US" sz="2100" dirty="0"/>
              <a:t> engineering in optical lattice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CE658-236B-F268-86F7-6300AC96640A}"/>
              </a:ext>
            </a:extLst>
          </p:cNvPr>
          <p:cNvSpPr/>
          <p:nvPr/>
        </p:nvSpPr>
        <p:spPr>
          <a:xfrm>
            <a:off x="0" y="-1"/>
            <a:ext cx="12260062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3ADD1188-844F-A28F-9A98-77DB6A682DC3}"/>
              </a:ext>
            </a:extLst>
          </p:cNvPr>
          <p:cNvSpPr txBox="1">
            <a:spLocks/>
          </p:cNvSpPr>
          <p:nvPr/>
        </p:nvSpPr>
        <p:spPr>
          <a:xfrm>
            <a:off x="248574" y="1"/>
            <a:ext cx="10515600" cy="772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5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C5906-835D-F308-491E-80D0271E93EC}"/>
              </a:ext>
            </a:extLst>
          </p:cNvPr>
          <p:cNvSpPr txBox="1"/>
          <p:nvPr/>
        </p:nvSpPr>
        <p:spPr>
          <a:xfrm>
            <a:off x="226382" y="52950"/>
            <a:ext cx="1157648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Summary</a:t>
            </a:r>
          </a:p>
        </p:txBody>
      </p:sp>
      <p:pic>
        <p:nvPicPr>
          <p:cNvPr id="8" name="Picture 4" descr="Physics | U-M LSA">
            <a:extLst>
              <a:ext uri="{FF2B5EF4-FFF2-40B4-BE49-F238E27FC236}">
                <a16:creationId xmlns:a16="http://schemas.microsoft.com/office/drawing/2014/main" id="{7D691607-FB60-6366-0117-2C1805CC4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49" t="-9128" b="-2234"/>
          <a:stretch/>
        </p:blipFill>
        <p:spPr bwMode="auto">
          <a:xfrm>
            <a:off x="9028590" y="161066"/>
            <a:ext cx="3048754" cy="4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7882EE2-C2DC-800C-F5A0-1196B58129C0}"/>
              </a:ext>
            </a:extLst>
          </p:cNvPr>
          <p:cNvSpPr txBox="1"/>
          <p:nvPr/>
        </p:nvSpPr>
        <p:spPr>
          <a:xfrm>
            <a:off x="621438" y="5558710"/>
            <a:ext cx="10786369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u="sng" dirty="0"/>
              <a:t>Reference</a:t>
            </a:r>
          </a:p>
          <a:p>
            <a:r>
              <a:rPr lang="en-US" sz="1500" dirty="0"/>
              <a:t>[1] F. </a:t>
            </a:r>
            <a:r>
              <a:rPr lang="en-US" sz="1500" dirty="0" err="1"/>
              <a:t>Campaioli</a:t>
            </a:r>
            <a:r>
              <a:rPr lang="en-US" sz="1500" dirty="0"/>
              <a:t>, J. H. Cole, and H. </a:t>
            </a:r>
            <a:r>
              <a:rPr lang="en-US" sz="1500" dirty="0" err="1"/>
              <a:t>Hapuarachchi</a:t>
            </a:r>
            <a:r>
              <a:rPr lang="en-US" sz="1500" dirty="0"/>
              <a:t>, arXiv:2303.16449 (2023).</a:t>
            </a:r>
          </a:p>
          <a:p>
            <a:r>
              <a:rPr lang="en-US" sz="1500" dirty="0"/>
              <a:t>[2] </a:t>
            </a:r>
            <a:r>
              <a:rPr lang="en-US" sz="1600" dirty="0"/>
              <a:t>K. </a:t>
            </a:r>
            <a:r>
              <a:rPr lang="en-US" sz="1600" dirty="0" err="1"/>
              <a:t>Viebahn</a:t>
            </a:r>
            <a:r>
              <a:rPr lang="en-US" sz="1600" dirty="0"/>
              <a:t>, </a:t>
            </a:r>
            <a:r>
              <a:rPr lang="en-US" sz="1600" i="1" dirty="0"/>
              <a:t>Introduction to </a:t>
            </a:r>
            <a:r>
              <a:rPr lang="en-US" sz="1600" i="1" dirty="0" err="1"/>
              <a:t>Floquet</a:t>
            </a:r>
            <a:r>
              <a:rPr lang="en-US" sz="1600" i="1" dirty="0"/>
              <a:t> theory, </a:t>
            </a:r>
            <a:r>
              <a:rPr lang="en-US" sz="1600" dirty="0"/>
              <a:t>Bounder School for Condensed Matter and Material Physics (2020).</a:t>
            </a:r>
            <a:endParaRPr lang="en-US" sz="1500" i="1" dirty="0"/>
          </a:p>
          <a:p>
            <a:r>
              <a:rPr lang="en-US" sz="1500" dirty="0"/>
              <a:t>[3] </a:t>
            </a:r>
            <a:r>
              <a:rPr lang="en-US" sz="1600" dirty="0"/>
              <a:t>K </a:t>
            </a:r>
            <a:r>
              <a:rPr lang="en-US" sz="1600" dirty="0" err="1"/>
              <a:t>Sandholzer</a:t>
            </a:r>
            <a:r>
              <a:rPr lang="en-US" sz="1600" dirty="0"/>
              <a:t> , A.-S. Walter, J. </a:t>
            </a:r>
            <a:r>
              <a:rPr lang="en-US" sz="1600" dirty="0" err="1"/>
              <a:t>Minguzzi</a:t>
            </a:r>
            <a:r>
              <a:rPr lang="en-US" sz="1600" dirty="0"/>
              <a:t>, Z. Zhu, K. </a:t>
            </a:r>
            <a:r>
              <a:rPr lang="en-US" sz="1600" dirty="0" err="1"/>
              <a:t>Viebahn</a:t>
            </a:r>
            <a:r>
              <a:rPr lang="en-US" sz="1600" dirty="0"/>
              <a:t> , and T. </a:t>
            </a:r>
            <a:r>
              <a:rPr lang="en-US" sz="1600" dirty="0" err="1"/>
              <a:t>Esslinger</a:t>
            </a:r>
            <a:r>
              <a:rPr lang="en-US" sz="1600" dirty="0"/>
              <a:t>, Phys. rev. res. </a:t>
            </a:r>
            <a:r>
              <a:rPr lang="en-US" sz="1600" b="1" dirty="0"/>
              <a:t>4</a:t>
            </a:r>
            <a:r>
              <a:rPr lang="en-US" sz="1600" dirty="0"/>
              <a:t>, 013056 (2022).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9745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BE0340-EA7D-2DFA-C523-3CFA488E3E15}"/>
              </a:ext>
            </a:extLst>
          </p:cNvPr>
          <p:cNvSpPr/>
          <p:nvPr/>
        </p:nvSpPr>
        <p:spPr>
          <a:xfrm>
            <a:off x="458244" y="3764612"/>
            <a:ext cx="10865754" cy="933224"/>
          </a:xfrm>
          <a:prstGeom prst="roundRect">
            <a:avLst/>
          </a:prstGeom>
          <a:solidFill>
            <a:srgbClr val="E9EE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C3717C-DB49-B4A7-E74C-61B5721EE0E0}"/>
                  </a:ext>
                </a:extLst>
              </p:cNvPr>
              <p:cNvSpPr txBox="1"/>
              <p:nvPr/>
            </p:nvSpPr>
            <p:spPr>
              <a:xfrm>
                <a:off x="543851" y="1133122"/>
                <a:ext cx="10694540" cy="263149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500" b="1" u="sng" dirty="0">
                    <a:ea typeface="Calibri"/>
                    <a:cs typeface="Calibri"/>
                  </a:rPr>
                  <a:t>When dealing with Two-Level Systems</a:t>
                </a:r>
              </a:p>
              <a:p>
                <a:pPr marL="342900" indent="-342900">
                  <a:spcAft>
                    <a:spcPts val="1200"/>
                  </a:spcAft>
                  <a:buFontTx/>
                  <a:buChar char="-"/>
                </a:pPr>
                <a:r>
                  <a:rPr lang="en-US" sz="2500" dirty="0">
                    <a:ea typeface="Calibri"/>
                    <a:cs typeface="Calibri"/>
                  </a:rPr>
                  <a:t>Rotating-Wave Approximation (RWA) is often employed to simplify calculation</a:t>
                </a:r>
              </a:p>
              <a:p>
                <a:pPr marL="342900" indent="-342900">
                  <a:spcAft>
                    <a:spcPts val="1200"/>
                  </a:spcAft>
                  <a:buFontTx/>
                  <a:buChar char="-"/>
                </a:pPr>
                <a:r>
                  <a:rPr lang="en-US" sz="2500" dirty="0">
                    <a:ea typeface="Calibri"/>
                    <a:cs typeface="Calibri"/>
                  </a:rPr>
                  <a:t>But RWA is valid only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Ω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≪(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𝜔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𝜔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)</m:t>
                    </m:r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𝛿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≪(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𝜔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+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𝜔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)</m:t>
                    </m:r>
                  </m:oMath>
                </a14:m>
                <a:endParaRPr lang="en-US" sz="2500" dirty="0">
                  <a:ea typeface="Calibri"/>
                  <a:cs typeface="Calibri"/>
                </a:endParaRPr>
              </a:p>
              <a:p>
                <a:pPr marL="342900" indent="-342900">
                  <a:spcAft>
                    <a:spcPts val="1200"/>
                  </a:spcAft>
                  <a:buFontTx/>
                  <a:buChar char="-"/>
                </a:pPr>
                <a:r>
                  <a:rPr lang="en-US" sz="2500" dirty="0">
                    <a:ea typeface="Calibri"/>
                    <a:cs typeface="Calibri"/>
                  </a:rPr>
                  <a:t>Deal with </a:t>
                </a:r>
                <a:r>
                  <a:rPr lang="en-US" sz="2500" u="sng" dirty="0">
                    <a:ea typeface="Calibri"/>
                    <a:cs typeface="Calibri"/>
                  </a:rPr>
                  <a:t>strong driving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u="sng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Ω</m:t>
                    </m:r>
                  </m:oMath>
                </a14:m>
                <a:r>
                  <a:rPr lang="en-US" sz="2500" u="sng" dirty="0">
                    <a:ea typeface="Calibri"/>
                    <a:cs typeface="Calibri"/>
                  </a:rPr>
                  <a:t> being large)</a:t>
                </a:r>
                <a:r>
                  <a:rPr lang="en-US" sz="2500" dirty="0">
                    <a:ea typeface="Calibri"/>
                    <a:cs typeface="Calibri"/>
                  </a:rPr>
                  <a:t>, employ </a:t>
                </a:r>
                <a:r>
                  <a:rPr lang="en-US" sz="2500" dirty="0" err="1">
                    <a:ea typeface="Calibri"/>
                    <a:cs typeface="Calibri"/>
                  </a:rPr>
                  <a:t>Floquet</a:t>
                </a:r>
                <a:r>
                  <a:rPr lang="en-US" sz="2500" dirty="0">
                    <a:ea typeface="Calibri"/>
                    <a:cs typeface="Calibri"/>
                  </a:rPr>
                  <a:t> theory</a:t>
                </a:r>
              </a:p>
              <a:p>
                <a:pPr>
                  <a:spcAft>
                    <a:spcPts val="1200"/>
                  </a:spcAft>
                </a:pPr>
                <a:endParaRPr lang="en-US" sz="2500" dirty="0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C3717C-DB49-B4A7-E74C-61B5721EE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851" y="1133122"/>
                <a:ext cx="10694540" cy="2631490"/>
              </a:xfrm>
              <a:prstGeom prst="rect">
                <a:avLst/>
              </a:prstGeom>
              <a:blipFill>
                <a:blip r:embed="rId2"/>
                <a:stretch>
                  <a:fillRect l="-969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3A8F8-A6E4-4DA0-B32F-8BB084BB7935}"/>
              </a:ext>
            </a:extLst>
          </p:cNvPr>
          <p:cNvSpPr txBox="1"/>
          <p:nvPr/>
        </p:nvSpPr>
        <p:spPr>
          <a:xfrm>
            <a:off x="543851" y="3764612"/>
            <a:ext cx="106945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dirty="0" err="1">
                <a:ea typeface="Calibri"/>
                <a:cs typeface="Calibri"/>
              </a:rPr>
              <a:t>Floquet</a:t>
            </a:r>
            <a:r>
              <a:rPr lang="en-US" sz="2500" dirty="0">
                <a:ea typeface="Calibri"/>
                <a:cs typeface="Calibri"/>
              </a:rPr>
              <a:t> theory provides a method for finding solutions</a:t>
            </a:r>
            <a:r>
              <a:rPr lang="en-US" sz="2500" b="1" dirty="0">
                <a:ea typeface="Calibri"/>
                <a:cs typeface="Calibri"/>
              </a:rPr>
              <a:t> </a:t>
            </a:r>
            <a:r>
              <a:rPr lang="en-US" sz="2500" dirty="0">
                <a:ea typeface="Calibri"/>
                <a:cs typeface="Calibri"/>
              </a:rPr>
              <a:t>to the </a:t>
            </a:r>
            <a:r>
              <a:rPr lang="en-US" sz="2500" b="1" dirty="0">
                <a:ea typeface="Calibri"/>
                <a:cs typeface="Calibri"/>
              </a:rPr>
              <a:t>time-dependent </a:t>
            </a:r>
            <a:r>
              <a:rPr lang="en-US" sz="2500" dirty="0">
                <a:ea typeface="Calibri"/>
                <a:cs typeface="Calibri"/>
              </a:rPr>
              <a:t>Schrodinger equation by exploiting the </a:t>
            </a:r>
            <a:r>
              <a:rPr lang="en-US" sz="2500" b="1" dirty="0">
                <a:ea typeface="Calibri"/>
                <a:cs typeface="Calibri"/>
              </a:rPr>
              <a:t>temporal periodicity in the Hamiltonian</a:t>
            </a:r>
            <a:r>
              <a:rPr lang="en-US" sz="2500" dirty="0">
                <a:ea typeface="Calibri"/>
                <a:cs typeface="Calibri"/>
              </a:rPr>
              <a:t>. </a:t>
            </a:r>
            <a:endParaRPr lang="en-US" sz="2500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409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01EFE2-D6F7-A144-951C-1B688B16D85F}"/>
              </a:ext>
            </a:extLst>
          </p:cNvPr>
          <p:cNvSpPr/>
          <p:nvPr/>
        </p:nvSpPr>
        <p:spPr>
          <a:xfrm>
            <a:off x="577516" y="1294128"/>
            <a:ext cx="10865754" cy="945733"/>
          </a:xfrm>
          <a:prstGeom prst="roundRect">
            <a:avLst/>
          </a:prstGeom>
          <a:solidFill>
            <a:srgbClr val="E9EEF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3A8F8-A6E4-4DA0-B32F-8BB084BB7935}"/>
              </a:ext>
            </a:extLst>
          </p:cNvPr>
          <p:cNvSpPr txBox="1"/>
          <p:nvPr/>
        </p:nvSpPr>
        <p:spPr>
          <a:xfrm>
            <a:off x="748730" y="1294128"/>
            <a:ext cx="1069454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dirty="0" err="1">
                <a:ea typeface="Calibri"/>
                <a:cs typeface="Calibri"/>
              </a:rPr>
              <a:t>Floquet</a:t>
            </a:r>
            <a:r>
              <a:rPr lang="en-US" sz="2500" dirty="0">
                <a:ea typeface="Calibri"/>
                <a:cs typeface="Calibri"/>
              </a:rPr>
              <a:t> theory provides a method for finding solutions</a:t>
            </a:r>
            <a:r>
              <a:rPr lang="en-US" sz="2500" b="1" dirty="0">
                <a:ea typeface="Calibri"/>
                <a:cs typeface="Calibri"/>
              </a:rPr>
              <a:t> </a:t>
            </a:r>
            <a:r>
              <a:rPr lang="en-US" sz="2500" dirty="0">
                <a:ea typeface="Calibri"/>
                <a:cs typeface="Calibri"/>
              </a:rPr>
              <a:t>to the </a:t>
            </a:r>
            <a:r>
              <a:rPr lang="en-US" sz="2500" b="1" dirty="0">
                <a:ea typeface="Calibri"/>
                <a:cs typeface="Calibri"/>
              </a:rPr>
              <a:t>time-dependent</a:t>
            </a:r>
            <a:r>
              <a:rPr lang="en-US" sz="2500" dirty="0">
                <a:ea typeface="Calibri"/>
                <a:cs typeface="Calibri"/>
              </a:rPr>
              <a:t> Schrodinger equation by exploiting the </a:t>
            </a:r>
            <a:r>
              <a:rPr lang="en-US" sz="2500" b="1" dirty="0">
                <a:ea typeface="Calibri"/>
                <a:cs typeface="Calibri"/>
              </a:rPr>
              <a:t>temporal periodicity in the Hamiltonian</a:t>
            </a:r>
            <a:r>
              <a:rPr lang="en-US" sz="2500" dirty="0">
                <a:ea typeface="Calibri"/>
                <a:cs typeface="Calibri"/>
              </a:rPr>
              <a:t>. </a:t>
            </a:r>
            <a:endParaRPr lang="en-US" sz="2500" b="1" dirty="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C24016-0CF0-F51F-B9AD-C813D1E9BBE3}"/>
              </a:ext>
            </a:extLst>
          </p:cNvPr>
          <p:cNvSpPr txBox="1"/>
          <p:nvPr/>
        </p:nvSpPr>
        <p:spPr>
          <a:xfrm>
            <a:off x="748730" y="2901973"/>
            <a:ext cx="10694540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500" b="1" u="sng" dirty="0">
                <a:ea typeface="Calibri"/>
                <a:cs typeface="Calibri"/>
              </a:rPr>
              <a:t>The approach is of general validity and has been used to study:</a:t>
            </a:r>
          </a:p>
          <a:p>
            <a:pPr marL="457200" indent="-457200">
              <a:buAutoNum type="arabicPeriod"/>
            </a:pPr>
            <a:r>
              <a:rPr lang="en-US" sz="2500" b="1" dirty="0">
                <a:ea typeface="Calibri"/>
                <a:cs typeface="Calibri"/>
              </a:rPr>
              <a:t>Two-level systems</a:t>
            </a:r>
          </a:p>
          <a:p>
            <a:pPr marL="457200" indent="-457200">
              <a:buAutoNum type="arabicPeriod"/>
            </a:pPr>
            <a:r>
              <a:rPr lang="en-US" sz="2500" b="1" dirty="0">
                <a:ea typeface="Calibri"/>
                <a:cs typeface="Calibri"/>
              </a:rPr>
              <a:t>Optical lattice (with </a:t>
            </a:r>
            <a:r>
              <a:rPr lang="en-US" sz="2500" b="1" dirty="0" err="1">
                <a:ea typeface="Calibri"/>
                <a:cs typeface="Calibri"/>
              </a:rPr>
              <a:t>Floquet</a:t>
            </a:r>
            <a:r>
              <a:rPr lang="en-US" sz="2500" b="1" dirty="0">
                <a:ea typeface="Calibri"/>
                <a:cs typeface="Calibri"/>
              </a:rPr>
              <a:t> engineering)</a:t>
            </a:r>
          </a:p>
          <a:p>
            <a:pPr marL="457200" indent="-457200">
              <a:buAutoNum type="arabicPeriod"/>
            </a:pPr>
            <a:r>
              <a:rPr lang="en-US" sz="2500" dirty="0">
                <a:ea typeface="Calibri"/>
                <a:cs typeface="Calibri"/>
              </a:rPr>
              <a:t>Heat engines and laser cooling</a:t>
            </a:r>
          </a:p>
          <a:p>
            <a:pPr marL="457200" indent="-457200">
              <a:buAutoNum type="arabicPeriod"/>
            </a:pPr>
            <a:r>
              <a:rPr lang="en-US" sz="2500" dirty="0">
                <a:ea typeface="Calibri"/>
                <a:cs typeface="Calibri"/>
              </a:rPr>
              <a:t>Quantum optimal control</a:t>
            </a:r>
          </a:p>
          <a:p>
            <a:pPr marL="457200" indent="-457200">
              <a:buAutoNum type="arabicPeriod"/>
            </a:pPr>
            <a:r>
              <a:rPr lang="en-US" sz="2500" dirty="0">
                <a:ea typeface="Calibri"/>
                <a:cs typeface="Calibri"/>
              </a:rPr>
              <a:t>Time crystal </a:t>
            </a:r>
          </a:p>
          <a:p>
            <a:pPr marL="457200" indent="-457200">
              <a:buAutoNum type="arabicPeriod"/>
            </a:pPr>
            <a:r>
              <a:rPr lang="en-US" sz="2500" dirty="0">
                <a:ea typeface="Calibri"/>
                <a:cs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7756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 dirty="0" err="1">
                <a:solidFill>
                  <a:schemeClr val="bg1"/>
                </a:solidFill>
              </a:rPr>
              <a:t>Floquet</a:t>
            </a:r>
            <a:r>
              <a:rPr lang="en-US" sz="3500" b="1" dirty="0">
                <a:solidFill>
                  <a:schemeClr val="bg1"/>
                </a:solidFill>
              </a:rPr>
              <a:t>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C24016-0CF0-F51F-B9AD-C813D1E9BBE3}"/>
                  </a:ext>
                </a:extLst>
              </p:cNvPr>
              <p:cNvSpPr txBox="1"/>
              <p:nvPr/>
            </p:nvSpPr>
            <p:spPr>
              <a:xfrm>
                <a:off x="748730" y="1313805"/>
                <a:ext cx="5347270" cy="4708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Start with time-dependent Schrodinger Eq.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Assume time periodicity in Hamiltonian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By the theory, the solution can be written as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where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𝜖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100" dirty="0">
                    <a:ea typeface="Calibri"/>
                    <a:cs typeface="Calibri"/>
                  </a:rPr>
                  <a:t> is time independent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8C24016-0CF0-F51F-B9AD-C813D1E9B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30" y="1313805"/>
                <a:ext cx="5347270" cy="4708981"/>
              </a:xfrm>
              <a:prstGeom prst="rect">
                <a:avLst/>
              </a:prstGeom>
              <a:blipFill>
                <a:blip r:embed="rId2"/>
                <a:stretch>
                  <a:fillRect l="-1368" t="-907" b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5602C7D-2E71-9CD0-135A-3B7055145A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33" b="11449"/>
          <a:stretch/>
        </p:blipFill>
        <p:spPr>
          <a:xfrm>
            <a:off x="1341195" y="1781165"/>
            <a:ext cx="3008257" cy="7218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DEFB40-1233-E0C8-D102-94074ED9C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95" y="3177877"/>
            <a:ext cx="2522909" cy="502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D5BD34-E149-CC2E-B544-78A560A808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365" y="4164772"/>
            <a:ext cx="3142551" cy="478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68C56F-4EBE-9A5A-D12E-86B02BF93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7365" y="5067210"/>
            <a:ext cx="3168861" cy="478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359F3F-3017-35FC-A463-7C76FDA3FBDA}"/>
                  </a:ext>
                </a:extLst>
              </p:cNvPr>
              <p:cNvSpPr txBox="1"/>
              <p:nvPr/>
            </p:nvSpPr>
            <p:spPr>
              <a:xfrm>
                <a:off x="6405687" y="1311710"/>
                <a:ext cx="5347270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Then we can define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In which case the original problem becomes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with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𝐺</m:t>
                    </m:r>
                  </m:oMath>
                </a14:m>
                <a:r>
                  <a:rPr lang="en-US" sz="2100" dirty="0">
                    <a:ea typeface="Calibri"/>
                    <a:cs typeface="Calibri"/>
                  </a:rPr>
                  <a:t> called the quasi-energy operator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𝜖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100" dirty="0">
                    <a:ea typeface="Calibri"/>
                    <a:cs typeface="Calibri"/>
                  </a:rPr>
                  <a:t> called the quasi-energy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|</m:t>
                    </m:r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⟩</m:t>
                    </m:r>
                  </m:oMath>
                </a14:m>
                <a:r>
                  <a:rPr lang="en-US" sz="2100" dirty="0">
                    <a:ea typeface="Calibri"/>
                    <a:cs typeface="Calibri"/>
                  </a:rPr>
                  <a:t> called the </a:t>
                </a:r>
                <a:r>
                  <a:rPr lang="en-US" sz="2100" dirty="0" err="1">
                    <a:ea typeface="Calibri"/>
                    <a:cs typeface="Calibri"/>
                  </a:rPr>
                  <a:t>Floquet</a:t>
                </a:r>
                <a:r>
                  <a:rPr lang="en-US" sz="2100" dirty="0">
                    <a:ea typeface="Calibri"/>
                    <a:cs typeface="Calibri"/>
                  </a:rPr>
                  <a:t> mode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359F3F-3017-35FC-A463-7C76FDA3F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687" y="1311710"/>
                <a:ext cx="5347270" cy="3754874"/>
              </a:xfrm>
              <a:prstGeom prst="rect">
                <a:avLst/>
              </a:prstGeom>
              <a:blipFill>
                <a:blip r:embed="rId7"/>
                <a:stretch>
                  <a:fillRect l="-1368" t="-974" b="-2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3D3A47E-8281-5568-A9E1-23D25E8E27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4073" y="1793277"/>
            <a:ext cx="2330169" cy="7218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EBDA682-693C-5D00-51D0-7D3E3A6DF8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2953" y="3166049"/>
            <a:ext cx="3385141" cy="502246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3EDEF4D-6AC0-BC92-C65D-16B7A8257D66}"/>
              </a:ext>
            </a:extLst>
          </p:cNvPr>
          <p:cNvSpPr/>
          <p:nvPr/>
        </p:nvSpPr>
        <p:spPr>
          <a:xfrm>
            <a:off x="1316085" y="4080314"/>
            <a:ext cx="3255915" cy="5932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1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DA85-5203-CD95-DBB7-501B2F7B8812}"/>
                  </a:ext>
                </a:extLst>
              </p:cNvPr>
              <p:cNvSpPr txBox="1"/>
              <p:nvPr/>
            </p:nvSpPr>
            <p:spPr>
              <a:xfrm>
                <a:off x="813732" y="1311709"/>
                <a:ext cx="10939225" cy="37548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What is truly helpful is </a:t>
                </a:r>
                <a:r>
                  <a:rPr lang="en-US" sz="2100" u="sng" dirty="0">
                    <a:ea typeface="Calibri"/>
                    <a:cs typeface="Calibri"/>
                  </a:rPr>
                  <a:t>periodicity enables Fourier transformation</a:t>
                </a:r>
              </a:p>
              <a:p>
                <a:pPr>
                  <a:spcAft>
                    <a:spcPts val="1200"/>
                  </a:spcAft>
                </a:pPr>
                <a:endParaRPr lang="en-US" sz="2100" u="sng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Defining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𝜔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𝜋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/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𝑇</m:t>
                    </m:r>
                  </m:oMath>
                </a14:m>
                <a:r>
                  <a:rPr lang="en-US" sz="2100" dirty="0">
                    <a:ea typeface="Calibri"/>
                    <a:cs typeface="Calibri"/>
                  </a:rPr>
                  <a:t>. We can write 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where 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100" dirty="0">
                    <a:ea typeface="Calibri"/>
                    <a:cs typeface="Calibri"/>
                  </a:rPr>
                  <a:t>Then</a:t>
                </a:r>
              </a:p>
              <a:p>
                <a:pPr>
                  <a:spcAft>
                    <a:spcPts val="1200"/>
                  </a:spcAft>
                </a:pPr>
                <a:endParaRPr lang="en-US" sz="2100" dirty="0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DA85-5203-CD95-DBB7-501B2F7B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732" y="1311709"/>
                <a:ext cx="10939225" cy="3754874"/>
              </a:xfrm>
              <a:prstGeom prst="rect">
                <a:avLst/>
              </a:prstGeom>
              <a:blipFill>
                <a:blip r:embed="rId2"/>
                <a:stretch>
                  <a:fillRect l="-669" t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>
                <a:solidFill>
                  <a:schemeClr val="bg1"/>
                </a:solidFill>
              </a:rPr>
              <a:t>The Floquet</a:t>
            </a:r>
            <a:r>
              <a:rPr lang="en-US" sz="3500" b="1" dirty="0">
                <a:solidFill>
                  <a:schemeClr val="bg1"/>
                </a:solidFill>
              </a:rPr>
              <a:t> Modes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BF83412-BE6A-3908-B923-585ED573C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91" y="2836815"/>
            <a:ext cx="3215818" cy="7046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5B472E5-1813-1CB2-F07F-26DE66EA6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0998" y="3718523"/>
            <a:ext cx="3650004" cy="7723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75C23ED-5FC9-0837-423E-45B710ACF33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12133" r="25193" b="6705"/>
          <a:stretch/>
        </p:blipFill>
        <p:spPr>
          <a:xfrm>
            <a:off x="6172756" y="5088426"/>
            <a:ext cx="2506664" cy="62686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0B631B-F3B8-FD5D-69D4-243F3EDE9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422"/>
          <a:stretch/>
        </p:blipFill>
        <p:spPr>
          <a:xfrm>
            <a:off x="8680648" y="5088426"/>
            <a:ext cx="1733009" cy="626867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78DCA60-BCB6-EF5E-615A-2367D2D85B82}"/>
              </a:ext>
            </a:extLst>
          </p:cNvPr>
          <p:cNvSpPr/>
          <p:nvPr/>
        </p:nvSpPr>
        <p:spPr>
          <a:xfrm>
            <a:off x="6172756" y="4919786"/>
            <a:ext cx="4448664" cy="86929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8811B-AABC-0A10-C035-8172EE626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2040" y="5131191"/>
            <a:ext cx="3142551" cy="47874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6233F6-3B8B-A847-A872-6E0399F34202}"/>
              </a:ext>
            </a:extLst>
          </p:cNvPr>
          <p:cNvSpPr/>
          <p:nvPr/>
        </p:nvSpPr>
        <p:spPr>
          <a:xfrm>
            <a:off x="2020760" y="5046733"/>
            <a:ext cx="3255915" cy="59328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99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DA85-5203-CD95-DBB7-501B2F7B8812}"/>
                  </a:ext>
                </a:extLst>
              </p:cNvPr>
              <p:cNvSpPr txBox="1"/>
              <p:nvPr/>
            </p:nvSpPr>
            <p:spPr>
              <a:xfrm>
                <a:off x="868390" y="1215457"/>
                <a:ext cx="10697969" cy="5170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We only need to determine time-independent quantities </a:t>
                </a:r>
              </a:p>
              <a:p>
                <a:pPr>
                  <a:spcAft>
                    <a:spcPts val="1200"/>
                  </a:spcAft>
                </a:pPr>
                <a:endParaRPr lang="en-US" sz="25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endParaRPr lang="en-US" sz="25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In practice, this is done a little differently …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It is found that the </a:t>
                </a:r>
                <a:r>
                  <a:rPr lang="en-US" sz="2500" dirty="0" err="1">
                    <a:ea typeface="Calibri"/>
                    <a:cs typeface="Calibri"/>
                  </a:rPr>
                  <a:t>Floquet</a:t>
                </a:r>
                <a:r>
                  <a:rPr lang="en-US" sz="2500" dirty="0">
                    <a:ea typeface="Calibri"/>
                    <a:cs typeface="Calibri"/>
                  </a:rPr>
                  <a:t> modes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|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⟩</m:t>
                    </m:r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are also eigenmodes of time evolution propagator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𝑈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(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𝑛𝑇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+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,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𝑇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)</m:t>
                    </m:r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, with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𝜂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satisfying </a:t>
                </a:r>
              </a:p>
              <a:p>
                <a:pPr>
                  <a:spcAft>
                    <a:spcPts val="1200"/>
                  </a:spcAft>
                </a:pPr>
                <a:endParaRPr lang="en-US" sz="2500" dirty="0">
                  <a:ea typeface="Calibri"/>
                  <a:cs typeface="Calibri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𝜖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is determined by diagonalizing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𝑈</m:t>
                    </m:r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=0</m:t>
                    </m:r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𝑐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is also determined by writing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500" dirty="0">
                    <a:ea typeface="Calibri"/>
                    <a:cs typeface="Calibri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500" b="0" i="0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|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𝜙</m:t>
                        </m:r>
                      </m:e>
                      <m:sub>
                        <m:r>
                          <a:rPr lang="en-US" sz="2500" i="1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</a:rPr>
                          <m:t>𝑡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⟩</m:t>
                    </m:r>
                  </m:oMath>
                </a14:m>
                <a:r>
                  <a:rPr lang="en-US" sz="2500" dirty="0">
                    <a:ea typeface="Calibri"/>
                    <a:cs typeface="Calibri"/>
                  </a:rPr>
                  <a:t> is computed in the Brillouin zone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𝑡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∈[0,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𝑇</m:t>
                    </m:r>
                    <m:r>
                      <a:rPr lang="en-US" sz="2500" b="0" i="1" smtClean="0"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]</m:t>
                    </m:r>
                  </m:oMath>
                </a14:m>
                <a:endParaRPr lang="en-US" sz="2500" dirty="0">
                  <a:ea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3CDA85-5203-CD95-DBB7-501B2F7B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90" y="1215457"/>
                <a:ext cx="10697969" cy="5170646"/>
              </a:xfrm>
              <a:prstGeom prst="rect">
                <a:avLst/>
              </a:prstGeom>
              <a:blipFill>
                <a:blip r:embed="rId2"/>
                <a:stretch>
                  <a:fillRect l="-912" t="-824" r="-1026" b="-1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 dirty="0" err="1">
                <a:solidFill>
                  <a:schemeClr val="bg1"/>
                </a:solidFill>
              </a:rPr>
              <a:t>Floquet</a:t>
            </a:r>
            <a:r>
              <a:rPr lang="en-US" sz="3500" b="1" dirty="0">
                <a:solidFill>
                  <a:schemeClr val="bg1"/>
                </a:solidFill>
              </a:rPr>
              <a:t> Modes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75C23ED-5FC9-0837-423E-45B710ACF3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1106" b="-8956"/>
          <a:stretch/>
        </p:blipFill>
        <p:spPr>
          <a:xfrm>
            <a:off x="2128284" y="1791894"/>
            <a:ext cx="3935638" cy="9994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50B631B-F3B8-FD5D-69D4-243F3EDE9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43" r="-1" b="-412"/>
          <a:stretch/>
        </p:blipFill>
        <p:spPr>
          <a:xfrm>
            <a:off x="7755964" y="1896916"/>
            <a:ext cx="2497406" cy="782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6E6FD1-D79C-4CB3-01B5-3FE07315E59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7756" b="-3889"/>
          <a:stretch/>
        </p:blipFill>
        <p:spPr>
          <a:xfrm>
            <a:off x="3721723" y="4240629"/>
            <a:ext cx="2715546" cy="535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7CD33C-730C-8933-35FD-F5D1F5D36B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925" t="-538" r="-1961" b="-3351"/>
          <a:stretch/>
        </p:blipFill>
        <p:spPr>
          <a:xfrm>
            <a:off x="6515437" y="4240629"/>
            <a:ext cx="1673661" cy="5353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7079D8-7782-17B6-41D8-7EF9343AB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8271" y="3786767"/>
            <a:ext cx="2497406" cy="382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0BBFEB-9F0C-D3FB-7C55-93EA5392F9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329" t="1" r="24686" b="-8956"/>
          <a:stretch/>
        </p:blipFill>
        <p:spPr>
          <a:xfrm>
            <a:off x="6079959" y="1788257"/>
            <a:ext cx="1989221" cy="9994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9C2FB5-62A5-0CE0-8108-1266724D7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2828" y="5206129"/>
            <a:ext cx="2715547" cy="77411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B9C5FE-DF7B-0BC4-4329-DC82F9F04AF8}"/>
              </a:ext>
            </a:extLst>
          </p:cNvPr>
          <p:cNvSpPr/>
          <p:nvPr/>
        </p:nvSpPr>
        <p:spPr>
          <a:xfrm>
            <a:off x="2261939" y="1809733"/>
            <a:ext cx="3801983" cy="86929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7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Solving the Two-level System without RWA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CD25E-892B-E1E7-FEE4-18B31B42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4" y="1266388"/>
            <a:ext cx="5748114" cy="4292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065283-0FAF-8E88-C86F-EDD10C52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0668"/>
            <a:ext cx="5847427" cy="4292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CED49-CDD5-B33A-21BD-DB83A32F8DBB}"/>
                  </a:ext>
                </a:extLst>
              </p:cNvPr>
              <p:cNvSpPr txBox="1"/>
              <p:nvPr/>
            </p:nvSpPr>
            <p:spPr>
              <a:xfrm>
                <a:off x="954866" y="886154"/>
                <a:ext cx="4059093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=10,    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25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CED49-CDD5-B33A-21BD-DB83A32F8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66" y="886154"/>
                <a:ext cx="4059093" cy="477054"/>
              </a:xfrm>
              <a:prstGeom prst="rect">
                <a:avLst/>
              </a:prstGeom>
              <a:blipFill>
                <a:blip r:embed="rId4"/>
                <a:stretch>
                  <a:fillRect l="-451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9281BD-0E09-1813-B017-C638074DB1BC}"/>
                  </a:ext>
                </a:extLst>
              </p:cNvPr>
              <p:cNvSpPr txBox="1"/>
              <p:nvPr/>
            </p:nvSpPr>
            <p:spPr>
              <a:xfrm>
                <a:off x="6718220" y="886154"/>
                <a:ext cx="4285059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5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=10, </m:t>
                    </m:r>
                    <m:sSub>
                      <m:sSub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=10,     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sz="2500" dirty="0"/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79281BD-0E09-1813-B017-C638074DB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220" y="886154"/>
                <a:ext cx="4285059" cy="477054"/>
              </a:xfrm>
              <a:prstGeom prst="rect">
                <a:avLst/>
              </a:prstGeom>
              <a:blipFill>
                <a:blip r:embed="rId5"/>
                <a:stretch>
                  <a:fillRect l="-427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E301BEE5-C3F3-2EF7-A9D4-F9622B42248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1" r="1106" b="-8956"/>
          <a:stretch/>
        </p:blipFill>
        <p:spPr>
          <a:xfrm>
            <a:off x="6420264" y="5689306"/>
            <a:ext cx="3935638" cy="9994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E8D133-A717-41CB-891E-CD8449A3EE3B}"/>
              </a:ext>
            </a:extLst>
          </p:cNvPr>
          <p:cNvSpPr txBox="1"/>
          <p:nvPr/>
        </p:nvSpPr>
        <p:spPr>
          <a:xfrm>
            <a:off x="954866" y="5689307"/>
            <a:ext cx="546539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/>
              <a:t>Solve the </a:t>
            </a:r>
            <a:r>
              <a:rPr lang="en-US" sz="2500" u="sng" dirty="0" err="1"/>
              <a:t>Floquet</a:t>
            </a:r>
            <a:r>
              <a:rPr lang="en-US" sz="2500" u="sng" dirty="0"/>
              <a:t> modes for one period, then ensemble the evolution </a:t>
            </a:r>
          </a:p>
        </p:txBody>
      </p:sp>
    </p:spTree>
    <p:extLst>
      <p:ext uri="{BB962C8B-B14F-4D97-AF65-F5344CB8AC3E}">
        <p14:creationId xmlns:p14="http://schemas.microsoft.com/office/powerpoint/2010/main" val="178911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Optical Lattice with </a:t>
            </a:r>
            <a:r>
              <a:rPr lang="en-US" sz="3500" b="1" dirty="0" err="1">
                <a:solidFill>
                  <a:schemeClr val="bg1"/>
                </a:solidFill>
              </a:rPr>
              <a:t>Floquet</a:t>
            </a:r>
            <a:r>
              <a:rPr lang="en-US" sz="3500" b="1" dirty="0">
                <a:solidFill>
                  <a:schemeClr val="bg1"/>
                </a:solidFill>
              </a:rPr>
              <a:t>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E8D133-A717-41CB-891E-CD8449A3EE3B}"/>
              </a:ext>
            </a:extLst>
          </p:cNvPr>
          <p:cNvSpPr txBox="1"/>
          <p:nvPr/>
        </p:nvSpPr>
        <p:spPr>
          <a:xfrm>
            <a:off x="361307" y="1069181"/>
            <a:ext cx="1122109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/>
              <a:t>Hamiltonian is periodic in both space and time</a:t>
            </a:r>
          </a:p>
          <a:p>
            <a:endParaRPr lang="en-US" sz="2500" u="sng" dirty="0"/>
          </a:p>
          <a:p>
            <a:endParaRPr lang="en-US" sz="2500" u="sng" dirty="0"/>
          </a:p>
          <a:p>
            <a:endParaRPr lang="en-US" sz="2500" u="sng" dirty="0"/>
          </a:p>
          <a:p>
            <a:r>
              <a:rPr lang="en-US" sz="2800" dirty="0"/>
              <a:t>In </a:t>
            </a:r>
            <a:r>
              <a:rPr lang="en-US" sz="2800"/>
              <a:t>1-dimensional optical </a:t>
            </a:r>
            <a:r>
              <a:rPr lang="en-US" sz="2800" dirty="0"/>
              <a:t>lattice, to implement lattice shaking, one employs a piezo-electric actuator, which moves the retro-reflecting mirror that defines the standing wave</a:t>
            </a:r>
            <a:endParaRPr lang="en-US"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3BAFB9-F91E-6043-4421-DC2510EA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329" y="1573527"/>
            <a:ext cx="4488279" cy="10766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CD9A8E-E026-0FF3-9043-655F4AB6A3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862"/>
          <a:stretch/>
        </p:blipFill>
        <p:spPr>
          <a:xfrm>
            <a:off x="3329614" y="4602480"/>
            <a:ext cx="5227971" cy="16385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E46749-61D5-284D-DD8C-49C76AE83A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722" t="-1" r="20082" b="79931"/>
          <a:stretch/>
        </p:blipFill>
        <p:spPr>
          <a:xfrm>
            <a:off x="3729629" y="4197178"/>
            <a:ext cx="3722089" cy="4053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AAF94E-C8B0-C02D-D366-1428B3DC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313" y="1619306"/>
            <a:ext cx="4592358" cy="98506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5FEFC1-B9A9-8AB9-8A06-B5A412283F83}"/>
              </a:ext>
            </a:extLst>
          </p:cNvPr>
          <p:cNvSpPr txBox="1"/>
          <p:nvPr/>
        </p:nvSpPr>
        <p:spPr>
          <a:xfrm>
            <a:off x="3576320" y="62410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K. </a:t>
            </a:r>
            <a:r>
              <a:rPr lang="en-US" dirty="0" err="1"/>
              <a:t>Sandholzer</a:t>
            </a:r>
            <a:r>
              <a:rPr lang="en-US" dirty="0"/>
              <a:t> , et al., Phys. rev. res. </a:t>
            </a:r>
            <a:r>
              <a:rPr lang="en-US" b="1" dirty="0"/>
              <a:t>4</a:t>
            </a:r>
            <a:r>
              <a:rPr lang="en-US" dirty="0"/>
              <a:t>, 013056 (2022)</a:t>
            </a:r>
          </a:p>
        </p:txBody>
      </p:sp>
    </p:spTree>
    <p:extLst>
      <p:ext uri="{BB962C8B-B14F-4D97-AF65-F5344CB8AC3E}">
        <p14:creationId xmlns:p14="http://schemas.microsoft.com/office/powerpoint/2010/main" val="424637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B60C30-EDE8-7CBF-3303-732731857F5C}"/>
              </a:ext>
            </a:extLst>
          </p:cNvPr>
          <p:cNvSpPr/>
          <p:nvPr/>
        </p:nvSpPr>
        <p:spPr>
          <a:xfrm>
            <a:off x="0" y="-1"/>
            <a:ext cx="12192000" cy="772357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50B949F-3A35-1D30-C28B-65837C97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4" y="1"/>
            <a:ext cx="10515600" cy="772356"/>
          </a:xfrm>
        </p:spPr>
        <p:txBody>
          <a:bodyPr>
            <a:norm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Optical Lattice with </a:t>
            </a:r>
            <a:r>
              <a:rPr lang="en-US" sz="3500" b="1" dirty="0" err="1">
                <a:solidFill>
                  <a:schemeClr val="bg1"/>
                </a:solidFill>
              </a:rPr>
              <a:t>Floquet</a:t>
            </a:r>
            <a:r>
              <a:rPr lang="en-US" sz="3500" b="1" dirty="0">
                <a:solidFill>
                  <a:schemeClr val="bg1"/>
                </a:solidFill>
              </a:rPr>
              <a:t> Engineering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E8D133-A717-41CB-891E-CD8449A3EE3B}"/>
              </a:ext>
            </a:extLst>
          </p:cNvPr>
          <p:cNvSpPr txBox="1"/>
          <p:nvPr/>
        </p:nvSpPr>
        <p:spPr>
          <a:xfrm>
            <a:off x="361307" y="1069181"/>
            <a:ext cx="112210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 err="1"/>
              <a:t>Floquet</a:t>
            </a:r>
            <a:r>
              <a:rPr lang="en-US" sz="2500" u="sng" dirty="0"/>
              <a:t>-Bloch bands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0DCFF-91F4-4CA3-5E87-0DE96175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48" y="1546236"/>
            <a:ext cx="5418356" cy="4242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E7659F-2ABA-790A-1F4A-1E650D50993D}"/>
              </a:ext>
            </a:extLst>
          </p:cNvPr>
          <p:cNvSpPr txBox="1"/>
          <p:nvPr/>
        </p:nvSpPr>
        <p:spPr>
          <a:xfrm>
            <a:off x="6451687" y="1151021"/>
            <a:ext cx="501138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u="sng" dirty="0" err="1"/>
              <a:t>Floquet</a:t>
            </a:r>
            <a:r>
              <a:rPr lang="en-US" sz="2100" u="sng" dirty="0"/>
              <a:t> engineered optical lattice</a:t>
            </a:r>
          </a:p>
          <a:p>
            <a:pPr marL="342900" indent="-342900">
              <a:buFontTx/>
              <a:buChar char="-"/>
            </a:pPr>
            <a:r>
              <a:rPr lang="en-US" sz="2100" dirty="0"/>
              <a:t>Features topological phenomena</a:t>
            </a:r>
          </a:p>
          <a:p>
            <a:pPr marL="342900" indent="-342900">
              <a:buFontTx/>
              <a:buChar char="-"/>
            </a:pPr>
            <a:r>
              <a:rPr lang="en-US" sz="2100" dirty="0"/>
              <a:t>Controlling cold atom systems</a:t>
            </a:r>
          </a:p>
          <a:p>
            <a:pPr marL="342900" indent="-342900">
              <a:buFontTx/>
              <a:buChar char="-"/>
            </a:pPr>
            <a:endParaRPr lang="en-US" sz="2100" dirty="0"/>
          </a:p>
          <a:p>
            <a:r>
              <a:rPr lang="en-US" sz="2100" dirty="0"/>
              <a:t>Transform the original Hamiltonian into a tight-binding model using </a:t>
            </a:r>
            <a:r>
              <a:rPr lang="en-US" sz="2100" dirty="0" err="1"/>
              <a:t>Floquet</a:t>
            </a:r>
            <a:r>
              <a:rPr lang="en-US" sz="2100" dirty="0"/>
              <a:t> theory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Describe the system by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0E7D70-2982-0A07-71F5-8A19D053A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29" y="3264186"/>
            <a:ext cx="3330229" cy="434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8F3B8A-2AB1-D064-D9AD-69BF28EE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152" y="4143357"/>
            <a:ext cx="2718272" cy="12672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3ABE4E-0E0B-1AB3-E4F8-0453A680D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2540" y="3659004"/>
            <a:ext cx="1875034" cy="5404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4C133FE-89C4-8320-A569-6E2CCAAE6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9600" y="4143357"/>
            <a:ext cx="1634186" cy="12880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5990219-1EFE-2909-A0F5-A01577BE9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0831" y="5568761"/>
            <a:ext cx="2999663" cy="61488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0DC990C-3760-7554-FDDB-0B2973E38F8A}"/>
              </a:ext>
            </a:extLst>
          </p:cNvPr>
          <p:cNvSpPr txBox="1"/>
          <p:nvPr/>
        </p:nvSpPr>
        <p:spPr>
          <a:xfrm>
            <a:off x="589367" y="58816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[K. </a:t>
            </a:r>
            <a:r>
              <a:rPr lang="en-US" dirty="0" err="1"/>
              <a:t>Sandholzer</a:t>
            </a:r>
            <a:r>
              <a:rPr lang="en-US" dirty="0"/>
              <a:t> , et al., Phys. rev. res. </a:t>
            </a:r>
            <a:r>
              <a:rPr lang="en-US" b="1" dirty="0"/>
              <a:t>4</a:t>
            </a:r>
            <a:r>
              <a:rPr lang="en-US" dirty="0"/>
              <a:t>, 013056 (2022)]</a:t>
            </a:r>
          </a:p>
        </p:txBody>
      </p:sp>
    </p:spTree>
    <p:extLst>
      <p:ext uri="{BB962C8B-B14F-4D97-AF65-F5344CB8AC3E}">
        <p14:creationId xmlns:p14="http://schemas.microsoft.com/office/powerpoint/2010/main" val="16588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588</Words>
  <Application>Microsoft Office PowerPoint</Application>
  <PresentationFormat>Widescreen</PresentationFormat>
  <Paragraphs>87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The Application of Floquet Theory  in Quantum Optics</vt:lpstr>
      <vt:lpstr>Motivation</vt:lpstr>
      <vt:lpstr>Motivation</vt:lpstr>
      <vt:lpstr>Floquet Theory</vt:lpstr>
      <vt:lpstr>The Floquet Modes</vt:lpstr>
      <vt:lpstr>Floquet Modes</vt:lpstr>
      <vt:lpstr>Solving the Two-level System without RWA</vt:lpstr>
      <vt:lpstr>Optical Lattice with Floquet Engineering</vt:lpstr>
      <vt:lpstr>Optical Lattice with Floquet Engineering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Miao, Jinyan</cp:lastModifiedBy>
  <cp:revision>387</cp:revision>
  <dcterms:created xsi:type="dcterms:W3CDTF">2023-06-18T05:46:46Z</dcterms:created>
  <dcterms:modified xsi:type="dcterms:W3CDTF">2024-04-19T12:09:13Z</dcterms:modified>
</cp:coreProperties>
</file>