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96" r:id="rId3"/>
    <p:sldId id="271" r:id="rId4"/>
    <p:sldId id="298" r:id="rId5"/>
    <p:sldId id="299" r:id="rId6"/>
    <p:sldId id="300" r:id="rId7"/>
    <p:sldId id="30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4D4D"/>
    <a:srgbClr val="A6120D"/>
    <a:srgbClr val="DD1B16"/>
    <a:srgbClr val="000000"/>
    <a:srgbClr val="B3B3B3"/>
    <a:srgbClr val="F2F2F2"/>
    <a:srgbClr val="EAEAEA"/>
    <a:srgbClr val="F8F8F8"/>
    <a:srgbClr val="C44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52059" autoAdjust="0"/>
  </p:normalViewPr>
  <p:slideViewPr>
    <p:cSldViewPr snapToGrid="0">
      <p:cViewPr varScale="1">
        <p:scale>
          <a:sx n="60" d="100"/>
          <a:sy n="60" d="100"/>
        </p:scale>
        <p:origin x="24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016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4AAA-ABF9-4959-806A-E89DC5183D08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9E28-E520-48D6-8FF0-1C5FC2DC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What is </a:t>
            </a:r>
            <a:r>
              <a:rPr lang="en-US" baseline="0" dirty="0" err="1" smtClean="0"/>
              <a:t>AngularJS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 open source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framework backed by google.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“A complete client-side solution.”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simplifies Single Page Application development.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Don’t need a lot of other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libraries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AngularJS</a:t>
            </a:r>
            <a:r>
              <a:rPr lang="en-US" baseline="0" dirty="0" smtClean="0"/>
              <a:t> provides most of what is required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Features help because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Easily describe the UI with HTML templates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handles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the heavy lifting of binding. </a:t>
            </a: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lang="en-US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business logic using scope, controllers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services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Little History </a:t>
            </a:r>
          </a:p>
          <a:p>
            <a:endParaRPr lang="en-US" baseline="0" dirty="0" smtClean="0"/>
          </a:p>
          <a:p>
            <a:r>
              <a:rPr lang="en-US" dirty="0" smtClean="0"/>
              <a:t>Developed in 2009 by </a:t>
            </a:r>
            <a:r>
              <a:rPr lang="en-US" dirty="0" err="1" smtClean="0"/>
              <a:t>Miško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r>
              <a:rPr lang="en-US" dirty="0" smtClean="0"/>
              <a:t> and Adam </a:t>
            </a:r>
            <a:r>
              <a:rPr lang="en-US" dirty="0" err="1" smtClean="0"/>
              <a:t>Abrons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As part of a service that didn’t work out. </a:t>
            </a:r>
            <a:endParaRPr lang="en-US" dirty="0" smtClean="0"/>
          </a:p>
          <a:p>
            <a:r>
              <a:rPr lang="en-US" dirty="0" smtClean="0"/>
              <a:t>   *** If asked for Brat Tech,</a:t>
            </a:r>
            <a:r>
              <a:rPr lang="en-US" baseline="0" dirty="0" smtClean="0"/>
              <a:t> LLC as part of a new service. </a:t>
            </a:r>
          </a:p>
          <a:p>
            <a:endParaRPr lang="en-US" dirty="0" smtClean="0"/>
          </a:p>
          <a:p>
            <a:r>
              <a:rPr lang="en-US" dirty="0" smtClean="0"/>
              <a:t>Open sourced shortly</a:t>
            </a:r>
            <a:r>
              <a:rPr lang="en-US" baseline="0" dirty="0" smtClean="0"/>
              <a:t> after inception.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Still Managed by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Miško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Hevery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with 2 other guys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Igor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Minár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Vojta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hosted on GitHub and backed by google. </a:t>
            </a:r>
          </a:p>
          <a:p>
            <a:endParaRPr lang="en-US" dirty="0" smtClean="0"/>
          </a:p>
          <a:p>
            <a:r>
              <a:rPr lang="en-US" dirty="0" smtClean="0"/>
              <a:t>part of </a:t>
            </a:r>
            <a:r>
              <a:rPr lang="en-US" dirty="0" err="1" smtClean="0"/>
              <a:t>Miško’s</a:t>
            </a:r>
            <a:r>
              <a:rPr lang="en-US" dirty="0" smtClean="0"/>
              <a:t> job at google to manage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Used it to build internal google apps as well.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Getting setup for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development is easy.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you need a development environment. </a:t>
            </a:r>
          </a:p>
          <a:p>
            <a:r>
              <a:rPr lang="en-US" baseline="0" dirty="0" smtClean="0"/>
              <a:t>A good text editor like </a:t>
            </a:r>
          </a:p>
          <a:p>
            <a:r>
              <a:rPr lang="en-US" baseline="0" dirty="0" smtClean="0"/>
              <a:t>  Sublime Text, </a:t>
            </a:r>
            <a:r>
              <a:rPr lang="en-US" baseline="0" dirty="0" err="1" smtClean="0"/>
              <a:t>Notpad</a:t>
            </a:r>
            <a:r>
              <a:rPr lang="en-US" baseline="0" dirty="0" smtClean="0"/>
              <a:t>++, or </a:t>
            </a:r>
            <a:r>
              <a:rPr lang="en-US" baseline="0" dirty="0" err="1" smtClean="0"/>
              <a:t>UltraEdit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Can use an IDE like </a:t>
            </a:r>
          </a:p>
          <a:p>
            <a:r>
              <a:rPr lang="en-US" baseline="0" dirty="0" err="1" smtClean="0"/>
              <a:t>Webstorm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Jetbrains</a:t>
            </a:r>
            <a:r>
              <a:rPr lang="en-US" baseline="0" dirty="0" smtClean="0"/>
              <a:t>, (50$ individuals, 99$ companies)</a:t>
            </a:r>
          </a:p>
          <a:p>
            <a:r>
              <a:rPr lang="en-US" baseline="0" dirty="0" err="1" smtClean="0"/>
              <a:t>IntelliJ</a:t>
            </a:r>
            <a:r>
              <a:rPr lang="en-US" baseline="0" dirty="0" smtClean="0"/>
              <a:t> also from </a:t>
            </a:r>
            <a:r>
              <a:rPr lang="en-US" baseline="0" dirty="0" err="1" smtClean="0"/>
              <a:t>Jetbrains</a:t>
            </a:r>
            <a:r>
              <a:rPr lang="en-US" baseline="0" dirty="0" smtClean="0"/>
              <a:t> (Community Edition, 199$ individuals, 499$ for companies)</a:t>
            </a:r>
          </a:p>
          <a:p>
            <a:r>
              <a:rPr lang="en-US" baseline="0" dirty="0" smtClean="0"/>
              <a:t>Visual Studio from Microsoft (Express Version Free, paid versions start at  can be expensive). </a:t>
            </a:r>
          </a:p>
          <a:p>
            <a:r>
              <a:rPr lang="en-US" baseline="0" dirty="0" smtClean="0"/>
              <a:t>A lot of people like eclipse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 server. </a:t>
            </a:r>
          </a:p>
          <a:p>
            <a:r>
              <a:rPr lang="en-US" baseline="0" dirty="0" smtClean="0"/>
              <a:t>any web server capable of hosting a web page. </a:t>
            </a:r>
          </a:p>
          <a:p>
            <a:r>
              <a:rPr lang="en-US" baseline="0" dirty="0" smtClean="0"/>
              <a:t>Apache web server or Node.js </a:t>
            </a:r>
          </a:p>
          <a:p>
            <a:r>
              <a:rPr lang="en-US" baseline="0" dirty="0" smtClean="0"/>
              <a:t>Or IIS Express.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Will need </a:t>
            </a:r>
            <a:r>
              <a:rPr lang="en-US" baseline="0" dirty="0" err="1" smtClean="0"/>
              <a:t>angularjs</a:t>
            </a:r>
            <a:r>
              <a:rPr lang="en-US" baseline="0" dirty="0" smtClean="0"/>
              <a:t> sources </a:t>
            </a:r>
          </a:p>
          <a:p>
            <a:r>
              <a:rPr lang="en-US" baseline="0" dirty="0" smtClean="0"/>
              <a:t>may want to start a project with the angular-seed.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Angular-seed:</a:t>
            </a:r>
          </a:p>
          <a:p>
            <a:r>
              <a:rPr lang="en-US" baseline="0" dirty="0" smtClean="0"/>
              <a:t> an angular project template </a:t>
            </a:r>
          </a:p>
          <a:p>
            <a:r>
              <a:rPr lang="en-US" baseline="0" dirty="0" smtClean="0"/>
              <a:t> download from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use angular-seed in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Different parts of an application. </a:t>
            </a:r>
          </a:p>
          <a:p>
            <a:r>
              <a:rPr lang="en-US" baseline="0" dirty="0" smtClean="0"/>
              <a:t>Template is the </a:t>
            </a:r>
            <a:r>
              <a:rPr lang="en-US" baseline="0" dirty="0" err="1" smtClean="0"/>
              <a:t>uncompiled</a:t>
            </a:r>
            <a:r>
              <a:rPr lang="en-US" baseline="0" dirty="0" smtClean="0"/>
              <a:t> html file</a:t>
            </a:r>
          </a:p>
          <a:p>
            <a:r>
              <a:rPr lang="en-US" baseline="0" dirty="0" smtClean="0"/>
              <a:t>View is what the user sees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Job of the controller </a:t>
            </a:r>
          </a:p>
          <a:p>
            <a:r>
              <a:rPr lang="en-US" baseline="0" dirty="0" smtClean="0"/>
              <a:t>  initialize state on the scope</a:t>
            </a:r>
          </a:p>
          <a:p>
            <a:r>
              <a:rPr lang="en-US" baseline="0" dirty="0" smtClean="0"/>
              <a:t>  add behavior to the scope.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Scope just kind of glues everything together.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1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Directives.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“Teach HTML New Tricks”. </a:t>
            </a:r>
          </a:p>
          <a:p>
            <a:r>
              <a:rPr lang="en-US" baseline="0" dirty="0" smtClean="0"/>
              <a:t>a quote heard a number of 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angular documentation defines directives as markers on a DOM element that tell </a:t>
            </a:r>
            <a:r>
              <a:rPr lang="en-US" baseline="0" dirty="0" err="1" smtClean="0"/>
              <a:t>AngularJS’s</a:t>
            </a:r>
            <a:r>
              <a:rPr lang="en-US" baseline="0" dirty="0" smtClean="0"/>
              <a:t> compiler to attach a specified behavior to the target element.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Directives identified using spinal-case or a delimited format when applied to HTML elements </a:t>
            </a:r>
          </a:p>
          <a:p>
            <a:r>
              <a:rPr lang="en-US" baseline="0" dirty="0" err="1" smtClean="0"/>
              <a:t>camelCase</a:t>
            </a:r>
            <a:r>
              <a:rPr lang="en-US" baseline="0" dirty="0" smtClean="0"/>
              <a:t> when referenced in documentation.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Directives.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“Teach HTML New Tricks”. </a:t>
            </a:r>
          </a:p>
          <a:p>
            <a:r>
              <a:rPr lang="en-US" baseline="0" dirty="0" smtClean="0"/>
              <a:t>a quote heard a number of times.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angular documentation defines directives as markers on a DOM element that tell </a:t>
            </a:r>
            <a:r>
              <a:rPr lang="en-US" baseline="0" dirty="0" err="1" smtClean="0"/>
              <a:t>AngularJS’s</a:t>
            </a:r>
            <a:r>
              <a:rPr lang="en-US" baseline="0" dirty="0" smtClean="0"/>
              <a:t> compiler to attach a specified behavior to the target element.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Directives identified using spinal-case or a delimited format when applied to HTML elements </a:t>
            </a:r>
          </a:p>
          <a:p>
            <a:r>
              <a:rPr lang="en-US" baseline="0" dirty="0" err="1" smtClean="0"/>
              <a:t>camelCase</a:t>
            </a:r>
            <a:r>
              <a:rPr lang="en-US" baseline="0" dirty="0" smtClean="0"/>
              <a:t> when referenced in documentation.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AngularJS</a:t>
            </a:r>
            <a:r>
              <a:rPr lang="en-US" baseline="0" dirty="0" smtClean="0"/>
              <a:t> provides many built-in directives </a:t>
            </a:r>
          </a:p>
          <a:p>
            <a:r>
              <a:rPr lang="en-US" baseline="0" dirty="0" smtClean="0"/>
              <a:t>but only covering a few of those.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Find a list of built-in directives on the angular site in the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documention</a:t>
            </a:r>
            <a:r>
              <a:rPr lang="en-US" baseline="0" dirty="0" smtClean="0"/>
              <a:t> section devoted to directives.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5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r>
              <a:rPr lang="en-US" baseline="0" dirty="0" smtClean="0"/>
              <a:t>Expressions are like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code snippets, but they are not really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Specific differences in the documentation, </a:t>
            </a:r>
          </a:p>
          <a:p>
            <a:r>
              <a:rPr lang="en-US" baseline="0" dirty="0" smtClean="0"/>
              <a:t>but enough to say that if you require actual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put it into a controller method instead of an expression.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primarily used for binding </a:t>
            </a:r>
          </a:p>
          <a:p>
            <a:r>
              <a:rPr lang="en-US" baseline="0" dirty="0" smtClean="0"/>
              <a:t>and evaluated in the context of the scope object.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forgiving than normal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576263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663043"/>
            <a:ext cx="5486400" cy="5110843"/>
          </a:xfrm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39E28-E520-48D6-8FF0-1C5FC2DCF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92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76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50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14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85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14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3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569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6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10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4E75-564A-4025-99BC-114CF31173C0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10958-14F5-49B1-8EBC-4A374502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85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F2F2"/>
            </a:gs>
            <a:gs pos="0">
              <a:srgbClr val="B3B3B3">
                <a:alpha val="46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7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10/28/2014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09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55A10958-14F5-49B1-8EBC-4A3745021C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4900"/>
            <a:ext cx="3950647" cy="11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izer1112/intro-to-angularjs-materi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angular.j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sualstudio.com/" TargetMode="External"/><Relationship Id="rId13" Type="http://schemas.openxmlformats.org/officeDocument/2006/relationships/hyperlink" Target="https://github.com/angular/angular-seed" TargetMode="External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s://www.eclipse.org/" TargetMode="External"/><Relationship Id="rId12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" TargetMode="External"/><Relationship Id="rId11" Type="http://schemas.openxmlformats.org/officeDocument/2006/relationships/hyperlink" Target="http://www.iis.net/home" TargetMode="External"/><Relationship Id="rId5" Type="http://schemas.openxmlformats.org/officeDocument/2006/relationships/hyperlink" Target="https://www.jetbrains.com/webstorm" TargetMode="External"/><Relationship Id="rId10" Type="http://schemas.openxmlformats.org/officeDocument/2006/relationships/hyperlink" Target="http://nodejs.org/" TargetMode="External"/><Relationship Id="rId4" Type="http://schemas.openxmlformats.org/officeDocument/2006/relationships/hyperlink" Target="http://www.sublimetext.com/" TargetMode="External"/><Relationship Id="rId9" Type="http://schemas.openxmlformats.org/officeDocument/2006/relationships/hyperlink" Target="http://httpd.apach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gularjs.org/api/ng/directiv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luvndr9" TargetMode="External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www.youtube.com/watch?v=i9MHigUZKE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ngularjs.org/tutorial" TargetMode="External"/><Relationship Id="rId5" Type="http://schemas.openxmlformats.org/officeDocument/2006/relationships/hyperlink" Target="https://docs.angularjs.org/api" TargetMode="External"/><Relationship Id="rId10" Type="http://schemas.openxmlformats.org/officeDocument/2006/relationships/hyperlink" Target="http://tinyurl.com/kp78ytx" TargetMode="External"/><Relationship Id="rId4" Type="http://schemas.openxmlformats.org/officeDocument/2006/relationships/hyperlink" Target="https://docs.angularjs.org/guide" TargetMode="External"/><Relationship Id="rId9" Type="http://schemas.openxmlformats.org/officeDocument/2006/relationships/hyperlink" Target="http://www.pluralsight.com/courses/angularjs-get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17992" y="2045953"/>
            <a:ext cx="9144000" cy="1655762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00"/>
                </a:solidFill>
              </a:rPr>
              <a:t>An Introduction to </a:t>
            </a:r>
            <a:r>
              <a:rPr lang="en-US" sz="5400" dirty="0" err="1" smtClean="0">
                <a:solidFill>
                  <a:srgbClr val="000000"/>
                </a:solidFill>
              </a:rPr>
              <a:t>AngularJS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By</a:t>
            </a:r>
          </a:p>
          <a:p>
            <a:r>
              <a:rPr lang="en-US" sz="40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Jerry </a:t>
            </a:r>
            <a:r>
              <a:rPr lang="en-US" sz="3600" dirty="0" err="1" smtClean="0">
                <a:solidFill>
                  <a:srgbClr val="000000"/>
                </a:solidFill>
              </a:rPr>
              <a:t>Mizer</a:t>
            </a:r>
            <a:endParaRPr lang="en-US" sz="4000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9388" y="4800601"/>
            <a:ext cx="10061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sz="3200">
                <a:solidFill>
                  <a:srgbClr val="000000"/>
                </a:solidFill>
                <a:hlinkClick r:id="rId3"/>
              </a:rPr>
              <a:t>://</a:t>
            </a:r>
            <a:r>
              <a:rPr lang="en-US" sz="3200" smtClean="0">
                <a:solidFill>
                  <a:srgbClr val="000000"/>
                </a:solidFill>
                <a:hlinkClick r:id="rId3"/>
              </a:rPr>
              <a:t>github.com/jmizer1112/intro-to-angularjs-materials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68528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2598" y="1996721"/>
            <a:ext cx="10819089" cy="1594377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open source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ramework backed by google.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Complete Client-Side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Solution” for Single Page Application Development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Hosted 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github.com/angular/angular.js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2598" y="1420549"/>
            <a:ext cx="10974355" cy="516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Font typeface="Arial" panose="020B0604020202020204" pitchFamily="34" charset="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2598" y="4001161"/>
            <a:ext cx="10974355" cy="516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Font typeface="Arial" panose="020B0604020202020204" pitchFamily="34" charset="0"/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Interesting Facts about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2598" y="4575277"/>
            <a:ext cx="10819089" cy="1594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Simplifies user interface development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Encourages separation of concerns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Written with testability in mind</a:t>
            </a:r>
          </a:p>
        </p:txBody>
      </p:sp>
    </p:spTree>
    <p:extLst>
      <p:ext uri="{BB962C8B-B14F-4D97-AF65-F5344CB8AC3E}">
        <p14:creationId xmlns:p14="http://schemas.microsoft.com/office/powerpoint/2010/main" val="3457763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8" grpId="0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3" y="1333805"/>
            <a:ext cx="11138042" cy="1100961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Getting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Setup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needed and where can I get it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713" y="2773084"/>
            <a:ext cx="58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Sublime Text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www.sublimetext.com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Webstorm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www.jetbrains.com/webstorm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www.jetbrains.com/idea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www.eclipse.org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www.visualstudio.com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4713" y="2439811"/>
            <a:ext cx="10515600" cy="312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713" y="4326181"/>
            <a:ext cx="10515600" cy="294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Web/HTTP Server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13" y="4613970"/>
            <a:ext cx="586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httpd.apache.org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nodejs.org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 Express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www.iis.net/home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04713" y="5613070"/>
            <a:ext cx="10515600" cy="294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713" y="5929132"/>
            <a:ext cx="974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Angular.js sources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https://angularjs.org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click download</a:t>
            </a:r>
          </a:p>
          <a:p>
            <a:pPr marL="285750" indent="-285750"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Seed project (optional)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github.com/angular/angular-seed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7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4714" y="1679428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Terms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04714" y="2500861"/>
            <a:ext cx="10515600" cy="3318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Template – The precompiled HTML</a:t>
            </a:r>
          </a:p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View – The compiled Template</a:t>
            </a:r>
          </a:p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 –Initialize the scope data and behavior</a:t>
            </a:r>
          </a:p>
          <a:p>
            <a:pPr>
              <a:buSzPct val="90000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Scope – The glue between the Controller and the View</a:t>
            </a:r>
          </a:p>
        </p:txBody>
      </p:sp>
    </p:spTree>
    <p:extLst>
      <p:ext uri="{BB962C8B-B14F-4D97-AF65-F5344CB8AC3E}">
        <p14:creationId xmlns:p14="http://schemas.microsoft.com/office/powerpoint/2010/main" val="61288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4" y="1567780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714" y="2381060"/>
            <a:ext cx="10942219" cy="44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Directive – </a:t>
            </a:r>
            <a:r>
              <a:rPr lang="en-US" dirty="0" smtClean="0"/>
              <a:t>DOM element marker used by HTML compiler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14" y="2823411"/>
            <a:ext cx="1029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spinal-case in HTML Template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camelCase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Documentation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714" y="3855408"/>
            <a:ext cx="9473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  <a:p>
            <a:pPr>
              <a:buClr>
                <a:schemeClr val="tx1"/>
              </a:buClr>
              <a:buSzPct val="90000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ng-app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 &gt; … &lt;/body&gt;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90000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90000"/>
            </a:pPr>
            <a:r>
              <a:rPr lang="en-US" sz="2400" i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ngApp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is the directive that indicates the start of an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4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4" y="1484655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0782" y="2142729"/>
            <a:ext cx="10942219" cy="44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in 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714" y="2585080"/>
            <a:ext cx="10296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ngApp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Bootstrap application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ngBind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Bind value of expression to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element.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Bind user input to model (input, select,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ngRepeat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Create the DOM element for each item in an array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ngShow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Show a DOM element if the expression is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ngHide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Hide the DOM element if the expression is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ngView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Place holder for templates ($route and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ngRoute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required)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ngController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Attaches controller to the view at element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ngClick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binds function to click event of DOM element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714" y="5928898"/>
            <a:ext cx="1113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Full List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https://docs.angularjs.org/api/ng/directive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522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5" y="1552578"/>
            <a:ext cx="11138042" cy="701633"/>
          </a:xfrm>
        </p:spPr>
        <p:txBody>
          <a:bodyPr/>
          <a:lstStyle/>
          <a:p>
            <a:pPr>
              <a:buSzPct val="90000"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4715" y="2254211"/>
            <a:ext cx="9831129" cy="2112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forgiving than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Primarily used for binding</a:t>
            </a:r>
          </a:p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Evaluated in context of the scope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1550" y="5027717"/>
            <a:ext cx="4864849" cy="1396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{{store.name}}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  <a:p>
            <a:pPr marL="0" indent="0">
              <a:buSzPct val="9000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{{2+2}}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SzPct val="9000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&lt;span&gt;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{{products[0]}}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&lt;/span&gt;</a:t>
            </a:r>
          </a:p>
          <a:p>
            <a:pPr marL="0" indent="0">
              <a:buSzPct val="90000"/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1550" y="4502990"/>
            <a:ext cx="4864849" cy="429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75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4" y="1679428"/>
            <a:ext cx="11138042" cy="701633"/>
          </a:xfrm>
        </p:spPr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Educational Resources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44170" y="1057292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9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http://angularjs.org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4714" y="2395904"/>
            <a:ext cx="10515600" cy="2947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151" y="2690695"/>
            <a:ext cx="7383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Guide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docs.angularjs.org/guide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Reference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docs.angularjs.org/api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PhoneCat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Tutorial App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docs.angularjs.org/tutorial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151" y="4254175"/>
            <a:ext cx="112896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90000"/>
            </a:pPr>
            <a:r>
              <a:rPr lang="en-US" sz="1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  <a:p>
            <a:pPr>
              <a:buSzPct val="90000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Fundamentals In 60-ish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Minutes by Dan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Wahlin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www.youtube.com/watch?v=i9MHigUZKEM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tinyurl.com/luvndr9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FREE</a:t>
            </a: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Started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Scott Allen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www.pluralsight.com/courses/angularjs-get-started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90000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Fundamentals by Joe Eames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Jim Cooper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tinyurl.com/kp78ytx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4714" y="3941788"/>
            <a:ext cx="10515600" cy="312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3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997</Words>
  <Application>Microsoft Office PowerPoint</Application>
  <PresentationFormat>Widescreen</PresentationFormat>
  <Paragraphs>190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Getting Setup  What is needed and where can I get it?</vt:lpstr>
      <vt:lpstr>Key Terms</vt:lpstr>
      <vt:lpstr>Directives</vt:lpstr>
      <vt:lpstr>Directives</vt:lpstr>
      <vt:lpstr>Expressions</vt:lpstr>
      <vt:lpstr>Educational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ng-intro</dc:title>
  <dc:creator>jerry</dc:creator>
  <cp:lastModifiedBy>jmizer@tulsaconnect.com</cp:lastModifiedBy>
  <cp:revision>226</cp:revision>
  <dcterms:created xsi:type="dcterms:W3CDTF">2014-10-11T22:18:22Z</dcterms:created>
  <dcterms:modified xsi:type="dcterms:W3CDTF">2014-10-28T04:48:27Z</dcterms:modified>
</cp:coreProperties>
</file>