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6" r:id="rId3"/>
    <p:sldId id="269" r:id="rId4"/>
    <p:sldId id="274" r:id="rId5"/>
    <p:sldId id="297" r:id="rId6"/>
    <p:sldId id="275" r:id="rId7"/>
    <p:sldId id="276" r:id="rId8"/>
    <p:sldId id="295" r:id="rId9"/>
    <p:sldId id="277" r:id="rId10"/>
    <p:sldId id="281" r:id="rId11"/>
    <p:sldId id="282" r:id="rId12"/>
    <p:sldId id="284" r:id="rId13"/>
    <p:sldId id="285" r:id="rId14"/>
    <p:sldId id="294" r:id="rId15"/>
    <p:sldId id="283" r:id="rId16"/>
    <p:sldId id="280" r:id="rId17"/>
    <p:sldId id="293" r:id="rId18"/>
    <p:sldId id="278" r:id="rId19"/>
    <p:sldId id="298" r:id="rId20"/>
    <p:sldId id="271" r:id="rId21"/>
    <p:sldId id="286" r:id="rId22"/>
    <p:sldId id="290" r:id="rId23"/>
    <p:sldId id="299" r:id="rId24"/>
    <p:sldId id="287" r:id="rId25"/>
    <p:sldId id="291" r:id="rId26"/>
    <p:sldId id="300" r:id="rId27"/>
    <p:sldId id="288" r:id="rId28"/>
    <p:sldId id="301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75390" autoAdjust="0"/>
  </p:normalViewPr>
  <p:slideViewPr>
    <p:cSldViewPr>
      <p:cViewPr varScale="1">
        <p:scale>
          <a:sx n="86" d="100"/>
          <a:sy n="86" d="100"/>
        </p:scale>
        <p:origin x="1494" y="78"/>
      </p:cViewPr>
      <p:guideLst>
        <p:guide orient="horz" pos="2160"/>
        <p:guide pos="3839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7F1C2-6B28-4DB5-BE5F-601F56F622F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2021-11-11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B36D49-A489-451E-90C3-B583FC93C418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안녕하세요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부트캠프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지민진입니다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뇌졸중 발병 가능성을 높이는 특성들을 활용하여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뇌졸중 발병을 예측하는 모델을 만들기위한 분석을 진행하였습니다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9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다음으로는 만성질환인 고혈압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ea typeface="맑은 고딕" panose="020B0503020000020004" pitchFamily="50" charset="-127"/>
              </a:rPr>
              <a:t>고지혈증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심장질환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당뇨에 대한 특성입니다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정상인 그룹에서는 만성질환을 가지고 있는 사람의 수가 더 많았고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 중에서는 심장질환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당뇨병을 제외하고는 질환이 있는 사람의 수가 많은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73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흡연과 음주에 관한 특성을 살펴보면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 err="1">
                <a:ea typeface="맑은 고딕" panose="020B0503020000020004" pitchFamily="50" charset="-127"/>
              </a:rPr>
              <a:t>정상인들에서는</a:t>
            </a:r>
            <a:r>
              <a:rPr lang="ko-KR" altLang="en-US" dirty="0">
                <a:ea typeface="맑은 고딕" panose="020B0503020000020004" pitchFamily="50" charset="-127"/>
              </a:rPr>
              <a:t> 비흡연자와 과음을 하지않는 사람의 수가 많았으며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환자안에서도 동일한 결과가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11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2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식이에</a:t>
            </a:r>
            <a:r>
              <a:rPr lang="ko-KR" altLang="en-US" dirty="0">
                <a:ea typeface="맑은 고딕" panose="020B0503020000020004" pitchFamily="50" charset="-127"/>
              </a:rPr>
              <a:t> 관한 특성을 살펴보았을 때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정상인에서 매일 과일과 야채를 섭취하는 사람의 수가 더 많았으며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환자에서도 동일하게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12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43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운동능력에 대해서는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정상인에서 </a:t>
            </a:r>
            <a:r>
              <a:rPr lang="en-US" altLang="ko-KR" dirty="0"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ea typeface="맑은 고딕" panose="020B0503020000020004" pitchFamily="50" charset="-127"/>
              </a:rPr>
              <a:t>일 이내에 운동을 한 사람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보행에 어려움이 없는 사람의 수가 많았고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 </a:t>
            </a:r>
            <a:r>
              <a:rPr lang="ko-KR" altLang="en-US" dirty="0" err="1">
                <a:ea typeface="맑은 고딕" panose="020B0503020000020004" pitchFamily="50" charset="-127"/>
              </a:rPr>
              <a:t>에게서는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ea typeface="맑은 고딕" panose="020B0503020000020004" pitchFamily="50" charset="-127"/>
              </a:rPr>
              <a:t>일 이내에 운동을 한 사람이 많지만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 err="1">
                <a:ea typeface="맑은 고딕" panose="020B0503020000020004" pitchFamily="50" charset="-127"/>
              </a:rPr>
              <a:t>안하는</a:t>
            </a:r>
            <a:r>
              <a:rPr lang="ko-KR" altLang="en-US" dirty="0">
                <a:ea typeface="맑은 고딕" panose="020B0503020000020004" pitchFamily="50" charset="-127"/>
              </a:rPr>
              <a:t> 사람과의 차이가 정상인들에 비해 크지 않으며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보행장애가 있는 사람의 수가 그렇지 않는 사람의 수와 비슷하게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아마도 보행이 어려워 운동하기 어려운 사람들로 인해 이러한 결과가 나타난 것 같습니다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13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54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비만에 대해 살펴보면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BMI</a:t>
            </a:r>
            <a:r>
              <a:rPr lang="ko-KR" altLang="en-US" dirty="0">
                <a:ea typeface="맑은 고딕" panose="020B0503020000020004" pitchFamily="50" charset="-127"/>
              </a:rPr>
              <a:t>를 기준으로 보았을 때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정상인에서는 </a:t>
            </a:r>
            <a:r>
              <a:rPr lang="ko-KR" altLang="en-US" dirty="0" err="1">
                <a:ea typeface="맑은 고딕" panose="020B0503020000020004" pitchFamily="50" charset="-127"/>
              </a:rPr>
              <a:t>저체중보다</a:t>
            </a:r>
            <a:r>
              <a:rPr lang="ko-KR" altLang="en-US" dirty="0">
                <a:ea typeface="맑은 고딕" panose="020B0503020000020004" pitchFamily="50" charset="-127"/>
              </a:rPr>
              <a:t> 정상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과체중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비만인 사람들의 수가 더 많았으며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</a:t>
            </a:r>
            <a:r>
              <a:rPr lang="ko-KR" altLang="en-US" dirty="0" err="1">
                <a:ea typeface="맑은 고딕" panose="020B0503020000020004" pitchFamily="50" charset="-127"/>
              </a:rPr>
              <a:t>환자들에게서도</a:t>
            </a:r>
            <a:r>
              <a:rPr lang="ko-KR" altLang="en-US" dirty="0">
                <a:ea typeface="맑은 고딕" panose="020B0503020000020004" pitchFamily="50" charset="-127"/>
              </a:rPr>
              <a:t> 동일한 경향을 보였습니다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51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의료 비용에 대한 특성을 살펴보았을 때는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정상인에서는 의료보험이 있는 사람과 비용으로 인해 치료를 거부하지 않은 사람의 수가 더 많습니다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</a:t>
            </a:r>
            <a:r>
              <a:rPr lang="ko-KR" altLang="en-US" dirty="0" err="1">
                <a:ea typeface="맑은 고딕" panose="020B0503020000020004" pitchFamily="50" charset="-127"/>
              </a:rPr>
              <a:t>환자들에게서도</a:t>
            </a:r>
            <a:r>
              <a:rPr lang="ko-KR" altLang="en-US" dirty="0">
                <a:ea typeface="맑은 고딕" panose="020B0503020000020004" pitchFamily="50" charset="-127"/>
              </a:rPr>
              <a:t> 동일한 경향을 보입니다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89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사회 경제적 요인인 소득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학력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혼인상태에 대해 살펴보면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 err="1">
                <a:ea typeface="맑은 고딕" panose="020B0503020000020004" pitchFamily="50" charset="-127"/>
              </a:rPr>
              <a:t>정상인들에서는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ea typeface="맑은 고딕" panose="020B0503020000020004" pitchFamily="50" charset="-127"/>
              </a:rPr>
              <a:t>만 </a:t>
            </a:r>
            <a:r>
              <a:rPr lang="en-US" altLang="ko-KR" dirty="0"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ea typeface="맑은 고딕" panose="020B0503020000020004" pitchFamily="50" charset="-127"/>
              </a:rPr>
              <a:t>천달러 이상의 고소득자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고졸이상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기혼인 사람의 수가 제일 많았으며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 중에서는 소득의 따른 분포가 비슷하였으며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학력과 혼인상태는 정상인들과 동일하게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16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7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스트레스에 대한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지난 </a:t>
            </a:r>
            <a:r>
              <a:rPr lang="en-US" altLang="ko-KR" dirty="0"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ea typeface="맑은 고딕" panose="020B0503020000020004" pitchFamily="50" charset="-127"/>
              </a:rPr>
              <a:t>일 중 스트레스를 받은 일 횟수를 나타내는 특성을 보았을 때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환자들에게서 더 높게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17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746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마지막으로 조절 불가능한 인자인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인종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성별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나이를 살펴보겠습니다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전체적으로 백인의 수가 훨씬 많으며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성별은 여성이 약간 많고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연령대는 중장년층인 </a:t>
            </a:r>
            <a:r>
              <a:rPr lang="en-US" altLang="ko-KR" dirty="0">
                <a:ea typeface="맑은 고딕" panose="020B0503020000020004" pitchFamily="50" charset="-127"/>
              </a:rPr>
              <a:t>4~50 </a:t>
            </a:r>
            <a:r>
              <a:rPr lang="ko-KR" altLang="en-US" dirty="0">
                <a:ea typeface="맑은 고딕" panose="020B0503020000020004" pitchFamily="50" charset="-127"/>
              </a:rPr>
              <a:t>대가 많은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 환자안에서도 인종과 성별의 분포는 동일하게 나타나나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연령대에서는 중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노년층의 수가 많았습니다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18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61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모델분석입니다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8695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분석 배경에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37054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ea typeface="맑은 고딕" panose="020B0503020000020004" pitchFamily="50" charset="-127"/>
              </a:rPr>
              <a:t>가지의 분류 모델을 </a:t>
            </a:r>
            <a:r>
              <a:rPr lang="en-US" altLang="ko-KR" dirty="0">
                <a:ea typeface="맑은 고딕" panose="020B0503020000020004" pitchFamily="50" charset="-127"/>
              </a:rPr>
              <a:t>test</a:t>
            </a:r>
            <a:r>
              <a:rPr lang="ko-KR" altLang="en-US" dirty="0">
                <a:ea typeface="맑은 고딕" panose="020B0503020000020004" pitchFamily="50" charset="-127"/>
              </a:rPr>
              <a:t>하였으며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각각 </a:t>
            </a:r>
            <a:r>
              <a:rPr lang="en-US" altLang="ko-KR" dirty="0">
                <a:ea typeface="맑은 고딕" panose="020B0503020000020004" pitchFamily="50" charset="-127"/>
              </a:rPr>
              <a:t>class </a:t>
            </a:r>
            <a:r>
              <a:rPr lang="en-US" altLang="ko-KR" dirty="0" err="1">
                <a:ea typeface="맑은 고딕" panose="020B0503020000020004" pitchFamily="50" charset="-127"/>
              </a:rPr>
              <a:t>waight</a:t>
            </a:r>
            <a:r>
              <a:rPr lang="ko-KR" altLang="en-US" dirty="0">
                <a:ea typeface="맑은 고딕" panose="020B0503020000020004" pitchFamily="50" charset="-127"/>
              </a:rPr>
              <a:t>에 관한 </a:t>
            </a:r>
            <a:r>
              <a:rPr lang="en-US" altLang="ko-KR" dirty="0">
                <a:ea typeface="맑은 고딕" panose="020B0503020000020004" pitchFamily="50" charset="-127"/>
              </a:rPr>
              <a:t>parameter</a:t>
            </a:r>
            <a:r>
              <a:rPr lang="ko-KR" altLang="en-US" dirty="0">
                <a:ea typeface="맑은 고딕" panose="020B0503020000020004" pitchFamily="50" charset="-127"/>
              </a:rPr>
              <a:t>만 사용하고 모두 </a:t>
            </a:r>
            <a:r>
              <a:rPr lang="en-US" altLang="ko-KR" dirty="0">
                <a:ea typeface="맑은 고딕" panose="020B0503020000020004" pitchFamily="50" charset="-127"/>
              </a:rPr>
              <a:t>default </a:t>
            </a:r>
            <a:r>
              <a:rPr lang="ko-KR" altLang="en-US" dirty="0">
                <a:ea typeface="맑은 고딕" panose="020B0503020000020004" pitchFamily="50" charset="-127"/>
              </a:rPr>
              <a:t>로 설정하였습니다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모두 </a:t>
            </a:r>
            <a:r>
              <a:rPr lang="ko-KR" altLang="en-US" dirty="0" err="1">
                <a:ea typeface="맑은 고딕" panose="020B0503020000020004" pitchFamily="50" charset="-127"/>
              </a:rPr>
              <a:t>분석해본결과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ea typeface="맑은 고딕" panose="020B0503020000020004" pitchFamily="50" charset="-127"/>
              </a:rPr>
              <a:t>XGBoost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모델이 가장 성능이 좋아서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이 모델을 사용해 </a:t>
            </a:r>
            <a:r>
              <a:rPr lang="en-US" altLang="ko-KR" dirty="0">
                <a:ea typeface="맑은 고딕" panose="020B0503020000020004" pitchFamily="50" charset="-127"/>
              </a:rPr>
              <a:t>hyperparameter tuning</a:t>
            </a:r>
            <a:r>
              <a:rPr lang="ko-KR" altLang="en-US" dirty="0">
                <a:ea typeface="맑은 고딕" panose="020B0503020000020004" pitchFamily="50" charset="-127"/>
              </a:rPr>
              <a:t>을 진행했습니다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20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05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Grid Search </a:t>
            </a:r>
            <a:r>
              <a:rPr lang="ko-KR" altLang="en-US" dirty="0">
                <a:ea typeface="맑은 고딕" panose="020B0503020000020004" pitchFamily="50" charset="-127"/>
              </a:rPr>
              <a:t>방법을 이용해 </a:t>
            </a:r>
            <a:r>
              <a:rPr lang="en-US" altLang="ko-KR" dirty="0">
                <a:ea typeface="맑은 고딕" panose="020B0503020000020004" pitchFamily="50" charset="-127"/>
              </a:rPr>
              <a:t>Hyperparameter</a:t>
            </a:r>
            <a:r>
              <a:rPr lang="ko-KR" altLang="en-US" dirty="0"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ea typeface="맑은 고딕" panose="020B0503020000020004" pitchFamily="50" charset="-127"/>
              </a:rPr>
              <a:t>tuning</a:t>
            </a:r>
            <a:r>
              <a:rPr lang="ko-KR" altLang="en-US" dirty="0">
                <a:ea typeface="맑은 고딕" panose="020B0503020000020004" pitchFamily="50" charset="-127"/>
              </a:rPr>
              <a:t>하였으며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 err="1">
                <a:ea typeface="맑은 고딕" panose="020B0503020000020004" pitchFamily="50" charset="-127"/>
              </a:rPr>
              <a:t>Estimaor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개수를 </a:t>
            </a:r>
            <a:r>
              <a:rPr lang="en-US" altLang="ko-KR" dirty="0">
                <a:ea typeface="맑은 고딕" panose="020B0503020000020004" pitchFamily="50" charset="-127"/>
              </a:rPr>
              <a:t>1000</a:t>
            </a:r>
            <a:r>
              <a:rPr lang="ko-KR" altLang="en-US" dirty="0">
                <a:ea typeface="맑은 고딕" panose="020B0503020000020004" pitchFamily="50" charset="-127"/>
              </a:rPr>
              <a:t>개로 </a:t>
            </a:r>
            <a:r>
              <a:rPr lang="ko-KR" altLang="en-US" dirty="0" err="1">
                <a:ea typeface="맑은 고딕" panose="020B0503020000020004" pitchFamily="50" charset="-127"/>
              </a:rPr>
              <a:t>설정후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early stop</a:t>
            </a:r>
            <a:r>
              <a:rPr lang="ko-KR" altLang="en-US" dirty="0">
                <a:ea typeface="맑은 고딕" panose="020B0503020000020004" pitchFamily="50" charset="-127"/>
              </a:rPr>
              <a:t>방법을 이용하였습니다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Tuning</a:t>
            </a:r>
            <a:r>
              <a:rPr lang="ko-KR" altLang="en-US" dirty="0">
                <a:ea typeface="맑은 고딕" panose="020B0503020000020004" pitchFamily="50" charset="-127"/>
              </a:rPr>
              <a:t> 후 결과는 약간의 성능향상이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21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09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Test set</a:t>
            </a:r>
            <a:r>
              <a:rPr lang="ko-KR" altLang="en-US" dirty="0">
                <a:ea typeface="맑은 고딕" panose="020B0503020000020004" pitchFamily="50" charset="-127"/>
              </a:rPr>
              <a:t>에서도 진행을 </a:t>
            </a:r>
            <a:r>
              <a:rPr lang="ko-KR" altLang="en-US" dirty="0" err="1">
                <a:ea typeface="맑은 고딕" panose="020B0503020000020004" pitchFamily="50" charset="-127"/>
              </a:rPr>
              <a:t>해보았을때</a:t>
            </a:r>
            <a:r>
              <a:rPr lang="en-US" altLang="ko-KR" dirty="0">
                <a:ea typeface="맑은 고딕" panose="020B0503020000020004" pitchFamily="50" charset="-127"/>
              </a:rPr>
              <a:t>, validation </a:t>
            </a:r>
            <a:r>
              <a:rPr lang="ko-KR" altLang="en-US" dirty="0">
                <a:ea typeface="맑은 고딕" panose="020B0503020000020004" pitchFamily="50" charset="-127"/>
              </a:rPr>
              <a:t>과 유사한 결과로 나타난 것을 보아 일반화가 잘 </a:t>
            </a:r>
            <a:r>
              <a:rPr lang="ko-KR" altLang="en-US" dirty="0" err="1">
                <a:ea typeface="맑은 고딕" panose="020B0503020000020004" pitchFamily="50" charset="-127"/>
              </a:rPr>
              <a:t>된것으로</a:t>
            </a:r>
            <a:r>
              <a:rPr lang="ko-KR" altLang="en-US" dirty="0">
                <a:ea typeface="맑은 고딕" panose="020B0503020000020004" pitchFamily="50" charset="-127"/>
              </a:rPr>
              <a:t> 보았습니다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22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4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모델 해석입니다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7274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Validation set</a:t>
            </a:r>
            <a:r>
              <a:rPr lang="ko-KR" altLang="en-US" dirty="0">
                <a:ea typeface="맑은 고딕" panose="020B0503020000020004" pitchFamily="50" charset="-127"/>
              </a:rPr>
              <a:t>으로 </a:t>
            </a:r>
            <a:r>
              <a:rPr lang="en-US" altLang="ko-KR" dirty="0">
                <a:ea typeface="맑은 고딕" panose="020B0503020000020004" pitchFamily="50" charset="-127"/>
              </a:rPr>
              <a:t>permutation importance , SHAP value</a:t>
            </a:r>
            <a:r>
              <a:rPr lang="ko-KR" altLang="en-US" dirty="0">
                <a:ea typeface="맑은 고딕" panose="020B0503020000020004" pitchFamily="50" charset="-127"/>
              </a:rPr>
              <a:t>를 계산하여 시각화 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그 결과로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다음과 같은 </a:t>
            </a:r>
            <a:r>
              <a:rPr lang="en-US" altLang="ko-KR" dirty="0"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ea typeface="맑은 고딕" panose="020B0503020000020004" pitchFamily="50" charset="-127"/>
              </a:rPr>
              <a:t>개의 특성이 뇌졸중으로 판단하는데 영향이 큰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이전 </a:t>
            </a:r>
            <a:r>
              <a:rPr lang="en-US" altLang="ko-KR" dirty="0">
                <a:ea typeface="맑은 고딕" panose="020B0503020000020004" pitchFamily="50" charset="-127"/>
              </a:rPr>
              <a:t>EDA</a:t>
            </a:r>
            <a:r>
              <a:rPr lang="ko-KR" altLang="en-US" dirty="0">
                <a:ea typeface="맑은 고딕" panose="020B0503020000020004" pitchFamily="50" charset="-127"/>
              </a:rPr>
              <a:t>에서는 오히려 심장질환을 가지고 있지 않은 사람의 수가 많았음에도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심장질환여부가 가장 큰 영향을 주는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알려진 </a:t>
            </a:r>
            <a:r>
              <a:rPr lang="ko-KR" altLang="en-US" dirty="0" err="1">
                <a:ea typeface="맑은 고딕" panose="020B0503020000020004" pitchFamily="50" charset="-127"/>
              </a:rPr>
              <a:t>바와같이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고혈압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ea typeface="맑은 고딕" panose="020B0503020000020004" pitchFamily="50" charset="-127"/>
              </a:rPr>
              <a:t>고지혈증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당뇨가 뇌졸중 여부에 영향을 많이 끼치고 있었습니다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또한 음주보다는 흡연이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운동정도 보다는 보행 장애 여부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사회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경제적 요인 중에서는 소득이 뇌졸중 여부에 영향을 주고 있습니다</a:t>
            </a:r>
            <a:r>
              <a:rPr lang="en-US" altLang="ko-KR" dirty="0"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더불어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스트레스도 알려진 대로 뇌졸중에 영향을 주는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마지막으로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조절불가능 인자 중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성별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인종보다는 나이가 뇌졸중에 영향을 많이 주는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76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PDP</a:t>
            </a:r>
            <a:r>
              <a:rPr lang="ko-KR" altLang="en-US" dirty="0">
                <a:ea typeface="맑은 고딕" panose="020B0503020000020004" pitchFamily="50" charset="-127"/>
              </a:rPr>
              <a:t>를 통해 여러 </a:t>
            </a:r>
            <a:r>
              <a:rPr lang="en-US" altLang="ko-KR" dirty="0"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ea typeface="맑은 고딕" panose="020B0503020000020004" pitchFamily="50" charset="-127"/>
              </a:rPr>
              <a:t>로 </a:t>
            </a:r>
            <a:r>
              <a:rPr lang="ko-KR" altLang="en-US" dirty="0" err="1">
                <a:ea typeface="맑은 고딕" panose="020B0503020000020004" pitchFamily="50" charset="-127"/>
              </a:rPr>
              <a:t>나누어져있는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categorical variable</a:t>
            </a:r>
            <a:r>
              <a:rPr lang="ko-KR" altLang="en-US" dirty="0">
                <a:ea typeface="맑은 고딕" panose="020B0503020000020004" pitchFamily="50" charset="-127"/>
              </a:rPr>
              <a:t>을 살펴보겠습니다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먼저 나이를 보았을 땐 오히려 </a:t>
            </a:r>
            <a:r>
              <a:rPr lang="en-US" altLang="ko-KR" dirty="0">
                <a:ea typeface="맑은 고딕" panose="020B0503020000020004" pitchFamily="50" charset="-127"/>
              </a:rPr>
              <a:t>65</a:t>
            </a:r>
            <a:r>
              <a:rPr lang="ko-KR" altLang="en-US" dirty="0">
                <a:ea typeface="맑은 고딕" panose="020B0503020000020004" pitchFamily="50" charset="-127"/>
              </a:rPr>
              <a:t>세 이상의 노인들에게서 뇌졸중 확률이 낮아지고</a:t>
            </a:r>
            <a:r>
              <a:rPr lang="en-US" altLang="ko-KR" dirty="0">
                <a:ea typeface="맑은 고딕" panose="020B0503020000020004" pitchFamily="50" charset="-127"/>
              </a:rPr>
              <a:t>, 25</a:t>
            </a:r>
            <a:r>
              <a:rPr lang="ko-KR" altLang="en-US" dirty="0">
                <a:ea typeface="맑은 고딕" panose="020B0503020000020004" pitchFamily="50" charset="-127"/>
              </a:rPr>
              <a:t>세</a:t>
            </a:r>
            <a:r>
              <a:rPr lang="en-US" altLang="ko-KR" dirty="0">
                <a:ea typeface="맑은 고딕" panose="020B0503020000020004" pitchFamily="50" charset="-127"/>
              </a:rPr>
              <a:t>~29</a:t>
            </a:r>
            <a:r>
              <a:rPr lang="ko-KR" altLang="en-US" dirty="0">
                <a:ea typeface="맑은 고딕" panose="020B0503020000020004" pitchFamily="50" charset="-127"/>
              </a:rPr>
              <a:t>세</a:t>
            </a:r>
            <a:r>
              <a:rPr lang="en-US" altLang="ko-KR" dirty="0">
                <a:ea typeface="맑은 고딕" panose="020B0503020000020004" pitchFamily="50" charset="-127"/>
              </a:rPr>
              <a:t>, 35~39 </a:t>
            </a:r>
            <a:r>
              <a:rPr lang="ko-KR" altLang="en-US" dirty="0">
                <a:ea typeface="맑은 고딕" panose="020B0503020000020004" pitchFamily="50" charset="-127"/>
              </a:rPr>
              <a:t>세 에서 가장 뇌졸중 확률이 높은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이는 중장년층 </a:t>
            </a:r>
            <a:r>
              <a:rPr lang="ko-KR" altLang="en-US" dirty="0" err="1">
                <a:ea typeface="맑은 고딕" panose="020B0503020000020004" pitchFamily="50" charset="-127"/>
              </a:rPr>
              <a:t>부터</a:t>
            </a:r>
            <a:r>
              <a:rPr lang="ko-KR" altLang="en-US" dirty="0">
                <a:ea typeface="맑은 고딕" panose="020B0503020000020004" pitchFamily="50" charset="-127"/>
              </a:rPr>
              <a:t> 뇌졸중 확률이 증가한다는 여러 연구결과와 다르게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소득의 경우에는 소득이 증가할 수록 뇌졸중 확률이 커지며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흡연 여부에 대해서는 얼마나 피우는지에 상관없이 흡연을 하면 뇌졸중 확률이 높은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인종에 대해서는 백인을 제외한 모든 인종에서 뇌졸중 위험이 있는 것으로 나타났습니다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인종 또한 흑인들이 가장 뇌졸중 확률이 높다는 기존 연구결과와 다른 결과를 나타냈습니다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25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893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분석에 대한 결론입니다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53277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을 이용한 분석 결과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만성질환이 뇌졸중 확률을 높이며</a:t>
            </a:r>
            <a:r>
              <a:rPr lang="en-US" altLang="ko-KR" dirty="0"/>
              <a:t>, </a:t>
            </a:r>
            <a:r>
              <a:rPr lang="ko-KR" altLang="en-US" dirty="0"/>
              <a:t>심장질환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 err="1"/>
              <a:t>고지혈증</a:t>
            </a:r>
            <a:r>
              <a:rPr lang="en-US" altLang="ko-KR" dirty="0"/>
              <a:t>, </a:t>
            </a:r>
            <a:r>
              <a:rPr lang="ko-KR" altLang="en-US" dirty="0"/>
              <a:t>당뇨병 순으로 영향도가 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보행이 어려운 사람들이 뇌졸중 확률이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청년층에서의 뇌졸중 확률이 높아지며</a:t>
            </a:r>
            <a:r>
              <a:rPr lang="en-US" altLang="ko-KR" dirty="0"/>
              <a:t>, </a:t>
            </a:r>
            <a:r>
              <a:rPr lang="ko-KR" altLang="en-US" dirty="0"/>
              <a:t>노년층에서는 오히려 확률이 감소하는 것으로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소득 정도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그리고 스트레스가 증가할 수록</a:t>
            </a:r>
            <a:r>
              <a:rPr lang="en-US" altLang="ko-KR" dirty="0"/>
              <a:t>, </a:t>
            </a:r>
            <a:r>
              <a:rPr lang="ko-KR" altLang="en-US" dirty="0"/>
              <a:t>뇌졸중 확률이 높으며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인종에서는 백인을 제외한 모든 인종에서 뇌졸중 발병 위험이 있는 것으로 확인되었습니다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분석한 결과가 기존에 알려진 바와 다른 점들이 발견이 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이러한 점들은 사용한 </a:t>
            </a:r>
            <a:r>
              <a:rPr lang="en-US" altLang="ko-KR" dirty="0"/>
              <a:t>Dataset</a:t>
            </a:r>
            <a:r>
              <a:rPr lang="ko-KR" altLang="en-US" dirty="0"/>
              <a:t>에서 </a:t>
            </a:r>
            <a:r>
              <a:rPr lang="en-US" altLang="ko-KR" dirty="0"/>
              <a:t>targe</a:t>
            </a:r>
            <a:r>
              <a:rPr lang="ko-KR" altLang="en-US" dirty="0"/>
              <a:t>이 굉장히 </a:t>
            </a:r>
            <a:r>
              <a:rPr lang="en-US" altLang="ko-KR" dirty="0"/>
              <a:t>unbalance </a:t>
            </a:r>
            <a:r>
              <a:rPr lang="ko-KR" altLang="en-US" dirty="0"/>
              <a:t>하다는 것과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몇몇의 </a:t>
            </a:r>
            <a:r>
              <a:rPr lang="en-US" altLang="ko-KR" dirty="0"/>
              <a:t>categorical variable</a:t>
            </a:r>
            <a:r>
              <a:rPr lang="ko-KR" altLang="en-US" dirty="0"/>
              <a:t>의 분포가 </a:t>
            </a:r>
            <a:r>
              <a:rPr lang="ko-KR" altLang="en-US" dirty="0" err="1"/>
              <a:t>균등하지않아서</a:t>
            </a:r>
            <a:r>
              <a:rPr lang="ko-KR" altLang="en-US" dirty="0"/>
              <a:t> 발생한 오류로 생각됩니다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몇몇 </a:t>
            </a:r>
            <a:r>
              <a:rPr lang="en-US" altLang="ko-KR" dirty="0"/>
              <a:t>class</a:t>
            </a:r>
            <a:r>
              <a:rPr lang="ko-KR" altLang="en-US" dirty="0"/>
              <a:t>를 하나로 묶어 특성공학을 진행해 </a:t>
            </a:r>
            <a:r>
              <a:rPr lang="ko-KR" altLang="en-US" dirty="0" err="1"/>
              <a:t>개선될수도</a:t>
            </a:r>
            <a:r>
              <a:rPr lang="ko-KR" altLang="en-US" dirty="0"/>
              <a:t> 있었으나</a:t>
            </a:r>
            <a:r>
              <a:rPr lang="en-US" altLang="ko-KR" dirty="0"/>
              <a:t>, </a:t>
            </a:r>
            <a:r>
              <a:rPr lang="ko-KR" altLang="en-US" dirty="0"/>
              <a:t>시간이 부족하여 진행하지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85095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9801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이러한 분석을 진행 </a:t>
            </a:r>
            <a:r>
              <a:rPr lang="ko-KR" altLang="en-US" dirty="0" err="1">
                <a:ea typeface="맑은 고딕" panose="020B0503020000020004" pitchFamily="50" charset="-127"/>
              </a:rPr>
              <a:t>하게된</a:t>
            </a:r>
            <a:r>
              <a:rPr lang="ko-KR" altLang="en-US" dirty="0">
                <a:ea typeface="맑은 고딕" panose="020B0503020000020004" pitchFamily="50" charset="-127"/>
              </a:rPr>
              <a:t> 배경은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뇌졸중은 암 다음으로 흔한 사망원인으로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한번 발생하면 후유증이나 합병증이 나타날 확률이 높아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지속적인 케어가 필요한 질환입니다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만약 개인들의 성별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나이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 err="1">
                <a:ea typeface="맑은 고딕" panose="020B0503020000020004" pitchFamily="50" charset="-127"/>
              </a:rPr>
              <a:t>생활습관등을</a:t>
            </a:r>
            <a:r>
              <a:rPr lang="ko-KR" altLang="en-US" dirty="0">
                <a:ea typeface="맑은 고딕" panose="020B0503020000020004" pitchFamily="50" charset="-127"/>
              </a:rPr>
              <a:t> 이용해 개인들의 뇌졸중 발병가능성을 예측한다면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질환으로 인해 발생하는 여러 손실을 방지할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개인들이 가지고 있는 특성들을 이용하여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뇌졸중인지 아닌지를 구분하는 </a:t>
            </a:r>
            <a:r>
              <a:rPr lang="en-US" altLang="ko-KR" dirty="0">
                <a:ea typeface="맑은 고딕" panose="020B0503020000020004" pitchFamily="50" charset="-127"/>
              </a:rPr>
              <a:t>Classification Model</a:t>
            </a:r>
            <a:r>
              <a:rPr lang="ko-KR" altLang="en-US" dirty="0">
                <a:ea typeface="맑은 고딕" panose="020B0503020000020004" pitchFamily="50" charset="-127"/>
              </a:rPr>
              <a:t>을 형성하는 방향으로 분석을 진행하였습니다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5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그렇다면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뇌졸중에 영향을 주는 요인은 무엇이 있을까요</a:t>
            </a:r>
            <a:r>
              <a:rPr lang="en-US" altLang="ko-KR" dirty="0">
                <a:ea typeface="맑은 고딕" panose="020B0503020000020004" pitchFamily="50" charset="-127"/>
              </a:rPr>
              <a:t>?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최근까지의 연구결과에 따르면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위험인자는 개인이 조절할 수 있는 것과 불가능한 것이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조절가능한 요인은 고혈압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 err="1">
                <a:ea typeface="맑은 고딕" panose="020B0503020000020004" pitchFamily="50" charset="-127"/>
              </a:rPr>
              <a:t>고지혈증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당뇨병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심장질환 과 같은 만성질환입니다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ea typeface="맑은 고딕" panose="020B0503020000020004" pitchFamily="50" charset="-127"/>
              </a:rPr>
              <a:t>그다음으로는</a:t>
            </a:r>
            <a:r>
              <a:rPr lang="ko-KR" altLang="en-US" dirty="0">
                <a:ea typeface="맑은 고딕" panose="020B0503020000020004" pitchFamily="50" charset="-127"/>
              </a:rPr>
              <a:t> 흡연과 음주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식이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운동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비만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스트레스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사회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경제적 요인 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조절 불가능한 인자는 나이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인종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성별입니다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나이는 </a:t>
            </a:r>
            <a:r>
              <a:rPr lang="en-US" altLang="ko-KR" dirty="0">
                <a:ea typeface="맑은 고딕" panose="020B0503020000020004" pitchFamily="50" charset="-127"/>
              </a:rPr>
              <a:t>55</a:t>
            </a:r>
            <a:r>
              <a:rPr lang="ko-KR" altLang="en-US" dirty="0">
                <a:ea typeface="맑은 고딕" panose="020B0503020000020004" pitchFamily="50" charset="-127"/>
              </a:rPr>
              <a:t>세 이후로 뇌졸중 확률이 증가하는 것으로 알려져 있으며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인종은 흑인계에서 유병률이 높고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성별은 남성의 경우가 뇌졸중 발생 확률이 높으나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사망률은 여성이 더 높은 것으로 알려져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이러한 요인들을 고려하여 모델을 형성한다면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높은 예측도를 가진 모델을 만들 수 있을 것으로 예상됩니다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4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사용한 데이터셋과 </a:t>
            </a:r>
            <a:r>
              <a:rPr lang="ko-KR" altLang="en-US" dirty="0" err="1"/>
              <a:t>피쳐에</a:t>
            </a:r>
            <a:r>
              <a:rPr lang="ko-KR" altLang="en-US" dirty="0"/>
              <a:t> 대한 설명입니다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7886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이전에 말씀드린 요인들을 고려하여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저는 </a:t>
            </a:r>
            <a:r>
              <a:rPr lang="en-US" altLang="ko-KR" dirty="0">
                <a:ea typeface="맑은 고딕" panose="020B0503020000020004" pitchFamily="50" charset="-127"/>
              </a:rPr>
              <a:t>BRFSS Data set</a:t>
            </a:r>
            <a:r>
              <a:rPr lang="ko-KR" altLang="en-US" dirty="0">
                <a:ea typeface="맑은 고딕" panose="020B0503020000020004" pitchFamily="50" charset="-127"/>
              </a:rPr>
              <a:t>을 선택하였습니다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이 데이터셋은 미국 전역을 대상으로 실시하는 전화 설문조사로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만성질환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신체활동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식이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등의 다양한 생활 패턴을 조사하는 설문조사 입니다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미국 전역을 대상으로 하기에 데이터가 많을 뿐만 아니라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뇌졸중 예측에 필요한 요인들을 조사하기 때문에 이 데이터셋을 선택하였습니다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이 데이터셋에서 사용한 특성들은 앞서 말씀드린 요인들과 부합하는 특성들이며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설문조사를 거부하거나 모른다고 답한 대상자들은 제외하였습니다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23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타겟은 뇌졸중 이력 여부를 선택하였고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사용한 특성들은 다음과 같습니다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만성질환인 고혈압 </a:t>
            </a:r>
            <a:r>
              <a:rPr lang="en-US" altLang="ko-KR" dirty="0"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ea typeface="맑은 고딕" panose="020B0503020000020004" pitchFamily="50" charset="-127"/>
              </a:rPr>
              <a:t>고지혈증</a:t>
            </a:r>
            <a:r>
              <a:rPr lang="en-US" altLang="ko-KR" dirty="0">
                <a:ea typeface="맑은 고딕" panose="020B0503020000020004" pitchFamily="50" charset="-127"/>
              </a:rPr>
              <a:t> / </a:t>
            </a:r>
            <a:r>
              <a:rPr lang="ko-KR" altLang="en-US" dirty="0">
                <a:ea typeface="맑은 고딕" panose="020B0503020000020004" pitchFamily="50" charset="-127"/>
              </a:rPr>
              <a:t>심장질환 </a:t>
            </a:r>
            <a:r>
              <a:rPr lang="en-US" altLang="ko-KR" dirty="0"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ea typeface="맑은 고딕" panose="020B0503020000020004" pitchFamily="50" charset="-127"/>
              </a:rPr>
              <a:t>당뇨병에 관한 특성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흡연과 음주에 관한 특성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과일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야채 섭취와 같은 </a:t>
            </a:r>
            <a:r>
              <a:rPr lang="ko-KR" altLang="en-US" dirty="0" err="1">
                <a:ea typeface="맑은 고딕" panose="020B0503020000020004" pitchFamily="50" charset="-127"/>
              </a:rPr>
              <a:t>식이에</a:t>
            </a:r>
            <a:r>
              <a:rPr lang="ko-KR" altLang="en-US" dirty="0">
                <a:ea typeface="맑은 고딕" panose="020B0503020000020004" pitchFamily="50" charset="-127"/>
              </a:rPr>
              <a:t> 관한 특성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운동과 보행장애에 대한 특성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비만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스트레스에 관한 특성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사회적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경제적 요인인 소득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학력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혼인상태</a:t>
            </a:r>
            <a:r>
              <a:rPr lang="en-US" altLang="ko-KR" dirty="0"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ea typeface="맑은 고딕" panose="020B0503020000020004" pitchFamily="50" charset="-127"/>
              </a:rPr>
              <a:t>의료보험가입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의료비용 소비 여부에 관한 특성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 err="1">
                <a:ea typeface="맑은 고딕" panose="020B0503020000020004" pitchFamily="50" charset="-127"/>
              </a:rPr>
              <a:t>조절불가능한</a:t>
            </a:r>
            <a:r>
              <a:rPr lang="ko-KR" altLang="en-US" dirty="0">
                <a:ea typeface="맑은 고딕" panose="020B0503020000020004" pitchFamily="50" charset="-127"/>
              </a:rPr>
              <a:t> 인자인 나이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인종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성별에 관한 특성을 각각 선택하였습니다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19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EDA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noProof="1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3003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먼저 </a:t>
            </a:r>
            <a:r>
              <a:rPr lang="en-US" altLang="ko-KR" dirty="0">
                <a:ea typeface="맑은 고딕" panose="020B0503020000020004" pitchFamily="50" charset="-127"/>
              </a:rPr>
              <a:t>Target variable</a:t>
            </a:r>
            <a:r>
              <a:rPr lang="ko-KR" altLang="en-US" dirty="0">
                <a:ea typeface="맑은 고딕" panose="020B0503020000020004" pitchFamily="50" charset="-127"/>
              </a:rPr>
              <a:t>인 뇌졸중 여부부터 살펴보겠습니다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Target</a:t>
            </a:r>
            <a:r>
              <a:rPr lang="ko-KR" altLang="en-US" dirty="0">
                <a:ea typeface="맑은 고딕" panose="020B0503020000020004" pitchFamily="50" charset="-127"/>
              </a:rPr>
              <a:t>은 이와 같이 굉장히 </a:t>
            </a:r>
            <a:r>
              <a:rPr lang="en-US" altLang="ko-KR" dirty="0" err="1">
                <a:ea typeface="맑은 고딕" panose="020B0503020000020004" pitchFamily="50" charset="-127"/>
              </a:rPr>
              <a:t>unbalence</a:t>
            </a:r>
            <a:r>
              <a:rPr lang="ko-KR" altLang="en-US" dirty="0">
                <a:ea typeface="맑은 고딕" panose="020B0503020000020004" pitchFamily="50" charset="-127"/>
              </a:rPr>
              <a:t>한 분포를 보여주고 있어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이를 보정하기위해 모델 분석시에 </a:t>
            </a:r>
            <a:r>
              <a:rPr lang="en-US" altLang="ko-KR" dirty="0">
                <a:ea typeface="맑은 고딕" panose="020B0503020000020004" pitchFamily="50" charset="-127"/>
              </a:rPr>
              <a:t>class weigh</a:t>
            </a:r>
            <a:r>
              <a:rPr lang="ko-KR" altLang="en-US" dirty="0">
                <a:ea typeface="맑은 고딕" panose="020B0503020000020004" pitchFamily="50" charset="-127"/>
              </a:rPr>
              <a:t>를 주는 방법을 선택하였습니다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다른 방법으로는 </a:t>
            </a:r>
            <a:r>
              <a:rPr lang="en-US" altLang="ko-KR" dirty="0">
                <a:ea typeface="맑은 고딕" panose="020B0503020000020004" pitchFamily="50" charset="-127"/>
              </a:rPr>
              <a:t>Oversampling</a:t>
            </a:r>
            <a:r>
              <a:rPr lang="ko-KR" altLang="en-US" dirty="0">
                <a:ea typeface="맑은 고딕" panose="020B0503020000020004" pitchFamily="50" charset="-127"/>
              </a:rPr>
              <a:t>도 있지만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사용해보았을 때 모델의 성능개선이 보이지 않았습니다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B77DD7-81D9-4AB7-B292-4FB3F6317DE2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FCD2E8-EA2B-4A72-A8BA-4395DCCFDF68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14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073092-098F-4B39-AFE6-0D11619AAE97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232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3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C6E159-5FA6-4399-81A7-7DBED6AC7B56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86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16E5DF-CBAF-434E-B9B2-FF14EEB407C2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5"/>
            <a:ext cx="4936474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F1A0-5500-476F-9DB7-8520D97BF955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1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805936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B63CF1-B3A0-4638-8019-D0CC8F56DC44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957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E7C15-F9F6-403A-B300-60C8876E515F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F1A0-5500-476F-9DB7-8520D97BF955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243422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40497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D2C9C07B-46AA-4F41-AD3D-7CD700FDA6CA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004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E6E02FA-4B10-413A-8842-A317FEFBD743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1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68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340768"/>
            <a:ext cx="10055781" cy="452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7F1A0-5500-476F-9DB7-8520D97BF955}" type="datetime1">
              <a:rPr lang="ko-KR" altLang="en-US" noProof="1" smtClean="0"/>
              <a:t>2021-11-11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231" y="1173749"/>
            <a:ext cx="996436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microsoft.com/office/2007/relationships/hdphoto" Target="../media/hdphoto1.wdp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7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뇌졸중 발병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US" altLang="ko-KR" sz="3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 8</a:t>
            </a:r>
            <a:r>
              <a:rPr lang="ko-KR" altLang="en-US" sz="3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ko-KR" altLang="en-US" sz="32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지민진</a:t>
            </a:r>
            <a:endParaRPr lang="ko-KR" altLang="en-US" sz="3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B7FCE85F-1845-4FB1-9EE2-CCF9C51163F7}"/>
              </a:ext>
            </a:extLst>
          </p:cNvPr>
          <p:cNvSpPr/>
          <p:nvPr/>
        </p:nvSpPr>
        <p:spPr>
          <a:xfrm flipV="1">
            <a:off x="5121201" y="1357663"/>
            <a:ext cx="1693291" cy="774602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만성질환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0F891C-9348-4150-B72A-D60359693758}"/>
              </a:ext>
            </a:extLst>
          </p:cNvPr>
          <p:cNvGrpSpPr/>
          <p:nvPr/>
        </p:nvGrpSpPr>
        <p:grpSpPr>
          <a:xfrm>
            <a:off x="1069867" y="1556792"/>
            <a:ext cx="4537397" cy="3943545"/>
            <a:chOff x="932356" y="1795087"/>
            <a:chExt cx="5095456" cy="422620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9EACB50-7835-424E-8859-83322AE99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356" y="1795087"/>
              <a:ext cx="1696384" cy="154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331CBF15-5042-4CB2-98A9-288EEF700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740" y="1795087"/>
              <a:ext cx="1696384" cy="154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876FD23-22B7-4CB6-9FE1-A91CFC5B5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123" y="1795087"/>
              <a:ext cx="1702689" cy="154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6E768E19-C366-46D4-9EEC-C80305FD5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356" y="3335633"/>
              <a:ext cx="5091264" cy="268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1DDCAF-3070-4615-A76E-5E8A113A139F}"/>
              </a:ext>
            </a:extLst>
          </p:cNvPr>
          <p:cNvGrpSpPr/>
          <p:nvPr/>
        </p:nvGrpSpPr>
        <p:grpSpPr>
          <a:xfrm>
            <a:off x="6737364" y="1556792"/>
            <a:ext cx="4537398" cy="3943545"/>
            <a:chOff x="6741098" y="1556792"/>
            <a:chExt cx="4537398" cy="3943545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33D33902-E7A1-4C0E-9D9F-7D40882FA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098" y="2973981"/>
              <a:ext cx="4537397" cy="2526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F7FB4F11-97BF-4775-AE1C-6F14F5AEB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716" y="1556792"/>
              <a:ext cx="1511260" cy="141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48B23743-219E-42A2-A7C1-CEC285D71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6" y="1556792"/>
              <a:ext cx="1511260" cy="141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9AD1AFBB-869D-4B8F-B525-07FA55D9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7236" y="1556792"/>
              <a:ext cx="1511260" cy="141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C0BAC1-73DD-4E26-B29D-0C373BF32BF6}"/>
              </a:ext>
            </a:extLst>
          </p:cNvPr>
          <p:cNvSpPr txBox="1"/>
          <p:nvPr/>
        </p:nvSpPr>
        <p:spPr>
          <a:xfrm>
            <a:off x="5761581" y="1196898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7C3408-D17B-40A1-8496-D75C527742F3}"/>
              </a:ext>
            </a:extLst>
          </p:cNvPr>
          <p:cNvSpPr/>
          <p:nvPr/>
        </p:nvSpPr>
        <p:spPr>
          <a:xfrm>
            <a:off x="9130378" y="1576560"/>
            <a:ext cx="556388" cy="124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5B006-05D2-4513-9FD3-55264DEACA9C}"/>
              </a:ext>
            </a:extLst>
          </p:cNvPr>
          <p:cNvSpPr/>
          <p:nvPr/>
        </p:nvSpPr>
        <p:spPr>
          <a:xfrm>
            <a:off x="7570588" y="1556792"/>
            <a:ext cx="681653" cy="127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흡연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음주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5D4D04-7D9F-42E0-BEF5-CBA5977A8D8A}"/>
              </a:ext>
            </a:extLst>
          </p:cNvPr>
          <p:cNvGrpSpPr/>
          <p:nvPr/>
        </p:nvGrpSpPr>
        <p:grpSpPr>
          <a:xfrm>
            <a:off x="2494012" y="1287993"/>
            <a:ext cx="6264696" cy="2205861"/>
            <a:chOff x="905860" y="1772816"/>
            <a:chExt cx="5377911" cy="1917829"/>
          </a:xfrm>
        </p:grpSpPr>
        <p:pic>
          <p:nvPicPr>
            <p:cNvPr id="3" name="Picture 8">
              <a:extLst>
                <a:ext uri="{FF2B5EF4-FFF2-40B4-BE49-F238E27FC236}">
                  <a16:creationId xmlns:a16="http://schemas.microsoft.com/office/drawing/2014/main" id="{ACFACF36-78EF-443F-9184-91450BF77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40" y="1772816"/>
              <a:ext cx="2111831" cy="1917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4D7E847A-B2A9-4AA5-8671-AAD49135B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60" y="1772816"/>
              <a:ext cx="3266080" cy="191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3D5798-5B7D-4E50-BF09-B2579ADFBA2B}"/>
              </a:ext>
            </a:extLst>
          </p:cNvPr>
          <p:cNvGrpSpPr/>
          <p:nvPr/>
        </p:nvGrpSpPr>
        <p:grpSpPr>
          <a:xfrm>
            <a:off x="8758709" y="2492896"/>
            <a:ext cx="1609595" cy="1693291"/>
            <a:chOff x="8758709" y="2492896"/>
            <a:chExt cx="1609595" cy="1693291"/>
          </a:xfrm>
        </p:grpSpPr>
        <p:sp>
          <p:nvSpPr>
            <p:cNvPr id="10" name="화살표: 위로 구부러짐 9">
              <a:extLst>
                <a:ext uri="{FF2B5EF4-FFF2-40B4-BE49-F238E27FC236}">
                  <a16:creationId xmlns:a16="http://schemas.microsoft.com/office/drawing/2014/main" id="{18013D52-826B-4E48-A5F5-2DF419B7486D}"/>
                </a:ext>
              </a:extLst>
            </p:cNvPr>
            <p:cNvSpPr/>
            <p:nvPr/>
          </p:nvSpPr>
          <p:spPr>
            <a:xfrm rot="5400000" flipV="1">
              <a:off x="8299364" y="2952241"/>
              <a:ext cx="1693291" cy="774602"/>
            </a:xfrm>
            <a:prstGeom prst="curvedUpArrow">
              <a:avLst>
                <a:gd name="adj1" fmla="val 28418"/>
                <a:gd name="adj2" fmla="val 61514"/>
                <a:gd name="adj3" fmla="val 538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81C594-7FBF-4979-B8F8-7617B94DC953}"/>
                </a:ext>
              </a:extLst>
            </p:cNvPr>
            <p:cNvSpPr txBox="1"/>
            <p:nvPr/>
          </p:nvSpPr>
          <p:spPr>
            <a:xfrm>
              <a:off x="8902724" y="3467510"/>
              <a:ext cx="1465580" cy="32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뇌졸중 환자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5836AE-F574-4298-A982-F45868CE44F9}"/>
              </a:ext>
            </a:extLst>
          </p:cNvPr>
          <p:cNvGrpSpPr/>
          <p:nvPr/>
        </p:nvGrpSpPr>
        <p:grpSpPr>
          <a:xfrm>
            <a:off x="2494012" y="3789039"/>
            <a:ext cx="6264696" cy="2330645"/>
            <a:chOff x="2494012" y="3789039"/>
            <a:chExt cx="6264696" cy="233064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46C57CA-F028-450D-B9C6-E3311E0BB863}"/>
                </a:ext>
              </a:extLst>
            </p:cNvPr>
            <p:cNvGrpSpPr/>
            <p:nvPr/>
          </p:nvGrpSpPr>
          <p:grpSpPr>
            <a:xfrm>
              <a:off x="2494012" y="3789040"/>
              <a:ext cx="6264696" cy="2330644"/>
              <a:chOff x="2436840" y="2132856"/>
              <a:chExt cx="9611381" cy="3501008"/>
            </a:xfrm>
          </p:grpSpPr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E20B2753-6F2E-4358-86DF-C09DBF11CF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840" y="2132856"/>
                <a:ext cx="5844740" cy="3501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>
                <a:extLst>
                  <a:ext uri="{FF2B5EF4-FFF2-40B4-BE49-F238E27FC236}">
                    <a16:creationId xmlns:a16="http://schemas.microsoft.com/office/drawing/2014/main" id="{63458F28-5E0A-41A0-8DA4-E17B5D2BC6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4652" y="2132856"/>
                <a:ext cx="3793569" cy="3501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7C2879-BE96-4675-9A51-BD2039747190}"/>
                </a:ext>
              </a:extLst>
            </p:cNvPr>
            <p:cNvSpPr/>
            <p:nvPr/>
          </p:nvSpPr>
          <p:spPr>
            <a:xfrm>
              <a:off x="2907792" y="3850711"/>
              <a:ext cx="1542288" cy="20281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881F70-E26A-48D4-95AD-D93F91CED029}"/>
                </a:ext>
              </a:extLst>
            </p:cNvPr>
            <p:cNvSpPr/>
            <p:nvPr/>
          </p:nvSpPr>
          <p:spPr>
            <a:xfrm>
              <a:off x="6736080" y="3789039"/>
              <a:ext cx="858520" cy="2113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1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9A9F3DCB-B3D2-4986-BFB2-A4964FFF6148}"/>
              </a:ext>
            </a:extLst>
          </p:cNvPr>
          <p:cNvSpPr/>
          <p:nvPr/>
        </p:nvSpPr>
        <p:spPr>
          <a:xfrm rot="5400000" flipV="1">
            <a:off x="8070268" y="3003189"/>
            <a:ext cx="1693291" cy="774602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식이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62238B-2F79-481C-9AE9-C052E52D9896}"/>
              </a:ext>
            </a:extLst>
          </p:cNvPr>
          <p:cNvGrpSpPr/>
          <p:nvPr/>
        </p:nvGrpSpPr>
        <p:grpSpPr>
          <a:xfrm>
            <a:off x="3671368" y="3753182"/>
            <a:ext cx="4860279" cy="2285899"/>
            <a:chOff x="3671368" y="3753182"/>
            <a:chExt cx="4860279" cy="2285899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43814B6E-E499-4582-9159-E6AA98963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68" y="3753182"/>
              <a:ext cx="2437234" cy="228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358A21C2-7CDD-4D52-9595-653610353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3753182"/>
              <a:ext cx="2437233" cy="228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F37235-C3B6-4C6A-9BA2-AB5AB4464E57}"/>
              </a:ext>
            </a:extLst>
          </p:cNvPr>
          <p:cNvGrpSpPr/>
          <p:nvPr/>
        </p:nvGrpSpPr>
        <p:grpSpPr>
          <a:xfrm>
            <a:off x="3657179" y="1332294"/>
            <a:ext cx="4874468" cy="2213338"/>
            <a:chOff x="3657179" y="1332294"/>
            <a:chExt cx="4874468" cy="2213338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C3227BD7-BDDD-4622-862B-4D4A9A5AE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3" y="1332294"/>
              <a:ext cx="2437234" cy="221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7EE83D90-2C17-416A-A67C-12477504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179" y="1332294"/>
              <a:ext cx="2437234" cy="221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BB9CC7-296D-4101-8CF9-E5F4911218C3}"/>
              </a:ext>
            </a:extLst>
          </p:cNvPr>
          <p:cNvSpPr txBox="1"/>
          <p:nvPr/>
        </p:nvSpPr>
        <p:spPr>
          <a:xfrm>
            <a:off x="8758708" y="3592417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B308B-8295-4DD4-BF73-E9D5366D7890}"/>
              </a:ext>
            </a:extLst>
          </p:cNvPr>
          <p:cNvSpPr/>
          <p:nvPr/>
        </p:nvSpPr>
        <p:spPr>
          <a:xfrm>
            <a:off x="5090730" y="3782166"/>
            <a:ext cx="913830" cy="205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4BB9A5-7911-49EF-9BCB-79AFD9337846}"/>
              </a:ext>
            </a:extLst>
          </p:cNvPr>
          <p:cNvSpPr/>
          <p:nvPr/>
        </p:nvSpPr>
        <p:spPr>
          <a:xfrm>
            <a:off x="7525928" y="3782166"/>
            <a:ext cx="898744" cy="205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운동능력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95BF668-DBC4-4D31-9A20-3651E7F1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4" y="1340768"/>
            <a:ext cx="2465332" cy="22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D4A3D-4A12-4A96-9B7C-24F79490C5D5}"/>
              </a:ext>
            </a:extLst>
          </p:cNvPr>
          <p:cNvGrpSpPr/>
          <p:nvPr/>
        </p:nvGrpSpPr>
        <p:grpSpPr>
          <a:xfrm>
            <a:off x="3718440" y="1491866"/>
            <a:ext cx="6505848" cy="4673298"/>
            <a:chOff x="3718440" y="1491866"/>
            <a:chExt cx="6505848" cy="4673298"/>
          </a:xfrm>
        </p:grpSpPr>
        <p:sp>
          <p:nvSpPr>
            <p:cNvPr id="9" name="화살표: 위로 구부러짐 8">
              <a:extLst>
                <a:ext uri="{FF2B5EF4-FFF2-40B4-BE49-F238E27FC236}">
                  <a16:creationId xmlns:a16="http://schemas.microsoft.com/office/drawing/2014/main" id="{7A8D7307-6DD4-445B-A717-B24A7E36B42A}"/>
                </a:ext>
              </a:extLst>
            </p:cNvPr>
            <p:cNvSpPr/>
            <p:nvPr/>
          </p:nvSpPr>
          <p:spPr>
            <a:xfrm rot="5400000" flipV="1">
              <a:off x="8070268" y="3003189"/>
              <a:ext cx="1693291" cy="774602"/>
            </a:xfrm>
            <a:prstGeom prst="curvedUpArrow">
              <a:avLst>
                <a:gd name="adj1" fmla="val 28418"/>
                <a:gd name="adj2" fmla="val 61514"/>
                <a:gd name="adj3" fmla="val 538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993DD559-B9EA-4723-9BF0-E25777458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440" y="3861048"/>
              <a:ext cx="2456656" cy="2304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B71ABEA1-D309-434E-BC4C-537F0B5C5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096" y="3861048"/>
              <a:ext cx="2456657" cy="230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B4A518-7344-49DF-A22E-342CCD89AE13}"/>
                </a:ext>
              </a:extLst>
            </p:cNvPr>
            <p:cNvSpPr txBox="1"/>
            <p:nvPr/>
          </p:nvSpPr>
          <p:spPr>
            <a:xfrm>
              <a:off x="8758708" y="3592417"/>
              <a:ext cx="1465580" cy="32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뇌졸중 환자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474B639-E31F-4D54-A9FF-5A2D72674A30}"/>
                </a:ext>
              </a:extLst>
            </p:cNvPr>
            <p:cNvGrpSpPr/>
            <p:nvPr/>
          </p:nvGrpSpPr>
          <p:grpSpPr>
            <a:xfrm>
              <a:off x="4582244" y="1491866"/>
              <a:ext cx="3274905" cy="3017254"/>
              <a:chOff x="4582244" y="1491866"/>
              <a:chExt cx="3274905" cy="3017254"/>
            </a:xfrm>
          </p:grpSpPr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88F27A76-276F-4245-927A-F2318DA56F31}"/>
                  </a:ext>
                </a:extLst>
              </p:cNvPr>
              <p:cNvCxnSpPr/>
              <p:nvPr/>
            </p:nvCxnSpPr>
            <p:spPr>
              <a:xfrm flipH="1">
                <a:off x="4870276" y="4077072"/>
                <a:ext cx="288032" cy="4320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97B085B5-EC3A-4C41-96B4-F50FDD0E6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0076" y="3939152"/>
                <a:ext cx="42662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7B8F50DF-AE68-411F-BCEF-44A7505D1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2244" y="1556792"/>
                <a:ext cx="546676" cy="10801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DFEC1284-70CA-4CFE-AFD7-9785011DB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1801" y="1491866"/>
                <a:ext cx="745348" cy="13892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7176" name="Picture 8">
            <a:extLst>
              <a:ext uri="{FF2B5EF4-FFF2-40B4-BE49-F238E27FC236}">
                <a16:creationId xmlns:a16="http://schemas.microsoft.com/office/drawing/2014/main" id="{BE920AFE-70AA-4D79-83CD-003E2189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96" y="1340769"/>
            <a:ext cx="2456656" cy="22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위로 구부러짐 6">
            <a:extLst>
              <a:ext uri="{FF2B5EF4-FFF2-40B4-BE49-F238E27FC236}">
                <a16:creationId xmlns:a16="http://schemas.microsoft.com/office/drawing/2014/main" id="{FC977C08-9945-401D-81F5-3003CB52726A}"/>
              </a:ext>
            </a:extLst>
          </p:cNvPr>
          <p:cNvSpPr/>
          <p:nvPr/>
        </p:nvSpPr>
        <p:spPr>
          <a:xfrm flipV="1">
            <a:off x="4846024" y="1456332"/>
            <a:ext cx="1853120" cy="774602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BA8B-6489-48E0-9CC0-017642D50DFB}"/>
              </a:ext>
            </a:extLst>
          </p:cNvPr>
          <p:cNvSpPr txBox="1"/>
          <p:nvPr/>
        </p:nvSpPr>
        <p:spPr>
          <a:xfrm>
            <a:off x="5878388" y="1551746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53CC05F-9BCF-4F42-A2E1-EDAD1468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86" y="2230934"/>
            <a:ext cx="4724398" cy="280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25AF670-F6CD-497A-93AE-422E06F6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35" y="2204864"/>
            <a:ext cx="4608512" cy="27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60D9B0-FDDC-4963-B8D2-9FF24FFEF7EE}"/>
              </a:ext>
            </a:extLst>
          </p:cNvPr>
          <p:cNvSpPr/>
          <p:nvPr/>
        </p:nvSpPr>
        <p:spPr>
          <a:xfrm>
            <a:off x="9118747" y="2276872"/>
            <a:ext cx="1901819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F2D0F188-1D69-405F-BE14-333AE39A7D97}"/>
              </a:ext>
            </a:extLst>
          </p:cNvPr>
          <p:cNvSpPr/>
          <p:nvPr/>
        </p:nvSpPr>
        <p:spPr>
          <a:xfrm rot="5400000" flipV="1">
            <a:off x="7795776" y="3257722"/>
            <a:ext cx="1693291" cy="774602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의료보험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1F86A-C63A-46D9-857C-6F851D04A138}"/>
              </a:ext>
            </a:extLst>
          </p:cNvPr>
          <p:cNvGrpSpPr>
            <a:grpSpLocks noChangeAspect="1"/>
          </p:cNvGrpSpPr>
          <p:nvPr/>
        </p:nvGrpSpPr>
        <p:grpSpPr>
          <a:xfrm>
            <a:off x="3358108" y="3861048"/>
            <a:ext cx="4937747" cy="2296874"/>
            <a:chOff x="3981475" y="2276872"/>
            <a:chExt cx="6192021" cy="288032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09D595C-296E-4E10-94D0-BA02F54FB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75" y="2276872"/>
              <a:ext cx="3121013" cy="288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1DFCE4F-FC61-4D04-BD07-F60209D4B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488" y="2276872"/>
              <a:ext cx="3071008" cy="288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302C6A-EF9D-4124-BB46-CEC971562B11}"/>
              </a:ext>
            </a:extLst>
          </p:cNvPr>
          <p:cNvGrpSpPr>
            <a:grpSpLocks noChangeAspect="1"/>
          </p:cNvGrpSpPr>
          <p:nvPr/>
        </p:nvGrpSpPr>
        <p:grpSpPr>
          <a:xfrm>
            <a:off x="3358107" y="1412776"/>
            <a:ext cx="4897013" cy="2232248"/>
            <a:chOff x="2998068" y="705672"/>
            <a:chExt cx="6217774" cy="2834302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C6FBE9B-A690-48BF-B4B3-011717488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068" y="705673"/>
              <a:ext cx="3121012" cy="28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21AF3FAC-B750-4660-9B78-2447273C3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30" y="705672"/>
              <a:ext cx="3121012" cy="28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B69265-64AC-48AD-91C4-4DA61E6D7462}"/>
              </a:ext>
            </a:extLst>
          </p:cNvPr>
          <p:cNvSpPr txBox="1"/>
          <p:nvPr/>
        </p:nvSpPr>
        <p:spPr>
          <a:xfrm>
            <a:off x="8398668" y="3933056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</p:spTree>
    <p:extLst>
      <p:ext uri="{BB962C8B-B14F-4D97-AF65-F5344CB8AC3E}">
        <p14:creationId xmlns:p14="http://schemas.microsoft.com/office/powerpoint/2010/main" val="20782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경제적 요인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2A64EC67-8856-49C7-9DFA-1B51B44F12DB}"/>
              </a:ext>
            </a:extLst>
          </p:cNvPr>
          <p:cNvSpPr/>
          <p:nvPr/>
        </p:nvSpPr>
        <p:spPr>
          <a:xfrm flipV="1">
            <a:off x="4767869" y="1285509"/>
            <a:ext cx="1853120" cy="774602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759869-113C-47B1-B462-0A91613FF3FE}"/>
              </a:ext>
            </a:extLst>
          </p:cNvPr>
          <p:cNvGrpSpPr>
            <a:grpSpLocks noChangeAspect="1"/>
          </p:cNvGrpSpPr>
          <p:nvPr/>
        </p:nvGrpSpPr>
        <p:grpSpPr>
          <a:xfrm>
            <a:off x="1024855" y="1257935"/>
            <a:ext cx="4282760" cy="4917243"/>
            <a:chOff x="1108042" y="1340768"/>
            <a:chExt cx="4972189" cy="58914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B861F5A-E22B-4573-B582-586010B5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0622" y="1340768"/>
              <a:ext cx="4968551" cy="2036336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5DC7152-7218-4884-9770-A6C0A3948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679" y="3377104"/>
              <a:ext cx="4968552" cy="195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7D0824B5-8515-444D-B371-8A17D4894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042" y="5331592"/>
              <a:ext cx="4968552" cy="1900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EBB36F-D62D-481D-9663-16BA607545CB}"/>
              </a:ext>
            </a:extLst>
          </p:cNvPr>
          <p:cNvSpPr txBox="1"/>
          <p:nvPr/>
        </p:nvSpPr>
        <p:spPr>
          <a:xfrm>
            <a:off x="5408249" y="1124744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15F11E-3722-4BCF-B61C-121FE2D6E71C}"/>
              </a:ext>
            </a:extLst>
          </p:cNvPr>
          <p:cNvGrpSpPr/>
          <p:nvPr/>
        </p:nvGrpSpPr>
        <p:grpSpPr>
          <a:xfrm>
            <a:off x="6714561" y="1227758"/>
            <a:ext cx="4438214" cy="4917247"/>
            <a:chOff x="6954580" y="1530395"/>
            <a:chExt cx="3924732" cy="453650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5FD4E1-7151-46C4-8560-AD3253E52A7E}"/>
                </a:ext>
              </a:extLst>
            </p:cNvPr>
            <p:cNvGrpSpPr/>
            <p:nvPr/>
          </p:nvGrpSpPr>
          <p:grpSpPr>
            <a:xfrm>
              <a:off x="6954580" y="1530395"/>
              <a:ext cx="3924732" cy="4536508"/>
              <a:chOff x="6739547" y="1351306"/>
              <a:chExt cx="4013373" cy="4701276"/>
            </a:xfrm>
          </p:grpSpPr>
          <p:pic>
            <p:nvPicPr>
              <p:cNvPr id="12" name="Picture 10">
                <a:extLst>
                  <a:ext uri="{FF2B5EF4-FFF2-40B4-BE49-F238E27FC236}">
                    <a16:creationId xmlns:a16="http://schemas.microsoft.com/office/drawing/2014/main" id="{DF518499-FB6B-4BEE-A1A3-B7C64E438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9919" y="1351306"/>
                <a:ext cx="4010436" cy="1640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988C3BB-0386-42C8-84CA-E7C18A626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484" y="2984423"/>
                <a:ext cx="4010436" cy="1534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>
                <a:extLst>
                  <a:ext uri="{FF2B5EF4-FFF2-40B4-BE49-F238E27FC236}">
                    <a16:creationId xmlns:a16="http://schemas.microsoft.com/office/drawing/2014/main" id="{1E378B95-452E-4631-BE39-C1CC6892B8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9547" y="4518504"/>
                <a:ext cx="4010436" cy="1534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D27B58-92DC-4B91-80B3-6FD2C0571418}"/>
                </a:ext>
              </a:extLst>
            </p:cNvPr>
            <p:cNvSpPr/>
            <p:nvPr/>
          </p:nvSpPr>
          <p:spPr>
            <a:xfrm>
              <a:off x="9046191" y="3143236"/>
              <a:ext cx="1763136" cy="1308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E8737D-9D28-463E-BC8D-EA966D17B0EC}"/>
                </a:ext>
              </a:extLst>
            </p:cNvPr>
            <p:cNvSpPr/>
            <p:nvPr/>
          </p:nvSpPr>
          <p:spPr>
            <a:xfrm>
              <a:off x="7819371" y="4606276"/>
              <a:ext cx="541684" cy="1330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3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스트레스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98DE79C-66EF-4578-8B40-B65EE09F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1844824"/>
            <a:ext cx="4608512" cy="329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CD515C78-AF59-4FED-BB82-62A1ED8EDA6A}"/>
              </a:ext>
            </a:extLst>
          </p:cNvPr>
          <p:cNvSpPr/>
          <p:nvPr/>
        </p:nvSpPr>
        <p:spPr>
          <a:xfrm flipV="1">
            <a:off x="5230316" y="1362592"/>
            <a:ext cx="1316816" cy="698255"/>
          </a:xfrm>
          <a:prstGeom prst="curvedUpArrow">
            <a:avLst>
              <a:gd name="adj1" fmla="val 28418"/>
              <a:gd name="adj2" fmla="val 61514"/>
              <a:gd name="adj3" fmla="val 5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99F92-7950-4477-83A9-FB4175C48D73}"/>
              </a:ext>
            </a:extLst>
          </p:cNvPr>
          <p:cNvSpPr txBox="1"/>
          <p:nvPr/>
        </p:nvSpPr>
        <p:spPr>
          <a:xfrm>
            <a:off x="5897400" y="1434910"/>
            <a:ext cx="1465580" cy="3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조절 불가능 인자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D34873-2EFC-45CF-BAC2-608C6F706DEC}"/>
              </a:ext>
            </a:extLst>
          </p:cNvPr>
          <p:cNvGrpSpPr/>
          <p:nvPr/>
        </p:nvGrpSpPr>
        <p:grpSpPr>
          <a:xfrm>
            <a:off x="405780" y="1810623"/>
            <a:ext cx="5616624" cy="4032448"/>
            <a:chOff x="637632" y="1844412"/>
            <a:chExt cx="7502082" cy="469726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466E4D-E235-48E5-96E9-D2A2F1192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989" y="1844412"/>
              <a:ext cx="2808725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D33E601-DE1F-4761-9AE1-2EB0CFA49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2" y="1844412"/>
              <a:ext cx="4693357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6D87B2A-1C69-45E7-8AB7-58D49AD7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2" y="3644611"/>
              <a:ext cx="7502082" cy="2897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3700C-74AB-4CD9-AA24-9BCBB55B923D}"/>
              </a:ext>
            </a:extLst>
          </p:cNvPr>
          <p:cNvGrpSpPr/>
          <p:nvPr/>
        </p:nvGrpSpPr>
        <p:grpSpPr>
          <a:xfrm>
            <a:off x="6454452" y="1810462"/>
            <a:ext cx="5577597" cy="4032609"/>
            <a:chOff x="6526460" y="1700647"/>
            <a:chExt cx="5577597" cy="403260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26EB831-8409-4733-9299-8609217C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460" y="3246219"/>
              <a:ext cx="5575088" cy="2487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B8D963C-0FB3-47AF-B0C3-1CA16D979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460" y="1700810"/>
              <a:ext cx="3519152" cy="154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D2515C66-99BC-434C-8C0C-409B3F7FF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919" y="1700647"/>
              <a:ext cx="2097138" cy="158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13A46-7620-4E79-99B1-E1E57A4DD1F6}"/>
              </a:ext>
            </a:extLst>
          </p:cNvPr>
          <p:cNvSpPr/>
          <p:nvPr/>
        </p:nvSpPr>
        <p:spPr>
          <a:xfrm>
            <a:off x="9594376" y="3419512"/>
            <a:ext cx="2395181" cy="2189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1B1D06-F414-4EDC-A672-A34FC6CCE150}"/>
              </a:ext>
            </a:extLst>
          </p:cNvPr>
          <p:cNvSpPr/>
          <p:nvPr/>
        </p:nvSpPr>
        <p:spPr>
          <a:xfrm>
            <a:off x="663545" y="1810463"/>
            <a:ext cx="390307" cy="139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4978290" y="270892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5230316" y="2561422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배경 </a:t>
            </a:r>
            <a:endParaRPr lang="en-US" altLang="ko-KR" sz="9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7606580" y="1988860"/>
            <a:ext cx="4176464" cy="2710556"/>
          </a:xfrm>
        </p:spPr>
        <p:txBody>
          <a:bodyPr rtlCol="0"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class_weight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설정하고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성능비교를 진행하였음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 Logistic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  / Decision Tree / Random Forest - </a:t>
            </a:r>
            <a:r>
              <a:rPr lang="en-US" altLang="ko-KR" sz="16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class_weight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= ‘balanced’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XGBoost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en-US" altLang="ko-KR" sz="16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class_weight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=  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정상인 비율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환자 비율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866079"/>
              </p:ext>
            </p:extLst>
          </p:nvPr>
        </p:nvGraphicFramePr>
        <p:xfrm>
          <a:off x="837828" y="1836460"/>
          <a:ext cx="6408710" cy="28629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03713175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3897183238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성능지표</a:t>
                      </a:r>
                      <a:endParaRPr lang="en-US" altLang="ko-KR" sz="1400" b="1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(Negative/Positive)</a:t>
                      </a:r>
                      <a:r>
                        <a:rPr lang="ko-KR" altLang="en-US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Logistic Regression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Decision Tree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b="1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Random Forest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b="1" noProof="0" dirty="0" err="1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XGBoost</a:t>
                      </a:r>
                      <a:endParaRPr lang="en-US" altLang="ko-KR" sz="1400" b="1" noProof="0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/>
                        <a:t> 정확도</a:t>
                      </a:r>
                      <a:endParaRPr lang="en-US" altLang="ko-KR" sz="14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 / 0.11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 / 0.08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 / 0.05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rgbClr val="FF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 / 0.11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 err="1"/>
                        <a:t>재현율</a:t>
                      </a:r>
                      <a:endParaRPr lang="en-US" altLang="ko-KR" sz="14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 77 / 0.68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 / 0.11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 / 0.01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rgbClr val="FF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0.74/0.77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/>
                        <a:t>F1 score</a:t>
                      </a:r>
                      <a:endParaRPr lang="en-US" altLang="ko-KR" sz="14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0.87 / 0.19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 / 0.09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 / 0.02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rgbClr val="FF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0.84 / 0.19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7092752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/>
                        <a:t>AUC score</a:t>
                      </a:r>
                      <a:endParaRPr lang="en-US" altLang="ko-KR" sz="14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0.808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0.524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0.756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rgbClr val="FF0000"/>
                          </a:solidFill>
                        </a:rPr>
                        <a:t>0.825</a:t>
                      </a:r>
                      <a:endParaRPr lang="en-US" altLang="ko-KR" sz="1200" noProof="0" dirty="0">
                        <a:solidFill>
                          <a:srgbClr val="FF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제목 5">
            <a:extLst>
              <a:ext uri="{FF2B5EF4-FFF2-40B4-BE49-F238E27FC236}">
                <a16:creationId xmlns:a16="http://schemas.microsoft.com/office/drawing/2014/main" id="{2B0DEADA-B855-4169-9A8B-0F700B45F6DC}"/>
              </a:ext>
            </a:extLst>
          </p:cNvPr>
          <p:cNvSpPr txBox="1">
            <a:spLocks/>
          </p:cNvSpPr>
          <p:nvPr/>
        </p:nvSpPr>
        <p:spPr>
          <a:xfrm>
            <a:off x="1096994" y="286605"/>
            <a:ext cx="10055781" cy="838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비교</a:t>
            </a:r>
          </a:p>
        </p:txBody>
      </p: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9572436"/>
              </p:ext>
            </p:extLst>
          </p:nvPr>
        </p:nvGraphicFramePr>
        <p:xfrm>
          <a:off x="765819" y="1988840"/>
          <a:ext cx="5328594" cy="27105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198">
                  <a:extLst>
                    <a:ext uri="{9D8B030D-6E8A-4147-A177-3AD203B41FA5}">
                      <a16:colId xmlns:a16="http://schemas.microsoft.com/office/drawing/2014/main" val="903713175"/>
                    </a:ext>
                  </a:extLst>
                </a:gridCol>
              </a:tblGrid>
              <a:tr h="529803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/>
                        <a:t>성능지표</a:t>
                      </a:r>
                      <a:endParaRPr lang="en-US" altLang="ko-KR" sz="1600" noProof="0" dirty="0"/>
                    </a:p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noProof="0" dirty="0"/>
                        <a:t>(Negative/Positive)</a:t>
                      </a:r>
                      <a:r>
                        <a:rPr lang="ko-KR" altLang="en-US" sz="1600" noProof="0" dirty="0"/>
                        <a:t> </a:t>
                      </a:r>
                      <a:endParaRPr lang="ko-KR" altLang="en-US" sz="160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/>
                        <a:t>Validation Dataset (tuning </a:t>
                      </a:r>
                      <a:r>
                        <a:rPr lang="ko-KR" altLang="en-US" sz="1600" noProof="0" dirty="0"/>
                        <a:t>전</a:t>
                      </a:r>
                      <a:r>
                        <a:rPr lang="en-US" altLang="ko-KR" sz="1600" noProof="0" dirty="0"/>
                        <a:t>)</a:t>
                      </a:r>
                      <a:endParaRPr lang="en-US" altLang="ko-KR" sz="16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/>
                        <a:t>Validation Dataset (tuning </a:t>
                      </a:r>
                      <a:r>
                        <a:rPr lang="ko-KR" altLang="en-US" sz="1600" noProof="0" dirty="0"/>
                        <a:t>후</a:t>
                      </a:r>
                      <a:r>
                        <a:rPr lang="en-US" altLang="ko-KR" sz="1600" noProof="0" dirty="0"/>
                        <a:t>)</a:t>
                      </a:r>
                      <a:endParaRPr lang="en-US" altLang="ko-KR" sz="16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정확도</a:t>
                      </a:r>
                      <a:endParaRPr lang="en-US" altLang="ko-KR" sz="1600" noProof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 / 0.11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 / 0.11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재현율</a:t>
                      </a:r>
                      <a:endParaRPr lang="en-US" altLang="ko-KR" sz="1600" noProof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0.74/0.77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0.73 / 0.77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F1 score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0.84 / 0.19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0.84 / 0.19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7092752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AUC score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noProof="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0.825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b="1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0.826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제목 5">
            <a:extLst>
              <a:ext uri="{FF2B5EF4-FFF2-40B4-BE49-F238E27FC236}">
                <a16:creationId xmlns:a16="http://schemas.microsoft.com/office/drawing/2014/main" id="{2B0DEADA-B855-4169-9A8B-0F700B45F6DC}"/>
              </a:ext>
            </a:extLst>
          </p:cNvPr>
          <p:cNvSpPr txBox="1">
            <a:spLocks/>
          </p:cNvSpPr>
          <p:nvPr/>
        </p:nvSpPr>
        <p:spPr>
          <a:xfrm>
            <a:off x="1096994" y="286605"/>
            <a:ext cx="10055781" cy="838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Hyperparameter tuning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3FB30-C746-4CAA-ACCC-2A6908CDFC34}"/>
              </a:ext>
            </a:extLst>
          </p:cNvPr>
          <p:cNvSpPr/>
          <p:nvPr/>
        </p:nvSpPr>
        <p:spPr>
          <a:xfrm>
            <a:off x="6534075" y="1837058"/>
            <a:ext cx="5415456" cy="2854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4C172B-4A4F-4797-9DAB-619CC48E9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85"/>
          <a:stretch/>
        </p:blipFill>
        <p:spPr bwMode="auto">
          <a:xfrm>
            <a:off x="6534075" y="2155120"/>
            <a:ext cx="2598205" cy="253917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CD9208B-3F19-4785-B765-8AFA2115A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t="788"/>
          <a:stretch/>
        </p:blipFill>
        <p:spPr bwMode="auto">
          <a:xfrm>
            <a:off x="9262764" y="2166108"/>
            <a:ext cx="2679773" cy="253328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A1CBE-4CE1-447A-AF53-C53BF2BB9AA4}"/>
              </a:ext>
            </a:extLst>
          </p:cNvPr>
          <p:cNvSpPr txBox="1"/>
          <p:nvPr/>
        </p:nvSpPr>
        <p:spPr>
          <a:xfrm>
            <a:off x="6887575" y="1837058"/>
            <a:ext cx="21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1400" b="1" noProof="0" dirty="0">
                <a:solidFill>
                  <a:schemeClr val="bg1"/>
                </a:solidFill>
              </a:rPr>
              <a:t>Validation Dataset </a:t>
            </a:r>
          </a:p>
          <a:p>
            <a:pPr algn="ctr" rtl="0"/>
            <a:r>
              <a:rPr lang="en-US" altLang="ko-KR" sz="1400" b="1" noProof="0" dirty="0">
                <a:solidFill>
                  <a:schemeClr val="bg1"/>
                </a:solidFill>
              </a:rPr>
              <a:t>(tuning </a:t>
            </a:r>
            <a:r>
              <a:rPr lang="ko-KR" altLang="en-US" sz="1400" b="1" noProof="0" dirty="0">
                <a:solidFill>
                  <a:schemeClr val="bg1"/>
                </a:solidFill>
              </a:rPr>
              <a:t>전</a:t>
            </a:r>
            <a:r>
              <a:rPr lang="en-US" altLang="ko-KR" sz="1400" b="1" noProof="0" dirty="0">
                <a:solidFill>
                  <a:schemeClr val="bg1"/>
                </a:solidFill>
              </a:rPr>
              <a:t>)</a:t>
            </a:r>
            <a:endParaRPr lang="en-US" altLang="ko-KR" sz="1400" b="1" noProof="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11E9D-E0C0-4982-99CB-67C66F1040E9}"/>
              </a:ext>
            </a:extLst>
          </p:cNvPr>
          <p:cNvSpPr txBox="1"/>
          <p:nvPr/>
        </p:nvSpPr>
        <p:spPr>
          <a:xfrm>
            <a:off x="9255770" y="1829012"/>
            <a:ext cx="21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1400" b="1" noProof="0" dirty="0">
                <a:solidFill>
                  <a:schemeClr val="bg1"/>
                </a:solidFill>
              </a:rPr>
              <a:t>Validation Dataset </a:t>
            </a:r>
          </a:p>
          <a:p>
            <a:pPr algn="ctr" rtl="0"/>
            <a:r>
              <a:rPr lang="en-US" altLang="ko-KR" sz="1400" b="1" noProof="0" dirty="0">
                <a:solidFill>
                  <a:schemeClr val="bg1"/>
                </a:solidFill>
              </a:rPr>
              <a:t>(tuning </a:t>
            </a:r>
            <a:r>
              <a:rPr lang="ko-KR" altLang="en-US" sz="1400" b="1" noProof="0" dirty="0">
                <a:solidFill>
                  <a:schemeClr val="bg1"/>
                </a:solidFill>
              </a:rPr>
              <a:t>후</a:t>
            </a:r>
            <a:r>
              <a:rPr lang="en-US" altLang="ko-KR" sz="1400" b="1" noProof="0" dirty="0">
                <a:solidFill>
                  <a:schemeClr val="bg1"/>
                </a:solidFill>
              </a:rPr>
              <a:t>)</a:t>
            </a:r>
            <a:endParaRPr lang="en-US" altLang="ko-KR" sz="1400" b="1" noProof="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72AFF-8FCB-482D-869C-38028759EF0E}"/>
              </a:ext>
            </a:extLst>
          </p:cNvPr>
          <p:cNvSpPr txBox="1"/>
          <p:nvPr/>
        </p:nvSpPr>
        <p:spPr>
          <a:xfrm>
            <a:off x="621804" y="5949280"/>
            <a:ext cx="914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사용한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:'gamma': 0,  '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learning_rate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': 0.1,  '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max_depth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': 4,  '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min_child_weight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': 9,  '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reg_lambda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': 10.0,  '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sub_sample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': 0.5, ‘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n_estimators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:1000, </a:t>
            </a:r>
            <a:r>
              <a:rPr lang="en-US" altLang="ko-KR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early_stopping_rounds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=100</a:t>
            </a:r>
          </a:p>
        </p:txBody>
      </p:sp>
    </p:spTree>
    <p:extLst>
      <p:ext uri="{BB962C8B-B14F-4D97-AF65-F5344CB8AC3E}">
        <p14:creationId xmlns:p14="http://schemas.microsoft.com/office/powerpoint/2010/main" val="34175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4636580"/>
              </p:ext>
            </p:extLst>
          </p:nvPr>
        </p:nvGraphicFramePr>
        <p:xfrm>
          <a:off x="1341884" y="2132856"/>
          <a:ext cx="4286080" cy="27105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4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803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/>
                        <a:t>성능지표</a:t>
                      </a:r>
                      <a:endParaRPr lang="en-US" altLang="ko-KR" sz="1600" noProof="0" dirty="0"/>
                    </a:p>
                    <a:p>
                      <a:pPr algn="ctr" rtl="0"/>
                      <a:r>
                        <a:rPr lang="en-US" altLang="ko-KR" sz="1600" noProof="0" dirty="0"/>
                        <a:t>(Negative/Positive)</a:t>
                      </a:r>
                      <a:r>
                        <a:rPr lang="ko-KR" altLang="en-US" sz="1600" noProof="0" dirty="0"/>
                        <a:t> </a:t>
                      </a:r>
                      <a:endParaRPr lang="ko-KR" altLang="en-US" sz="160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/>
                        <a:t>Test Dataset</a:t>
                      </a:r>
                      <a:endParaRPr lang="en-US" altLang="ko-KR" sz="1600" noProof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정확도</a:t>
                      </a:r>
                      <a:endParaRPr lang="en-US" altLang="ko-KR" sz="1600" noProof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 / 0.11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재현율</a:t>
                      </a:r>
                      <a:endParaRPr lang="en-US" altLang="ko-KR" sz="1600" noProof="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0.73 / 0.75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F1 score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0.84 / 0.19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7092752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AUC score</a:t>
                      </a:r>
                    </a:p>
                  </a:txBody>
                  <a:tcPr marL="101749" marR="1017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0.820</a:t>
                      </a:r>
                    </a:p>
                  </a:txBody>
                  <a:tcPr marL="101749" marR="1017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제목 5">
            <a:extLst>
              <a:ext uri="{FF2B5EF4-FFF2-40B4-BE49-F238E27FC236}">
                <a16:creationId xmlns:a16="http://schemas.microsoft.com/office/drawing/2014/main" id="{2B0DEADA-B855-4169-9A8B-0F700B45F6DC}"/>
              </a:ext>
            </a:extLst>
          </p:cNvPr>
          <p:cNvSpPr txBox="1">
            <a:spLocks/>
          </p:cNvSpPr>
          <p:nvPr/>
        </p:nvSpPr>
        <p:spPr>
          <a:xfrm>
            <a:off x="1096994" y="286605"/>
            <a:ext cx="10055781" cy="838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Hyperparameter tuning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49EBAE-64EE-432A-BE0A-EAD344C9CD9D}"/>
              </a:ext>
            </a:extLst>
          </p:cNvPr>
          <p:cNvGrpSpPr/>
          <p:nvPr/>
        </p:nvGrpSpPr>
        <p:grpSpPr>
          <a:xfrm>
            <a:off x="6166420" y="1628870"/>
            <a:ext cx="4073984" cy="3600260"/>
            <a:chOff x="6534075" y="1837058"/>
            <a:chExt cx="2728689" cy="28542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33FB30-C746-4CAA-ACCC-2A6908CDFC34}"/>
                </a:ext>
              </a:extLst>
            </p:cNvPr>
            <p:cNvSpPr/>
            <p:nvPr/>
          </p:nvSpPr>
          <p:spPr>
            <a:xfrm>
              <a:off x="6534075" y="1837058"/>
              <a:ext cx="2728689" cy="2854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A1CBE-4CE1-447A-AF53-C53BF2BB9AA4}"/>
                </a:ext>
              </a:extLst>
            </p:cNvPr>
            <p:cNvSpPr txBox="1"/>
            <p:nvPr/>
          </p:nvSpPr>
          <p:spPr>
            <a:xfrm>
              <a:off x="6887575" y="1837058"/>
              <a:ext cx="2166157" cy="5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b="1" noProof="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Test Dataset </a:t>
              </a:r>
            </a:p>
            <a:p>
              <a:pPr algn="ctr" rtl="0"/>
              <a:r>
                <a:rPr lang="en-US" altLang="ko-KR" b="1" noProof="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(tuning </a:t>
              </a:r>
              <a:r>
                <a:rPr lang="ko-KR" altLang="en-US" b="1" noProof="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</a:t>
              </a:r>
              <a:r>
                <a:rPr lang="en-US" altLang="ko-KR" b="1" noProof="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sz="1400" b="1" noProof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D8037943-DDA9-4F4E-8E1A-F359811B8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363" y="2293707"/>
              <a:ext cx="2586113" cy="226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58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5014293" y="2564904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해석</a:t>
            </a:r>
            <a:endParaRPr lang="en-US" altLang="ko-KR" sz="9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0CADCA-A843-49D5-888A-72F182CB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82543"/>
              </p:ext>
            </p:extLst>
          </p:nvPr>
        </p:nvGraphicFramePr>
        <p:xfrm>
          <a:off x="2349996" y="1340768"/>
          <a:ext cx="2664296" cy="4652718"/>
        </p:xfrm>
        <a:graphic>
          <a:graphicData uri="http://schemas.openxmlformats.org/drawingml/2006/table">
            <a:tbl>
              <a:tblPr/>
              <a:tblGrid>
                <a:gridCol w="1332148">
                  <a:extLst>
                    <a:ext uri="{9D8B030D-6E8A-4147-A177-3AD203B41FA5}">
                      <a16:colId xmlns:a16="http://schemas.microsoft.com/office/drawing/2014/main" val="2278637953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977012950"/>
                    </a:ext>
                  </a:extLst>
                </a:gridCol>
              </a:tblGrid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Weight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Feature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904609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0.0377 ± 0.0019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HeartDisease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28231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0.0299 ± 0.0021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AgeGroup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15574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0.0265 ± 0.0019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FFA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DiffWalk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90661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0.0146 ± 0.0020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HighBP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19101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0.0118 ± 0.0018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88530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0.0032 ± 0.0016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HighChol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72401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0.0021 ± 0.0009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MentHlth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35793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0.0019 ± 0.0006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F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Smoker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50302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0.0018 ± 0.0014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Diabetes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08805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0.0011 ± 0.0004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57012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0.0010 ± 0.0007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BMIGroup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77598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0.0006 ± 0.0005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Sex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92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0.0005 ± 0.0009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Marital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754109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0.0004 ± 0.0004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Veggies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56085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0.0003 ± 0.0002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PhysActivity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53803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0.0002 ± 0.0002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70265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0.0001 ± 0.0002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AnyHealthcare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1912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0.0001 ± 0.0001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Fruits</a:t>
                      </a: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1042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0.0001 ± 0.0001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NoDocbcCost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00719"/>
                  </a:ext>
                </a:extLst>
              </a:tr>
              <a:tr h="21559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-0.0002 ± 0.0006</a:t>
                      </a:r>
                    </a:p>
                  </a:txBody>
                  <a:tcPr marL="53918" marR="53918" marT="26959" marB="26959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HvyAlcoho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918" marR="53918" marT="26959" marB="2695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679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E126B4-7DF1-4DCB-B660-24013852D66D}"/>
              </a:ext>
            </a:extLst>
          </p:cNvPr>
          <p:cNvGrpSpPr/>
          <p:nvPr/>
        </p:nvGrpSpPr>
        <p:grpSpPr>
          <a:xfrm>
            <a:off x="6058409" y="1491080"/>
            <a:ext cx="4968552" cy="4643590"/>
            <a:chOff x="6454452" y="1434385"/>
            <a:chExt cx="4968552" cy="464359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29B5BC-C429-4957-917D-EEC075B63899}"/>
                </a:ext>
              </a:extLst>
            </p:cNvPr>
            <p:cNvGrpSpPr/>
            <p:nvPr/>
          </p:nvGrpSpPr>
          <p:grpSpPr>
            <a:xfrm>
              <a:off x="6454452" y="1434385"/>
              <a:ext cx="4698323" cy="4643590"/>
              <a:chOff x="6454452" y="1434385"/>
              <a:chExt cx="4698323" cy="4643590"/>
            </a:xfrm>
          </p:grpSpPr>
          <p:pic>
            <p:nvPicPr>
              <p:cNvPr id="10244" name="Picture 4">
                <a:extLst>
                  <a:ext uri="{FF2B5EF4-FFF2-40B4-BE49-F238E27FC236}">
                    <a16:creationId xmlns:a16="http://schemas.microsoft.com/office/drawing/2014/main" id="{2A9AFA36-1406-482B-A9A1-A36340351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4452" y="1434385"/>
                <a:ext cx="4698323" cy="4643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A8B033B-B7D6-407C-856D-71CEEB34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452" y="3645024"/>
                <a:ext cx="4557597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707A78-62CF-4C10-9A4A-9C91A052DB71}"/>
                </a:ext>
              </a:extLst>
            </p:cNvPr>
            <p:cNvSpPr txBox="1"/>
            <p:nvPr/>
          </p:nvSpPr>
          <p:spPr>
            <a:xfrm>
              <a:off x="10648870" y="5816365"/>
              <a:ext cx="486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정상</a:t>
              </a:r>
              <a:endParaRPr lang="ko-KR" altLang="en-US" sz="14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980642-2993-4347-8AE7-4379C99C86E9}"/>
                </a:ext>
              </a:extLst>
            </p:cNvPr>
            <p:cNvSpPr txBox="1"/>
            <p:nvPr/>
          </p:nvSpPr>
          <p:spPr>
            <a:xfrm>
              <a:off x="10486900" y="1583214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뇌졸중</a:t>
              </a:r>
              <a:endParaRPr lang="ko-KR" altLang="en-US" sz="11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3FDFBE-A40D-4D9D-8089-14D97BD87F6E}"/>
              </a:ext>
            </a:extLst>
          </p:cNvPr>
          <p:cNvSpPr txBox="1"/>
          <p:nvPr/>
        </p:nvSpPr>
        <p:spPr>
          <a:xfrm>
            <a:off x="5051052" y="3537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TOP 10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63C57F-C331-4444-8976-9400A3DCDA68}"/>
              </a:ext>
            </a:extLst>
          </p:cNvPr>
          <p:cNvGrpSpPr/>
          <p:nvPr/>
        </p:nvGrpSpPr>
        <p:grpSpPr>
          <a:xfrm>
            <a:off x="1096994" y="1273735"/>
            <a:ext cx="4061314" cy="2303762"/>
            <a:chOff x="1413892" y="1312952"/>
            <a:chExt cx="4167722" cy="2452331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138869A-0D50-4030-A9CE-8C4A3042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892" y="1312952"/>
              <a:ext cx="416772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A7B94-9D78-4CE3-BAB1-717CDF572377}"/>
                </a:ext>
              </a:extLst>
            </p:cNvPr>
            <p:cNvSpPr txBox="1"/>
            <p:nvPr/>
          </p:nvSpPr>
          <p:spPr>
            <a:xfrm>
              <a:off x="1810851" y="3558602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25~29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CC4A6-1916-4DFC-983B-A9FA6A39F3FB}"/>
                </a:ext>
              </a:extLst>
            </p:cNvPr>
            <p:cNvSpPr txBox="1"/>
            <p:nvPr/>
          </p:nvSpPr>
          <p:spPr>
            <a:xfrm>
              <a:off x="2434643" y="3552327"/>
              <a:ext cx="510374" cy="2129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35~39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A09751-260D-43A3-A4CA-7C0ACBC8AF7A}"/>
                </a:ext>
              </a:extLst>
            </p:cNvPr>
            <p:cNvSpPr txBox="1"/>
            <p:nvPr/>
          </p:nvSpPr>
          <p:spPr>
            <a:xfrm>
              <a:off x="3054274" y="3558602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45~49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DDE0A5-5ECD-4464-8EB6-D42CCB225864}"/>
                </a:ext>
              </a:extLst>
            </p:cNvPr>
            <p:cNvSpPr txBox="1"/>
            <p:nvPr/>
          </p:nvSpPr>
          <p:spPr>
            <a:xfrm>
              <a:off x="3619732" y="3558602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55~59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BFEBED-EFB9-432F-A02A-8B5932B66434}"/>
                </a:ext>
              </a:extLst>
            </p:cNvPr>
            <p:cNvSpPr txBox="1"/>
            <p:nvPr/>
          </p:nvSpPr>
          <p:spPr>
            <a:xfrm>
              <a:off x="4249310" y="3558762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65~69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15020-0905-485C-8B08-F7BDF3CE86E8}"/>
                </a:ext>
              </a:extLst>
            </p:cNvPr>
            <p:cNvSpPr txBox="1"/>
            <p:nvPr/>
          </p:nvSpPr>
          <p:spPr>
            <a:xfrm>
              <a:off x="4819206" y="3552330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75~79</a:t>
              </a:r>
              <a:r>
                <a:rPr lang="ko-KR" altLang="en-US" sz="700" dirty="0">
                  <a:solidFill>
                    <a:schemeClr val="bg1"/>
                  </a:solidFill>
                </a:rPr>
                <a:t>세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E75AE7-6F92-480F-992A-4D930F816449}"/>
              </a:ext>
            </a:extLst>
          </p:cNvPr>
          <p:cNvGrpSpPr/>
          <p:nvPr/>
        </p:nvGrpSpPr>
        <p:grpSpPr>
          <a:xfrm>
            <a:off x="1065884" y="3761224"/>
            <a:ext cx="4090351" cy="2299949"/>
            <a:chOff x="1413892" y="3970744"/>
            <a:chExt cx="4167722" cy="2299949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D2222B53-C31E-4B68-BD77-03C47E4C0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892" y="3970744"/>
              <a:ext cx="4167722" cy="2299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1D7D3E-83C5-4C22-956D-F85D79AB67F9}"/>
                </a:ext>
              </a:extLst>
            </p:cNvPr>
            <p:cNvSpPr txBox="1"/>
            <p:nvPr/>
          </p:nvSpPr>
          <p:spPr>
            <a:xfrm>
              <a:off x="1629915" y="6070638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비흡연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2D546F-852B-4B9D-B4BC-0A4759D73694}"/>
                </a:ext>
              </a:extLst>
            </p:cNvPr>
            <p:cNvSpPr txBox="1"/>
            <p:nvPr/>
          </p:nvSpPr>
          <p:spPr>
            <a:xfrm>
              <a:off x="2780027" y="6061142"/>
              <a:ext cx="510374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</a:rPr>
                <a:t>금연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50DD41-0857-4E93-ADBB-9272BD681E4F}"/>
                </a:ext>
              </a:extLst>
            </p:cNvPr>
            <p:cNvSpPr txBox="1"/>
            <p:nvPr/>
          </p:nvSpPr>
          <p:spPr>
            <a:xfrm>
              <a:off x="5001038" y="6068277"/>
              <a:ext cx="572856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</a:rPr>
                <a:t>매일 흡연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0FD250-9BAB-486C-95B1-3ECED98C38DE}"/>
                </a:ext>
              </a:extLst>
            </p:cNvPr>
            <p:cNvSpPr txBox="1"/>
            <p:nvPr/>
          </p:nvSpPr>
          <p:spPr>
            <a:xfrm>
              <a:off x="3891518" y="6070638"/>
              <a:ext cx="572856" cy="20005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</a:rPr>
                <a:t>가끔 흡연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DB2E3A-B931-423E-BF36-99F72DFD2AB7}"/>
              </a:ext>
            </a:extLst>
          </p:cNvPr>
          <p:cNvGrpSpPr/>
          <p:nvPr/>
        </p:nvGrpSpPr>
        <p:grpSpPr>
          <a:xfrm>
            <a:off x="5950352" y="1273734"/>
            <a:ext cx="4663785" cy="2299949"/>
            <a:chOff x="5950352" y="1273734"/>
            <a:chExt cx="4663785" cy="2299949"/>
          </a:xfrm>
        </p:grpSpPr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4D1DD519-CCB6-440A-8B68-FB6A426B6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352" y="1273734"/>
              <a:ext cx="4663785" cy="2299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4581F1-0801-4324-8239-128D71547294}"/>
                </a:ext>
              </a:extLst>
            </p:cNvPr>
            <p:cNvSpPr txBox="1"/>
            <p:nvPr/>
          </p:nvSpPr>
          <p:spPr>
            <a:xfrm>
              <a:off x="7150149" y="3262438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$20,000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22D4C2-D574-4521-B098-4F36372B5628}"/>
                </a:ext>
              </a:extLst>
            </p:cNvPr>
            <p:cNvSpPr txBox="1"/>
            <p:nvPr/>
          </p:nvSpPr>
          <p:spPr>
            <a:xfrm>
              <a:off x="7729641" y="3264540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$25,000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7E918-A6F9-467B-B067-9C6F3F11F7F6}"/>
                </a:ext>
              </a:extLst>
            </p:cNvPr>
            <p:cNvSpPr txBox="1"/>
            <p:nvPr/>
          </p:nvSpPr>
          <p:spPr>
            <a:xfrm>
              <a:off x="8301260" y="3265906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$35,000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D9B69B-D62F-4D1A-8219-FD21EE62CFBD}"/>
                </a:ext>
              </a:extLst>
            </p:cNvPr>
            <p:cNvSpPr txBox="1"/>
            <p:nvPr/>
          </p:nvSpPr>
          <p:spPr>
            <a:xfrm>
              <a:off x="8906888" y="3255330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$50,000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964A3F-F86B-48BA-90B3-717FB99C431C}"/>
                </a:ext>
              </a:extLst>
            </p:cNvPr>
            <p:cNvSpPr txBox="1"/>
            <p:nvPr/>
          </p:nvSpPr>
          <p:spPr>
            <a:xfrm>
              <a:off x="9422176" y="3255330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$75,000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6331B5-7A5C-43DE-B12B-C32E668EE801}"/>
                </a:ext>
              </a:extLst>
            </p:cNvPr>
            <p:cNvSpPr txBox="1"/>
            <p:nvPr/>
          </p:nvSpPr>
          <p:spPr>
            <a:xfrm>
              <a:off x="9991088" y="3262437"/>
              <a:ext cx="61080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$75,000 or more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EAFD37-23FB-440B-B2DB-669B7A72D3D7}"/>
                </a:ext>
              </a:extLst>
            </p:cNvPr>
            <p:cNvSpPr txBox="1"/>
            <p:nvPr/>
          </p:nvSpPr>
          <p:spPr>
            <a:xfrm>
              <a:off x="6575563" y="3262437"/>
              <a:ext cx="7200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$15,000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C8D987-CDDC-4AA0-B1A1-32F975FB7075}"/>
                </a:ext>
              </a:extLst>
            </p:cNvPr>
            <p:cNvSpPr txBox="1"/>
            <p:nvPr/>
          </p:nvSpPr>
          <p:spPr>
            <a:xfrm>
              <a:off x="6139722" y="3262950"/>
              <a:ext cx="521184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</a:rPr>
                <a:t>Less than $10,000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344" name="Picture 8">
            <a:extLst>
              <a:ext uri="{FF2B5EF4-FFF2-40B4-BE49-F238E27FC236}">
                <a16:creationId xmlns:a16="http://schemas.microsoft.com/office/drawing/2014/main" id="{B17E13F7-AA3B-46A9-9D90-28B7A587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2" y="3761223"/>
            <a:ext cx="4663785" cy="229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C16656C-4179-40CE-8EF5-9C8573A032AE}"/>
              </a:ext>
            </a:extLst>
          </p:cNvPr>
          <p:cNvSpPr txBox="1"/>
          <p:nvPr/>
        </p:nvSpPr>
        <p:spPr>
          <a:xfrm>
            <a:off x="6097856" y="5861693"/>
            <a:ext cx="520158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White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F3732-7A2D-46AC-9006-9C2CB1330FA7}"/>
              </a:ext>
            </a:extLst>
          </p:cNvPr>
          <p:cNvSpPr txBox="1"/>
          <p:nvPr/>
        </p:nvSpPr>
        <p:spPr>
          <a:xfrm>
            <a:off x="6726791" y="5861693"/>
            <a:ext cx="520158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Black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4036FC-50DF-48E4-BE66-EE1B0061FF05}"/>
              </a:ext>
            </a:extLst>
          </p:cNvPr>
          <p:cNvSpPr txBox="1"/>
          <p:nvPr/>
        </p:nvSpPr>
        <p:spPr>
          <a:xfrm>
            <a:off x="7318548" y="5841471"/>
            <a:ext cx="771212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America Indian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70097-646E-4344-8A2A-7B84911CA4B5}"/>
              </a:ext>
            </a:extLst>
          </p:cNvPr>
          <p:cNvSpPr txBox="1"/>
          <p:nvPr/>
        </p:nvSpPr>
        <p:spPr>
          <a:xfrm>
            <a:off x="7963647" y="5838402"/>
            <a:ext cx="771212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Asian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4906282" y="2564904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  <a:p>
            <a:pPr algn="ctr"/>
            <a:endParaRPr lang="en-US" altLang="ko-KR" sz="9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2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643D7-BC05-489E-A4BF-4FFCEE9A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3E48E-3540-4B1E-9924-70BE8E91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340768"/>
            <a:ext cx="10055781" cy="489654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만성질환의 유무가 뇌졸중 확률을 높인다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심장질환 </a:t>
            </a:r>
            <a:r>
              <a:rPr lang="en-US" altLang="ko-KR" sz="1600" dirty="0"/>
              <a:t>&gt; </a:t>
            </a:r>
            <a:r>
              <a:rPr lang="ko-KR" altLang="en-US" sz="1600" dirty="0"/>
              <a:t>고혈압 </a:t>
            </a:r>
            <a:r>
              <a:rPr lang="en-US" altLang="ko-KR" sz="1600" dirty="0"/>
              <a:t>&gt; </a:t>
            </a:r>
            <a:r>
              <a:rPr lang="ko-KR" altLang="en-US" sz="1600" dirty="0" err="1"/>
              <a:t>고지혈증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당뇨병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걷는 것이 어려운 사람은 뇌졸중 확률이 높다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청년층</a:t>
            </a:r>
            <a:r>
              <a:rPr lang="en-US" altLang="ko-KR" sz="1600" dirty="0"/>
              <a:t>(25~39</a:t>
            </a:r>
            <a:r>
              <a:rPr lang="ko-KR" altLang="en-US" sz="1600" dirty="0"/>
              <a:t>세</a:t>
            </a:r>
            <a:r>
              <a:rPr lang="en-US" altLang="ko-KR" sz="1600" dirty="0"/>
              <a:t>) </a:t>
            </a:r>
            <a:r>
              <a:rPr lang="ko-KR" altLang="en-US" sz="1600" dirty="0"/>
              <a:t>에서의 뇌졸중 확률이 높다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노년층에서는 확률이 낮아짐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소득이 높을 수록 뇌졸중 확률이 높다</a:t>
            </a:r>
          </a:p>
          <a:p>
            <a:pPr marL="0" indent="0">
              <a:buNone/>
            </a:pPr>
            <a:r>
              <a:rPr lang="en-US" altLang="ko-KR" sz="1600" dirty="0"/>
              <a:t> - </a:t>
            </a:r>
            <a:r>
              <a:rPr lang="ko-KR" altLang="en-US" sz="1600" dirty="0"/>
              <a:t>흡연이 뇌졸중 확률이 높다</a:t>
            </a:r>
          </a:p>
          <a:p>
            <a:pPr marL="0" indent="0">
              <a:buNone/>
            </a:pPr>
            <a:r>
              <a:rPr lang="en-US" altLang="ko-KR" sz="1600" dirty="0"/>
              <a:t> - </a:t>
            </a:r>
            <a:r>
              <a:rPr lang="ko-KR" altLang="en-US" sz="1600" dirty="0"/>
              <a:t>스트레스가 뇌졸중 확률을 높인다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백인보다 다른 인종들의 뇌졸중 확률이 높다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분석의 한계점</a:t>
            </a:r>
            <a:endParaRPr lang="en-US" altLang="ko-KR" sz="1800" dirty="0"/>
          </a:p>
          <a:p>
            <a:pPr marL="578270" lvl="1" indent="-285750">
              <a:buClr>
                <a:schemeClr val="tx1"/>
              </a:buClr>
              <a:buFontTx/>
              <a:buChar char="-"/>
            </a:pPr>
            <a:r>
              <a:rPr lang="en-US" altLang="ko-KR" sz="1600" dirty="0"/>
              <a:t>Unbalanced</a:t>
            </a:r>
            <a:r>
              <a:rPr lang="ko-KR" altLang="en-US" sz="1600" dirty="0"/>
              <a:t> </a:t>
            </a:r>
            <a:r>
              <a:rPr lang="en-US" altLang="ko-KR" sz="1600" dirty="0"/>
              <a:t>Target </a:t>
            </a:r>
          </a:p>
          <a:p>
            <a:pPr marL="578270" lvl="1" indent="-285750">
              <a:buClr>
                <a:schemeClr val="tx1"/>
              </a:buClr>
              <a:buFontTx/>
              <a:buChar char="-"/>
            </a:pPr>
            <a:r>
              <a:rPr lang="en-US" altLang="ko-KR" sz="1600" dirty="0"/>
              <a:t>Categorical variable</a:t>
            </a:r>
            <a:r>
              <a:rPr lang="ko-KR" altLang="en-US" sz="1600" dirty="0"/>
              <a:t>들의 </a:t>
            </a:r>
            <a:r>
              <a:rPr lang="en-US" altLang="ko-KR" sz="1600" dirty="0"/>
              <a:t>unbalance</a:t>
            </a:r>
          </a:p>
        </p:txBody>
      </p:sp>
    </p:spTree>
    <p:extLst>
      <p:ext uri="{BB962C8B-B14F-4D97-AF65-F5344CB8AC3E}">
        <p14:creationId xmlns:p14="http://schemas.microsoft.com/office/powerpoint/2010/main" val="20398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9F7790-9B31-4BCF-913F-929B8910A5E5}"/>
              </a:ext>
            </a:extLst>
          </p:cNvPr>
          <p:cNvSpPr txBox="1"/>
          <p:nvPr/>
        </p:nvSpPr>
        <p:spPr>
          <a:xfrm>
            <a:off x="2710036" y="2564904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3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화살표: 오른쪽 1035">
            <a:extLst>
              <a:ext uri="{FF2B5EF4-FFF2-40B4-BE49-F238E27FC236}">
                <a16:creationId xmlns:a16="http://schemas.microsoft.com/office/drawing/2014/main" id="{34E5EEBE-110E-461B-8A4C-925F30FB00E0}"/>
              </a:ext>
            </a:extLst>
          </p:cNvPr>
          <p:cNvSpPr/>
          <p:nvPr/>
        </p:nvSpPr>
        <p:spPr>
          <a:xfrm>
            <a:off x="3401677" y="3861048"/>
            <a:ext cx="4640259" cy="620549"/>
          </a:xfrm>
          <a:prstGeom prst="rightArrow">
            <a:avLst>
              <a:gd name="adj1" fmla="val 50000"/>
              <a:gd name="adj2" fmla="val 114879"/>
            </a:avLst>
          </a:prstGeom>
          <a:solidFill>
            <a:schemeClr val="tx1">
              <a:alpha val="63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096994" y="332656"/>
            <a:ext cx="10055781" cy="828641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뇌졸중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(Stroke)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이란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926843" y="1442514"/>
            <a:ext cx="10055781" cy="4528326"/>
          </a:xfrm>
        </p:spPr>
        <p:txBody>
          <a:bodyPr rtlCol="0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뇌졸중은 암 다음으로 흔한 사망원인으로</a:t>
            </a:r>
            <a:r>
              <a:rPr lang="en-US" altLang="ko-KR" sz="2400" b="0" i="0" dirty="0">
                <a:solidFill>
                  <a:schemeClr val="tx1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단일 장기질환 중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사망률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</a:t>
            </a:r>
            <a:endParaRPr lang="en-US" altLang="ko-KR" sz="2400" b="1" dirty="0">
              <a:solidFill>
                <a:srgbClr val="D5D5D5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발생 후에 치료를 하더라도 </a:t>
            </a:r>
            <a:r>
              <a:rPr lang="ko-KR" altLang="en-US" sz="24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후유증이나 합병증</a:t>
            </a: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인하여 반신마비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언어장애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심하면 사망에 이를 수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있음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lvl="7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뇌졸중으로 인해 발생하는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가정적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 손실을 방지</a:t>
            </a:r>
            <a:endParaRPr lang="ko-KR" altLang="en-US" sz="2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5EC6D9EE-470F-4B51-8BE1-ADBBCE540B8A}"/>
              </a:ext>
            </a:extLst>
          </p:cNvPr>
          <p:cNvGrpSpPr/>
          <p:nvPr/>
        </p:nvGrpSpPr>
        <p:grpSpPr>
          <a:xfrm>
            <a:off x="8041936" y="3394729"/>
            <a:ext cx="2083865" cy="1586837"/>
            <a:chOff x="8687256" y="3659746"/>
            <a:chExt cx="1511612" cy="1234954"/>
          </a:xfrm>
        </p:grpSpPr>
        <p:pic>
          <p:nvPicPr>
            <p:cNvPr id="1026" name="Picture 2" descr="What is a Stroke? | Ernest Health">
              <a:extLst>
                <a:ext uri="{FF2B5EF4-FFF2-40B4-BE49-F238E27FC236}">
                  <a16:creationId xmlns:a16="http://schemas.microsoft.com/office/drawing/2014/main" id="{34E3B48B-9E9B-4D89-B96D-32055B391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256" y="3659746"/>
              <a:ext cx="1511612" cy="1215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34C9C32-A6D8-41A0-B007-61690F597619}"/>
                </a:ext>
              </a:extLst>
            </p:cNvPr>
            <p:cNvGrpSpPr/>
            <p:nvPr/>
          </p:nvGrpSpPr>
          <p:grpSpPr>
            <a:xfrm>
              <a:off x="9284348" y="3799324"/>
              <a:ext cx="914400" cy="1095376"/>
              <a:chOff x="5210484" y="3720923"/>
              <a:chExt cx="914400" cy="1095376"/>
            </a:xfrm>
          </p:grpSpPr>
          <p:pic>
            <p:nvPicPr>
              <p:cNvPr id="17" name="그래픽 16" descr="물음표 단색으로 채워진">
                <a:extLst>
                  <a:ext uri="{FF2B5EF4-FFF2-40B4-BE49-F238E27FC236}">
                    <a16:creationId xmlns:a16="http://schemas.microsoft.com/office/drawing/2014/main" id="{CE331DF5-97BF-4D50-B795-5006336D5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90479" y="3720923"/>
                <a:ext cx="568281" cy="568281"/>
              </a:xfrm>
              <a:prstGeom prst="rect">
                <a:avLst/>
              </a:prstGeom>
            </p:spPr>
          </p:pic>
          <p:pic>
            <p:nvPicPr>
              <p:cNvPr id="19" name="그래픽 18" descr="신호 단색으로 채워진">
                <a:extLst>
                  <a:ext uri="{FF2B5EF4-FFF2-40B4-BE49-F238E27FC236}">
                    <a16:creationId xmlns:a16="http://schemas.microsoft.com/office/drawing/2014/main" id="{E61B112B-AF5A-489C-B279-FB7E18E02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10484" y="390189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930E9273-D64A-4F0C-85B6-D615FF28659D}"/>
              </a:ext>
            </a:extLst>
          </p:cNvPr>
          <p:cNvGrpSpPr/>
          <p:nvPr/>
        </p:nvGrpSpPr>
        <p:grpSpPr>
          <a:xfrm>
            <a:off x="1710727" y="3382481"/>
            <a:ext cx="2771070" cy="1656184"/>
            <a:chOff x="1091094" y="3356992"/>
            <a:chExt cx="2771070" cy="165618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89FD3-8620-423A-9C9D-81A94A26E119}"/>
                </a:ext>
              </a:extLst>
            </p:cNvPr>
            <p:cNvSpPr/>
            <p:nvPr/>
          </p:nvSpPr>
          <p:spPr>
            <a:xfrm>
              <a:off x="1313034" y="3356992"/>
              <a:ext cx="254913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 descr="심장 단색으로 채워진">
              <a:extLst>
                <a:ext uri="{FF2B5EF4-FFF2-40B4-BE49-F238E27FC236}">
                  <a16:creationId xmlns:a16="http://schemas.microsoft.com/office/drawing/2014/main" id="{CC0C3437-AD47-44DD-A5DF-90F031EBB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68860" y="3907904"/>
              <a:ext cx="457200" cy="457200"/>
            </a:xfrm>
            <a:prstGeom prst="rect">
              <a:avLst/>
            </a:prstGeom>
          </p:spPr>
        </p:pic>
        <p:pic>
          <p:nvPicPr>
            <p:cNvPr id="5" name="그래픽 4" descr="실행 단색으로 채워진">
              <a:extLst>
                <a:ext uri="{FF2B5EF4-FFF2-40B4-BE49-F238E27FC236}">
                  <a16:creationId xmlns:a16="http://schemas.microsoft.com/office/drawing/2014/main" id="{88DCD7EA-C916-428D-BC57-788D8608E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4052" y="3907904"/>
              <a:ext cx="457200" cy="457200"/>
            </a:xfrm>
            <a:prstGeom prst="rect">
              <a:avLst/>
            </a:prstGeom>
          </p:spPr>
        </p:pic>
        <p:pic>
          <p:nvPicPr>
            <p:cNvPr id="7" name="그래픽 6" descr="흡연 단색으로 채워진">
              <a:extLst>
                <a:ext uri="{FF2B5EF4-FFF2-40B4-BE49-F238E27FC236}">
                  <a16:creationId xmlns:a16="http://schemas.microsoft.com/office/drawing/2014/main" id="{F7B23AD6-8669-4A43-8F43-03C03490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24844" y="4483968"/>
              <a:ext cx="457200" cy="457200"/>
            </a:xfrm>
            <a:prstGeom prst="rect">
              <a:avLst/>
            </a:prstGeom>
          </p:spPr>
        </p:pic>
        <p:pic>
          <p:nvPicPr>
            <p:cNvPr id="9" name="그래픽 8" descr="맥주 단색으로 채워진">
              <a:extLst>
                <a:ext uri="{FF2B5EF4-FFF2-40B4-BE49-F238E27FC236}">
                  <a16:creationId xmlns:a16="http://schemas.microsoft.com/office/drawing/2014/main" id="{B4B5CB80-4969-4CAC-867C-F0BE73624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6729" y="4483968"/>
              <a:ext cx="457200" cy="457200"/>
            </a:xfrm>
            <a:prstGeom prst="rect">
              <a:avLst/>
            </a:prstGeom>
          </p:spPr>
        </p:pic>
        <p:pic>
          <p:nvPicPr>
            <p:cNvPr id="11" name="그래픽 10" descr="포크와 나이프 단색으로 채워진">
              <a:extLst>
                <a:ext uri="{FF2B5EF4-FFF2-40B4-BE49-F238E27FC236}">
                  <a16:creationId xmlns:a16="http://schemas.microsoft.com/office/drawing/2014/main" id="{3DCB4663-DBC9-4B90-A419-FA69232F9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2956" y="3907904"/>
              <a:ext cx="457200" cy="457200"/>
            </a:xfrm>
            <a:prstGeom prst="rect">
              <a:avLst/>
            </a:prstGeom>
          </p:spPr>
        </p:pic>
        <p:pic>
          <p:nvPicPr>
            <p:cNvPr id="26" name="그래픽 25" descr="남자 윤곽선">
              <a:extLst>
                <a:ext uri="{FF2B5EF4-FFF2-40B4-BE49-F238E27FC236}">
                  <a16:creationId xmlns:a16="http://schemas.microsoft.com/office/drawing/2014/main" id="{F131175B-9AD7-410A-9D0D-038E5D735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1094" y="3369240"/>
              <a:ext cx="1610055" cy="1610055"/>
            </a:xfrm>
            <a:prstGeom prst="rect">
              <a:avLst/>
            </a:prstGeom>
          </p:spPr>
        </p:pic>
        <p:pic>
          <p:nvPicPr>
            <p:cNvPr id="1024" name="그래픽 1023" descr="체중 증가 단색으로 채워진">
              <a:extLst>
                <a:ext uri="{FF2B5EF4-FFF2-40B4-BE49-F238E27FC236}">
                  <a16:creationId xmlns:a16="http://schemas.microsoft.com/office/drawing/2014/main" id="{EA9E5202-7BC5-42E8-9DC9-BD8126AD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32956" y="3385771"/>
              <a:ext cx="457200" cy="457200"/>
            </a:xfrm>
            <a:prstGeom prst="rect">
              <a:avLst/>
            </a:prstGeom>
          </p:spPr>
        </p:pic>
        <p:pic>
          <p:nvPicPr>
            <p:cNvPr id="1029" name="그래픽 1028" descr="지팡이를 든 남자 단색으로 채워진">
              <a:extLst>
                <a:ext uri="{FF2B5EF4-FFF2-40B4-BE49-F238E27FC236}">
                  <a16:creationId xmlns:a16="http://schemas.microsoft.com/office/drawing/2014/main" id="{8BCDC3F7-FE87-44AB-A72E-C9D8107F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18737" y="3400876"/>
              <a:ext cx="439371" cy="439371"/>
            </a:xfrm>
            <a:prstGeom prst="rect">
              <a:avLst/>
            </a:prstGeom>
          </p:spPr>
        </p:pic>
        <p:pic>
          <p:nvPicPr>
            <p:cNvPr id="1031" name="그래픽 1030" descr="성별 단색으로 채워진">
              <a:extLst>
                <a:ext uri="{FF2B5EF4-FFF2-40B4-BE49-F238E27FC236}">
                  <a16:creationId xmlns:a16="http://schemas.microsoft.com/office/drawing/2014/main" id="{8C9C883C-FA4F-41B1-A43D-31CEDF5D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36221" y="3432601"/>
              <a:ext cx="389839" cy="389839"/>
            </a:xfrm>
            <a:prstGeom prst="rect">
              <a:avLst/>
            </a:prstGeom>
          </p:spPr>
        </p:pic>
        <p:pic>
          <p:nvPicPr>
            <p:cNvPr id="1033" name="그래픽 1032" descr="동전 단색으로 채워진">
              <a:extLst>
                <a:ext uri="{FF2B5EF4-FFF2-40B4-BE49-F238E27FC236}">
                  <a16:creationId xmlns:a16="http://schemas.microsoft.com/office/drawing/2014/main" id="{A2BF3E1E-5D2E-4F67-8223-EAC6CF28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86100" y="4515408"/>
              <a:ext cx="457200" cy="457200"/>
            </a:xfrm>
            <a:prstGeom prst="rect">
              <a:avLst/>
            </a:prstGeom>
          </p:spPr>
        </p:pic>
      </p:grp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410CD96D-B99A-4E2F-A26D-8E0D6FF7D384}"/>
              </a:ext>
            </a:extLst>
          </p:cNvPr>
          <p:cNvGrpSpPr/>
          <p:nvPr/>
        </p:nvGrpSpPr>
        <p:grpSpPr>
          <a:xfrm>
            <a:off x="5332156" y="3266643"/>
            <a:ext cx="1887860" cy="1887860"/>
            <a:chOff x="4422576" y="3288454"/>
            <a:chExt cx="1887860" cy="1887860"/>
          </a:xfrm>
          <a:solidFill>
            <a:schemeClr val="tx1"/>
          </a:solidFill>
        </p:grpSpPr>
        <p:pic>
          <p:nvPicPr>
            <p:cNvPr id="30" name="그래픽 29" descr="모니터 윤곽선">
              <a:extLst>
                <a:ext uri="{FF2B5EF4-FFF2-40B4-BE49-F238E27FC236}">
                  <a16:creationId xmlns:a16="http://schemas.microsoft.com/office/drawing/2014/main" id="{41E2F240-CD5D-4DB6-84EB-3DEF3DB4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22576" y="3288454"/>
              <a:ext cx="1887860" cy="1887860"/>
            </a:xfrm>
            <a:prstGeom prst="rect">
              <a:avLst/>
            </a:prstGeom>
          </p:spPr>
        </p:pic>
        <p:pic>
          <p:nvPicPr>
            <p:cNvPr id="23" name="그래픽 22" descr="돋보기 단색으로 채워진">
              <a:extLst>
                <a:ext uri="{FF2B5EF4-FFF2-40B4-BE49-F238E27FC236}">
                  <a16:creationId xmlns:a16="http://schemas.microsoft.com/office/drawing/2014/main" id="{86A10861-C22C-4681-AC9C-4DF531FA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726260" y="3799324"/>
              <a:ext cx="637788" cy="637788"/>
            </a:xfrm>
            <a:prstGeom prst="rect">
              <a:avLst/>
            </a:prstGeom>
          </p:spPr>
        </p:pic>
        <p:pic>
          <p:nvPicPr>
            <p:cNvPr id="1027" name="그래픽 1026" descr="클립보드 혼합됨 단색으로 채워진">
              <a:extLst>
                <a:ext uri="{FF2B5EF4-FFF2-40B4-BE49-F238E27FC236}">
                  <a16:creationId xmlns:a16="http://schemas.microsoft.com/office/drawing/2014/main" id="{84039F6E-A561-44EB-AE4B-F517E6D9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302324" y="3728488"/>
              <a:ext cx="779459" cy="779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096994" y="332656"/>
            <a:ext cx="10055781" cy="828641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뇌졸중의 위험인자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(Risk Factor)?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96994" y="1340768"/>
            <a:ext cx="10181994" cy="4896544"/>
          </a:xfrm>
        </p:spPr>
        <p:txBody>
          <a:bodyPr rtlCol="0">
            <a:normAutofit fontScale="40000" lnSpcReduction="20000"/>
          </a:bodyPr>
          <a:lstStyle/>
          <a:p>
            <a:r>
              <a:rPr lang="en-US" altLang="ko-KR" sz="50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1. </a:t>
            </a:r>
            <a:r>
              <a:rPr lang="ko-KR" altLang="en-US" sz="50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조절 가능한 위험인자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고지혈증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심장질환</a:t>
            </a:r>
            <a:endParaRPr lang="en-US" altLang="ko-KR" sz="45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흡연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과도한 음주 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하루에 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 이상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식이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45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고염분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가공식품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인스턴트 식품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운동부족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비만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스트레스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사회적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경제적 요인</a:t>
            </a:r>
            <a:endParaRPr lang="en-US" altLang="ko-KR" sz="45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br>
              <a:rPr lang="en-US" altLang="ko-KR" sz="50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50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2. </a:t>
            </a:r>
            <a:r>
              <a:rPr lang="ko-KR" altLang="en-US" sz="50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조절 불가능한 위험인자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(55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 이후에는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년마다 두배 씩 유병확률이 증가함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인종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(African Americans)</a:t>
            </a:r>
          </a:p>
          <a:p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  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성별 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남성이 발병 확률이 높으나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 </a:t>
            </a:r>
            <a:r>
              <a:rPr lang="ko-KR" altLang="en-US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사망률은 여성이 더 높음</a:t>
            </a:r>
            <a:r>
              <a:rPr lang="en-US" altLang="ko-KR" sz="45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  </a:t>
            </a:r>
          </a:p>
          <a:p>
            <a:pPr rtl="0"/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7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4402226" y="282883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7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7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096994" y="332656"/>
            <a:ext cx="10055781" cy="828641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DataSet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96994" y="1340768"/>
            <a:ext cx="10055781" cy="4896544"/>
          </a:xfrm>
        </p:spPr>
        <p:txBody>
          <a:bodyPr rtlCol="0">
            <a:normAutofit/>
          </a:bodyPr>
          <a:lstStyle/>
          <a:p>
            <a:pPr rt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Behavioral Risk Factor Surveillance System (BRFSS) 2015 Dataset</a:t>
            </a:r>
          </a:p>
          <a:p>
            <a:pPr marL="0" indent="0" rtl="0">
              <a:buClr>
                <a:schemeClr val="tx1"/>
              </a:buClr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미국 전역을 대상으로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행동 위험 요인을 조사하는 전화 설문 조사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 rtl="0">
              <a:buClr>
                <a:schemeClr val="tx1"/>
              </a:buClr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미국 주 별로 성인들의 만성 질환 여부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신체활동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야채 섭취량 등 다양한 생활 패턴을 조사함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해당 </a:t>
            </a:r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dataset</a:t>
            </a:r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뇌졸중의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위험인자에 부합하는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골라 선택하였음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설문조사를 거부하거나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모른다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답한 대상자는 제외하였음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rtl="0">
              <a:buClr>
                <a:schemeClr val="tx1"/>
              </a:buClr>
              <a:buNone/>
            </a:pP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rtl="0">
              <a:buClr>
                <a:schemeClr val="tx1"/>
              </a:buClr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rtl="0">
              <a:buClr>
                <a:schemeClr val="tx1"/>
              </a:buClr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DBDA9-7349-4480-9895-43D8FB54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893016"/>
            <a:ext cx="629755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096994" y="332656"/>
            <a:ext cx="10055781" cy="828641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예측에 사용된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Feature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96994" y="1340768"/>
            <a:ext cx="10181994" cy="4711000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en-US" altLang="ko-KR" sz="5500" b="1" dirty="0">
                <a:ea typeface="맑은 고딕" panose="020B0503020000020004" pitchFamily="50" charset="-127"/>
              </a:rPr>
              <a:t>1. Target </a:t>
            </a:r>
            <a:r>
              <a:rPr lang="en-US" altLang="ko-KR" sz="5500" dirty="0">
                <a:ea typeface="맑은 고딕" panose="020B0503020000020004" pitchFamily="50" charset="-127"/>
              </a:rPr>
              <a:t> </a:t>
            </a:r>
          </a:p>
          <a:p>
            <a:pPr rtl="0"/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발생 이력 여부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Stroke</a:t>
            </a:r>
          </a:p>
          <a:p>
            <a:pPr rtl="0"/>
            <a:r>
              <a:rPr lang="en-US" altLang="ko-KR" sz="5500" b="1" dirty="0">
                <a:ea typeface="맑은 고딕" panose="020B0503020000020004" pitchFamily="50" charset="-127"/>
              </a:rPr>
              <a:t>2. Feature</a:t>
            </a:r>
          </a:p>
          <a:p>
            <a:pPr rtl="0"/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고지혈증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심장질환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HighChol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HeartDisease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Diabetes [Binary]</a:t>
            </a:r>
          </a:p>
          <a:p>
            <a:pPr rtl="0"/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흡연량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Smoker [</a:t>
            </a:r>
            <a:r>
              <a:rPr lang="ko-KR" altLang="en-US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비흡연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금연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가끔씩 흡연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 흡연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en-US" altLang="ko-KR" sz="3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rtl="0"/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과음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남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14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 이상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 이상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여부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HvyAlcohol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[Binary]</a:t>
            </a:r>
          </a:p>
          <a:p>
            <a:pPr marL="0" indent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하루에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 과일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야채 섭취 여부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Fruits, Veggies [Binary]</a:t>
            </a:r>
          </a:p>
          <a:p>
            <a:pPr marL="0" indent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- 30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이내 운동 여부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보행에 대한 어려움 여부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PhysActivity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DiffWalk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[Binary]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비만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(BMI) :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BMIGroup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[Underweight,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Normalweight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Overweight, Obese]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지난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동안 스트레스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우울증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등의 문제를 겪은 일 수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MentHlth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소득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Income [Less than $10,000, Less than $15,000, Less than $20,000, Less than $25,000, Less than $35,000, Less than $50,000, Less than $75,000, $75,000 or more]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학력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Education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[Never/Kindergarten, Elementary, </a:t>
            </a:r>
            <a:r>
              <a:rPr lang="en-US" altLang="ko-KR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SomeHighSchool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HighSchoolGraduate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SomeCollege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TechnicalSchool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3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CollegeGraduate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혼인 상태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Marital [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NeverMarried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Married, Divorced, Widowed, Separated,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MemberOfAnUnmarriedCouple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의료보험 가입 여부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의료비용 소비 여부</a:t>
            </a:r>
            <a:endParaRPr lang="en-US" altLang="ko-KR" sz="3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AgeGroup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[18~24, 25~29, 30~34,35~39, 40~44, 45~49,50~54, 55~59,60~64, 65~69,70~74, 75~79, 80~]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인종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Race [White, Black,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AmericanIndian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AlaskanNative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Asian, 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NativeHawaiian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3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OtherPacificIslander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Other, Multiracial, Hispanic]</a:t>
            </a:r>
          </a:p>
          <a:p>
            <a:pPr marL="0" indent="0" rtl="0">
              <a:buNone/>
            </a:pP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성별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3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Sex [Male, Female]</a:t>
            </a:r>
          </a:p>
        </p:txBody>
      </p:sp>
    </p:spTree>
    <p:extLst>
      <p:ext uri="{BB962C8B-B14F-4D97-AF65-F5344CB8AC3E}">
        <p14:creationId xmlns:p14="http://schemas.microsoft.com/office/powerpoint/2010/main" val="11239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658F9C-C0CF-42F9-9D4D-AF72A1C7B9D4}"/>
              </a:ext>
            </a:extLst>
          </p:cNvPr>
          <p:cNvSpPr txBox="1"/>
          <p:nvPr/>
        </p:nvSpPr>
        <p:spPr>
          <a:xfrm>
            <a:off x="5230316" y="2420888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F098-B105-48A1-98D5-C500FCD9A0E3}"/>
              </a:ext>
            </a:extLst>
          </p:cNvPr>
          <p:cNvSpPr txBox="1"/>
          <p:nvPr/>
        </p:nvSpPr>
        <p:spPr>
          <a:xfrm>
            <a:off x="549796" y="1268760"/>
            <a:ext cx="338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배경 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Dataset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해석</a:t>
            </a: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Conclusion</a:t>
            </a:r>
            <a:endParaRPr lang="ko-KR" altLang="en-US" sz="2400" dirty="0">
              <a:solidFill>
                <a:schemeClr val="accent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5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F14AFD3-B5C2-4E3B-B520-10AE0692BB66}"/>
              </a:ext>
            </a:extLst>
          </p:cNvPr>
          <p:cNvSpPr/>
          <p:nvPr/>
        </p:nvSpPr>
        <p:spPr>
          <a:xfrm>
            <a:off x="5590356" y="2708920"/>
            <a:ext cx="1296144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EDA (Target)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F4677-C3FE-430E-89F4-8DB3F97E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905978"/>
            <a:ext cx="4752528" cy="30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89B98E-35A5-4A91-91F7-AB6BB36A4403}"/>
              </a:ext>
            </a:extLst>
          </p:cNvPr>
          <p:cNvSpPr txBox="1"/>
          <p:nvPr/>
        </p:nvSpPr>
        <p:spPr>
          <a:xfrm>
            <a:off x="7102524" y="2780928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Oversampling </a:t>
            </a:r>
            <a:r>
              <a:rPr lang="ko-KR" altLang="en-US" sz="1600" dirty="0"/>
              <a:t>방법을 사용해보았으나</a:t>
            </a:r>
            <a:r>
              <a:rPr lang="en-US" altLang="ko-KR" sz="1600" dirty="0"/>
              <a:t>,</a:t>
            </a:r>
            <a:r>
              <a:rPr lang="ko-KR" altLang="en-US" sz="1600" dirty="0"/>
              <a:t> 성능 개선이 보이지 않아 </a:t>
            </a:r>
            <a:r>
              <a:rPr lang="en-US" altLang="ko-KR" sz="1600" dirty="0"/>
              <a:t>Class weight </a:t>
            </a:r>
            <a:r>
              <a:rPr lang="ko-KR" altLang="en-US" sz="1600" dirty="0"/>
              <a:t>방법으로 해결하였음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Ratio = </a:t>
            </a:r>
            <a:r>
              <a:rPr lang="ko-KR" altLang="en-US" sz="1600" dirty="0"/>
              <a:t>정상인의 비율</a:t>
            </a:r>
            <a:r>
              <a:rPr lang="en-US" altLang="ko-KR" sz="1600" dirty="0"/>
              <a:t>(0.958918)/</a:t>
            </a:r>
            <a:r>
              <a:rPr lang="ko-KR" altLang="en-US" sz="1600" dirty="0"/>
              <a:t>뇌졸중 환자의 비율</a:t>
            </a:r>
            <a:r>
              <a:rPr lang="en-US" altLang="ko-KR" sz="1600" dirty="0"/>
              <a:t>(0.041082)</a:t>
            </a:r>
          </a:p>
        </p:txBody>
      </p:sp>
    </p:spTree>
    <p:extLst>
      <p:ext uri="{BB962C8B-B14F-4D97-AF65-F5344CB8AC3E}">
        <p14:creationId xmlns:p14="http://schemas.microsoft.com/office/powerpoint/2010/main" val="30972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</TotalTime>
  <Words>2334</Words>
  <Application>Microsoft Office PowerPoint</Application>
  <PresentationFormat>사용자 지정</PresentationFormat>
  <Paragraphs>432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나눔스퀘어라운드 Bold</vt:lpstr>
      <vt:lpstr>나눔스퀘어라운드 ExtraBold</vt:lpstr>
      <vt:lpstr>나눔스퀘어라운드 Regular</vt:lpstr>
      <vt:lpstr>맑은 고딕</vt:lpstr>
      <vt:lpstr>맑은 고딕</vt:lpstr>
      <vt:lpstr>Arial</vt:lpstr>
      <vt:lpstr>Calibri</vt:lpstr>
      <vt:lpstr>Calibri Light</vt:lpstr>
      <vt:lpstr>Roboto</vt:lpstr>
      <vt:lpstr>Wingdings</vt:lpstr>
      <vt:lpstr>추억</vt:lpstr>
      <vt:lpstr>뇌졸중 발병 예측</vt:lpstr>
      <vt:lpstr>PowerPoint 프레젠테이션</vt:lpstr>
      <vt:lpstr>뇌졸중 (Stroke) 이란?</vt:lpstr>
      <vt:lpstr>뇌졸중의 위험인자(Risk Factor)?</vt:lpstr>
      <vt:lpstr>PowerPoint 프레젠테이션</vt:lpstr>
      <vt:lpstr>DataSet</vt:lpstr>
      <vt:lpstr>예측에 사용된 Feature</vt:lpstr>
      <vt:lpstr>PowerPoint 프레젠테이션</vt:lpstr>
      <vt:lpstr>EDA (Target)</vt:lpstr>
      <vt:lpstr>EDA (만성질환)</vt:lpstr>
      <vt:lpstr>EDA (흡연 / 음주)</vt:lpstr>
      <vt:lpstr>EDA (식이)</vt:lpstr>
      <vt:lpstr>EDA (운동능력)</vt:lpstr>
      <vt:lpstr>EDA (비만)</vt:lpstr>
      <vt:lpstr>EDA (의료보험/소비)</vt:lpstr>
      <vt:lpstr>EDA (사회/경제적 요인)</vt:lpstr>
      <vt:lpstr>EDA (스트레스)</vt:lpstr>
      <vt:lpstr>EDA (조절 불가능 인자)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Model 해석</vt:lpstr>
      <vt:lpstr>Model 해석</vt:lpstr>
      <vt:lpstr>PowerPoint 프레젠테이션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skyto</dc:creator>
  <cp:lastModifiedBy>skyto</cp:lastModifiedBy>
  <cp:revision>63</cp:revision>
  <cp:lastPrinted>2021-11-11T08:32:16Z</cp:lastPrinted>
  <dcterms:created xsi:type="dcterms:W3CDTF">2021-11-10T08:08:59Z</dcterms:created>
  <dcterms:modified xsi:type="dcterms:W3CDTF">2021-11-11T09:25:58Z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