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63" r:id="rId4"/>
    <p:sldId id="266" r:id="rId5"/>
    <p:sldId id="257" r:id="rId6"/>
    <p:sldId id="258" r:id="rId7"/>
    <p:sldId id="259" r:id="rId8"/>
    <p:sldId id="261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76776" autoAdjust="0"/>
  </p:normalViewPr>
  <p:slideViewPr>
    <p:cSldViewPr snapToGrid="0" showGuides="1">
      <p:cViewPr varScale="1">
        <p:scale>
          <a:sx n="95" d="100"/>
          <a:sy n="95" d="100"/>
        </p:scale>
        <p:origin x="14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5F8AF-0F96-4C71-B73E-C49223C2F43C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2CD0-D283-4E55-97FA-38C99D651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AI</a:t>
            </a:r>
            <a:r>
              <a:rPr lang="ko-KR" altLang="en-US" dirty="0"/>
              <a:t>부트캠프 </a:t>
            </a:r>
            <a:r>
              <a:rPr lang="en-US" altLang="ko-KR" dirty="0"/>
              <a:t>8</a:t>
            </a:r>
            <a:r>
              <a:rPr lang="ko-KR" altLang="en-US" dirty="0"/>
              <a:t>기 </a:t>
            </a:r>
            <a:r>
              <a:rPr lang="ko-KR" altLang="en-US" dirty="0" err="1"/>
              <a:t>지민진입니다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1980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 까지 판매된 게임들을 분석하여</a:t>
            </a:r>
            <a:endParaRPr lang="en-US" altLang="ko-KR" dirty="0"/>
          </a:p>
          <a:p>
            <a:r>
              <a:rPr lang="ko-KR" altLang="en-US" dirty="0"/>
              <a:t>저희 회사에서 다음 </a:t>
            </a:r>
            <a:r>
              <a:rPr lang="ko-KR" altLang="en-US" dirty="0" err="1"/>
              <a:t>분기때</a:t>
            </a:r>
            <a:r>
              <a:rPr lang="ko-KR" altLang="en-US" dirty="0"/>
              <a:t> 어떤 게임을 출시해야 가장 효과적일지 여러분들께 제안 드리고자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16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다음 분기 게임 출시 시에는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게임장르를 슈팅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 중에 선택하며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유통사는 마이크로소프트</a:t>
            </a:r>
            <a:r>
              <a:rPr lang="en-US" altLang="ko-KR" dirty="0"/>
              <a:t>, </a:t>
            </a:r>
            <a:r>
              <a:rPr lang="ko-KR" altLang="en-US" dirty="0" err="1"/>
              <a:t>액티비전</a:t>
            </a:r>
            <a:r>
              <a:rPr lang="en-US" altLang="ko-KR" dirty="0"/>
              <a:t>, EA </a:t>
            </a:r>
            <a:r>
              <a:rPr lang="ko-KR" altLang="en-US" dirty="0"/>
              <a:t>사 중 하나를 선택하는 것이 좋습니다</a:t>
            </a:r>
            <a:r>
              <a:rPr lang="en-US" altLang="ko-KR" dirty="0"/>
              <a:t>. </a:t>
            </a:r>
            <a:r>
              <a:rPr lang="ko-KR" altLang="en-US" dirty="0"/>
              <a:t>닌텐도가 가장 판매량이 높았음에도 세 기업을 말씀드리는 이유는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닌텐도 사는 현재 휴대용게임에 대해서만 유통하고 있기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게임플랫폼은 멀티 플랫폼으로 출시하는 경우가 최선이나</a:t>
            </a:r>
            <a:r>
              <a:rPr lang="en-US" altLang="ko-KR" dirty="0"/>
              <a:t>, </a:t>
            </a:r>
            <a:r>
              <a:rPr lang="ko-KR" altLang="en-US" dirty="0"/>
              <a:t>각 플랫폼에 대한 최적화와 인건비 등을 </a:t>
            </a:r>
            <a:r>
              <a:rPr lang="ko-KR" altLang="en-US" dirty="0" err="1"/>
              <a:t>고려해야하며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만약 단일 플랫폼으로 </a:t>
            </a:r>
            <a:r>
              <a:rPr lang="ko-KR" altLang="en-US" dirty="0" err="1"/>
              <a:t>출시해야하는</a:t>
            </a:r>
            <a:r>
              <a:rPr lang="ko-KR" altLang="en-US" dirty="0"/>
              <a:t> 경우는 가정용게임기를 </a:t>
            </a:r>
            <a:r>
              <a:rPr lang="en-US" altLang="ko-KR" dirty="0"/>
              <a:t>target</a:t>
            </a:r>
            <a:r>
              <a:rPr lang="ko-KR" altLang="en-US" dirty="0"/>
              <a:t>으로 </a:t>
            </a:r>
            <a:r>
              <a:rPr lang="ko-KR" altLang="en-US" dirty="0" err="1"/>
              <a:t>하는것이</a:t>
            </a:r>
            <a:r>
              <a:rPr lang="ko-KR" altLang="en-US" dirty="0"/>
              <a:t> 가장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분석한 결과의 한계점은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단순히 전세계 매출만을 고려하여 멀티플랫폼 데이터를 제외하였기에 데이터의 손실이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하위 호환에 대한 사항을 고려하지 않은 채로 제외 하였기 때문에</a:t>
            </a:r>
            <a:r>
              <a:rPr lang="en-US" altLang="ko-KR" dirty="0"/>
              <a:t>, </a:t>
            </a:r>
            <a:r>
              <a:rPr lang="ko-KR" altLang="en-US" dirty="0"/>
              <a:t>생각보다 많은 데이터의 손실이 있을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6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9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데이터를 분석하여 확인하고자 하는 것은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4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사용한 데이터셋은 </a:t>
            </a:r>
            <a:r>
              <a:rPr lang="en-US" altLang="ko-KR" dirty="0"/>
              <a:t>1980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 판매된 게임이나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과거의 모든 데이터를 사용하기에는 최신 트렌드를 반영하기 어렵고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다음 그래프와 같이 </a:t>
            </a:r>
            <a:r>
              <a:rPr lang="en-US" altLang="ko-KR" dirty="0"/>
              <a:t>2000</a:t>
            </a:r>
            <a:r>
              <a:rPr lang="ko-KR" altLang="en-US" dirty="0"/>
              <a:t>년 이후부터 게임 판매량이 급증하여 더 많은 인사이트를 얻을 수 있을 것이라 생각해 </a:t>
            </a:r>
            <a:r>
              <a:rPr lang="en-US" altLang="ko-KR" dirty="0"/>
              <a:t>2000</a:t>
            </a:r>
            <a:r>
              <a:rPr lang="ko-KR" altLang="en-US" dirty="0" err="1"/>
              <a:t>년부터의</a:t>
            </a:r>
            <a:r>
              <a:rPr lang="ko-KR" altLang="en-US" dirty="0"/>
              <a:t> 데이터만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전세계 게임판매량에 대한 인사이트를 얻기 위하여</a:t>
            </a:r>
            <a:r>
              <a:rPr lang="en-US" altLang="ko-KR" dirty="0"/>
              <a:t> </a:t>
            </a:r>
            <a:r>
              <a:rPr lang="ko-KR" altLang="en-US" dirty="0"/>
              <a:t>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그 외지역의 게임판매량을 합해 전세계 판매량을 계산하였습니다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에 있던 수많은 </a:t>
            </a:r>
            <a:r>
              <a:rPr lang="en-US" altLang="ko-KR" dirty="0"/>
              <a:t>Platform</a:t>
            </a:r>
            <a:r>
              <a:rPr lang="ko-KR" altLang="en-US" dirty="0"/>
              <a:t>들은 콘솔</a:t>
            </a:r>
            <a:r>
              <a:rPr lang="en-US" altLang="ko-KR" dirty="0"/>
              <a:t>, </a:t>
            </a:r>
            <a:r>
              <a:rPr lang="ko-KR" altLang="en-US" dirty="0"/>
              <a:t>휴대용기기</a:t>
            </a:r>
            <a:r>
              <a:rPr lang="en-US" altLang="ko-KR" dirty="0"/>
              <a:t>, PC</a:t>
            </a:r>
            <a:r>
              <a:rPr lang="ko-KR" altLang="en-US" dirty="0"/>
              <a:t>로 단순화 하였으며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멀티플랫폼으로 출시된 게임들은 가장 많이 판매된 </a:t>
            </a:r>
            <a:r>
              <a:rPr lang="en-US" altLang="ko-KR" dirty="0"/>
              <a:t>Platform</a:t>
            </a:r>
            <a:r>
              <a:rPr lang="ko-KR" altLang="en-US" dirty="0"/>
              <a:t>인 경우만 남기고 제외하였습니다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5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멀티플랫폼이란</a:t>
            </a:r>
            <a:r>
              <a:rPr lang="en-US" altLang="ko-KR" dirty="0"/>
              <a:t>, </a:t>
            </a:r>
            <a:r>
              <a:rPr lang="ko-KR" altLang="en-US" dirty="0"/>
              <a:t>하나의 게임을 다양한 기기로 즐길 수 있는 경우를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출시된 디아블로</a:t>
            </a:r>
            <a:r>
              <a:rPr lang="en-US" altLang="ko-KR" dirty="0"/>
              <a:t>2</a:t>
            </a:r>
            <a:r>
              <a:rPr lang="ko-KR" altLang="en-US" dirty="0"/>
              <a:t>를 예를 들어보면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게임은 </a:t>
            </a:r>
            <a:r>
              <a:rPr lang="en-US" altLang="ko-KR" dirty="0"/>
              <a:t>PC, </a:t>
            </a:r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그리고 플레이스테이션과 엑스박스를 통해서도 즐길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분석한 데이터셋에도 이러한 멀티플랫폼 게임들이 많이 포함되어 있어</a:t>
            </a:r>
            <a:r>
              <a:rPr lang="en-US" altLang="ko-KR" dirty="0"/>
              <a:t>, </a:t>
            </a:r>
            <a:r>
              <a:rPr lang="ko-KR" altLang="en-US" dirty="0"/>
              <a:t>이를 중복 데이터라 여기고</a:t>
            </a:r>
            <a:endParaRPr lang="en-US" altLang="ko-KR" dirty="0"/>
          </a:p>
          <a:p>
            <a:r>
              <a:rPr lang="ko-KR" altLang="en-US" dirty="0"/>
              <a:t>가장 많이 판매된 플랫폼만 남기고 모두 제외하였습니다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다음부터는 분석 결과에 대하여 차례차례로 말씀을 드리도록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8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첫번째는 출시 지역에 따른 게임장르 선호도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전세계적으로 액션과 스포츠 장르가 가장 많이 판매된 것을 </a:t>
            </a:r>
            <a:r>
              <a:rPr lang="ko-KR" altLang="en-US" dirty="0" err="1"/>
              <a:t>알수가</a:t>
            </a:r>
            <a:r>
              <a:rPr lang="ko-KR" altLang="en-US" dirty="0"/>
              <a:t>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 err="1"/>
              <a:t>그외</a:t>
            </a:r>
            <a:r>
              <a:rPr lang="ko-KR" altLang="en-US" dirty="0"/>
              <a:t> 지역에서도 두 장르가 가장 많이 팔렸습니다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일본의 경우에는 롤플레잉 장르가 가장 많이 팔렸습니다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3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두번째는 연도별 게임의 트렌드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그래프는 각 장르별로 연도에 따른 판매량 변화를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</a:t>
            </a:r>
            <a:r>
              <a:rPr lang="en-US" altLang="ko-KR" dirty="0"/>
              <a:t>, </a:t>
            </a:r>
            <a:r>
              <a:rPr lang="ko-KR" altLang="en-US" dirty="0"/>
              <a:t>가장 최근의 데이터인 </a:t>
            </a:r>
            <a:r>
              <a:rPr lang="en-US" altLang="ko-KR" dirty="0"/>
              <a:t>2014</a:t>
            </a:r>
            <a:r>
              <a:rPr lang="ko-KR" altLang="en-US" dirty="0"/>
              <a:t>년</a:t>
            </a:r>
            <a:r>
              <a:rPr lang="en-US" altLang="ko-KR" dirty="0"/>
              <a:t>, 2016</a:t>
            </a:r>
            <a:r>
              <a:rPr lang="ko-KR" altLang="en-US" dirty="0"/>
              <a:t>년 데이터를 살펴보면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이때는 슈팅 장르가 가장 많이 판매되었으며</a:t>
            </a:r>
            <a:r>
              <a:rPr lang="en-US" altLang="ko-KR" dirty="0"/>
              <a:t>, </a:t>
            </a:r>
            <a:r>
              <a:rPr lang="ko-KR" altLang="en-US" dirty="0"/>
              <a:t>그 다음으로 액션</a:t>
            </a:r>
            <a:r>
              <a:rPr lang="en-US" altLang="ko-KR" dirty="0"/>
              <a:t>,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롤플레잉 순서로 많이 판매되었습니다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6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유통사에 따른 게임 판매량입니다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 매출 탑 </a:t>
            </a:r>
            <a:r>
              <a:rPr lang="en-US" altLang="ko-KR" dirty="0"/>
              <a:t>100</a:t>
            </a:r>
            <a:r>
              <a:rPr lang="ko-KR" altLang="en-US" dirty="0"/>
              <a:t>에서 유통사의 분포를 살펴보면</a:t>
            </a:r>
            <a:r>
              <a:rPr lang="en-US" altLang="ko-KR" dirty="0"/>
              <a:t>, </a:t>
            </a:r>
            <a:r>
              <a:rPr lang="ko-KR" altLang="en-US" dirty="0"/>
              <a:t>닌텐도 사의 게임이 대부분을 차지하였고</a:t>
            </a:r>
            <a:r>
              <a:rPr lang="en-US" altLang="ko-KR" dirty="0"/>
              <a:t>, </a:t>
            </a:r>
            <a:r>
              <a:rPr lang="ko-KR" altLang="en-US" dirty="0"/>
              <a:t>그 다음으로는 </a:t>
            </a:r>
            <a:r>
              <a:rPr lang="en-US" altLang="ko-KR" dirty="0"/>
              <a:t>MS, EA, Activision</a:t>
            </a:r>
            <a:r>
              <a:rPr lang="ko-KR" altLang="en-US" dirty="0"/>
              <a:t>이 뒤를 이었습니다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 100</a:t>
            </a:r>
            <a:r>
              <a:rPr lang="ko-KR" altLang="en-US" dirty="0"/>
              <a:t>중 대부분을 차지한 이 </a:t>
            </a:r>
            <a:r>
              <a:rPr lang="en-US" altLang="ko-KR" dirty="0"/>
              <a:t>4</a:t>
            </a:r>
            <a:r>
              <a:rPr lang="ko-KR" altLang="en-US" dirty="0"/>
              <a:t>개 사의 전세계 판매량을 보았을 때도</a:t>
            </a:r>
            <a:r>
              <a:rPr lang="en-US" altLang="ko-KR" dirty="0"/>
              <a:t>, </a:t>
            </a:r>
            <a:r>
              <a:rPr lang="ko-KR" altLang="en-US" dirty="0"/>
              <a:t>닌텐도가 가장 많이 판매한 것을 볼 수가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통계분석을 한 결과</a:t>
            </a:r>
            <a:r>
              <a:rPr lang="en-US" altLang="ko-KR" dirty="0"/>
              <a:t>, </a:t>
            </a:r>
            <a:r>
              <a:rPr lang="ko-KR" altLang="en-US" dirty="0"/>
              <a:t>닌텐도와 각 </a:t>
            </a:r>
            <a:r>
              <a:rPr lang="ko-KR" altLang="en-US" dirty="0" err="1"/>
              <a:t>세개</a:t>
            </a:r>
            <a:r>
              <a:rPr lang="ko-KR" altLang="en-US" dirty="0"/>
              <a:t> 사와의 판매량의 차이가 유의미한 것을 확인 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7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네번째는 플랫폼에 따른 게임 판매량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 매출 탑 </a:t>
            </a:r>
            <a:r>
              <a:rPr lang="en-US" altLang="ko-KR" dirty="0"/>
              <a:t>100</a:t>
            </a:r>
            <a:r>
              <a:rPr lang="ko-KR" altLang="en-US" dirty="0"/>
              <a:t>의 데이터에서 콘솔 게임이 대부분의 매출을 차지하고 있었으며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실제로 휴대용게임기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게임과의 </a:t>
            </a:r>
            <a:r>
              <a:rPr lang="ko-KR" altLang="en-US" dirty="0" err="1"/>
              <a:t>매출량을</a:t>
            </a:r>
            <a:r>
              <a:rPr lang="ko-KR" altLang="en-US" dirty="0"/>
              <a:t> 비교하였을 때도 유의미하게 많이 판매된 것을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멀티 플랫폼인지의 여부가 판매량에 영향을 주는지 살펴보았는데요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전세계 매출 </a:t>
            </a:r>
            <a:r>
              <a:rPr lang="en-US" altLang="ko-KR" dirty="0"/>
              <a:t>Top 100</a:t>
            </a:r>
            <a:r>
              <a:rPr lang="ko-KR" altLang="en-US" dirty="0"/>
              <a:t>의 데이터에서 멀티플랫폼의 수가 </a:t>
            </a:r>
            <a:r>
              <a:rPr lang="en-US" altLang="ko-KR" dirty="0"/>
              <a:t>44%</a:t>
            </a:r>
            <a:r>
              <a:rPr lang="ko-KR" altLang="en-US" dirty="0"/>
              <a:t>를 차지하였으나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전세계 </a:t>
            </a:r>
            <a:r>
              <a:rPr lang="ko-KR" altLang="en-US" dirty="0" err="1"/>
              <a:t>매출량은</a:t>
            </a:r>
            <a:r>
              <a:rPr lang="ko-KR" altLang="en-US" dirty="0"/>
              <a:t> 단일 플랫폼으로 출시하였을 때 보다 유의미하게 높게 나타난 것을 볼 수 있었습니다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A2CD0-D283-4E55-97FA-38C99D651B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7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425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51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17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8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5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EBF0954-8AA2-4B99-83F9-EDD852499130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04512F-7E90-46A4-A55D-385679582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8D0-B67F-4891-9FFB-FD097A48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172" y="2063622"/>
            <a:ext cx="10216155" cy="951427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분기 게임 출시에 관한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C8218-B646-49EC-A80C-F62C692DD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2829" y="4664719"/>
            <a:ext cx="9144000" cy="951427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부트캠프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 </a:t>
            </a:r>
            <a:r>
              <a:rPr lang="ko-KR" altLang="en-US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지민진</a:t>
            </a:r>
            <a:endParaRPr lang="ko-KR" altLang="en-US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7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3"/>
    </mc:Choice>
    <mc:Fallback xmlns="">
      <p:transition spd="slow" advTm="52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 분기 게임 출시 시에는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195FA-6251-41E6-8890-99BF5882CA23}"/>
              </a:ext>
            </a:extLst>
          </p:cNvPr>
          <p:cNvSpPr txBox="1"/>
          <p:nvPr/>
        </p:nvSpPr>
        <p:spPr>
          <a:xfrm>
            <a:off x="926757" y="1952368"/>
            <a:ext cx="10002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게임장르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슈팅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스포츠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유통사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Microsoft, Activision, Electronic Arts(EA),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닌텐도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휴대용게임기가 주력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플랫폼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멀티 플랫폼으로 출시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각 플랫폼 간의 최적화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인건비 등을 고려해야 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단일 플랫폼으로 출시할 경우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가정용게임기를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출시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9AE6D-ADB1-4136-80D6-4399D9CA5EBA}"/>
              </a:ext>
            </a:extLst>
          </p:cNvPr>
          <p:cNvSpPr txBox="1"/>
          <p:nvPr/>
        </p:nvSpPr>
        <p:spPr>
          <a:xfrm>
            <a:off x="1099751" y="4584357"/>
            <a:ext cx="9032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분석의 한계점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AutoNum type="arabicParenR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손실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단순히 전세계 매출만을 고려해 멀티플랫폼 데이터를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drop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하였음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멀티플랫폼 게임 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하위 호환에 대한 사항은 고려하지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ex) PS4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PS3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에도 구동될 수 있도록 함께 출시하는 경우가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3ECB50-669A-4904-AC27-AF9756690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40" y="1946068"/>
            <a:ext cx="10168128" cy="2064459"/>
          </a:xfrm>
        </p:spPr>
        <p:txBody>
          <a:bodyPr/>
          <a:lstStyle/>
          <a:p>
            <a:pPr algn="ctr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 !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분석을 통해 확인하고자 하는 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195FA-6251-41E6-8890-99BF5882CA23}"/>
              </a:ext>
            </a:extLst>
          </p:cNvPr>
          <p:cNvSpPr txBox="1"/>
          <p:nvPr/>
        </p:nvSpPr>
        <p:spPr>
          <a:xfrm>
            <a:off x="1427206" y="1946189"/>
            <a:ext cx="9446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출시 지역에 따른 게임 장르의 선호도가 있는 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연도별로 게임 장르의 트렌드가 있는 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유통사에 따라 게임 판매량이 달라지는 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플랫폼에 따라 게임 판매량이 달라지는 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3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분석에 사용한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Dataset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0B8DC-7393-4D0D-81ED-32BAA9115856}"/>
              </a:ext>
            </a:extLst>
          </p:cNvPr>
          <p:cNvSpPr txBox="1"/>
          <p:nvPr/>
        </p:nvSpPr>
        <p:spPr>
          <a:xfrm>
            <a:off x="1081940" y="1828010"/>
            <a:ext cx="783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2000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년부터 출시된 게임들의 데이터를 사용함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북미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유럽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일본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외지역의 게임 판매량을 합하여 전세계 판매량을 계산하였음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Platform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가정용게임기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휴대용기기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PC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나누었음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멀티플랫폼으로 출시된 게임들은 가장 많이 판매된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Platform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남기고 제외하였음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655787-2044-4DAF-948F-406F9A1FF017}"/>
              </a:ext>
            </a:extLst>
          </p:cNvPr>
          <p:cNvGrpSpPr/>
          <p:nvPr/>
        </p:nvGrpSpPr>
        <p:grpSpPr>
          <a:xfrm>
            <a:off x="6499077" y="1260390"/>
            <a:ext cx="4854723" cy="3332849"/>
            <a:chOff x="330979" y="1826096"/>
            <a:chExt cx="4854723" cy="3332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18F74DE-B64C-4E4C-8F42-2FC6BE79A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79" y="1826096"/>
              <a:ext cx="4854723" cy="3332849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E189A2C-56A3-4FFC-A90B-C3B31AF6989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65" y="1995618"/>
              <a:ext cx="0" cy="29470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분석에 사용한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Dataset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627D5-B543-4153-9182-6CECF3B087AC}"/>
              </a:ext>
            </a:extLst>
          </p:cNvPr>
          <p:cNvSpPr txBox="1"/>
          <p:nvPr/>
        </p:nvSpPr>
        <p:spPr>
          <a:xfrm>
            <a:off x="3218595" y="1084495"/>
            <a:ext cx="334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 플랫폼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32" name="Picture 8" descr="디아블로 2: 레저렉션 - 나무위키">
            <a:extLst>
              <a:ext uri="{FF2B5EF4-FFF2-40B4-BE49-F238E27FC236}">
                <a16:creationId xmlns:a16="http://schemas.microsoft.com/office/drawing/2014/main" id="{1456A91D-2FAC-4875-82D0-FD6B88B0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8" y="1546160"/>
            <a:ext cx="1746936" cy="232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E2CEB8-2A53-4307-B02A-6A69D69A21D1}"/>
              </a:ext>
            </a:extLst>
          </p:cNvPr>
          <p:cNvGrpSpPr/>
          <p:nvPr/>
        </p:nvGrpSpPr>
        <p:grpSpPr>
          <a:xfrm>
            <a:off x="8259300" y="5295802"/>
            <a:ext cx="3354268" cy="523220"/>
            <a:chOff x="7376984" y="5202736"/>
            <a:chExt cx="3354268" cy="523220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566F48F-6D4C-442B-A0FE-8288EFB74896}"/>
                </a:ext>
              </a:extLst>
            </p:cNvPr>
            <p:cNvSpPr/>
            <p:nvPr/>
          </p:nvSpPr>
          <p:spPr>
            <a:xfrm>
              <a:off x="7376984" y="5279680"/>
              <a:ext cx="580767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271B6E-65AD-487E-8221-828EFB44AF64}"/>
                </a:ext>
              </a:extLst>
            </p:cNvPr>
            <p:cNvSpPr txBox="1"/>
            <p:nvPr/>
          </p:nvSpPr>
          <p:spPr>
            <a:xfrm>
              <a:off x="7889198" y="5202736"/>
              <a:ext cx="2842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중복 데이터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460F136-D28B-45E0-96FF-79C8DE853B93}"/>
              </a:ext>
            </a:extLst>
          </p:cNvPr>
          <p:cNvGrpSpPr/>
          <p:nvPr/>
        </p:nvGrpSpPr>
        <p:grpSpPr>
          <a:xfrm>
            <a:off x="980973" y="3851383"/>
            <a:ext cx="7624120" cy="2917756"/>
            <a:chOff x="980973" y="3851383"/>
            <a:chExt cx="7624120" cy="291775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394559D-868E-412A-BB80-67346FDF973B}"/>
                </a:ext>
              </a:extLst>
            </p:cNvPr>
            <p:cNvGrpSpPr/>
            <p:nvPr/>
          </p:nvGrpSpPr>
          <p:grpSpPr>
            <a:xfrm>
              <a:off x="6277260" y="4684278"/>
              <a:ext cx="2327833" cy="2084861"/>
              <a:chOff x="4986207" y="4408008"/>
              <a:chExt cx="2327833" cy="2084861"/>
            </a:xfrm>
          </p:grpSpPr>
          <p:pic>
            <p:nvPicPr>
              <p:cNvPr id="16" name="Picture 8" descr="디아블로 2: 레저렉션 - 나무위키">
                <a:extLst>
                  <a:ext uri="{FF2B5EF4-FFF2-40B4-BE49-F238E27FC236}">
                    <a16:creationId xmlns:a16="http://schemas.microsoft.com/office/drawing/2014/main" id="{6CB0BB29-F9F2-4EEF-8936-C21B14A15A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8376" y="4777340"/>
                <a:ext cx="1286647" cy="1715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D10C4-9FE0-4341-BBE9-108F44177A0B}"/>
                  </a:ext>
                </a:extLst>
              </p:cNvPr>
              <p:cNvSpPr txBox="1"/>
              <p:nvPr/>
            </p:nvSpPr>
            <p:spPr>
              <a:xfrm>
                <a:off x="4986207" y="4408008"/>
                <a:ext cx="2327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highlight>
                      <a:srgbClr val="C0C0C0"/>
                    </a:highlight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Xbox One</a:t>
                </a:r>
                <a:endParaRPr lang="ko-KR" altLang="en-US" dirty="0">
                  <a:highlight>
                    <a:srgbClr val="C0C0C0"/>
                  </a:highlight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  <p:pic>
          <p:nvPicPr>
            <p:cNvPr id="1038" name="Picture 14" descr="Xbox One S | Xbox">
              <a:extLst>
                <a:ext uri="{FF2B5EF4-FFF2-40B4-BE49-F238E27FC236}">
                  <a16:creationId xmlns:a16="http://schemas.microsoft.com/office/drawing/2014/main" id="{2F7D7B45-C52A-474D-B18B-33A01A23F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8234" y="5075049"/>
              <a:ext cx="840044" cy="470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63B317A-5919-40A8-8056-1B6028B4FC1F}"/>
                </a:ext>
              </a:extLst>
            </p:cNvPr>
            <p:cNvGrpSpPr/>
            <p:nvPr/>
          </p:nvGrpSpPr>
          <p:grpSpPr>
            <a:xfrm>
              <a:off x="2753270" y="4684278"/>
              <a:ext cx="2327833" cy="2060837"/>
              <a:chOff x="1870954" y="4591212"/>
              <a:chExt cx="2327833" cy="206083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AA96FAD-C054-41E8-A409-82DCC972C8E5}"/>
                  </a:ext>
                </a:extLst>
              </p:cNvPr>
              <p:cNvGrpSpPr/>
              <p:nvPr/>
            </p:nvGrpSpPr>
            <p:grpSpPr>
              <a:xfrm>
                <a:off x="1870954" y="4591212"/>
                <a:ext cx="2327833" cy="2060837"/>
                <a:chOff x="1542536" y="4432033"/>
                <a:chExt cx="2327833" cy="2060837"/>
              </a:xfrm>
            </p:grpSpPr>
            <p:pic>
              <p:nvPicPr>
                <p:cNvPr id="14" name="Picture 8" descr="디아블로 2: 레저렉션 - 나무위키">
                  <a:extLst>
                    <a:ext uri="{FF2B5EF4-FFF2-40B4-BE49-F238E27FC236}">
                      <a16:creationId xmlns:a16="http://schemas.microsoft.com/office/drawing/2014/main" id="{E1E3AE08-17D7-4849-820D-41379F3127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4510" y="4777341"/>
                  <a:ext cx="1286647" cy="17155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7C7839-F867-455C-B8F5-661492174F3E}"/>
                    </a:ext>
                  </a:extLst>
                </p:cNvPr>
                <p:cNvSpPr txBox="1"/>
                <p:nvPr/>
              </p:nvSpPr>
              <p:spPr>
                <a:xfrm>
                  <a:off x="1542536" y="4432033"/>
                  <a:ext cx="23278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highlight>
                        <a:srgbClr val="C0C0C0"/>
                      </a:highlight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Nintendo Switch</a:t>
                  </a:r>
                  <a:endParaRPr lang="ko-KR" altLang="en-US" dirty="0">
                    <a:highlight>
                      <a:srgbClr val="C0C0C0"/>
                    </a:highlight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pic>
            <p:nvPicPr>
              <p:cNvPr id="1034" name="Picture 10" descr="닌텐도 스위치 HAC-001(-01) | 코스트코 코리아">
                <a:extLst>
                  <a:ext uri="{FF2B5EF4-FFF2-40B4-BE49-F238E27FC236}">
                    <a16:creationId xmlns:a16="http://schemas.microsoft.com/office/drawing/2014/main" id="{7406B933-A8EB-476D-919C-361F78945D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940" b="15502"/>
              <a:stretch/>
            </p:blipFill>
            <p:spPr bwMode="auto">
              <a:xfrm>
                <a:off x="1895614" y="4984567"/>
                <a:ext cx="639558" cy="444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125315D-84AA-43C2-9A11-9C1706FAB3BD}"/>
                </a:ext>
              </a:extLst>
            </p:cNvPr>
            <p:cNvGrpSpPr/>
            <p:nvPr/>
          </p:nvGrpSpPr>
          <p:grpSpPr>
            <a:xfrm>
              <a:off x="980973" y="4684273"/>
              <a:ext cx="1729111" cy="2060841"/>
              <a:chOff x="98657" y="4591207"/>
              <a:chExt cx="1729111" cy="206084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A75909B-ADA1-4075-8977-76E6D2629E37}"/>
                  </a:ext>
                </a:extLst>
              </p:cNvPr>
              <p:cNvGrpSpPr/>
              <p:nvPr/>
            </p:nvGrpSpPr>
            <p:grpSpPr>
              <a:xfrm>
                <a:off x="541121" y="4591207"/>
                <a:ext cx="1286647" cy="2060841"/>
                <a:chOff x="509460" y="4432033"/>
                <a:chExt cx="1286647" cy="2060841"/>
              </a:xfrm>
            </p:grpSpPr>
            <p:pic>
              <p:nvPicPr>
                <p:cNvPr id="13" name="Picture 8" descr="디아블로 2: 레저렉션 - 나무위키">
                  <a:extLst>
                    <a:ext uri="{FF2B5EF4-FFF2-40B4-BE49-F238E27FC236}">
                      <a16:creationId xmlns:a16="http://schemas.microsoft.com/office/drawing/2014/main" id="{6D06F6D6-FB19-4CC7-AA0A-0AB47E110E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9460" y="4777345"/>
                  <a:ext cx="1286647" cy="17155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4D1B1F-1784-4DEA-8003-656B9AEEE1CD}"/>
                    </a:ext>
                  </a:extLst>
                </p:cNvPr>
                <p:cNvSpPr txBox="1"/>
                <p:nvPr/>
              </p:nvSpPr>
              <p:spPr>
                <a:xfrm>
                  <a:off x="747712" y="4432033"/>
                  <a:ext cx="840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highlight>
                        <a:srgbClr val="C0C0C0"/>
                      </a:highlight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PC</a:t>
                  </a:r>
                  <a:endParaRPr lang="ko-KR" altLang="en-US" dirty="0">
                    <a:highlight>
                      <a:srgbClr val="C0C0C0"/>
                    </a:highlight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pic>
            <p:nvPicPr>
              <p:cNvPr id="23" name="그래픽 22" descr="컴퓨터 단색으로 채워진">
                <a:extLst>
                  <a:ext uri="{FF2B5EF4-FFF2-40B4-BE49-F238E27FC236}">
                    <a16:creationId xmlns:a16="http://schemas.microsoft.com/office/drawing/2014/main" id="{B4A24AEC-9974-4DC7-B30F-D3DD12412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657" y="4863584"/>
                <a:ext cx="686825" cy="686825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23E3522-507E-4290-B47D-33B8BB6C52DF}"/>
                </a:ext>
              </a:extLst>
            </p:cNvPr>
            <p:cNvGrpSpPr/>
            <p:nvPr/>
          </p:nvGrpSpPr>
          <p:grpSpPr>
            <a:xfrm>
              <a:off x="4633226" y="4660255"/>
              <a:ext cx="2327833" cy="2084859"/>
              <a:chOff x="3750910" y="4567189"/>
              <a:chExt cx="2327833" cy="208485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5951FF3-B970-4EAF-B160-B63C095EEE24}"/>
                  </a:ext>
                </a:extLst>
              </p:cNvPr>
              <p:cNvGrpSpPr/>
              <p:nvPr/>
            </p:nvGrpSpPr>
            <p:grpSpPr>
              <a:xfrm>
                <a:off x="3750910" y="4567189"/>
                <a:ext cx="2327833" cy="2084859"/>
                <a:chOff x="3220543" y="4408010"/>
                <a:chExt cx="2327833" cy="2084859"/>
              </a:xfrm>
            </p:grpSpPr>
            <p:pic>
              <p:nvPicPr>
                <p:cNvPr id="15" name="Picture 8" descr="디아블로 2: 레저렉션 - 나무위키">
                  <a:extLst>
                    <a:ext uri="{FF2B5EF4-FFF2-40B4-BE49-F238E27FC236}">
                      <a16:creationId xmlns:a16="http://schemas.microsoft.com/office/drawing/2014/main" id="{FA666741-BFEA-47F8-804A-DDF13C99E9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9560" y="4777340"/>
                  <a:ext cx="1286647" cy="17155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C3F703-40B8-4D02-841A-D18654EA18E8}"/>
                    </a:ext>
                  </a:extLst>
                </p:cNvPr>
                <p:cNvSpPr txBox="1"/>
                <p:nvPr/>
              </p:nvSpPr>
              <p:spPr>
                <a:xfrm>
                  <a:off x="3220543" y="4408010"/>
                  <a:ext cx="23278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highlight>
                        <a:srgbClr val="C0C0C0"/>
                      </a:highlight>
                      <a:latin typeface="나눔스퀘어라운드 Bold" panose="020B0600000101010101" pitchFamily="50" charset="-127"/>
                      <a:ea typeface="나눔스퀘어라운드 Bold" panose="020B0600000101010101" pitchFamily="50" charset="-127"/>
                    </a:rPr>
                    <a:t>PS4, PS5</a:t>
                  </a:r>
                  <a:endParaRPr lang="ko-KR" altLang="en-US" dirty="0">
                    <a:highlight>
                      <a:srgbClr val="C0C0C0"/>
                    </a:highlight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endParaRPr>
                </a:p>
              </p:txBody>
            </p:sp>
          </p:grpSp>
          <p:pic>
            <p:nvPicPr>
              <p:cNvPr id="1036" name="Picture 12" descr="PlayStation 생태계 | PS4 및 PS5에 연결 유지 | PlayStation">
                <a:extLst>
                  <a:ext uri="{FF2B5EF4-FFF2-40B4-BE49-F238E27FC236}">
                    <a16:creationId xmlns:a16="http://schemas.microsoft.com/office/drawing/2014/main" id="{744A9D40-85A5-4395-BFC3-B61B230B1A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0561" y="4981983"/>
                <a:ext cx="840043" cy="47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69E0BDB-AA13-4C64-A67A-3821E372666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081819" y="3875408"/>
              <a:ext cx="1971480" cy="8088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AA19E05-263E-42D8-AB58-A16664F5D3C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3917187" y="3899431"/>
              <a:ext cx="684704" cy="7848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B5FCD15-E909-4119-9A90-E209321A556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5309937" y="3858945"/>
              <a:ext cx="487206" cy="8013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7E4F10D-A299-421D-94B8-2B8E0438DB75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755566" y="3851383"/>
              <a:ext cx="1685611" cy="83289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7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출시 지역에 따른 게임 장르 선호도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5404B-0C82-43C8-A201-C56A705EFEBB}"/>
              </a:ext>
            </a:extLst>
          </p:cNvPr>
          <p:cNvSpPr txBox="1"/>
          <p:nvPr/>
        </p:nvSpPr>
        <p:spPr>
          <a:xfrm>
            <a:off x="6740611" y="2987926"/>
            <a:ext cx="43928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북미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유럽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외 지역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액션</a:t>
            </a:r>
            <a:r>
              <a:rPr lang="en-US" altLang="ko-KR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스포츠</a:t>
            </a:r>
            <a:endParaRPr lang="en-US" altLang="ko-KR"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일본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롤플레잉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7097DBE-A87B-46E0-B5C4-CA738F87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" y="1519880"/>
            <a:ext cx="5765223" cy="484370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87DE73-CC3B-4126-89C5-50D5EE0A8147}"/>
              </a:ext>
            </a:extLst>
          </p:cNvPr>
          <p:cNvSpPr/>
          <p:nvPr/>
        </p:nvSpPr>
        <p:spPr>
          <a:xfrm>
            <a:off x="678823" y="3713205"/>
            <a:ext cx="507423" cy="234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DF9E352-7B4D-496A-AD4E-FDD579582CE8}"/>
              </a:ext>
            </a:extLst>
          </p:cNvPr>
          <p:cNvGrpSpPr/>
          <p:nvPr/>
        </p:nvGrpSpPr>
        <p:grpSpPr>
          <a:xfrm>
            <a:off x="862913" y="2026508"/>
            <a:ext cx="358348" cy="508688"/>
            <a:chOff x="862913" y="2026508"/>
            <a:chExt cx="358348" cy="50868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A249065-CFA9-4AE6-B49F-236E42623CF9}"/>
                </a:ext>
              </a:extLst>
            </p:cNvPr>
            <p:cNvSpPr/>
            <p:nvPr/>
          </p:nvSpPr>
          <p:spPr>
            <a:xfrm>
              <a:off x="895865" y="2026508"/>
              <a:ext cx="290381" cy="1709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922A83-023C-4C07-BBB9-29701A279788}"/>
                </a:ext>
              </a:extLst>
            </p:cNvPr>
            <p:cNvSpPr/>
            <p:nvPr/>
          </p:nvSpPr>
          <p:spPr>
            <a:xfrm>
              <a:off x="862913" y="2364260"/>
              <a:ext cx="358348" cy="1709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1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연도별 게임의 트렌드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082A5-B9AA-422A-99AD-A3FBEC5A8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6" y="1341767"/>
            <a:ext cx="6903110" cy="46667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6D9091-6B6C-414A-B81F-AACFFB199BB4}"/>
              </a:ext>
            </a:extLst>
          </p:cNvPr>
          <p:cNvSpPr/>
          <p:nvPr/>
        </p:nvSpPr>
        <p:spPr>
          <a:xfrm>
            <a:off x="5968314" y="3429000"/>
            <a:ext cx="1600200" cy="2236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D3C62-CFCB-4E24-9D90-E681B63AAC8F}"/>
              </a:ext>
            </a:extLst>
          </p:cNvPr>
          <p:cNvSpPr txBox="1"/>
          <p:nvPr/>
        </p:nvSpPr>
        <p:spPr>
          <a:xfrm>
            <a:off x="7747686" y="2601097"/>
            <a:ext cx="3373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슈팅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스포츠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롤플레잉</a:t>
            </a:r>
          </a:p>
        </p:txBody>
      </p:sp>
    </p:spTree>
    <p:extLst>
      <p:ext uri="{BB962C8B-B14F-4D97-AF65-F5344CB8AC3E}">
        <p14:creationId xmlns:p14="http://schemas.microsoft.com/office/powerpoint/2010/main" val="12091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B02B-AE94-4124-96EE-7116C77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</a:t>
            </a:r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유통사에 따른 게임 판매량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0DAF1-5C16-4835-80AE-77F272BCE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8" y="2286000"/>
            <a:ext cx="3601958" cy="27616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A82069-8039-437A-A139-1E9707FCA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64" y="2001793"/>
            <a:ext cx="4202298" cy="373792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1EFF873-845D-41D3-BDB2-07C8BA3BA924}"/>
              </a:ext>
            </a:extLst>
          </p:cNvPr>
          <p:cNvGrpSpPr/>
          <p:nvPr/>
        </p:nvGrpSpPr>
        <p:grpSpPr>
          <a:xfrm>
            <a:off x="6227804" y="1156376"/>
            <a:ext cx="3404287" cy="4509197"/>
            <a:chOff x="6227804" y="1156376"/>
            <a:chExt cx="3404287" cy="450919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04DADE4-9D07-4415-9F3E-08B371C43BA9}"/>
                </a:ext>
              </a:extLst>
            </p:cNvPr>
            <p:cNvGrpSpPr/>
            <p:nvPr/>
          </p:nvGrpSpPr>
          <p:grpSpPr>
            <a:xfrm>
              <a:off x="6703535" y="1770095"/>
              <a:ext cx="1419299" cy="429411"/>
              <a:chOff x="6703535" y="1770095"/>
              <a:chExt cx="1419299" cy="429411"/>
            </a:xfrm>
          </p:grpSpPr>
          <p:sp>
            <p:nvSpPr>
              <p:cNvPr id="11" name="왼쪽 대괄호 10">
                <a:extLst>
                  <a:ext uri="{FF2B5EF4-FFF2-40B4-BE49-F238E27FC236}">
                    <a16:creationId xmlns:a16="http://schemas.microsoft.com/office/drawing/2014/main" id="{2F3972DA-E2D7-4EE6-A398-DD9993E3BA78}"/>
                  </a:ext>
                </a:extLst>
              </p:cNvPr>
              <p:cNvSpPr/>
              <p:nvPr/>
            </p:nvSpPr>
            <p:spPr>
              <a:xfrm rot="5400000">
                <a:off x="7114397" y="1590931"/>
                <a:ext cx="197713" cy="1019438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BC7466-BA44-4268-97B9-A9157367CBB4}"/>
                  </a:ext>
                </a:extLst>
              </p:cNvPr>
              <p:cNvSpPr txBox="1"/>
              <p:nvPr/>
            </p:nvSpPr>
            <p:spPr>
              <a:xfrm>
                <a:off x="6734427" y="1770095"/>
                <a:ext cx="1388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: 0.0172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B98CB20-7D81-4128-BEF5-7FDBC83B584B}"/>
                </a:ext>
              </a:extLst>
            </p:cNvPr>
            <p:cNvGrpSpPr/>
            <p:nvPr/>
          </p:nvGrpSpPr>
          <p:grpSpPr>
            <a:xfrm>
              <a:off x="6703532" y="1483317"/>
              <a:ext cx="1995621" cy="326943"/>
              <a:chOff x="6703532" y="1483317"/>
              <a:chExt cx="1995621" cy="326943"/>
            </a:xfrm>
          </p:grpSpPr>
          <p:sp>
            <p:nvSpPr>
              <p:cNvPr id="12" name="왼쪽 대괄호 11">
                <a:extLst>
                  <a:ext uri="{FF2B5EF4-FFF2-40B4-BE49-F238E27FC236}">
                    <a16:creationId xmlns:a16="http://schemas.microsoft.com/office/drawing/2014/main" id="{BBE807D0-0149-4CD4-BCF0-3217770079EB}"/>
                  </a:ext>
                </a:extLst>
              </p:cNvPr>
              <p:cNvSpPr/>
              <p:nvPr/>
            </p:nvSpPr>
            <p:spPr>
              <a:xfrm rot="5400000">
                <a:off x="7655004" y="766111"/>
                <a:ext cx="92677" cy="1995621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CAC1B3-42D0-4F06-B210-B951364DBA35}"/>
                  </a:ext>
                </a:extLst>
              </p:cNvPr>
              <p:cNvSpPr txBox="1"/>
              <p:nvPr/>
            </p:nvSpPr>
            <p:spPr>
              <a:xfrm>
                <a:off x="7028769" y="1483317"/>
                <a:ext cx="1388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 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: 0.001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2C9DA04-301D-4CE0-B737-9025A5DFE211}"/>
                </a:ext>
              </a:extLst>
            </p:cNvPr>
            <p:cNvGrpSpPr/>
            <p:nvPr/>
          </p:nvGrpSpPr>
          <p:grpSpPr>
            <a:xfrm>
              <a:off x="6703532" y="1156376"/>
              <a:ext cx="2928559" cy="351151"/>
              <a:chOff x="6703532" y="1156376"/>
              <a:chExt cx="2928559" cy="351151"/>
            </a:xfrm>
          </p:grpSpPr>
          <p:sp>
            <p:nvSpPr>
              <p:cNvPr id="13" name="왼쪽 대괄호 12">
                <a:extLst>
                  <a:ext uri="{FF2B5EF4-FFF2-40B4-BE49-F238E27FC236}">
                    <a16:creationId xmlns:a16="http://schemas.microsoft.com/office/drawing/2014/main" id="{B1256B49-190A-468D-AB8F-FE48C4E4650C}"/>
                  </a:ext>
                </a:extLst>
              </p:cNvPr>
              <p:cNvSpPr/>
              <p:nvPr/>
            </p:nvSpPr>
            <p:spPr>
              <a:xfrm rot="5400000">
                <a:off x="8136917" y="12353"/>
                <a:ext cx="61789" cy="2928559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584812-2C00-4129-9E2C-848EF59C4CE9}"/>
                  </a:ext>
                </a:extLst>
              </p:cNvPr>
              <p:cNvSpPr txBox="1"/>
              <p:nvPr/>
            </p:nvSpPr>
            <p:spPr>
              <a:xfrm>
                <a:off x="7464231" y="1156376"/>
                <a:ext cx="14071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: 0.001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C94DB0-F7F9-4923-8659-06047F6B6348}"/>
                </a:ext>
              </a:extLst>
            </p:cNvPr>
            <p:cNvSpPr/>
            <p:nvPr/>
          </p:nvSpPr>
          <p:spPr>
            <a:xfrm>
              <a:off x="6227804" y="3744097"/>
              <a:ext cx="920579" cy="1921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2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5FFBE1-65CD-4DD4-9930-0D448E28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플랫폼에 따른 게임 판매량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92F1F4-DAAC-4039-A666-D1CA4C5A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9" y="2180966"/>
            <a:ext cx="3009082" cy="3002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57E710-0A36-4F30-8F6B-A80C943AF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09841"/>
            <a:ext cx="6020671" cy="402773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6CFA0B6-7222-4842-90C5-31E5F648401A}"/>
              </a:ext>
            </a:extLst>
          </p:cNvPr>
          <p:cNvGrpSpPr/>
          <p:nvPr/>
        </p:nvGrpSpPr>
        <p:grpSpPr>
          <a:xfrm>
            <a:off x="5180379" y="1410659"/>
            <a:ext cx="4569102" cy="4403195"/>
            <a:chOff x="5180379" y="1410659"/>
            <a:chExt cx="4569102" cy="44031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A87B44A-F50C-4EAA-9214-F9CDF48AED34}"/>
                </a:ext>
              </a:extLst>
            </p:cNvPr>
            <p:cNvGrpSpPr/>
            <p:nvPr/>
          </p:nvGrpSpPr>
          <p:grpSpPr>
            <a:xfrm>
              <a:off x="6141302" y="1751555"/>
              <a:ext cx="1828805" cy="429411"/>
              <a:chOff x="6703535" y="1770095"/>
              <a:chExt cx="1019438" cy="429411"/>
            </a:xfrm>
          </p:grpSpPr>
          <p:sp>
            <p:nvSpPr>
              <p:cNvPr id="11" name="왼쪽 대괄호 10">
                <a:extLst>
                  <a:ext uri="{FF2B5EF4-FFF2-40B4-BE49-F238E27FC236}">
                    <a16:creationId xmlns:a16="http://schemas.microsoft.com/office/drawing/2014/main" id="{881A3BF9-B1C2-4919-926B-73720FB8CEB2}"/>
                  </a:ext>
                </a:extLst>
              </p:cNvPr>
              <p:cNvSpPr/>
              <p:nvPr/>
            </p:nvSpPr>
            <p:spPr>
              <a:xfrm rot="5400000">
                <a:off x="7114397" y="1590931"/>
                <a:ext cx="197713" cy="1019438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975D6-EC83-4AC1-B3C5-BEA9134B2399}"/>
                  </a:ext>
                </a:extLst>
              </p:cNvPr>
              <p:cNvSpPr txBox="1"/>
              <p:nvPr/>
            </p:nvSpPr>
            <p:spPr>
              <a:xfrm>
                <a:off x="6734428" y="1770095"/>
                <a:ext cx="957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: 0.001 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5935B7-7B42-41F9-A17E-8E90DB7EC7B9}"/>
                </a:ext>
              </a:extLst>
            </p:cNvPr>
            <p:cNvGrpSpPr/>
            <p:nvPr/>
          </p:nvGrpSpPr>
          <p:grpSpPr>
            <a:xfrm>
              <a:off x="6141301" y="1410659"/>
              <a:ext cx="3608180" cy="429411"/>
              <a:chOff x="6703535" y="1770095"/>
              <a:chExt cx="1019438" cy="429411"/>
            </a:xfrm>
          </p:grpSpPr>
          <p:sp>
            <p:nvSpPr>
              <p:cNvPr id="14" name="왼쪽 대괄호 13">
                <a:extLst>
                  <a:ext uri="{FF2B5EF4-FFF2-40B4-BE49-F238E27FC236}">
                    <a16:creationId xmlns:a16="http://schemas.microsoft.com/office/drawing/2014/main" id="{4AC16602-F127-4B89-A950-1D3A123BED54}"/>
                  </a:ext>
                </a:extLst>
              </p:cNvPr>
              <p:cNvSpPr/>
              <p:nvPr/>
            </p:nvSpPr>
            <p:spPr>
              <a:xfrm rot="5400000">
                <a:off x="7114397" y="1590931"/>
                <a:ext cx="197713" cy="1019438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511AED-6ABB-4DF4-A513-6C5C4C566F9B}"/>
                  </a:ext>
                </a:extLst>
              </p:cNvPr>
              <p:cNvSpPr txBox="1"/>
              <p:nvPr/>
            </p:nvSpPr>
            <p:spPr>
              <a:xfrm>
                <a:off x="6734428" y="1770095"/>
                <a:ext cx="957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: 0.001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61EAB4-6742-4783-892F-A301EF39D99F}"/>
                </a:ext>
              </a:extLst>
            </p:cNvPr>
            <p:cNvSpPr/>
            <p:nvPr/>
          </p:nvSpPr>
          <p:spPr>
            <a:xfrm>
              <a:off x="5180379" y="3892378"/>
              <a:ext cx="2032686" cy="1921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1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65FFBE1-65CD-4DD4-9930-0D448E28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플랫폼에 따른 게임 판매량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39B2D-EDFF-4281-A77B-69AFA7450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5" y="2279710"/>
            <a:ext cx="3022805" cy="2858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8B6503-27F5-4E95-BCBE-33EFD9FBD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30" y="2174678"/>
            <a:ext cx="4946670" cy="327503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A23188B-C854-4C07-993C-0D538AB02A3D}"/>
              </a:ext>
            </a:extLst>
          </p:cNvPr>
          <p:cNvGrpSpPr/>
          <p:nvPr/>
        </p:nvGrpSpPr>
        <p:grpSpPr>
          <a:xfrm>
            <a:off x="6746789" y="1745267"/>
            <a:ext cx="3346895" cy="3605209"/>
            <a:chOff x="6746789" y="1745267"/>
            <a:chExt cx="3346895" cy="36052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E53A540-7AA1-47E4-A9B3-8BF9EFC0F796}"/>
                </a:ext>
              </a:extLst>
            </p:cNvPr>
            <p:cNvGrpSpPr/>
            <p:nvPr/>
          </p:nvGrpSpPr>
          <p:grpSpPr>
            <a:xfrm>
              <a:off x="6746789" y="1745267"/>
              <a:ext cx="2403389" cy="429411"/>
              <a:chOff x="6703535" y="1770095"/>
              <a:chExt cx="1019438" cy="429411"/>
            </a:xfrm>
          </p:grpSpPr>
          <p:sp>
            <p:nvSpPr>
              <p:cNvPr id="10" name="왼쪽 대괄호 9">
                <a:extLst>
                  <a:ext uri="{FF2B5EF4-FFF2-40B4-BE49-F238E27FC236}">
                    <a16:creationId xmlns:a16="http://schemas.microsoft.com/office/drawing/2014/main" id="{E313166C-C6D7-4E6A-94A5-966FFEEAD0E2}"/>
                  </a:ext>
                </a:extLst>
              </p:cNvPr>
              <p:cNvSpPr/>
              <p:nvPr/>
            </p:nvSpPr>
            <p:spPr>
              <a:xfrm rot="5400000">
                <a:off x="7114397" y="1590931"/>
                <a:ext cx="197713" cy="1019438"/>
              </a:xfrm>
              <a:prstGeom prst="leftBracket">
                <a:avLst>
                  <a:gd name="adj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DA435F-F404-4A35-A5B2-0D466105F577}"/>
                  </a:ext>
                </a:extLst>
              </p:cNvPr>
              <p:cNvSpPr txBox="1"/>
              <p:nvPr/>
            </p:nvSpPr>
            <p:spPr>
              <a:xfrm>
                <a:off x="6734428" y="1770095"/>
                <a:ext cx="957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i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p-value</a:t>
                </a:r>
                <a:r>
                  <a:rPr lang="en-US" altLang="ko-KR" sz="12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 : &lt; 0.001  </a:t>
                </a:r>
                <a:endParaRPr lang="ko-KR" altLang="en-US" sz="12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767BDE1-08E1-4294-B774-89F11E30AFD8}"/>
                </a:ext>
              </a:extLst>
            </p:cNvPr>
            <p:cNvSpPr/>
            <p:nvPr/>
          </p:nvSpPr>
          <p:spPr>
            <a:xfrm>
              <a:off x="8060998" y="3429000"/>
              <a:ext cx="2032686" cy="1921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8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700</TotalTime>
  <Words>849</Words>
  <Application>Microsoft Office PowerPoint</Application>
  <PresentationFormat>와이드스크린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나눔스퀘어라운드 Bold</vt:lpstr>
      <vt:lpstr>나눔스퀘어라운드 ExtraBold</vt:lpstr>
      <vt:lpstr>나눔스퀘어라운드 Regular</vt:lpstr>
      <vt:lpstr>맑은 고딕</vt:lpstr>
      <vt:lpstr>Arial</vt:lpstr>
      <vt:lpstr>Century Schoolbook</vt:lpstr>
      <vt:lpstr>Wingdings 2</vt:lpstr>
      <vt:lpstr>보기</vt:lpstr>
      <vt:lpstr>다음 분기 게임 출시에 관한 분석</vt:lpstr>
      <vt:lpstr>- 분석을 통해 확인하고자 하는 것</vt:lpstr>
      <vt:lpstr>- 분석에 사용한 Dataset</vt:lpstr>
      <vt:lpstr>- 분석에 사용한 Dataset</vt:lpstr>
      <vt:lpstr>1. 출시 지역에 따른 게임 장르 선호도</vt:lpstr>
      <vt:lpstr>2. 연도별 게임의 트렌드</vt:lpstr>
      <vt:lpstr>3. 유통사에 따른 게임 판매량</vt:lpstr>
      <vt:lpstr>4. 게임 플랫폼에 따른 게임 판매량</vt:lpstr>
      <vt:lpstr>4. 게임 플랫폼에 따른 게임 판매량</vt:lpstr>
      <vt:lpstr>- 다음 분기 게임 출시 시에는…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분기 게임 출시에 관한 분석</dc:title>
  <dc:creator>skyto</dc:creator>
  <cp:lastModifiedBy>skyto</cp:lastModifiedBy>
  <cp:revision>80</cp:revision>
  <dcterms:created xsi:type="dcterms:W3CDTF">2021-10-11T16:10:26Z</dcterms:created>
  <dcterms:modified xsi:type="dcterms:W3CDTF">2021-10-12T07:27:12Z</dcterms:modified>
</cp:coreProperties>
</file>