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72" r:id="rId9"/>
    <p:sldId id="261" r:id="rId10"/>
    <p:sldId id="269" r:id="rId11"/>
    <p:sldId id="270" r:id="rId12"/>
    <p:sldId id="271" r:id="rId13"/>
    <p:sldId id="26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EFF"/>
    <a:srgbClr val="F2F2F2"/>
    <a:srgbClr val="F0F0F0"/>
    <a:srgbClr val="0070C0"/>
    <a:srgbClr val="FFFFFF"/>
    <a:srgbClr val="004D86"/>
    <a:srgbClr val="89CCFF"/>
    <a:srgbClr val="BDE3FF"/>
    <a:srgbClr val="E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1077-69F0-4CE0-B873-961BEB58702E}" type="datetimeFigureOut">
              <a:rPr lang="en-ID" smtClean="0"/>
              <a:t>08/12/2021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49012-E447-46F3-AD38-6876462959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9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5EC-002A-4EDF-992C-9229C4AA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656C1-9A7D-462D-A13D-61C656D1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F089-1AA5-48F3-926C-CD4CB683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C5DE-C381-4247-8A9A-F7D1431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DF05-C099-4142-A825-2ADC49A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BFC1-2807-4173-B322-FC26022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BF61-478C-4905-BB2E-E8811E31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A824-4765-4B49-A21A-781D0E8D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7E9-8B29-45C5-B86D-46BC772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CA9D-D2EB-4717-AA98-79FFB0E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4ADF-C245-4FD0-9CF4-8E4E9ED0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513A6-141A-4296-8A0E-4E7FDD2C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794F-2A85-486D-BB04-2872A7CB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28E3-ACF7-42FB-8BCD-BFAEC61A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566D-77E4-46B4-B96A-1567954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6FB2503-A4EF-4229-A4C8-97CF2DD395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093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894F294-9A60-4AF6-9691-548ADA83C41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EEC5-C37F-4E11-B4F4-4B698C5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6"/>
            <a:ext cx="11174506" cy="869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3DA-9E1F-41A0-A424-235F8224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7" y="1364343"/>
            <a:ext cx="11174506" cy="4812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C909-3DF3-4E26-BE80-E0F1A8A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EE5E-8D69-48B6-9D3E-4029F75E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8DC3-CA20-4526-A5EA-9F0C0A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BB9-8870-4734-B67F-B82AAA31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5834-12F3-4A1C-A95D-6742BD10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45D0-7188-4E77-A866-079331B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0078-EE8F-4F1B-ACB8-71EEAF5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F6D4-BA22-4B87-97D8-E4AB0ED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A7E7-FFA9-41C8-AEAF-E461C1FC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44D3-CF2D-41FB-B093-6C730E91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80537-A018-4065-84DC-2CDEC788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F944-27FA-407A-A21B-B41F951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F4AF-2B88-418A-98C6-C4987C6A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FACA4-669E-41ED-B6E8-0C97E8D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E00-5201-4ED0-A85D-158D25B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933AE-F51C-44D0-BEFF-D3B81A8A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22AF-CD95-4E59-8E00-79B99A75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49A2-5105-4B70-ADB8-588BE97C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D4F7-8975-4F3E-AB17-DE4C6A99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817B-F0CD-45B8-A1DE-555AA588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A04A4-550E-4A1A-9637-8911DD46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AE2E-A58A-4638-AF31-AC1A703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D9DB-F058-4EE9-B929-12D9ED94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E1D3D-D07C-4443-B8B6-CF31758A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9DEE-1F64-408E-9E88-6E1920D6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312A-15AF-4E8B-8D5D-8DB848E1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82A5-E81B-43D3-A5A0-FC760CCD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17A5-E8BE-49AF-B588-E7508B8E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615E-5DA2-49FA-93D5-6CFAD8B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31ED-B054-4A13-AF03-76CB3BE3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9E5A-EA09-4414-9CDD-63BF9E6B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B559E-B3F0-433C-AF71-24C0EC9F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3E42-D8C0-4505-87B0-E8E14940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F82A-9261-4D73-A000-7583BBB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60FE-77E8-4F25-903A-354889D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A2F-5377-433F-80A9-BD5E6C4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4D81A-4FD7-494D-BAC0-D3AB876F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8F56C-AEEB-46BE-8402-BA1E6B37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C477-9BFA-4B7E-828E-9F945C9A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167FB-E3CF-4A5C-A924-D0043CA889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BAE8-D2B2-4D61-8842-FD68F1CC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9978-3047-485A-A411-5FFEDD4D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C59B0F-F987-45FC-BFCE-9393580484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5629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FA22AFD-44EE-460A-A048-FA415C9A8FD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A6916-2654-474E-998F-AB6F4C64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5"/>
            <a:ext cx="11174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BD3C7-7CF7-4C38-9A7C-A469C034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47" y="1825625"/>
            <a:ext cx="11174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9666B-969A-46DD-AAFE-32B60AD22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74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CDC2-F4A2-4EA7-A035-BAE6C4BE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00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FF9-36BF-4031-B321-A0DFAE31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seoul.go.kr/dataList/OA-20461/S/1/dataset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08DB47-7FB4-4458-B91E-6D8C13310987}"/>
              </a:ext>
            </a:extLst>
          </p:cNvPr>
          <p:cNvSpPr/>
          <p:nvPr/>
        </p:nvSpPr>
        <p:spPr>
          <a:xfrm>
            <a:off x="0" y="1"/>
            <a:ext cx="12192000" cy="401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1774E-B951-4B24-A99E-A8CFE03B154D}"/>
              </a:ext>
            </a:extLst>
          </p:cNvPr>
          <p:cNvSpPr/>
          <p:nvPr/>
        </p:nvSpPr>
        <p:spPr>
          <a:xfrm>
            <a:off x="619125" y="1701421"/>
            <a:ext cx="10953750" cy="394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23A7-7EB0-4BFD-8750-41611066F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84" y="1847472"/>
            <a:ext cx="9581979" cy="194627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400" dirty="0"/>
              <a:t>서울 코로나 </a:t>
            </a:r>
            <a:r>
              <a:rPr lang="ko-KR" altLang="en-US" sz="4400" dirty="0" err="1"/>
              <a:t>확진자</a:t>
            </a:r>
            <a:r>
              <a:rPr lang="ko-KR" altLang="en-US" sz="4400" dirty="0"/>
              <a:t> 현황</a:t>
            </a:r>
            <a:br>
              <a:rPr lang="en-US" altLang="ko-KR" sz="4400" dirty="0"/>
            </a:br>
            <a:r>
              <a:rPr lang="en-US" altLang="ko-KR" sz="4400" dirty="0">
                <a:solidFill>
                  <a:schemeClr val="accent3">
                    <a:lumMod val="50000"/>
                  </a:schemeClr>
                </a:solidFill>
              </a:rPr>
              <a:t>change points detection by</a:t>
            </a:r>
            <a:r>
              <a:rPr lang="ko-KR" altLang="en-US" sz="4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4400" dirty="0">
                <a:solidFill>
                  <a:schemeClr val="accent3">
                    <a:lumMod val="50000"/>
                  </a:schemeClr>
                </a:solidFill>
              </a:rPr>
              <a:t>Prophet</a:t>
            </a:r>
            <a:endParaRPr lang="en-US" sz="4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12D0CA-BDA1-4C12-9003-79A39E2226FD}"/>
              </a:ext>
            </a:extLst>
          </p:cNvPr>
          <p:cNvCxnSpPr>
            <a:cxnSpLocks/>
          </p:cNvCxnSpPr>
          <p:nvPr/>
        </p:nvCxnSpPr>
        <p:spPr>
          <a:xfrm>
            <a:off x="1012209" y="4012442"/>
            <a:ext cx="1016758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2EFF57-65EA-4918-83B0-397923E4D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2626" y="4419808"/>
            <a:ext cx="2430681" cy="827881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ko-KR" altLang="en-US" sz="2000" i="1" dirty="0"/>
              <a:t>통계학과</a:t>
            </a:r>
            <a:endParaRPr lang="en-US" sz="2000" i="1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i="1" dirty="0"/>
              <a:t>2017110499 </a:t>
            </a:r>
            <a:r>
              <a:rPr lang="ko-KR" altLang="en-US" sz="2000" i="1" dirty="0"/>
              <a:t>장문주</a:t>
            </a:r>
            <a:endParaRPr lang="en-US" sz="20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62196-E021-4505-BF48-541DA91A08A3}"/>
              </a:ext>
            </a:extLst>
          </p:cNvPr>
          <p:cNvSpPr/>
          <p:nvPr/>
        </p:nvSpPr>
        <p:spPr>
          <a:xfrm>
            <a:off x="1143000" y="1621668"/>
            <a:ext cx="1218063" cy="159507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Change points detection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2E736-7FB7-49DE-823F-DD6DC0DFFCD3}"/>
              </a:ext>
            </a:extLst>
          </p:cNvPr>
          <p:cNvSpPr txBox="1"/>
          <p:nvPr/>
        </p:nvSpPr>
        <p:spPr>
          <a:xfrm>
            <a:off x="905668" y="2098386"/>
            <a:ext cx="2337970" cy="468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Timestamp('2020-02-26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Timestamp('2020-03-18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Timestamp('2020-04-08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Timestamp('2020-04-29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Timestamp('2020-05-20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Timestamp('2020-06-10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Timestamp('2020-07-02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Timestamp('2020-07-23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Timestamp('2020-08-13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Timestamp('2020-09-03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Timestamp('2020-09-24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Timestamp('2020-10-15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Timestamp('2020-11-05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Timestamp('2020-11-26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Timestamp('2020-12-17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Timestamp('2021-01-07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Timestamp('2021-01-28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Timestamp('2021-02-18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Timestamp('2021-03-12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Timestamp('2021-04-02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Timestamp('2021-04-23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Timestamp('2021-05-13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Timestamp('2021-06-03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Timestamp('2021-06-24 00:00:00'),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Timestamp('2021-07-15 00:00:00')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E00A56-8ADD-487A-9427-6B432F64A05F}"/>
              </a:ext>
            </a:extLst>
          </p:cNvPr>
          <p:cNvSpPr/>
          <p:nvPr/>
        </p:nvSpPr>
        <p:spPr>
          <a:xfrm>
            <a:off x="750498" y="1544128"/>
            <a:ext cx="2648310" cy="45909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잠재적 </a:t>
            </a:r>
            <a:r>
              <a:rPr lang="ko-KR" altLang="en-US" dirty="0" err="1">
                <a:solidFill>
                  <a:schemeClr val="tx1"/>
                </a:solidFill>
              </a:rPr>
              <a:t>변경점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666696-6800-4C48-AA44-3A7C6262C92A}"/>
              </a:ext>
            </a:extLst>
          </p:cNvPr>
          <p:cNvSpPr/>
          <p:nvPr/>
        </p:nvSpPr>
        <p:spPr>
          <a:xfrm>
            <a:off x="6863751" y="1544128"/>
            <a:ext cx="2648310" cy="45909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탐지된 </a:t>
            </a:r>
            <a:r>
              <a:rPr lang="ko-KR" altLang="en-US" dirty="0" err="1">
                <a:solidFill>
                  <a:schemeClr val="tx1"/>
                </a:solidFill>
              </a:rPr>
              <a:t>변경점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04C94A2-F696-43D3-961F-0FEE1157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33" y="2262014"/>
            <a:ext cx="6667500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9A785C64-4123-48F5-8544-8F73EC8329D3}"/>
              </a:ext>
            </a:extLst>
          </p:cNvPr>
          <p:cNvSpPr/>
          <p:nvPr/>
        </p:nvSpPr>
        <p:spPr>
          <a:xfrm>
            <a:off x="3305719" y="4523120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A77404AB-09D0-4A5C-85B7-792FF6BE7859}"/>
              </a:ext>
            </a:extLst>
          </p:cNvPr>
          <p:cNvSpPr/>
          <p:nvPr/>
        </p:nvSpPr>
        <p:spPr>
          <a:xfrm>
            <a:off x="3305718" y="5986734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A1691EA1-4E0D-45AC-8681-6B55F5325E91}"/>
              </a:ext>
            </a:extLst>
          </p:cNvPr>
          <p:cNvSpPr/>
          <p:nvPr/>
        </p:nvSpPr>
        <p:spPr>
          <a:xfrm>
            <a:off x="3305718" y="6201799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86669490-0649-4C9C-AA59-AC4DD65B6361}"/>
              </a:ext>
            </a:extLst>
          </p:cNvPr>
          <p:cNvSpPr/>
          <p:nvPr/>
        </p:nvSpPr>
        <p:spPr>
          <a:xfrm>
            <a:off x="3305718" y="6399612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D09C9574-56FC-4DCC-92B8-45DEC05CCDF8}"/>
              </a:ext>
            </a:extLst>
          </p:cNvPr>
          <p:cNvSpPr/>
          <p:nvPr/>
        </p:nvSpPr>
        <p:spPr>
          <a:xfrm>
            <a:off x="3305717" y="6576989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A2A69-676F-4222-901B-51CE180275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102D1D-DEFB-457B-A9EF-3BCB7EB0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0" y="446477"/>
            <a:ext cx="4947397" cy="1362981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Change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points detection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E8D86-3E8C-4CEC-9295-227D37EA247B}"/>
              </a:ext>
            </a:extLst>
          </p:cNvPr>
          <p:cNvSpPr txBox="1"/>
          <p:nvPr/>
        </p:nvSpPr>
        <p:spPr>
          <a:xfrm>
            <a:off x="6096000" y="5592799"/>
            <a:ext cx="308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</a:rPr>
              <a:t>n_changepoints=20, changepoint_range=0.95, changepoint_prior_scale=0.3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E5E380-10CF-40E2-9BDC-DB70E9DD0F99}"/>
              </a:ext>
            </a:extLst>
          </p:cNvPr>
          <p:cNvSpPr txBox="1"/>
          <p:nvPr/>
        </p:nvSpPr>
        <p:spPr>
          <a:xfrm rot="16200000">
            <a:off x="2855030" y="4511533"/>
            <a:ext cx="461665" cy="3085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유연성 증가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오버피팅</a:t>
            </a:r>
            <a:r>
              <a:rPr lang="ko-KR" altLang="en-US" dirty="0">
                <a:solidFill>
                  <a:schemeClr val="bg1"/>
                </a:solidFill>
              </a:rPr>
              <a:t> 위험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0B104-42BC-48A8-9D4B-D65E7649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7" y="1994926"/>
            <a:ext cx="5233299" cy="3163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0C4E83-1E89-44BE-9DA9-9AD1B99E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7621"/>
            <a:ext cx="5436078" cy="3097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1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Change points detection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E00A56-8ADD-487A-9427-6B432F64A05F}"/>
              </a:ext>
            </a:extLst>
          </p:cNvPr>
          <p:cNvSpPr/>
          <p:nvPr/>
        </p:nvSpPr>
        <p:spPr>
          <a:xfrm>
            <a:off x="750498" y="1544128"/>
            <a:ext cx="2648310" cy="45909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잠재적 </a:t>
            </a:r>
            <a:r>
              <a:rPr lang="ko-KR" altLang="en-US" dirty="0" err="1">
                <a:solidFill>
                  <a:schemeClr val="tx1"/>
                </a:solidFill>
              </a:rPr>
              <a:t>변경점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666696-6800-4C48-AA44-3A7C6262C92A}"/>
              </a:ext>
            </a:extLst>
          </p:cNvPr>
          <p:cNvSpPr/>
          <p:nvPr/>
        </p:nvSpPr>
        <p:spPr>
          <a:xfrm>
            <a:off x="6863751" y="1544128"/>
            <a:ext cx="2648310" cy="45909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탐지된 </a:t>
            </a:r>
            <a:r>
              <a:rPr lang="ko-KR" altLang="en-US" dirty="0" err="1">
                <a:solidFill>
                  <a:schemeClr val="tx1"/>
                </a:solidFill>
              </a:rPr>
              <a:t>변경점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D09C9574-56FC-4DCC-92B8-45DEC05CCDF8}"/>
              </a:ext>
            </a:extLst>
          </p:cNvPr>
          <p:cNvSpPr/>
          <p:nvPr/>
        </p:nvSpPr>
        <p:spPr>
          <a:xfrm>
            <a:off x="3331595" y="6576989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06A18-B8FF-4B82-BBC6-FDC2C3EAAF91}"/>
              </a:ext>
            </a:extLst>
          </p:cNvPr>
          <p:cNvSpPr txBox="1"/>
          <p:nvPr/>
        </p:nvSpPr>
        <p:spPr>
          <a:xfrm>
            <a:off x="905668" y="2098749"/>
            <a:ext cx="2398868" cy="467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('2020-03-07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('2020-04-08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('2020-05-09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('2020-06-09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('2020-07-10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('2020-08-11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('2020-09-11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('2020-10-12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('2020-11-13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('2020-12-14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('2021-01-14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('2021-02-15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('2021-03-18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('2021-04-18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('2021-05-19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('2021-06-19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('2021-07-20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('2021-08-20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('2021-09-21 00:00:00'),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Courier New" panose="02070309020205020404" pitchFamily="49" charset="0"/>
              </a:rPr>
              <a:t>('2021-10-22 00:00:00')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9A5DC-BBA0-4F47-8DDE-39C3BE5C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13" y="2501711"/>
            <a:ext cx="6791325" cy="3867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2E35C2B-AC3A-4401-BDA0-B75E94470FC5}"/>
              </a:ext>
            </a:extLst>
          </p:cNvPr>
          <p:cNvSpPr/>
          <p:nvPr/>
        </p:nvSpPr>
        <p:spPr>
          <a:xfrm>
            <a:off x="3331595" y="6333788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968CA97D-C866-45D1-A8B3-3B84F6AA43FF}"/>
              </a:ext>
            </a:extLst>
          </p:cNvPr>
          <p:cNvSpPr/>
          <p:nvPr/>
        </p:nvSpPr>
        <p:spPr>
          <a:xfrm>
            <a:off x="3330696" y="5865086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D20E1558-271B-4341-BF86-FAE3A9D5E790}"/>
              </a:ext>
            </a:extLst>
          </p:cNvPr>
          <p:cNvSpPr/>
          <p:nvPr/>
        </p:nvSpPr>
        <p:spPr>
          <a:xfrm>
            <a:off x="3330696" y="5621464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83839359-33F6-4046-B365-63A7133AA861}"/>
              </a:ext>
            </a:extLst>
          </p:cNvPr>
          <p:cNvSpPr/>
          <p:nvPr/>
        </p:nvSpPr>
        <p:spPr>
          <a:xfrm>
            <a:off x="3330696" y="5396384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0F3C45F7-8303-4E28-9839-D34A69EDE585}"/>
              </a:ext>
            </a:extLst>
          </p:cNvPr>
          <p:cNvSpPr/>
          <p:nvPr/>
        </p:nvSpPr>
        <p:spPr>
          <a:xfrm>
            <a:off x="3330696" y="4927682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6BC28894-179E-4594-9822-45E8DBBDF5DB}"/>
              </a:ext>
            </a:extLst>
          </p:cNvPr>
          <p:cNvSpPr/>
          <p:nvPr/>
        </p:nvSpPr>
        <p:spPr>
          <a:xfrm>
            <a:off x="3330696" y="4684481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DAF65DB4-07F7-4300-9EE5-5A51D5AF2991}"/>
              </a:ext>
            </a:extLst>
          </p:cNvPr>
          <p:cNvSpPr/>
          <p:nvPr/>
        </p:nvSpPr>
        <p:spPr>
          <a:xfrm>
            <a:off x="3330696" y="4239305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4D9C7872-9EC2-4B47-A960-76BF7E10643E}"/>
              </a:ext>
            </a:extLst>
          </p:cNvPr>
          <p:cNvSpPr/>
          <p:nvPr/>
        </p:nvSpPr>
        <p:spPr>
          <a:xfrm>
            <a:off x="3330696" y="3995683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9651A9ED-C6E5-4E0E-9A8F-145A89398E9F}"/>
              </a:ext>
            </a:extLst>
          </p:cNvPr>
          <p:cNvSpPr/>
          <p:nvPr/>
        </p:nvSpPr>
        <p:spPr>
          <a:xfrm>
            <a:off x="3330696" y="3770603"/>
            <a:ext cx="136224" cy="1308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33670D-BD72-4F40-A0E8-EAE7ED8BAB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0C2E0-88D4-41B3-95EE-B198B073A05A}"/>
              </a:ext>
            </a:extLst>
          </p:cNvPr>
          <p:cNvSpPr/>
          <p:nvPr/>
        </p:nvSpPr>
        <p:spPr>
          <a:xfrm>
            <a:off x="2686050" y="2159420"/>
            <a:ext cx="9505950" cy="314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DA8CC-E9DE-4C6B-BA5A-26FA6FABF9A3}"/>
              </a:ext>
            </a:extLst>
          </p:cNvPr>
          <p:cNvGrpSpPr/>
          <p:nvPr/>
        </p:nvGrpSpPr>
        <p:grpSpPr>
          <a:xfrm>
            <a:off x="3553279" y="2159420"/>
            <a:ext cx="6254582" cy="2781434"/>
            <a:chOff x="98924" y="3811656"/>
            <a:chExt cx="6254582" cy="278143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F8DFF0-9963-4CF8-9832-2073CDF378C6}"/>
                </a:ext>
              </a:extLst>
            </p:cNvPr>
            <p:cNvCxnSpPr>
              <a:cxnSpLocks/>
            </p:cNvCxnSpPr>
            <p:nvPr/>
          </p:nvCxnSpPr>
          <p:spPr>
            <a:xfrm>
              <a:off x="98924" y="3811656"/>
              <a:ext cx="932996" cy="0"/>
            </a:xfrm>
            <a:prstGeom prst="line">
              <a:avLst/>
            </a:prstGeom>
            <a:ln w="190500">
              <a:solidFill>
                <a:srgbClr val="1D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85D67F-C40B-4E18-A016-43FB479BAA20}"/>
                </a:ext>
              </a:extLst>
            </p:cNvPr>
            <p:cNvSpPr txBox="1"/>
            <p:nvPr/>
          </p:nvSpPr>
          <p:spPr>
            <a:xfrm>
              <a:off x="98924" y="4426343"/>
              <a:ext cx="6254582" cy="21667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</a:t>
              </a:r>
            </a:p>
            <a:p>
              <a:pPr>
                <a:lnSpc>
                  <a:spcPct val="80000"/>
                </a:lnSpc>
              </a:pPr>
              <a:r>
                <a:rPr lang="en-US" sz="8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6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50C902-4B92-4166-8789-00989E2EBAA8}"/>
              </a:ext>
            </a:extLst>
          </p:cNvPr>
          <p:cNvSpPr/>
          <p:nvPr/>
        </p:nvSpPr>
        <p:spPr>
          <a:xfrm>
            <a:off x="0" y="3673109"/>
            <a:ext cx="12192000" cy="318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139-EC55-438E-8554-C28FA39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1D0D6ADB-2B82-4E24-86DC-399AC7F625FA}"/>
              </a:ext>
            </a:extLst>
          </p:cNvPr>
          <p:cNvSpPr>
            <a:spLocks noEditPoints="1"/>
          </p:cNvSpPr>
          <p:nvPr/>
        </p:nvSpPr>
        <p:spPr bwMode="auto">
          <a:xfrm>
            <a:off x="1020560" y="591518"/>
            <a:ext cx="324949" cy="327812"/>
          </a:xfrm>
          <a:custGeom>
            <a:avLst/>
            <a:gdLst>
              <a:gd name="T0" fmla="*/ 94 w 96"/>
              <a:gd name="T1" fmla="*/ 0 h 96"/>
              <a:gd name="T2" fmla="*/ 2 w 96"/>
              <a:gd name="T3" fmla="*/ 0 h 96"/>
              <a:gd name="T4" fmla="*/ 0 w 96"/>
              <a:gd name="T5" fmla="*/ 2 h 96"/>
              <a:gd name="T6" fmla="*/ 0 w 96"/>
              <a:gd name="T7" fmla="*/ 94 h 96"/>
              <a:gd name="T8" fmla="*/ 2 w 96"/>
              <a:gd name="T9" fmla="*/ 96 h 96"/>
              <a:gd name="T10" fmla="*/ 94 w 96"/>
              <a:gd name="T11" fmla="*/ 96 h 96"/>
              <a:gd name="T12" fmla="*/ 96 w 96"/>
              <a:gd name="T13" fmla="*/ 94 h 96"/>
              <a:gd name="T14" fmla="*/ 96 w 96"/>
              <a:gd name="T15" fmla="*/ 2 h 96"/>
              <a:gd name="T16" fmla="*/ 94 w 96"/>
              <a:gd name="T17" fmla="*/ 0 h 96"/>
              <a:gd name="T18" fmla="*/ 43 w 96"/>
              <a:gd name="T19" fmla="*/ 55 h 96"/>
              <a:gd name="T20" fmla="*/ 23 w 96"/>
              <a:gd name="T21" fmla="*/ 75 h 96"/>
              <a:gd name="T22" fmla="*/ 22 w 96"/>
              <a:gd name="T23" fmla="*/ 76 h 96"/>
              <a:gd name="T24" fmla="*/ 21 w 96"/>
              <a:gd name="T25" fmla="*/ 75 h 96"/>
              <a:gd name="T26" fmla="*/ 13 w 96"/>
              <a:gd name="T27" fmla="*/ 67 h 96"/>
              <a:gd name="T28" fmla="*/ 13 w 96"/>
              <a:gd name="T29" fmla="*/ 65 h 96"/>
              <a:gd name="T30" fmla="*/ 15 w 96"/>
              <a:gd name="T31" fmla="*/ 65 h 96"/>
              <a:gd name="T32" fmla="*/ 22 w 96"/>
              <a:gd name="T33" fmla="*/ 71 h 96"/>
              <a:gd name="T34" fmla="*/ 41 w 96"/>
              <a:gd name="T35" fmla="*/ 53 h 96"/>
              <a:gd name="T36" fmla="*/ 43 w 96"/>
              <a:gd name="T37" fmla="*/ 53 h 96"/>
              <a:gd name="T38" fmla="*/ 43 w 96"/>
              <a:gd name="T39" fmla="*/ 55 h 96"/>
              <a:gd name="T40" fmla="*/ 43 w 96"/>
              <a:gd name="T41" fmla="*/ 17 h 96"/>
              <a:gd name="T42" fmla="*/ 23 w 96"/>
              <a:gd name="T43" fmla="*/ 37 h 96"/>
              <a:gd name="T44" fmla="*/ 22 w 96"/>
              <a:gd name="T45" fmla="*/ 38 h 96"/>
              <a:gd name="T46" fmla="*/ 21 w 96"/>
              <a:gd name="T47" fmla="*/ 37 h 96"/>
              <a:gd name="T48" fmla="*/ 13 w 96"/>
              <a:gd name="T49" fmla="*/ 29 h 96"/>
              <a:gd name="T50" fmla="*/ 13 w 96"/>
              <a:gd name="T51" fmla="*/ 27 h 96"/>
              <a:gd name="T52" fmla="*/ 15 w 96"/>
              <a:gd name="T53" fmla="*/ 27 h 96"/>
              <a:gd name="T54" fmla="*/ 22 w 96"/>
              <a:gd name="T55" fmla="*/ 33 h 96"/>
              <a:gd name="T56" fmla="*/ 41 w 96"/>
              <a:gd name="T57" fmla="*/ 15 h 96"/>
              <a:gd name="T58" fmla="*/ 43 w 96"/>
              <a:gd name="T59" fmla="*/ 15 h 96"/>
              <a:gd name="T60" fmla="*/ 43 w 96"/>
              <a:gd name="T61" fmla="*/ 17 h 96"/>
              <a:gd name="T62" fmla="*/ 82 w 96"/>
              <a:gd name="T63" fmla="*/ 72 h 96"/>
              <a:gd name="T64" fmla="*/ 50 w 96"/>
              <a:gd name="T65" fmla="*/ 72 h 96"/>
              <a:gd name="T66" fmla="*/ 48 w 96"/>
              <a:gd name="T67" fmla="*/ 70 h 96"/>
              <a:gd name="T68" fmla="*/ 50 w 96"/>
              <a:gd name="T69" fmla="*/ 68 h 96"/>
              <a:gd name="T70" fmla="*/ 82 w 96"/>
              <a:gd name="T71" fmla="*/ 68 h 96"/>
              <a:gd name="T72" fmla="*/ 84 w 96"/>
              <a:gd name="T73" fmla="*/ 70 h 96"/>
              <a:gd name="T74" fmla="*/ 82 w 96"/>
              <a:gd name="T75" fmla="*/ 72 h 96"/>
              <a:gd name="T76" fmla="*/ 82 w 96"/>
              <a:gd name="T77" fmla="*/ 36 h 96"/>
              <a:gd name="T78" fmla="*/ 50 w 96"/>
              <a:gd name="T79" fmla="*/ 36 h 96"/>
              <a:gd name="T80" fmla="*/ 48 w 96"/>
              <a:gd name="T81" fmla="*/ 34 h 96"/>
              <a:gd name="T82" fmla="*/ 50 w 96"/>
              <a:gd name="T83" fmla="*/ 32 h 96"/>
              <a:gd name="T84" fmla="*/ 82 w 96"/>
              <a:gd name="T85" fmla="*/ 32 h 96"/>
              <a:gd name="T86" fmla="*/ 84 w 96"/>
              <a:gd name="T87" fmla="*/ 34 h 96"/>
              <a:gd name="T88" fmla="*/ 82 w 96"/>
              <a:gd name="T89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" h="96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43" y="55"/>
                </a:moveTo>
                <a:cubicBezTo>
                  <a:pt x="23" y="75"/>
                  <a:pt x="23" y="75"/>
                  <a:pt x="23" y="75"/>
                </a:cubicBezTo>
                <a:cubicBezTo>
                  <a:pt x="23" y="76"/>
                  <a:pt x="23" y="76"/>
                  <a:pt x="22" y="76"/>
                </a:cubicBezTo>
                <a:cubicBezTo>
                  <a:pt x="21" y="76"/>
                  <a:pt x="21" y="76"/>
                  <a:pt x="21" y="75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2" y="65"/>
                  <a:pt x="13" y="65"/>
                </a:cubicBezTo>
                <a:cubicBezTo>
                  <a:pt x="13" y="64"/>
                  <a:pt x="15" y="64"/>
                  <a:pt x="15" y="65"/>
                </a:cubicBezTo>
                <a:cubicBezTo>
                  <a:pt x="22" y="71"/>
                  <a:pt x="22" y="71"/>
                  <a:pt x="22" y="7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2"/>
                  <a:pt x="43" y="52"/>
                  <a:pt x="43" y="53"/>
                </a:cubicBezTo>
                <a:cubicBezTo>
                  <a:pt x="44" y="53"/>
                  <a:pt x="44" y="55"/>
                  <a:pt x="43" y="55"/>
                </a:cubicBezTo>
                <a:close/>
                <a:moveTo>
                  <a:pt x="43" y="1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21" y="38"/>
                  <a:pt x="21" y="38"/>
                  <a:pt x="21" y="37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2" y="27"/>
                  <a:pt x="13" y="27"/>
                </a:cubicBezTo>
                <a:cubicBezTo>
                  <a:pt x="13" y="26"/>
                  <a:pt x="15" y="26"/>
                  <a:pt x="15" y="27"/>
                </a:cubicBezTo>
                <a:cubicBezTo>
                  <a:pt x="22" y="33"/>
                  <a:pt x="22" y="33"/>
                  <a:pt x="22" y="3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4"/>
                  <a:pt x="43" y="14"/>
                  <a:pt x="43" y="15"/>
                </a:cubicBezTo>
                <a:cubicBezTo>
                  <a:pt x="44" y="15"/>
                  <a:pt x="44" y="17"/>
                  <a:pt x="43" y="17"/>
                </a:cubicBezTo>
                <a:close/>
                <a:moveTo>
                  <a:pt x="82" y="72"/>
                </a:moveTo>
                <a:cubicBezTo>
                  <a:pt x="50" y="72"/>
                  <a:pt x="50" y="72"/>
                  <a:pt x="50" y="72"/>
                </a:cubicBezTo>
                <a:cubicBezTo>
                  <a:pt x="49" y="72"/>
                  <a:pt x="48" y="71"/>
                  <a:pt x="48" y="70"/>
                </a:cubicBezTo>
                <a:cubicBezTo>
                  <a:pt x="48" y="69"/>
                  <a:pt x="49" y="68"/>
                  <a:pt x="50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3" y="68"/>
                  <a:pt x="84" y="69"/>
                  <a:pt x="84" y="70"/>
                </a:cubicBezTo>
                <a:cubicBezTo>
                  <a:pt x="84" y="71"/>
                  <a:pt x="83" y="72"/>
                  <a:pt x="82" y="72"/>
                </a:cubicBezTo>
                <a:close/>
                <a:moveTo>
                  <a:pt x="82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49" y="36"/>
                  <a:pt x="48" y="35"/>
                  <a:pt x="48" y="34"/>
                </a:cubicBezTo>
                <a:cubicBezTo>
                  <a:pt x="48" y="33"/>
                  <a:pt x="49" y="32"/>
                  <a:pt x="50" y="32"/>
                </a:cubicBezTo>
                <a:cubicBezTo>
                  <a:pt x="82" y="32"/>
                  <a:pt x="82" y="32"/>
                  <a:pt x="82" y="32"/>
                </a:cubicBezTo>
                <a:cubicBezTo>
                  <a:pt x="83" y="32"/>
                  <a:pt x="84" y="33"/>
                  <a:pt x="84" y="34"/>
                </a:cubicBezTo>
                <a:cubicBezTo>
                  <a:pt x="84" y="35"/>
                  <a:pt x="83" y="36"/>
                  <a:pt x="82" y="3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D8EB7-396B-4655-9C6B-AAA5DE53D51F}"/>
              </a:ext>
            </a:extLst>
          </p:cNvPr>
          <p:cNvSpPr txBox="1"/>
          <p:nvPr/>
        </p:nvSpPr>
        <p:spPr>
          <a:xfrm>
            <a:off x="1130060" y="1440611"/>
            <a:ext cx="1066224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Prophet </a:t>
            </a:r>
            <a:r>
              <a:rPr lang="ko-KR" altLang="en-US" sz="2400" b="1" dirty="0"/>
              <a:t>소개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    - Prophet </a:t>
            </a:r>
            <a:r>
              <a:rPr lang="ko-KR" altLang="en-US" dirty="0"/>
              <a:t>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sz="2400" b="1" dirty="0"/>
              <a:t>활용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데이터 정보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- 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2400" b="1" dirty="0"/>
              <a:t>Change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points detection</a:t>
            </a:r>
          </a:p>
          <a:p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 err="1"/>
              <a:t>변경점</a:t>
            </a:r>
            <a:r>
              <a:rPr lang="ko-KR" altLang="en-US" dirty="0"/>
              <a:t> 탐지 원리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4C81785-55D4-439E-B425-5E42126C26A4}"/>
              </a:ext>
            </a:extLst>
          </p:cNvPr>
          <p:cNvSpPr/>
          <p:nvPr/>
        </p:nvSpPr>
        <p:spPr>
          <a:xfrm>
            <a:off x="448571" y="1552755"/>
            <a:ext cx="439947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534F2B5-BD06-4DFF-8131-05FA3FDC72A3}"/>
              </a:ext>
            </a:extLst>
          </p:cNvPr>
          <p:cNvSpPr/>
          <p:nvPr/>
        </p:nvSpPr>
        <p:spPr>
          <a:xfrm>
            <a:off x="448570" y="3244664"/>
            <a:ext cx="439947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F2243EB-D048-4CF6-8CD0-6783F438A096}"/>
              </a:ext>
            </a:extLst>
          </p:cNvPr>
          <p:cNvSpPr/>
          <p:nvPr/>
        </p:nvSpPr>
        <p:spPr>
          <a:xfrm>
            <a:off x="448569" y="4989509"/>
            <a:ext cx="439947" cy="27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99FD-CE08-49C7-B944-38008F6B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320675"/>
            <a:ext cx="5296967" cy="136298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Prophet </a:t>
            </a:r>
            <a:r>
              <a:rPr lang="ko-KR" altLang="en-US" sz="4800" dirty="0"/>
              <a:t>소개</a:t>
            </a:r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2BEEE-D2C3-4928-9172-BC30C7F8AEEA}"/>
              </a:ext>
            </a:extLst>
          </p:cNvPr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184309-4691-404A-A6FD-8E18392B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22" y="494234"/>
            <a:ext cx="2587925" cy="8025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977A2F-70BE-4300-BC7C-98CB5970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2" y="604923"/>
            <a:ext cx="664234" cy="581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A13775-F2B4-42A9-BF91-A735BD03F0C2}"/>
              </a:ext>
            </a:extLst>
          </p:cNvPr>
          <p:cNvSpPr txBox="1"/>
          <p:nvPr/>
        </p:nvSpPr>
        <p:spPr>
          <a:xfrm>
            <a:off x="310687" y="1807852"/>
            <a:ext cx="5495027" cy="180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397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비선형 추세가 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일별 계절성과 휴일효과에 적합한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가법적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모형을 기반으로 시계열자료를 예측할 수 있도록 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페이스북에서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개발한 시계열 예측 라이브러리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113B8-729E-4F35-86F8-4BD89CD433D0}"/>
              </a:ext>
            </a:extLst>
          </p:cNvPr>
          <p:cNvSpPr txBox="1"/>
          <p:nvPr/>
        </p:nvSpPr>
        <p:spPr>
          <a:xfrm>
            <a:off x="6676845" y="2027208"/>
            <a:ext cx="49946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highlight>
                  <a:srgbClr val="004D86"/>
                </a:highlight>
              </a:rPr>
              <a:t>T1. Forecasting</a:t>
            </a:r>
          </a:p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T2. classification</a:t>
            </a:r>
          </a:p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T3. clustering</a:t>
            </a:r>
          </a:p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T4. anomaly detection</a:t>
            </a:r>
          </a:p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T5. segmentation</a:t>
            </a:r>
          </a:p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T6. pattern recognition</a:t>
            </a:r>
          </a:p>
          <a:p>
            <a:r>
              <a:rPr lang="en-US" altLang="ko-KR" sz="3200" dirty="0">
                <a:solidFill>
                  <a:schemeClr val="accent2"/>
                </a:solidFill>
                <a:highlight>
                  <a:srgbClr val="004D86"/>
                </a:highlight>
              </a:rPr>
              <a:t>T7. </a:t>
            </a:r>
            <a:r>
              <a:rPr lang="en-US" altLang="ko-KR" sz="3200">
                <a:solidFill>
                  <a:schemeClr val="accent2"/>
                </a:solidFill>
                <a:highlight>
                  <a:srgbClr val="004D86"/>
                </a:highlight>
              </a:rPr>
              <a:t>change points </a:t>
            </a:r>
            <a:r>
              <a:rPr lang="en-US" altLang="ko-KR" sz="3200" dirty="0">
                <a:solidFill>
                  <a:schemeClr val="accent2"/>
                </a:solidFill>
                <a:highlight>
                  <a:srgbClr val="004D86"/>
                </a:highlight>
              </a:rPr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1913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4400" dirty="0"/>
              <a:t>Prophet </a:t>
            </a:r>
            <a:r>
              <a:rPr lang="ko-KR" altLang="en-US" sz="4400" dirty="0"/>
              <a:t>소개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B86CF-96C2-4C7A-BFE0-F48FDE37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pystan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2.9.1.1 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pypi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 이상의 경우 현재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prophet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지원하지 않음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pip install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pystan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2.19.1.1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prophet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pystan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크게 의존함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 설치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pystan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MSVC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컴파일러는 지원되지 않으므로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 설치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libpython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m2w64-toolchain –c msys2</a:t>
            </a: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prophet = 1.0.1 (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pypi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intsall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prophet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이후부터 패키지명이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fbprophet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prophet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plotly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4.14.3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prophet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그릴 수 있지만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함께 설치되지 않으므로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plotly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4.0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이상 버전 별도 설치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5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활용 데이터셋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B86CF-96C2-4C7A-BFE0-F48FDE37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열린데이터광장의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서울특별시 코로나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발생동향 데이터</a:t>
            </a: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https://data.seoul.go.kr/dataList/OA-20461/S/1/datasetView.do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1AC05B-8F9C-4BC5-9B21-E434C83D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4" y="2591017"/>
            <a:ext cx="3915942" cy="4034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42FAB8-BB36-4EE6-9C3B-D862313D3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23" y="3088101"/>
            <a:ext cx="6586448" cy="3040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51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활용 데이터셋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B86CF-96C2-4C7A-BFE0-F48FDE37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869F1-B048-44C3-BE56-F743C3C6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0" y="1894960"/>
            <a:ext cx="6591839" cy="4808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A649D8-1F51-46C7-BCF3-A22E068FB627}"/>
              </a:ext>
            </a:extLst>
          </p:cNvPr>
          <p:cNvSpPr/>
          <p:nvPr/>
        </p:nvSpPr>
        <p:spPr>
          <a:xfrm>
            <a:off x="7522234" y="1894960"/>
            <a:ext cx="4442604" cy="4808573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데이터 형식이 </a:t>
            </a:r>
            <a:r>
              <a:rPr lang="en-US" altLang="ko-KR" dirty="0">
                <a:solidFill>
                  <a:schemeClr val="tx1"/>
                </a:solidFill>
              </a:rPr>
              <a:t>object</a:t>
            </a:r>
            <a:r>
              <a:rPr lang="ko-KR" altLang="en-US" dirty="0">
                <a:solidFill>
                  <a:schemeClr val="tx1"/>
                </a:solidFill>
              </a:rPr>
              <a:t>인 서울시 기준일 열을 </a:t>
            </a:r>
            <a:r>
              <a:rPr lang="en-US" altLang="ko-KR" dirty="0">
                <a:solidFill>
                  <a:schemeClr val="tx1"/>
                </a:solidFill>
              </a:rPr>
              <a:t>datetime </a:t>
            </a:r>
            <a:r>
              <a:rPr lang="ko-KR" altLang="en-US" dirty="0">
                <a:solidFill>
                  <a:schemeClr val="tx1"/>
                </a:solidFill>
              </a:rPr>
              <a:t>형식으로 변경 필요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날짜 오름차순으로 정렬 및 </a:t>
            </a:r>
            <a:r>
              <a:rPr lang="en-US" altLang="ko-KR" dirty="0">
                <a:solidFill>
                  <a:schemeClr val="tx1"/>
                </a:solidFill>
              </a:rPr>
              <a:t>index </a:t>
            </a:r>
            <a:r>
              <a:rPr lang="ko-KR" altLang="en-US" dirty="0">
                <a:solidFill>
                  <a:schemeClr val="tx1"/>
                </a:solidFill>
              </a:rPr>
              <a:t>순서 재배치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서울시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데이터가 </a:t>
            </a:r>
            <a:r>
              <a:rPr lang="ko-KR" altLang="en-US" dirty="0" err="1">
                <a:solidFill>
                  <a:schemeClr val="tx1"/>
                </a:solidFill>
              </a:rPr>
              <a:t>누적값으로</a:t>
            </a:r>
            <a:r>
              <a:rPr lang="ko-KR" altLang="en-US" dirty="0">
                <a:solidFill>
                  <a:schemeClr val="tx1"/>
                </a:solidFill>
              </a:rPr>
              <a:t> 나타나므로 일일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수로 변경 필요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 서울시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데이터는 </a:t>
            </a:r>
            <a:r>
              <a:rPr lang="ko-KR" altLang="en-US" dirty="0" err="1">
                <a:solidFill>
                  <a:schemeClr val="tx1"/>
                </a:solidFill>
              </a:rPr>
              <a:t>누적데이터인데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행에서 </a:t>
            </a:r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이었던 </a:t>
            </a:r>
            <a:r>
              <a:rPr lang="ko-KR" altLang="en-US" dirty="0" err="1">
                <a:solidFill>
                  <a:schemeClr val="tx1"/>
                </a:solidFill>
              </a:rPr>
              <a:t>확진자</a:t>
            </a:r>
            <a:r>
              <a:rPr lang="ko-KR" altLang="en-US" dirty="0">
                <a:solidFill>
                  <a:schemeClr val="tx1"/>
                </a:solidFill>
              </a:rPr>
              <a:t> 수가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행으로 넘어가면서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으로 감소된 것이 확인됨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누적값의</a:t>
            </a:r>
            <a:r>
              <a:rPr lang="ko-KR" altLang="en-US" dirty="0">
                <a:solidFill>
                  <a:schemeClr val="tx1"/>
                </a:solidFill>
              </a:rPr>
              <a:t> 경우 수가 이전보다 감소될 수 없음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이에 따른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r>
              <a:rPr lang="ko-KR" altLang="en-US" dirty="0">
                <a:solidFill>
                  <a:schemeClr val="tx1"/>
                </a:solidFill>
              </a:rPr>
              <a:t> 필요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3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활용 데이터셋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84C85F-3934-484E-94B9-D13ABF517F3C}"/>
              </a:ext>
            </a:extLst>
          </p:cNvPr>
          <p:cNvSpPr/>
          <p:nvPr/>
        </p:nvSpPr>
        <p:spPr>
          <a:xfrm>
            <a:off x="767751" y="2100408"/>
            <a:ext cx="9324827" cy="339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B86CF-96C2-4C7A-BFE0-F48FDE37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842A0-8C29-46EA-B147-4C641766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8" y="2416720"/>
            <a:ext cx="9020175" cy="1287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F55386-5375-48F3-9651-E2184259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381217"/>
            <a:ext cx="9020175" cy="721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2AC60A-4D2E-4844-A8FC-4B4BB9C1C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582" y="2407557"/>
            <a:ext cx="159067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EC03BE-775B-4FE6-A012-95B50FCC26A1}"/>
              </a:ext>
            </a:extLst>
          </p:cNvPr>
          <p:cNvSpPr txBox="1"/>
          <p:nvPr/>
        </p:nvSpPr>
        <p:spPr>
          <a:xfrm>
            <a:off x="10351582" y="201858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결과 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A7BE27-4B75-48A3-B813-521BAA2E2084}"/>
              </a:ext>
            </a:extLst>
          </p:cNvPr>
          <p:cNvCxnSpPr/>
          <p:nvPr/>
        </p:nvCxnSpPr>
        <p:spPr>
          <a:xfrm>
            <a:off x="767751" y="4045789"/>
            <a:ext cx="9324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5969CE-7E36-4780-AEB6-AE4461F776C8}"/>
              </a:ext>
            </a:extLst>
          </p:cNvPr>
          <p:cNvSpPr/>
          <p:nvPr/>
        </p:nvSpPr>
        <p:spPr>
          <a:xfrm>
            <a:off x="0" y="0"/>
            <a:ext cx="12192000" cy="1285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E0C7D-A306-49D4-B0B4-625888FA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Change points detection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9C298-3E8E-4503-8FEB-5031E3DE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0" y="2747783"/>
            <a:ext cx="11481199" cy="2199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3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A2A69-676F-4222-901B-51CE180275D9}"/>
              </a:ext>
            </a:extLst>
          </p:cNvPr>
          <p:cNvSpPr/>
          <p:nvPr/>
        </p:nvSpPr>
        <p:spPr>
          <a:xfrm>
            <a:off x="0" y="0"/>
            <a:ext cx="561446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102D1D-DEFB-457B-A9EF-3BCB7EB0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0" y="446477"/>
            <a:ext cx="4947397" cy="1362981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Change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points detection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1" name="내용 개체 틀 1043">
            <a:extLst>
              <a:ext uri="{FF2B5EF4-FFF2-40B4-BE49-F238E27FC236}">
                <a16:creationId xmlns:a16="http://schemas.microsoft.com/office/drawing/2014/main" id="{A959817F-EE2B-4A81-B1F0-6414EDB9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69" y="297461"/>
            <a:ext cx="6471602" cy="27735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DD732-6733-41E5-B99F-A9CFE106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" y="1998124"/>
            <a:ext cx="5246497" cy="31518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7E8D86-3E8C-4CEC-9295-227D37EA247B}"/>
              </a:ext>
            </a:extLst>
          </p:cNvPr>
          <p:cNvSpPr txBox="1"/>
          <p:nvPr/>
        </p:nvSpPr>
        <p:spPr>
          <a:xfrm>
            <a:off x="1846052" y="5567338"/>
            <a:ext cx="308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>
                <a:solidFill>
                  <a:schemeClr val="bg1"/>
                </a:solidFill>
              </a:rPr>
              <a:t>n_changepoints=25, changepoint_range=0.8, changepoint_prior_scale=0.05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E5E380-10CF-40E2-9BDC-DB70E9DD0F99}"/>
              </a:ext>
            </a:extLst>
          </p:cNvPr>
          <p:cNvSpPr txBox="1"/>
          <p:nvPr/>
        </p:nvSpPr>
        <p:spPr>
          <a:xfrm rot="16200000">
            <a:off x="692194" y="5134797"/>
            <a:ext cx="461665" cy="14751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 </a:t>
            </a:r>
            <a:r>
              <a:rPr lang="ko-KR" altLang="en-US" dirty="0" err="1">
                <a:solidFill>
                  <a:schemeClr val="bg1"/>
                </a:solidFill>
              </a:rPr>
              <a:t>설정값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8C75B83-30C8-4372-920F-559030390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472" y="3256473"/>
            <a:ext cx="5990380" cy="33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0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OuJOCQqsn09k4vxNef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ZgUHzteJMVIsmNTmzU8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와이드스크린</PresentationFormat>
  <Paragraphs>103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함초롬바탕</vt:lpstr>
      <vt:lpstr>Arial</vt:lpstr>
      <vt:lpstr>Calibri</vt:lpstr>
      <vt:lpstr>Segoe UI</vt:lpstr>
      <vt:lpstr>Office Theme</vt:lpstr>
      <vt:lpstr>think-cell Slide</vt:lpstr>
      <vt:lpstr>서울 코로나 확진자 현황 change points detection by Prophet</vt:lpstr>
      <vt:lpstr> 목차</vt:lpstr>
      <vt:lpstr>Prophet 소개</vt:lpstr>
      <vt:lpstr>Prophet 소개</vt:lpstr>
      <vt:lpstr>활용 데이터셋</vt:lpstr>
      <vt:lpstr>활용 데이터셋</vt:lpstr>
      <vt:lpstr>활용 데이터셋</vt:lpstr>
      <vt:lpstr>Change points detection</vt:lpstr>
      <vt:lpstr>Change points detection</vt:lpstr>
      <vt:lpstr>Change points detection</vt:lpstr>
      <vt:lpstr>Change points detection</vt:lpstr>
      <vt:lpstr>Change points detection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2021-05-07T01:42:18Z</dcterms:created>
  <dcterms:modified xsi:type="dcterms:W3CDTF">2021-12-08T03:41:51Z</dcterms:modified>
</cp:coreProperties>
</file>