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8" r:id="rId2"/>
    <p:sldId id="269" r:id="rId3"/>
    <p:sldId id="267" r:id="rId4"/>
    <p:sldId id="270" r:id="rId5"/>
    <p:sldId id="309" r:id="rId6"/>
    <p:sldId id="305" r:id="rId7"/>
    <p:sldId id="280" r:id="rId8"/>
    <p:sldId id="301" r:id="rId9"/>
    <p:sldId id="282" r:id="rId10"/>
    <p:sldId id="283" r:id="rId11"/>
    <p:sldId id="278" r:id="rId12"/>
    <p:sldId id="288" r:id="rId13"/>
    <p:sldId id="289" r:id="rId14"/>
    <p:sldId id="290" r:id="rId15"/>
    <p:sldId id="291" r:id="rId16"/>
    <p:sldId id="292" r:id="rId17"/>
    <p:sldId id="308" r:id="rId18"/>
    <p:sldId id="293" r:id="rId19"/>
    <p:sldId id="272" r:id="rId20"/>
    <p:sldId id="294" r:id="rId21"/>
    <p:sldId id="297" r:id="rId22"/>
    <p:sldId id="298" r:id="rId23"/>
    <p:sldId id="30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1FE"/>
    <a:srgbClr val="2F528F"/>
    <a:srgbClr val="EE2F27"/>
    <a:srgbClr val="FCA0A1"/>
    <a:srgbClr val="09347E"/>
    <a:srgbClr val="76BAFE"/>
    <a:srgbClr val="FFF1EE"/>
    <a:srgbClr val="FFFFFF"/>
    <a:srgbClr val="4073E4"/>
    <a:srgbClr val="58A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3391" autoAdjust="0"/>
  </p:normalViewPr>
  <p:slideViewPr>
    <p:cSldViewPr snapToGrid="0" showGuides="1">
      <p:cViewPr varScale="1"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F1A7798-7FC8-4766-AF8D-A2AE2C43E9C1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09347E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0F48CB-CF24-4A95-B993-64D354E97957}"/>
              </a:ext>
            </a:extLst>
          </p:cNvPr>
          <p:cNvCxnSpPr/>
          <p:nvPr userDrawn="1"/>
        </p:nvCxnSpPr>
        <p:spPr>
          <a:xfrm rot="5400000">
            <a:off x="8498806" y="460246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4E9E96A-FC3C-4936-9EBA-076C013A4102}"/>
              </a:ext>
            </a:extLst>
          </p:cNvPr>
          <p:cNvCxnSpPr/>
          <p:nvPr userDrawn="1"/>
        </p:nvCxnSpPr>
        <p:spPr>
          <a:xfrm rot="5400000">
            <a:off x="8070525" y="459710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24B7545-C5D8-46E5-AFAF-2E8FFB9FD702}"/>
              </a:ext>
            </a:extLst>
          </p:cNvPr>
          <p:cNvCxnSpPr/>
          <p:nvPr userDrawn="1"/>
        </p:nvCxnSpPr>
        <p:spPr>
          <a:xfrm rot="16200000" flipH="1">
            <a:off x="3246156" y="4602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D522DAD-CE4C-4262-9EE0-91B991054FE1}"/>
              </a:ext>
            </a:extLst>
          </p:cNvPr>
          <p:cNvCxnSpPr/>
          <p:nvPr userDrawn="1"/>
        </p:nvCxnSpPr>
        <p:spPr>
          <a:xfrm rot="16200000" flipH="1">
            <a:off x="3674437" y="4597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B9A1E63-C976-49CC-B268-B23FC78EA877}"/>
              </a:ext>
            </a:extLst>
          </p:cNvPr>
          <p:cNvCxnSpPr/>
          <p:nvPr userDrawn="1"/>
        </p:nvCxnSpPr>
        <p:spPr>
          <a:xfrm rot="16200000">
            <a:off x="3246156" y="167461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AFB4328-5719-4E0A-B626-6C8B8CCC75D2}"/>
              </a:ext>
            </a:extLst>
          </p:cNvPr>
          <p:cNvCxnSpPr/>
          <p:nvPr userDrawn="1"/>
        </p:nvCxnSpPr>
        <p:spPr>
          <a:xfrm rot="16200000">
            <a:off x="3674437" y="1679973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56ED20-202A-4389-B4AF-3B2AB9B18701}"/>
              </a:ext>
            </a:extLst>
          </p:cNvPr>
          <p:cNvCxnSpPr/>
          <p:nvPr userDrawn="1"/>
        </p:nvCxnSpPr>
        <p:spPr>
          <a:xfrm rot="5400000" flipH="1">
            <a:off x="8498806" y="167461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2F885E0-DE1E-41FE-8745-8C3D1FB7BD25}"/>
              </a:ext>
            </a:extLst>
          </p:cNvPr>
          <p:cNvCxnSpPr/>
          <p:nvPr userDrawn="1"/>
        </p:nvCxnSpPr>
        <p:spPr>
          <a:xfrm rot="5400000" flipH="1">
            <a:off x="8070525" y="167997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A040AC3D-16C3-4AA1-92AD-188FFA1D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EE2F27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E3D865-E836-4BA8-BAF1-279863D5C23D}"/>
              </a:ext>
            </a:extLst>
          </p:cNvPr>
          <p:cNvGrpSpPr/>
          <p:nvPr userDrawn="1"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4ED073-82ED-4662-A4C2-0F2C00898F12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397B50-F715-477F-8655-B51B6328C6BD}"/>
                </a:ext>
              </a:extLst>
            </p:cNvPr>
            <p:cNvCxnSpPr/>
            <p:nvPr userDrawn="1"/>
          </p:nvCxnSpPr>
          <p:spPr>
            <a:xfrm>
              <a:off x="9395458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13A20-97DA-4153-B555-BAF89E1E8080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8180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8213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5997" y="1671638"/>
            <a:ext cx="4535266" cy="3443287"/>
          </a:xfrm>
        </p:spPr>
        <p:txBody>
          <a:bodyPr/>
          <a:lstStyle>
            <a:lvl1pPr algn="l">
              <a:defRPr sz="1800" b="1">
                <a:solidFill>
                  <a:srgbClr val="EE2F27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F203C1-426F-4C4D-AE3B-67C8C951C69B}"/>
              </a:ext>
            </a:extLst>
          </p:cNvPr>
          <p:cNvCxnSpPr/>
          <p:nvPr userDrawn="1"/>
        </p:nvCxnSpPr>
        <p:spPr>
          <a:xfrm>
            <a:off x="6121194" y="595746"/>
            <a:ext cx="0" cy="566650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663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696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02E6AB-394C-4711-A466-A11C740C1465}"/>
              </a:ext>
            </a:extLst>
          </p:cNvPr>
          <p:cNvCxnSpPr/>
          <p:nvPr userDrawn="1"/>
        </p:nvCxnSpPr>
        <p:spPr>
          <a:xfrm>
            <a:off x="301419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0261" y="1671638"/>
            <a:ext cx="6459151" cy="34432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solidFill>
              <a:srgbClr val="FFF1EE"/>
            </a:solidFill>
          </a:ln>
          <a:effectLst>
            <a:outerShdw dist="101600" dir="2700000" algn="tl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511E52-C604-4BF8-A107-C04B58CEF426}"/>
              </a:ext>
            </a:extLst>
          </p:cNvPr>
          <p:cNvGrpSpPr/>
          <p:nvPr userDrawn="1"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CFBC80-AD42-4FBF-A4A3-D6B621B7D4DA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62EDAA-BF1C-4D2D-86C9-DBAFF0FF3099}"/>
                </a:ext>
              </a:extLst>
            </p:cNvPr>
            <p:cNvCxnSpPr/>
            <p:nvPr userDrawn="1"/>
          </p:nvCxnSpPr>
          <p:spPr>
            <a:xfrm>
              <a:off x="13359761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4271D3-E583-4E6B-A85A-1601A6F5D78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86360" y="316481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342308-FBE9-4BEF-9F81-079A23887A38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38" y="6362700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79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11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4C7CE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2B63E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881F8C-1826-46F1-8798-5E3DF56451D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4010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A7579-DD83-4C52-A5C2-95A4731EC7FE}"/>
              </a:ext>
            </a:extLst>
          </p:cNvPr>
          <p:cNvCxnSpPr>
            <a:cxnSpLocks/>
          </p:cNvCxnSpPr>
          <p:nvPr userDrawn="1"/>
        </p:nvCxnSpPr>
        <p:spPr>
          <a:xfrm flipH="1">
            <a:off x="9684191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2D3EA4-2E8A-42ED-A776-63CAC641E2C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074372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5ABC4-DD0A-47C0-9D72-488D80C20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1942066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C253A59-DC39-48B4-8266-60E569C2C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2247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9CBF88-FAF4-405D-9ED7-A388F0E29252}"/>
              </a:ext>
            </a:extLst>
          </p:cNvPr>
          <p:cNvCxnSpPr>
            <a:cxnSpLocks/>
          </p:cNvCxnSpPr>
          <p:nvPr userDrawn="1"/>
        </p:nvCxnSpPr>
        <p:spPr>
          <a:xfrm flipH="1">
            <a:off x="2722428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90AB3-019D-4828-BE4F-93C28598AA70}"/>
              </a:ext>
            </a:extLst>
          </p:cNvPr>
          <p:cNvGrpSpPr/>
          <p:nvPr userDrawn="1"/>
        </p:nvGrpSpPr>
        <p:grpSpPr>
          <a:xfrm>
            <a:off x="0" y="-436880"/>
            <a:ext cx="657274" cy="289242"/>
            <a:chOff x="8084993" y="-809625"/>
            <a:chExt cx="1504301" cy="6619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6EB54D-3D9A-4FE3-B3C0-529A9B526D02}"/>
                </a:ext>
              </a:extLst>
            </p:cNvPr>
            <p:cNvSpPr/>
            <p:nvPr userDrawn="1"/>
          </p:nvSpPr>
          <p:spPr>
            <a:xfrm>
              <a:off x="9284494" y="-809625"/>
              <a:ext cx="304800" cy="30480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191BE63-91C9-4CA6-AFB8-0A6FD982CA18}"/>
                </a:ext>
              </a:extLst>
            </p:cNvPr>
            <p:cNvSpPr/>
            <p:nvPr userDrawn="1"/>
          </p:nvSpPr>
          <p:spPr>
            <a:xfrm>
              <a:off x="8094302" y="-809625"/>
              <a:ext cx="304800" cy="30480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EDB8E0-0C4D-4CC7-94A0-661F585DD931}"/>
                </a:ext>
              </a:extLst>
            </p:cNvPr>
            <p:cNvSpPr/>
            <p:nvPr userDrawn="1"/>
          </p:nvSpPr>
          <p:spPr>
            <a:xfrm>
              <a:off x="8872538" y="-809625"/>
              <a:ext cx="304800" cy="30480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83CFFB-5334-46FF-86C8-A0CC810EC612}"/>
                </a:ext>
              </a:extLst>
            </p:cNvPr>
            <p:cNvSpPr/>
            <p:nvPr userDrawn="1"/>
          </p:nvSpPr>
          <p:spPr>
            <a:xfrm>
              <a:off x="8460582" y="-809625"/>
              <a:ext cx="304800" cy="30480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112D83-770C-443F-82F5-97256A813FA8}"/>
                </a:ext>
              </a:extLst>
            </p:cNvPr>
            <p:cNvSpPr/>
            <p:nvPr userDrawn="1"/>
          </p:nvSpPr>
          <p:spPr>
            <a:xfrm>
              <a:off x="8460582" y="-452438"/>
              <a:ext cx="304800" cy="30480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7EC213-9E6C-4859-B648-552AD03DF2FF}"/>
                </a:ext>
              </a:extLst>
            </p:cNvPr>
            <p:cNvSpPr/>
            <p:nvPr userDrawn="1"/>
          </p:nvSpPr>
          <p:spPr>
            <a:xfrm>
              <a:off x="8084993" y="-452438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12051B-93E1-493B-B35D-32B90D01DB13}"/>
                </a:ext>
              </a:extLst>
            </p:cNvPr>
            <p:cNvSpPr/>
            <p:nvPr userDrawn="1"/>
          </p:nvSpPr>
          <p:spPr>
            <a:xfrm>
              <a:off x="8872538" y="-452438"/>
              <a:ext cx="304800" cy="30480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97CBBC-7E55-4D68-82CF-0F941B244814}"/>
                </a:ext>
              </a:extLst>
            </p:cNvPr>
            <p:cNvSpPr/>
            <p:nvPr userDrawn="1"/>
          </p:nvSpPr>
          <p:spPr>
            <a:xfrm>
              <a:off x="9284494" y="-452438"/>
              <a:ext cx="304800" cy="30480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0" r:id="rId4"/>
    <p:sldLayoutId id="2147483660" r:id="rId5"/>
    <p:sldLayoutId id="2147483658" r:id="rId6"/>
    <p:sldLayoutId id="2147483661" r:id="rId7"/>
    <p:sldLayoutId id="2147483649" r:id="rId8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실내, 천장, 주방, 테이블이(가) 표시된 사진&#10;&#10;자동 생성된 설명">
            <a:extLst>
              <a:ext uri="{FF2B5EF4-FFF2-40B4-BE49-F238E27FC236}">
                <a16:creationId xmlns:a16="http://schemas.microsoft.com/office/drawing/2014/main" id="{5D50B706-9E54-4576-940A-873F7A971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899"/>
          <a:stretch/>
        </p:blipFill>
        <p:spPr>
          <a:xfrm>
            <a:off x="122692" y="109537"/>
            <a:ext cx="11950775" cy="6638925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9750" y="2799011"/>
            <a:ext cx="4933950" cy="1102068"/>
          </a:xfrm>
        </p:spPr>
        <p:txBody>
          <a:bodyPr/>
          <a:lstStyle/>
          <a:p>
            <a:r>
              <a:rPr lang="en-US" altLang="ko-KR" sz="6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UAI PROJECT</a:t>
            </a:r>
            <a:endParaRPr lang="ko-KR" altLang="en-US" sz="6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073" y="4238629"/>
            <a:ext cx="3504151" cy="323846"/>
          </a:xfrm>
        </p:spPr>
        <p:txBody>
          <a:bodyPr/>
          <a:lstStyle/>
          <a:p>
            <a:r>
              <a:rPr lang="ko-KR" altLang="en-US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장민지 </a:t>
            </a:r>
            <a:r>
              <a:rPr lang="ko-KR" altLang="en-US" b="1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유동연</a:t>
            </a:r>
            <a:r>
              <a:rPr lang="ko-KR" altLang="en-US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b="1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유필근</a:t>
            </a:r>
            <a:r>
              <a:rPr lang="ko-KR" altLang="en-US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이효은 이민우 </a:t>
            </a:r>
            <a:r>
              <a:rPr lang="ko-KR" altLang="en-US" b="1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정연수</a:t>
            </a:r>
            <a:endParaRPr lang="ko-KR" altLang="en-US" b="1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3" name="그림 2" descr="모니터, 앉아있는, 화면, 컴퓨터이(가) 표시된 사진&#10;&#10;자동 생성된 설명">
            <a:extLst>
              <a:ext uri="{FF2B5EF4-FFF2-40B4-BE49-F238E27FC236}">
                <a16:creationId xmlns:a16="http://schemas.microsoft.com/office/drawing/2014/main" id="{CF87B084-CF38-4315-84A0-277852511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1667">
                        <a14:foregroundMark x1="12778" y1="21944" x2="11111" y2="36111"/>
                        <a14:foregroundMark x1="90833" y1="25000" x2="91667" y2="40556"/>
                        <a14:foregroundMark x1="38611" y1="53333" x2="38611" y2="60278"/>
                        <a14:foregroundMark x1="70278" y1="64722" x2="63333" y2="66389"/>
                        <a14:foregroundMark x1="50556" y1="76944" x2="50556" y2="7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51" y="2619371"/>
            <a:ext cx="1493418" cy="14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3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ko-KR" altLang="en-US" sz="36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기능 구현</a:t>
            </a: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ko-KR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</a:t>
            </a:r>
            <a:r>
              <a:rPr lang="ko-KR" altLang="en-US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001 PROJECT 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  <a:endParaRPr 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0" name="텍스트 개체 틀 29">
            <a:extLst>
              <a:ext uri="{FF2B5EF4-FFF2-40B4-BE49-F238E27FC236}">
                <a16:creationId xmlns:a16="http://schemas.microsoft.com/office/drawing/2014/main" id="{499CF4A6-E257-4798-8275-2F9BF51722F5}"/>
              </a:ext>
            </a:extLst>
          </p:cNvPr>
          <p:cNvSpPr txBox="1">
            <a:spLocks/>
          </p:cNvSpPr>
          <p:nvPr/>
        </p:nvSpPr>
        <p:spPr>
          <a:xfrm>
            <a:off x="2319700" y="5072574"/>
            <a:ext cx="7793900" cy="185564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조건 별 검색 기능과 자동 완성 기능을 통한 편리한 사용감</a:t>
            </a:r>
          </a:p>
          <a:p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컨텐츠 추천 기능을 통한 타겟 맞춤형 연관 컨텐츠 큐레이팅 서비스 제공</a:t>
            </a:r>
          </a:p>
          <a:p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다양한 통계 데이터 제공함으로써 판매자의 효율적이고 전략적인 접근 도움 → 컨텐츠의 질 향상</a:t>
            </a:r>
          </a:p>
          <a:p>
            <a:endParaRPr lang="ko-KR" altLang="en-US">
              <a:solidFill>
                <a:schemeClr val="bg1">
                  <a:lumMod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860BC9-4101-407F-8DEC-7F20AEDB4195}"/>
              </a:ext>
            </a:extLst>
          </p:cNvPr>
          <p:cNvSpPr/>
          <p:nvPr/>
        </p:nvSpPr>
        <p:spPr>
          <a:xfrm>
            <a:off x="2155806" y="1909883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7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j-cs"/>
              </a:rPr>
              <a:t>검색 서비스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B75B8D-4CA5-4B20-A1AF-00FA66C1D6BE}"/>
              </a:ext>
            </a:extLst>
          </p:cNvPr>
          <p:cNvSpPr/>
          <p:nvPr/>
        </p:nvSpPr>
        <p:spPr>
          <a:xfrm>
            <a:off x="4940295" y="1909883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7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j-cs"/>
              </a:rPr>
              <a:t>추천 서비스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4FFB0-04B7-4AF8-8E29-E49B4B6F2608}"/>
              </a:ext>
            </a:extLst>
          </p:cNvPr>
          <p:cNvSpPr/>
          <p:nvPr/>
        </p:nvSpPr>
        <p:spPr>
          <a:xfrm>
            <a:off x="7724794" y="1909883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7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j-cs"/>
              </a:rPr>
              <a:t>통계 서비스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5696DC1-5B0C-40CE-ABBC-02FB8C4A146D}"/>
              </a:ext>
            </a:extLst>
          </p:cNvPr>
          <p:cNvCxnSpPr/>
          <p:nvPr/>
        </p:nvCxnSpPr>
        <p:spPr>
          <a:xfrm>
            <a:off x="2433367" y="5245100"/>
            <a:ext cx="7566566" cy="0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B1FA782-1156-46A6-BE1B-21868F2F1A9D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4467206" y="3065583"/>
            <a:ext cx="47308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A7C9A17-1B09-4EE6-8EA4-3AED105AB431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7251695" y="3065583"/>
            <a:ext cx="47309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AFDDBC-79F7-402A-834F-317C0D49ADD7}"/>
              </a:ext>
            </a:extLst>
          </p:cNvPr>
          <p:cNvSpPr txBox="1"/>
          <p:nvPr/>
        </p:nvSpPr>
        <p:spPr>
          <a:xfrm>
            <a:off x="1471188" y="4562693"/>
            <a:ext cx="331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9347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다양한 조건의 검색 및 자동 완성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3C3E5D-7020-4EFD-9E6E-40D93409BD40}"/>
              </a:ext>
            </a:extLst>
          </p:cNvPr>
          <p:cNvSpPr txBox="1"/>
          <p:nvPr/>
        </p:nvSpPr>
        <p:spPr>
          <a:xfrm>
            <a:off x="4672627" y="4567993"/>
            <a:ext cx="317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9347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검색 </a:t>
            </a:r>
            <a:r>
              <a:rPr lang="ko-KR" altLang="en-US" sz="1600" b="1" dirty="0" err="1">
                <a:solidFill>
                  <a:srgbClr val="09347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빅데이터</a:t>
            </a:r>
            <a:r>
              <a:rPr lang="ko-KR" altLang="en-US" sz="1600" b="1" dirty="0">
                <a:solidFill>
                  <a:srgbClr val="09347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활용한 추천 기능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261CC3-6672-4FE3-AF67-C40ED853A3C2}"/>
              </a:ext>
            </a:extLst>
          </p:cNvPr>
          <p:cNvSpPr txBox="1"/>
          <p:nvPr/>
        </p:nvSpPr>
        <p:spPr>
          <a:xfrm>
            <a:off x="7550702" y="4567993"/>
            <a:ext cx="317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9347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판매자를 위한 통계 데이터 제공</a:t>
            </a:r>
          </a:p>
        </p:txBody>
      </p:sp>
    </p:spTree>
    <p:extLst>
      <p:ext uri="{BB962C8B-B14F-4D97-AF65-F5344CB8AC3E}">
        <p14:creationId xmlns:p14="http://schemas.microsoft.com/office/powerpoint/2010/main" val="391622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45D6221-7B5C-4E00-8546-AADB61997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1" b="10264"/>
          <a:stretch/>
        </p:blipFill>
        <p:spPr>
          <a:xfrm>
            <a:off x="495300" y="676274"/>
            <a:ext cx="11201400" cy="5477864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ILUMINATIO</a:t>
            </a:r>
            <a:endParaRPr lang="ko-KR" alt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MADE BY UAI PROJECT TEAM</a:t>
            </a:r>
            <a:endParaRPr lang="ko-KR" altLang="en-US" sz="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147" y="2770436"/>
            <a:ext cx="6548704" cy="1102068"/>
          </a:xfrm>
        </p:spPr>
        <p:txBody>
          <a:bodyPr/>
          <a:lstStyle/>
          <a:p>
            <a:r>
              <a:rPr lang="en-US" altLang="ko-KR" sz="48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PART 2</a:t>
            </a:r>
            <a: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b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DIAGRAM</a:t>
            </a:r>
            <a:endParaRPr lang="ko-KR" altLang="en-US" dirty="0">
              <a:effectLst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90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81" y="233721"/>
            <a:ext cx="9085386" cy="567808"/>
          </a:xfrm>
        </p:spPr>
        <p:txBody>
          <a:bodyPr/>
          <a:lstStyle/>
          <a:p>
            <a:pPr algn="l"/>
            <a:r>
              <a:rPr lang="en-US" altLang="ko-KR" sz="3200" b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UML</a:t>
            </a:r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USE CASE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바닥글 개체 틀 38">
            <a:extLst>
              <a:ext uri="{FF2B5EF4-FFF2-40B4-BE49-F238E27FC236}">
                <a16:creationId xmlns:a16="http://schemas.microsoft.com/office/drawing/2014/main" id="{C605DD54-2C2A-401B-81BD-FF3EC4AC8EEA}"/>
              </a:ext>
            </a:extLst>
          </p:cNvPr>
          <p:cNvSpPr txBox="1">
            <a:spLocks/>
          </p:cNvSpPr>
          <p:nvPr/>
        </p:nvSpPr>
        <p:spPr>
          <a:xfrm>
            <a:off x="9563318" y="6325430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D8EFAE-16AB-4305-9D34-C8B5A76CE1F1}"/>
              </a:ext>
            </a:extLst>
          </p:cNvPr>
          <p:cNvCxnSpPr/>
          <p:nvPr/>
        </p:nvCxnSpPr>
        <p:spPr>
          <a:xfrm>
            <a:off x="114300" y="875242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DAD39138-DDA1-4E97-A57F-3DC020CC421A}"/>
              </a:ext>
            </a:extLst>
          </p:cNvPr>
          <p:cNvSpPr/>
          <p:nvPr/>
        </p:nvSpPr>
        <p:spPr>
          <a:xfrm>
            <a:off x="5930900" y="169333"/>
            <a:ext cx="338667" cy="338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9BCD8D2-413C-4F74-BDAB-290C6960C0BC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9352818" y="730272"/>
            <a:ext cx="2571750" cy="217981"/>
          </a:xfrm>
        </p:spPr>
        <p:txBody>
          <a:bodyPr/>
          <a:lstStyle/>
          <a:p>
            <a:r>
              <a:rPr lang="en-US" altLang="ko-KR" sz="9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MADE BY UAI PROJECT TEAM</a:t>
            </a:r>
            <a:endParaRPr lang="ko-KR" altLang="en-US" sz="9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5" name="바닥글 개체 틀 38">
            <a:extLst>
              <a:ext uri="{FF2B5EF4-FFF2-40B4-BE49-F238E27FC236}">
                <a16:creationId xmlns:a16="http://schemas.microsoft.com/office/drawing/2014/main" id="{EAFBA829-0DCB-4070-8633-05BB9E7E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8718" y="6392105"/>
            <a:ext cx="2150751" cy="29686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002 DIAGRAM</a:t>
            </a:r>
            <a:endParaRPr lang="en-US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65DD95D-1B7D-4C67-B8C6-EB3B07AEC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3" t="8179" r="9800" b="3137"/>
          <a:stretch/>
        </p:blipFill>
        <p:spPr>
          <a:xfrm>
            <a:off x="632531" y="914332"/>
            <a:ext cx="7568493" cy="577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81" y="233721"/>
            <a:ext cx="9085386" cy="567808"/>
          </a:xfrm>
        </p:spPr>
        <p:txBody>
          <a:bodyPr/>
          <a:lstStyle/>
          <a:p>
            <a:pPr algn="l"/>
            <a:r>
              <a:rPr lang="en-US" altLang="ko-KR" sz="2800" b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UML</a:t>
            </a: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USER SEQUENCE</a:t>
            </a:r>
            <a:endParaRPr lang="en-US" altLang="ko-KR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바닥글 개체 틀 38">
            <a:extLst>
              <a:ext uri="{FF2B5EF4-FFF2-40B4-BE49-F238E27FC236}">
                <a16:creationId xmlns:a16="http://schemas.microsoft.com/office/drawing/2014/main" id="{C605DD54-2C2A-401B-81BD-FF3EC4AC8EEA}"/>
              </a:ext>
            </a:extLst>
          </p:cNvPr>
          <p:cNvSpPr txBox="1">
            <a:spLocks/>
          </p:cNvSpPr>
          <p:nvPr/>
        </p:nvSpPr>
        <p:spPr>
          <a:xfrm>
            <a:off x="9563318" y="6325430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D8EFAE-16AB-4305-9D34-C8B5A76CE1F1}"/>
              </a:ext>
            </a:extLst>
          </p:cNvPr>
          <p:cNvCxnSpPr/>
          <p:nvPr/>
        </p:nvCxnSpPr>
        <p:spPr>
          <a:xfrm>
            <a:off x="114300" y="875242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DAD39138-DDA1-4E97-A57F-3DC020CC421A}"/>
              </a:ext>
            </a:extLst>
          </p:cNvPr>
          <p:cNvSpPr/>
          <p:nvPr/>
        </p:nvSpPr>
        <p:spPr>
          <a:xfrm>
            <a:off x="5930900" y="169333"/>
            <a:ext cx="338667" cy="338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9BCD8D2-413C-4F74-BDAB-290C6960C0BC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9352818" y="730272"/>
            <a:ext cx="2571750" cy="217981"/>
          </a:xfrm>
        </p:spPr>
        <p:txBody>
          <a:bodyPr/>
          <a:lstStyle/>
          <a:p>
            <a:r>
              <a:rPr lang="en-US" altLang="ko-KR" sz="9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MADE BY UAI PROJECT TEAM</a:t>
            </a:r>
            <a:endParaRPr lang="ko-KR" altLang="en-US" sz="9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바닥글 개체 틀 38">
            <a:extLst>
              <a:ext uri="{FF2B5EF4-FFF2-40B4-BE49-F238E27FC236}">
                <a16:creationId xmlns:a16="http://schemas.microsoft.com/office/drawing/2014/main" id="{75110580-F96C-45BE-980C-497E0274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8718" y="6392105"/>
            <a:ext cx="2150751" cy="29686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002 DIAGRAM</a:t>
            </a:r>
            <a:endParaRPr lang="en-US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0D05760-3CCA-4579-AF56-CB7E0FBD1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t="6297" b="21403"/>
          <a:stretch/>
        </p:blipFill>
        <p:spPr>
          <a:xfrm>
            <a:off x="411588" y="1020213"/>
            <a:ext cx="11302481" cy="52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81" y="233721"/>
            <a:ext cx="9085386" cy="567808"/>
          </a:xfrm>
        </p:spPr>
        <p:txBody>
          <a:bodyPr/>
          <a:lstStyle/>
          <a:p>
            <a:pPr algn="l"/>
            <a:r>
              <a:rPr lang="en-US" altLang="ko-KR" sz="2400" b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UML</a:t>
            </a:r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ADMINISTRATOR SEQUENCE</a:t>
            </a:r>
            <a:endParaRPr lang="en-US" altLang="ko-KR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바닥글 개체 틀 38">
            <a:extLst>
              <a:ext uri="{FF2B5EF4-FFF2-40B4-BE49-F238E27FC236}">
                <a16:creationId xmlns:a16="http://schemas.microsoft.com/office/drawing/2014/main" id="{C605DD54-2C2A-401B-81BD-FF3EC4AC8EEA}"/>
              </a:ext>
            </a:extLst>
          </p:cNvPr>
          <p:cNvSpPr txBox="1">
            <a:spLocks/>
          </p:cNvSpPr>
          <p:nvPr/>
        </p:nvSpPr>
        <p:spPr>
          <a:xfrm>
            <a:off x="9563318" y="6325430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D8EFAE-16AB-4305-9D34-C8B5A76CE1F1}"/>
              </a:ext>
            </a:extLst>
          </p:cNvPr>
          <p:cNvCxnSpPr/>
          <p:nvPr/>
        </p:nvCxnSpPr>
        <p:spPr>
          <a:xfrm>
            <a:off x="114300" y="875242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DAD39138-DDA1-4E97-A57F-3DC020CC421A}"/>
              </a:ext>
            </a:extLst>
          </p:cNvPr>
          <p:cNvSpPr/>
          <p:nvPr/>
        </p:nvSpPr>
        <p:spPr>
          <a:xfrm>
            <a:off x="5930900" y="169333"/>
            <a:ext cx="338667" cy="338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9BCD8D2-413C-4F74-BDAB-290C6960C0BC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9352818" y="730272"/>
            <a:ext cx="2571750" cy="217981"/>
          </a:xfrm>
        </p:spPr>
        <p:txBody>
          <a:bodyPr/>
          <a:lstStyle/>
          <a:p>
            <a:r>
              <a:rPr lang="en-US" altLang="ko-KR" sz="9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MADE BY UAI PROJECT TEAM</a:t>
            </a:r>
            <a:endParaRPr lang="ko-KR" altLang="en-US" sz="9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바닥글 개체 틀 38">
            <a:extLst>
              <a:ext uri="{FF2B5EF4-FFF2-40B4-BE49-F238E27FC236}">
                <a16:creationId xmlns:a16="http://schemas.microsoft.com/office/drawing/2014/main" id="{81FABF06-A12E-4CEB-BECB-8355063B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8718" y="6392105"/>
            <a:ext cx="2150751" cy="29686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002 DIAGRAM</a:t>
            </a:r>
            <a:endParaRPr lang="en-US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49815AD-9ECB-4F89-AEFE-37989F52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" t="8193" r="4559" b="22455"/>
          <a:stretch/>
        </p:blipFill>
        <p:spPr>
          <a:xfrm>
            <a:off x="457215" y="1104109"/>
            <a:ext cx="11102254" cy="52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0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F1D99B-88F2-40EF-8F3D-E4FC8B362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b="10649"/>
          <a:stretch/>
        </p:blipFill>
        <p:spPr>
          <a:xfrm>
            <a:off x="494981" y="946499"/>
            <a:ext cx="11064488" cy="58229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81" y="233721"/>
            <a:ext cx="9085386" cy="567808"/>
          </a:xfrm>
        </p:spPr>
        <p:txBody>
          <a:bodyPr/>
          <a:lstStyle/>
          <a:p>
            <a:pPr algn="l"/>
            <a:r>
              <a:rPr lang="en-US" altLang="ko-KR" sz="2000" b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UML</a:t>
            </a:r>
            <a:r>
              <a:rPr lang="en-US" altLang="ko-KR" sz="2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CLASS</a:t>
            </a:r>
            <a:endParaRPr lang="en-US" altLang="ko-KR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바닥글 개체 틀 38">
            <a:extLst>
              <a:ext uri="{FF2B5EF4-FFF2-40B4-BE49-F238E27FC236}">
                <a16:creationId xmlns:a16="http://schemas.microsoft.com/office/drawing/2014/main" id="{C605DD54-2C2A-401B-81BD-FF3EC4AC8EEA}"/>
              </a:ext>
            </a:extLst>
          </p:cNvPr>
          <p:cNvSpPr txBox="1">
            <a:spLocks/>
          </p:cNvSpPr>
          <p:nvPr/>
        </p:nvSpPr>
        <p:spPr>
          <a:xfrm>
            <a:off x="9563318" y="6325430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D8EFAE-16AB-4305-9D34-C8B5A76CE1F1}"/>
              </a:ext>
            </a:extLst>
          </p:cNvPr>
          <p:cNvCxnSpPr/>
          <p:nvPr/>
        </p:nvCxnSpPr>
        <p:spPr>
          <a:xfrm>
            <a:off x="114300" y="875242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DAD39138-DDA1-4E97-A57F-3DC020CC421A}"/>
              </a:ext>
            </a:extLst>
          </p:cNvPr>
          <p:cNvSpPr/>
          <p:nvPr/>
        </p:nvSpPr>
        <p:spPr>
          <a:xfrm>
            <a:off x="5930900" y="169333"/>
            <a:ext cx="338667" cy="338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9BCD8D2-413C-4F74-BDAB-290C6960C0BC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9352818" y="730272"/>
            <a:ext cx="2571750" cy="217981"/>
          </a:xfrm>
        </p:spPr>
        <p:txBody>
          <a:bodyPr/>
          <a:lstStyle/>
          <a:p>
            <a:r>
              <a:rPr lang="en-US" altLang="ko-KR" sz="9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MADE BY UAI PROJECT TEAM</a:t>
            </a:r>
            <a:endParaRPr lang="ko-KR" altLang="en-US" sz="9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바닥글 개체 틀 38">
            <a:extLst>
              <a:ext uri="{FF2B5EF4-FFF2-40B4-BE49-F238E27FC236}">
                <a16:creationId xmlns:a16="http://schemas.microsoft.com/office/drawing/2014/main" id="{81FABF06-A12E-4CEB-BECB-8355063B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8718" y="6392105"/>
            <a:ext cx="2150751" cy="29686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002 DIAGRAM</a:t>
            </a:r>
            <a:endParaRPr lang="en-US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4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45D6221-7B5C-4E00-8546-AADB61997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1" b="10264"/>
          <a:stretch/>
        </p:blipFill>
        <p:spPr>
          <a:xfrm>
            <a:off x="495300" y="676274"/>
            <a:ext cx="11201400" cy="5477864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ARBITER</a:t>
            </a:r>
            <a:endParaRPr lang="ko-KR" alt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MADE BY UAI PROJECT TEAM</a:t>
            </a:r>
            <a:endParaRPr lang="ko-KR" altLang="en-US" sz="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147" y="2770436"/>
            <a:ext cx="6548704" cy="1102068"/>
          </a:xfrm>
        </p:spPr>
        <p:txBody>
          <a:bodyPr/>
          <a:lstStyle/>
          <a:p>
            <a:r>
              <a:rPr lang="en-US" altLang="ko-KR" sz="48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PART 3</a:t>
            </a:r>
            <a: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b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ko-KR" altLang="en-US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아키텍처 특장점</a:t>
            </a:r>
            <a:endParaRPr lang="ko-KR" altLang="en-US" dirty="0">
              <a:effectLst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3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C8F26572-131C-4C2B-88B3-F87973A3948A}"/>
              </a:ext>
            </a:extLst>
          </p:cNvPr>
          <p:cNvSpPr/>
          <p:nvPr/>
        </p:nvSpPr>
        <p:spPr>
          <a:xfrm>
            <a:off x="1565026" y="1804027"/>
            <a:ext cx="9085386" cy="4593982"/>
          </a:xfrm>
          <a:prstGeom prst="ellipse">
            <a:avLst/>
          </a:prstGeom>
          <a:noFill/>
          <a:ln w="63500" cap="rnd" cmpd="sng">
            <a:solidFill>
              <a:srgbClr val="2F528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en-US" altLang="ko-KR" sz="36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ARCHITECTURE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ko-KR" dirty="0"/>
              <a:t>MADE BY  UAI PROJECT TEAM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98574C5-A61D-49CB-8B46-EFA5F7AC4BDC}"/>
              </a:ext>
            </a:extLst>
          </p:cNvPr>
          <p:cNvSpPr/>
          <p:nvPr/>
        </p:nvSpPr>
        <p:spPr>
          <a:xfrm>
            <a:off x="785556" y="3138704"/>
            <a:ext cx="1668011" cy="1668011"/>
          </a:xfrm>
          <a:prstGeom prst="ellipse">
            <a:avLst/>
          </a:prstGeom>
          <a:solidFill>
            <a:schemeClr val="bg1"/>
          </a:solidFill>
          <a:ln w="1333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j-cs"/>
              </a:rPr>
              <a:t>판매자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1E6753-55EE-40B0-9D3F-154B64B82AD3}"/>
              </a:ext>
            </a:extLst>
          </p:cNvPr>
          <p:cNvSpPr/>
          <p:nvPr/>
        </p:nvSpPr>
        <p:spPr>
          <a:xfrm>
            <a:off x="5238258" y="3106675"/>
            <a:ext cx="1668011" cy="1668011"/>
          </a:xfrm>
          <a:prstGeom prst="ellipse">
            <a:avLst/>
          </a:prstGeom>
          <a:solidFill>
            <a:schemeClr val="bg1"/>
          </a:solidFill>
          <a:ln w="1333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j-cs"/>
              </a:rPr>
              <a:t>관리자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CECA97A-6CA1-443A-B8C8-6C518652F7A0}"/>
              </a:ext>
            </a:extLst>
          </p:cNvPr>
          <p:cNvSpPr/>
          <p:nvPr/>
        </p:nvSpPr>
        <p:spPr>
          <a:xfrm>
            <a:off x="9843833" y="3152788"/>
            <a:ext cx="1668011" cy="1668011"/>
          </a:xfrm>
          <a:prstGeom prst="ellipse">
            <a:avLst/>
          </a:prstGeom>
          <a:solidFill>
            <a:schemeClr val="bg1"/>
          </a:solidFill>
          <a:ln w="1333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j-cs"/>
              </a:rPr>
              <a:t>소비자</a:t>
            </a:r>
          </a:p>
        </p:txBody>
      </p:sp>
      <p:sp>
        <p:nvSpPr>
          <p:cNvPr id="23" name="바닥글 개체 틀 38">
            <a:extLst>
              <a:ext uri="{FF2B5EF4-FFF2-40B4-BE49-F238E27FC236}">
                <a16:creationId xmlns:a16="http://schemas.microsoft.com/office/drawing/2014/main" id="{C98570D5-E752-4142-AF80-811452D2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/>
              <a:t>003 </a:t>
            </a:r>
            <a:r>
              <a:rPr lang="ko-KR" altLang="en-US" dirty="0"/>
              <a:t>아키텍처 특장점</a:t>
            </a:r>
            <a:endParaRPr 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A2659B-2930-48CD-A7B5-160189315C37}"/>
              </a:ext>
            </a:extLst>
          </p:cNvPr>
          <p:cNvCxnSpPr>
            <a:cxnSpLocks/>
          </p:cNvCxnSpPr>
          <p:nvPr/>
        </p:nvCxnSpPr>
        <p:spPr>
          <a:xfrm>
            <a:off x="7246218" y="3973505"/>
            <a:ext cx="2306666" cy="0"/>
          </a:xfrm>
          <a:prstGeom prst="straightConnector1">
            <a:avLst/>
          </a:prstGeom>
          <a:ln w="63500" cmpd="sng">
            <a:solidFill>
              <a:srgbClr val="EE2F27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C5E365-7E13-4611-B4EE-271E01576466}"/>
              </a:ext>
            </a:extLst>
          </p:cNvPr>
          <p:cNvCxnSpPr>
            <a:cxnSpLocks/>
          </p:cNvCxnSpPr>
          <p:nvPr/>
        </p:nvCxnSpPr>
        <p:spPr>
          <a:xfrm>
            <a:off x="2683846" y="3973505"/>
            <a:ext cx="2309534" cy="0"/>
          </a:xfrm>
          <a:prstGeom prst="straightConnector1">
            <a:avLst/>
          </a:prstGeom>
          <a:ln w="63500" cmpd="sng">
            <a:solidFill>
              <a:srgbClr val="EE2F27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511DDF8-97B8-4D42-BCE1-5ED7E6B65181}"/>
              </a:ext>
            </a:extLst>
          </p:cNvPr>
          <p:cNvSpPr txBox="1"/>
          <p:nvPr/>
        </p:nvSpPr>
        <p:spPr>
          <a:xfrm>
            <a:off x="2337294" y="3294349"/>
            <a:ext cx="317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9347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강의 계획서 및 </a:t>
            </a:r>
            <a:endParaRPr lang="en-US" altLang="ko-KR" b="1" dirty="0">
              <a:solidFill>
                <a:srgbClr val="09347E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b="1" dirty="0">
                <a:solidFill>
                  <a:srgbClr val="09347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대면 검증 통과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5EDDD-9206-40D7-965D-EB8A1471098A}"/>
              </a:ext>
            </a:extLst>
          </p:cNvPr>
          <p:cNvSpPr txBox="1"/>
          <p:nvPr/>
        </p:nvSpPr>
        <p:spPr>
          <a:xfrm>
            <a:off x="6906269" y="4052236"/>
            <a:ext cx="317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9347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양질의 컨텐츠 수급</a:t>
            </a:r>
          </a:p>
        </p:txBody>
      </p:sp>
      <p:sp>
        <p:nvSpPr>
          <p:cNvPr id="56" name="텍스트 개체 틀 29">
            <a:extLst>
              <a:ext uri="{FF2B5EF4-FFF2-40B4-BE49-F238E27FC236}">
                <a16:creationId xmlns:a16="http://schemas.microsoft.com/office/drawing/2014/main" id="{27062175-2BFE-485E-9612-49BA21A4B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2205" y="2535671"/>
            <a:ext cx="5602816" cy="405560"/>
          </a:xfrm>
        </p:spPr>
        <p:txBody>
          <a:bodyPr wrap="none">
            <a:spAutoFit/>
          </a:bodyPr>
          <a:lstStyle/>
          <a:p>
            <a:pPr algn="l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관리자 층을 통해 양질의 컨텐츠가 검증되고 배포될 수 있는 구조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7792FC2-D107-4BD1-8317-2B96C7B5E852}"/>
              </a:ext>
            </a:extLst>
          </p:cNvPr>
          <p:cNvSpPr/>
          <p:nvPr/>
        </p:nvSpPr>
        <p:spPr>
          <a:xfrm>
            <a:off x="3548954" y="5189440"/>
            <a:ext cx="522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다양한 고객층이 흥미와 신뢰를 느낌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→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고객 유입도 증가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76EDA3E-4930-4244-9587-BCEA6427AB12}"/>
              </a:ext>
            </a:extLst>
          </p:cNvPr>
          <p:cNvCxnSpPr>
            <a:cxnSpLocks/>
            <a:stCxn id="6" idx="7"/>
          </p:cNvCxnSpPr>
          <p:nvPr/>
        </p:nvCxnSpPr>
        <p:spPr>
          <a:xfrm flipH="1" flipV="1">
            <a:off x="9133417" y="2389717"/>
            <a:ext cx="186471" cy="87083"/>
          </a:xfrm>
          <a:prstGeom prst="line">
            <a:avLst/>
          </a:prstGeom>
          <a:ln w="69850">
            <a:solidFill>
              <a:srgbClr val="2F528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487F1F4-6FA2-49EA-942C-5A75C7F3F4D1}"/>
              </a:ext>
            </a:extLst>
          </p:cNvPr>
          <p:cNvCxnSpPr>
            <a:cxnSpLocks/>
          </p:cNvCxnSpPr>
          <p:nvPr/>
        </p:nvCxnSpPr>
        <p:spPr>
          <a:xfrm flipH="1">
            <a:off x="2736850" y="2466526"/>
            <a:ext cx="158700" cy="97213"/>
          </a:xfrm>
          <a:prstGeom prst="line">
            <a:avLst/>
          </a:prstGeom>
          <a:ln w="69850">
            <a:solidFill>
              <a:srgbClr val="2F528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D04DDC-C982-44D3-85A8-47ED6B55A873}"/>
              </a:ext>
            </a:extLst>
          </p:cNvPr>
          <p:cNvCxnSpPr>
            <a:cxnSpLocks/>
          </p:cNvCxnSpPr>
          <p:nvPr/>
        </p:nvCxnSpPr>
        <p:spPr>
          <a:xfrm>
            <a:off x="2385869" y="5430047"/>
            <a:ext cx="105448" cy="60586"/>
          </a:xfrm>
          <a:prstGeom prst="line">
            <a:avLst/>
          </a:prstGeom>
          <a:ln w="69850">
            <a:solidFill>
              <a:srgbClr val="2F528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4DFBAFC-C325-4CD1-B6C8-7718463719E6}"/>
              </a:ext>
            </a:extLst>
          </p:cNvPr>
          <p:cNvCxnSpPr>
            <a:cxnSpLocks/>
            <a:stCxn id="6" idx="5"/>
          </p:cNvCxnSpPr>
          <p:nvPr/>
        </p:nvCxnSpPr>
        <p:spPr>
          <a:xfrm flipH="1">
            <a:off x="9161463" y="5725236"/>
            <a:ext cx="158425" cy="78664"/>
          </a:xfrm>
          <a:prstGeom prst="line">
            <a:avLst/>
          </a:prstGeom>
          <a:ln w="69850">
            <a:solidFill>
              <a:srgbClr val="2F528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8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45D6221-7B5C-4E00-8546-AADB61997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1" b="10264"/>
          <a:stretch/>
        </p:blipFill>
        <p:spPr>
          <a:xfrm>
            <a:off x="495300" y="676274"/>
            <a:ext cx="11201400" cy="5477864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ILUMINATIO</a:t>
            </a:r>
            <a:endParaRPr lang="ko-KR" alt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MADE BY UAI PROJECT TEAM</a:t>
            </a:r>
            <a:endParaRPr lang="ko-KR" altLang="en-US" sz="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933" y="2770436"/>
            <a:ext cx="8229600" cy="1102068"/>
          </a:xfrm>
        </p:spPr>
        <p:txBody>
          <a:bodyPr/>
          <a:lstStyle/>
          <a:p>
            <a:r>
              <a:rPr lang="en-US" altLang="ko-KR" sz="48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PART 4</a:t>
            </a:r>
            <a: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b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PROJECT P&amp;R SCHEDULE</a:t>
            </a:r>
            <a:endParaRPr lang="ko-KR" altLang="en-US" dirty="0">
              <a:effectLst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3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Schedule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70"/>
            <a:ext cx="3325100" cy="256080"/>
          </a:xfrm>
        </p:spPr>
        <p:txBody>
          <a:bodyPr/>
          <a:lstStyle/>
          <a:p>
            <a:r>
              <a:rPr lang="en-US" altLang="ko-KR" sz="800" dirty="0"/>
              <a:t>MADE BY UAI PROJECT TEAM</a:t>
            </a:r>
            <a:endParaRPr lang="ko-KR" altLang="en-US" sz="800" dirty="0"/>
          </a:p>
        </p:txBody>
      </p:sp>
      <p:sp>
        <p:nvSpPr>
          <p:cNvPr id="12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004 PROJECT P&amp;R SCHEDULE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2"/>
          <a:stretch/>
        </p:blipFill>
        <p:spPr>
          <a:xfrm>
            <a:off x="497090" y="1689973"/>
            <a:ext cx="11197820" cy="45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5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7DFD0DF8-C986-47C3-9EB2-7366F8131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213" y="2654283"/>
            <a:ext cx="2500088" cy="563906"/>
          </a:xfrm>
        </p:spPr>
        <p:txBody>
          <a:bodyPr/>
          <a:lstStyle/>
          <a:p>
            <a:pPr algn="dist"/>
            <a:r>
              <a:rPr lang="en-US" altLang="ko-KR" sz="36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CONTENTS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1FBCD2-5D1D-4931-BC29-0F6391AE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dist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YOU</a:t>
            </a:r>
            <a:r>
              <a:rPr lang="en-US" altLang="ko-KR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CAN BE AN </a:t>
            </a:r>
          </a:p>
          <a:p>
            <a:pPr algn="dist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ARBITER</a:t>
            </a:r>
            <a:r>
              <a:rPr lang="en-US" altLang="ko-KR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AND </a:t>
            </a:r>
          </a:p>
          <a:p>
            <a:pPr algn="dist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ILUMINATIO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4743" y="1750501"/>
            <a:ext cx="3774252" cy="3443287"/>
          </a:xfrm>
        </p:spPr>
        <p:txBody>
          <a:bodyPr/>
          <a:lstStyle/>
          <a:p>
            <a:r>
              <a:rPr lang="en-US" altLang="ko-KR" sz="24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001 </a:t>
            </a:r>
            <a:r>
              <a:rPr lang="en-US" altLang="ko-KR" sz="20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</a:t>
            </a:r>
            <a:r>
              <a:rPr lang="ko-KR" altLang="en-US" sz="20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  <a:endParaRPr lang="en-US" altLang="ko-KR" sz="2400" dirty="0">
              <a:solidFill>
                <a:srgbClr val="09347E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sz="2400" dirty="0">
              <a:solidFill>
                <a:srgbClr val="09347E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4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002 </a:t>
            </a:r>
            <a:r>
              <a:rPr lang="en-US" altLang="ko-KR" sz="20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Diagram</a:t>
            </a:r>
            <a:endParaRPr lang="en-US" altLang="ko-KR" sz="2400" dirty="0">
              <a:solidFill>
                <a:srgbClr val="09347E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sz="2400" dirty="0">
              <a:solidFill>
                <a:srgbClr val="09347E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4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003 </a:t>
            </a:r>
            <a:r>
              <a:rPr lang="ko-KR" altLang="en-US" sz="20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아키텍처 특장점</a:t>
            </a:r>
            <a:endParaRPr lang="en-US" altLang="ko-KR" sz="2400" dirty="0">
              <a:solidFill>
                <a:srgbClr val="09347E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sz="2400" dirty="0">
              <a:solidFill>
                <a:srgbClr val="09347E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4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004 </a:t>
            </a:r>
            <a:r>
              <a:rPr lang="en-US" altLang="ko-KR" sz="20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P&amp;R SCHEDULE</a:t>
            </a:r>
          </a:p>
          <a:p>
            <a:endParaRPr lang="en-US" altLang="ko-KR" sz="2400" dirty="0">
              <a:solidFill>
                <a:srgbClr val="09347E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005 </a:t>
            </a:r>
            <a:r>
              <a:rPr lang="en-US" altLang="ko-KR" sz="2000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DEMO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0A8F7D-AD64-479C-9AC0-AC147716ECA0}"/>
              </a:ext>
            </a:extLst>
          </p:cNvPr>
          <p:cNvSpPr/>
          <p:nvPr/>
        </p:nvSpPr>
        <p:spPr>
          <a:xfrm>
            <a:off x="6913581" y="1628370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89D902-D168-4A8E-A986-7BDEAD2904F2}"/>
              </a:ext>
            </a:extLst>
          </p:cNvPr>
          <p:cNvSpPr/>
          <p:nvPr/>
        </p:nvSpPr>
        <p:spPr>
          <a:xfrm>
            <a:off x="6913581" y="251419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1F86C3-3598-418A-956F-463CFAAD387E}"/>
              </a:ext>
            </a:extLst>
          </p:cNvPr>
          <p:cNvSpPr/>
          <p:nvPr/>
        </p:nvSpPr>
        <p:spPr>
          <a:xfrm>
            <a:off x="6913581" y="340954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1D19EA-92A1-4916-A61B-0C0A9DB7E94F}"/>
              </a:ext>
            </a:extLst>
          </p:cNvPr>
          <p:cNvSpPr/>
          <p:nvPr/>
        </p:nvSpPr>
        <p:spPr>
          <a:xfrm>
            <a:off x="6913581" y="4295370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617119" y="311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1253A68-3D62-4B9D-ABAB-247258AD6808}"/>
              </a:ext>
            </a:extLst>
          </p:cNvPr>
          <p:cNvSpPr/>
          <p:nvPr/>
        </p:nvSpPr>
        <p:spPr>
          <a:xfrm>
            <a:off x="6913581" y="514120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9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45D6221-7B5C-4E00-8546-AADB61997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1" b="10264"/>
          <a:stretch/>
        </p:blipFill>
        <p:spPr>
          <a:xfrm>
            <a:off x="495300" y="676274"/>
            <a:ext cx="11201400" cy="5477864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ARBITER</a:t>
            </a:r>
            <a:endParaRPr lang="ko-KR" alt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MADE BY UAI PROJECT TEAM</a:t>
            </a:r>
            <a:endParaRPr lang="ko-KR" altLang="en-US" sz="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147" y="2770436"/>
            <a:ext cx="6548704" cy="1102068"/>
          </a:xfrm>
        </p:spPr>
        <p:txBody>
          <a:bodyPr/>
          <a:lstStyle/>
          <a:p>
            <a:r>
              <a:rPr lang="en-US" altLang="ko-KR" sz="48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PART 5</a:t>
            </a:r>
            <a: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b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DEMO</a:t>
            </a:r>
            <a:endParaRPr lang="ko-KR" altLang="en-US" dirty="0">
              <a:effectLst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44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DEMO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en-US" altLang="ko-KR" sz="1400" b="1" dirty="0"/>
              <a:t>http://54.167.3.4/</a:t>
            </a:r>
            <a:endParaRPr lang="ko-KR" altLang="en-US" sz="1400" b="1" dirty="0"/>
          </a:p>
        </p:txBody>
      </p:sp>
      <p:sp>
        <p:nvSpPr>
          <p:cNvPr id="10" name="바닥글 개체 틀 38">
            <a:extLst>
              <a:ext uri="{FF2B5EF4-FFF2-40B4-BE49-F238E27FC236}">
                <a16:creationId xmlns:a16="http://schemas.microsoft.com/office/drawing/2014/main" id="{C605DD54-2C2A-401B-81BD-FF3EC4AC8EEA}"/>
              </a:ext>
            </a:extLst>
          </p:cNvPr>
          <p:cNvSpPr txBox="1">
            <a:spLocks/>
          </p:cNvSpPr>
          <p:nvPr/>
        </p:nvSpPr>
        <p:spPr>
          <a:xfrm>
            <a:off x="9563318" y="6325430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1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34E5FBB-60DC-4F5F-8E7C-2086C1B8D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80"/>
          <a:stretch/>
        </p:blipFill>
        <p:spPr>
          <a:xfrm>
            <a:off x="6007105" y="1994845"/>
            <a:ext cx="5526858" cy="3777191"/>
          </a:xfrm>
          <a:prstGeom prst="rect">
            <a:avLst/>
          </a:prstGeom>
        </p:spPr>
      </p:pic>
      <p:pic>
        <p:nvPicPr>
          <p:cNvPr id="12" name="Picture 2" descr="C:\Users\user\Desktop\KakaoTalk_20190829_160930257.png">
            <a:extLst>
              <a:ext uri="{FF2B5EF4-FFF2-40B4-BE49-F238E27FC236}">
                <a16:creationId xmlns:a16="http://schemas.microsoft.com/office/drawing/2014/main" id="{2595180E-55EC-432E-820F-701A184CF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2" t="10554" r="21484" b="6953"/>
          <a:stretch/>
        </p:blipFill>
        <p:spPr bwMode="auto">
          <a:xfrm>
            <a:off x="390525" y="1835805"/>
            <a:ext cx="5513979" cy="44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바닥글 개체 틀 38">
            <a:extLst>
              <a:ext uri="{FF2B5EF4-FFF2-40B4-BE49-F238E27FC236}">
                <a16:creationId xmlns:a16="http://schemas.microsoft.com/office/drawing/2014/main" id="{6C0032EA-A6F1-4CA8-9393-B9C5A9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5025" y="6392105"/>
            <a:ext cx="1834444" cy="230187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005 DEMO</a:t>
            </a:r>
            <a:endParaRPr lang="en-US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22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DEMO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en-US" altLang="ko-KR" sz="1400" b="1" dirty="0"/>
              <a:t>http://54.167.3.4/</a:t>
            </a:r>
            <a:endParaRPr lang="ko-KR" altLang="en-US" sz="1400" b="1" dirty="0"/>
          </a:p>
        </p:txBody>
      </p:sp>
      <p:sp>
        <p:nvSpPr>
          <p:cNvPr id="10" name="바닥글 개체 틀 38">
            <a:extLst>
              <a:ext uri="{FF2B5EF4-FFF2-40B4-BE49-F238E27FC236}">
                <a16:creationId xmlns:a16="http://schemas.microsoft.com/office/drawing/2014/main" id="{C605DD54-2C2A-401B-81BD-FF3EC4AC8EEA}"/>
              </a:ext>
            </a:extLst>
          </p:cNvPr>
          <p:cNvSpPr txBox="1">
            <a:spLocks/>
          </p:cNvSpPr>
          <p:nvPr/>
        </p:nvSpPr>
        <p:spPr>
          <a:xfrm>
            <a:off x="9563318" y="6325430"/>
            <a:ext cx="2150751" cy="2968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3" name="바닥글 개체 틀 38">
            <a:extLst>
              <a:ext uri="{FF2B5EF4-FFF2-40B4-BE49-F238E27FC236}">
                <a16:creationId xmlns:a16="http://schemas.microsoft.com/office/drawing/2014/main" id="{6C0032EA-A6F1-4CA8-9393-B9C5A9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5025" y="6392105"/>
            <a:ext cx="1834444" cy="230187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005 DEMO</a:t>
            </a:r>
            <a:endParaRPr lang="en-US" dirty="0">
              <a:solidFill>
                <a:srgbClr val="FF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15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2491E61-9BB0-4337-9DE4-D7D58F41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1" y="1873815"/>
            <a:ext cx="5430485" cy="41355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FF0ADB-0CDC-4D29-A8DD-B7C9345AE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31"/>
          <a:stretch/>
        </p:blipFill>
        <p:spPr>
          <a:xfrm>
            <a:off x="5834741" y="1844787"/>
            <a:ext cx="6084348" cy="42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6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실내, 천장, 주방, 테이블이(가) 표시된 사진&#10;&#10;자동 생성된 설명">
            <a:extLst>
              <a:ext uri="{FF2B5EF4-FFF2-40B4-BE49-F238E27FC236}">
                <a16:creationId xmlns:a16="http://schemas.microsoft.com/office/drawing/2014/main" id="{5D50B706-9E54-4576-940A-873F7A971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899"/>
          <a:stretch/>
        </p:blipFill>
        <p:spPr>
          <a:xfrm>
            <a:off x="120611" y="109537"/>
            <a:ext cx="11950775" cy="6638925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933" y="2799011"/>
            <a:ext cx="6091767" cy="1102068"/>
          </a:xfrm>
        </p:spPr>
        <p:txBody>
          <a:bodyPr/>
          <a:lstStyle/>
          <a:p>
            <a:r>
              <a:rPr lang="ko-KR" altLang="en-US" sz="6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감사합니다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073" y="4238629"/>
            <a:ext cx="3504151" cy="323846"/>
          </a:xfrm>
        </p:spPr>
        <p:txBody>
          <a:bodyPr/>
          <a:lstStyle/>
          <a:p>
            <a:r>
              <a:rPr lang="ko-KR" altLang="en-US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장민지 </a:t>
            </a:r>
            <a:r>
              <a:rPr lang="ko-KR" altLang="en-US" b="1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유동연</a:t>
            </a:r>
            <a:r>
              <a:rPr lang="ko-KR" altLang="en-US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b="1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유필근</a:t>
            </a:r>
            <a:r>
              <a:rPr lang="ko-KR" altLang="en-US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이효은 이민우 </a:t>
            </a:r>
            <a:r>
              <a:rPr lang="ko-KR" altLang="en-US" b="1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정연수</a:t>
            </a:r>
            <a:endParaRPr lang="ko-KR" altLang="en-US" b="1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57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45D6221-7B5C-4E00-8546-AADB61997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1" b="10264"/>
          <a:stretch/>
        </p:blipFill>
        <p:spPr>
          <a:xfrm>
            <a:off x="495300" y="676274"/>
            <a:ext cx="11201400" cy="5477864"/>
          </a:xfrm>
          <a:prstGeom prst="rect">
            <a:avLst/>
          </a:prstGeom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ARBITER</a:t>
            </a:r>
            <a:endParaRPr lang="ko-KR" alt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MADE BY UAI PROJECT TEAM</a:t>
            </a:r>
            <a:endParaRPr lang="ko-KR" altLang="en-US" sz="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147" y="2770436"/>
            <a:ext cx="6548704" cy="1102068"/>
          </a:xfrm>
        </p:spPr>
        <p:txBody>
          <a:bodyPr/>
          <a:lstStyle/>
          <a:p>
            <a:r>
              <a:rPr lang="en-US" altLang="ko-KR" sz="48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PART 1 </a:t>
            </a:r>
            <a:br>
              <a:rPr lang="en-US" altLang="ko-KR" sz="54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en-US" altLang="ko-KR" sz="48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PROJECT </a:t>
            </a:r>
            <a:r>
              <a:rPr lang="ko-KR" altLang="en-US" sz="480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문제 기술서</a:t>
            </a:r>
            <a:endParaRPr lang="ko-KR" altLang="en-US" dirty="0">
              <a:effectLst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38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ko-KR" altLang="en-US" sz="36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개요</a:t>
            </a:r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(Project Aim)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ko-KR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</a:t>
            </a:r>
            <a:r>
              <a:rPr lang="ko-KR" altLang="en-US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001 PROJECT 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  <a:endParaRPr 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969904-3187-498F-B12A-9B41676FAACD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1635426" y="1897105"/>
            <a:ext cx="9085386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소비자와 판매자 간의 구분이 없는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활발한 양방향 인터넷 강의 플랫폼 사이트를 구축하고자 합니다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UAI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주요 기능은 자동완성 검색 기능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개별 이용자 맞춤형 컨텐츠 추천 기능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컨텐츠 판매자를 위한 통계 데이터 제공 기능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정보 공유 커뮤니티 게시판 기능 등입니다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조건 별 검색 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&amp; 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자동완성 검색 기능을 통해 소비자의 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UX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향상시키고자 합니다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컨텐츠 소비자의 검색 데이터를 기반으로 맞춤형 컨텐츠 추천 기능을 제공함으로써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소비자의 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만족도와 플랫폼의 완성도를 높이고자 합니다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컨텐츠 판매자를 위한 집약적인 통계 데이터를 제공함으로써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소비자 뿐 만 아니라 판매자의 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UX 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또한 함께 향상시키고자 합니다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컨텐츠에 대해 사용자 간 정보를 공유할 수 있는 커뮤니티를 제공함으로써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플랫폼 내 소통을 활성화시키고자 합니다</a:t>
            </a:r>
            <a:r>
              <a:rPr lang="en-US" altLang="ko-KR" sz="1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75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4310067" y="1986844"/>
            <a:ext cx="3446585" cy="4201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3000" sy="103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101652" y="1986845"/>
            <a:ext cx="3446585" cy="4201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3000" sy="103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92132" y="1667330"/>
            <a:ext cx="3446585" cy="446282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en-US" altLang="ko-KR" sz="36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DISTRIBUTING RULES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ko-KR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</a:t>
            </a:r>
            <a:r>
              <a:rPr lang="ko-KR" altLang="en-US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001 PROJECT 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  <a:endParaRPr 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6314" y="2353849"/>
            <a:ext cx="332192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</a:t>
            </a:r>
            <a:endParaRPr lang="en-US" altLang="ko-KR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공지사항 게시판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구현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리뷰 게시판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구현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Q&amp;A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구현</a:t>
            </a: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기능 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등록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수정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삭제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검색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문서 작성</a:t>
            </a:r>
            <a:endParaRPr lang="en-US" altLang="ko-KR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문제기술서 작성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DB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1386" y="1801517"/>
            <a:ext cx="937904" cy="369332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유동연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92" y="1801517"/>
            <a:ext cx="937904" cy="369332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유필근</a:t>
            </a:r>
            <a:endParaRPr lang="ko-KR" altLang="en-US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793" y="2247022"/>
            <a:ext cx="31972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관리자 기능</a:t>
            </a:r>
            <a:endParaRPr lang="en-US" altLang="ko-KR" sz="800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상품 관리 기능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등록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수정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삭제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검색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</a:t>
            </a: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고급 기능</a:t>
            </a:r>
            <a:endParaRPr lang="en-US" altLang="ko-KR" sz="800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장바구니 기능 구현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600" dirty="0" err="1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찜하기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기능 구현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600" dirty="0" err="1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페이징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처리 기능 구현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</a:t>
            </a:r>
            <a:endParaRPr lang="en-US" altLang="ko-KR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게시판 구현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문서 작성</a:t>
            </a:r>
            <a:endParaRPr lang="en-US" altLang="ko-KR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일정 </a:t>
            </a:r>
            <a:r>
              <a:rPr lang="ko-KR" altLang="en-US" sz="1600" dirty="0" err="1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계힉표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작성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</a:p>
          <a:p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Product DB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설계</a:t>
            </a:r>
          </a:p>
          <a:p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BA459C-92FA-4DF4-AC3A-76F759F4AF5F}"/>
              </a:ext>
            </a:extLst>
          </p:cNvPr>
          <p:cNvGrpSpPr/>
          <p:nvPr/>
        </p:nvGrpSpPr>
        <p:grpSpPr>
          <a:xfrm>
            <a:off x="518482" y="1801517"/>
            <a:ext cx="3446585" cy="4386478"/>
            <a:chOff x="4369155" y="1802656"/>
            <a:chExt cx="3446585" cy="438647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9C90A7A-DB30-458B-8314-88460F26FB94}"/>
                </a:ext>
              </a:extLst>
            </p:cNvPr>
            <p:cNvSpPr/>
            <p:nvPr/>
          </p:nvSpPr>
          <p:spPr>
            <a:xfrm>
              <a:off x="4369155" y="1987984"/>
              <a:ext cx="3446585" cy="420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sx="103000" sy="103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BD8877-8877-4B92-B30E-5EBC92C6D288}"/>
                </a:ext>
              </a:extLst>
            </p:cNvPr>
            <p:cNvSpPr txBox="1"/>
            <p:nvPr/>
          </p:nvSpPr>
          <p:spPr>
            <a:xfrm>
              <a:off x="4451357" y="2248161"/>
              <a:ext cx="331891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rgbClr val="0934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화면 구현</a:t>
              </a:r>
              <a:endPara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메인 페이지</a:t>
              </a:r>
              <a:r>
                <a:rPr lang="en-US" altLang="ko-KR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, </a:t>
              </a:r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마이 페이지</a:t>
              </a:r>
              <a:endParaRPr lang="en-US" altLang="ko-KR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게시판 페이지</a:t>
              </a:r>
              <a:r>
                <a:rPr lang="en-US" altLang="ko-KR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, </a:t>
              </a:r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관리자 페이지</a:t>
              </a:r>
            </a:p>
            <a:p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회원가입 및 로그인 페이지</a:t>
              </a:r>
              <a:endParaRPr lang="en-US" altLang="ko-KR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endParaRPr lang="en-US" altLang="ko-KR" sz="10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rgbClr val="0934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세부 </a:t>
              </a:r>
              <a:r>
                <a:rPr lang="en-US" altLang="ko-KR" dirty="0">
                  <a:solidFill>
                    <a:srgbClr val="0934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UI </a:t>
              </a:r>
              <a:r>
                <a:rPr lang="ko-KR" altLang="en-US" dirty="0">
                  <a:solidFill>
                    <a:srgbClr val="0934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디자인</a:t>
              </a:r>
              <a:endPara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r>
                <a:rPr lang="en-US" altLang="ko-KR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UAI </a:t>
              </a:r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로고</a:t>
              </a:r>
              <a:r>
                <a:rPr lang="en-US" altLang="ko-KR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, </a:t>
              </a:r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광고 배너</a:t>
              </a:r>
            </a:p>
            <a:p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로그인 버튼</a:t>
              </a:r>
              <a:r>
                <a:rPr lang="en-US" altLang="ko-KR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,</a:t>
              </a:r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마이 페이지 메뉴 버튼 </a:t>
              </a:r>
              <a:endParaRPr lang="en-US" altLang="ko-KR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endParaRPr lang="ko-KR" altLang="en-US" sz="10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rgbClr val="0934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기획</a:t>
              </a:r>
              <a:endPara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초기 프로젝트 아이디어 구상</a:t>
              </a:r>
              <a:endParaRPr lang="en-US" altLang="ko-KR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endParaRPr lang="en-US" altLang="ko-KR" sz="10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dirty="0">
                  <a:solidFill>
                    <a:srgbClr val="0934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UML</a:t>
              </a:r>
            </a:p>
            <a:p>
              <a:r>
                <a:rPr lang="en-US" altLang="ko-KR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USE CASE DIAGRAM </a:t>
              </a:r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작성</a:t>
              </a:r>
              <a:endParaRPr lang="en-US" altLang="ko-KR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endParaRPr lang="en-US" altLang="ko-KR" sz="10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rgbClr val="0934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문서 작성</a:t>
              </a:r>
              <a:endPara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프로젝트 </a:t>
              </a:r>
              <a:r>
                <a:rPr lang="en-US" altLang="ko-KR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PPT </a:t>
              </a:r>
              <a:r>
                <a:rPr lang="ko-KR" altLang="en-US" sz="1400" dirty="0">
                  <a:solidFill>
                    <a:srgbClr val="09347E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작성</a:t>
              </a:r>
              <a:endParaRPr lang="en-US" altLang="ko-KR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245CBD-2FF9-420B-8DC6-C93C2FADB698}"/>
                </a:ext>
              </a:extLst>
            </p:cNvPr>
            <p:cNvSpPr txBox="1"/>
            <p:nvPr/>
          </p:nvSpPr>
          <p:spPr>
            <a:xfrm>
              <a:off x="5623495" y="1802656"/>
              <a:ext cx="937904" cy="369332"/>
            </a:xfrm>
            <a:prstGeom prst="rect">
              <a:avLst/>
            </a:prstGeom>
            <a:solidFill>
              <a:srgbClr val="09347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장민지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22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77570" y="1987983"/>
            <a:ext cx="3446585" cy="4201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3000" sy="103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160739" y="1987983"/>
            <a:ext cx="3446585" cy="4201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3000" sy="103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9635" y="1668469"/>
            <a:ext cx="3446585" cy="446282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en-US" altLang="ko-KR" sz="36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DISTRIBUTING RULES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ko-KR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</a:t>
            </a:r>
            <a:r>
              <a:rPr lang="ko-KR" altLang="en-US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001 PROJECT 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  <a:endParaRPr 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27792" y="2199305"/>
            <a:ext cx="31124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 관리</a:t>
            </a:r>
            <a:r>
              <a: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  <a:p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 기능 구현</a:t>
            </a:r>
          </a:p>
          <a:p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</a:t>
            </a:r>
            <a:r>
              <a:rPr lang="en-US" altLang="ko-KR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로그아웃 기능 구현</a:t>
            </a:r>
          </a:p>
          <a:p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기능 구현</a:t>
            </a:r>
            <a:endParaRPr lang="en-US" altLang="ko-KR" sz="14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00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관리자 기능</a:t>
            </a:r>
            <a:endParaRPr lang="en-US" altLang="ko-KR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상품 관리 기능 구현 </a:t>
            </a:r>
            <a:r>
              <a:rPr lang="ko-KR" altLang="en-US" sz="1400" dirty="0" err="1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서포트</a:t>
            </a:r>
            <a:endParaRPr lang="en-US" altLang="ko-KR" sz="14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기획</a:t>
            </a:r>
            <a:endParaRPr lang="en-US" altLang="ko-KR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시장 조사 및 분석</a:t>
            </a:r>
          </a:p>
          <a:p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자료 리서치</a:t>
            </a:r>
            <a:endParaRPr lang="en-US" altLang="ko-KR" sz="14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문서 작성</a:t>
            </a:r>
            <a:endParaRPr lang="en-US" altLang="ko-KR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일정 계획표 작성</a:t>
            </a:r>
          </a:p>
          <a:p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</a:t>
            </a:r>
            <a:r>
              <a:rPr lang="en-US" altLang="ko-KR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PPT </a:t>
            </a:r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</a:t>
            </a:r>
            <a:endParaRPr lang="en-US" altLang="ko-KR" sz="14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</a:p>
          <a:p>
            <a:r>
              <a:rPr lang="en-US" altLang="ko-KR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 DB </a:t>
            </a:r>
            <a:r>
              <a:rPr lang="ko-KR" altLang="en-US" sz="14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</a:t>
            </a:r>
            <a:endParaRPr lang="en-US" altLang="ko-KR" sz="1400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8889" y="1802656"/>
            <a:ext cx="937904" cy="369332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이효은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15080" y="1802656"/>
            <a:ext cx="937904" cy="369332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정연수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1010" y="2443696"/>
            <a:ext cx="3197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관리자 기능</a:t>
            </a:r>
            <a:endParaRPr lang="en-US" altLang="ko-KR" sz="800" dirty="0">
              <a:solidFill>
                <a:srgbClr val="0934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최근 주문 </a:t>
            </a:r>
            <a:r>
              <a:rPr lang="ko-KR" altLang="en-US" sz="1600" dirty="0" err="1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관리창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구현</a:t>
            </a: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최근 상품 </a:t>
            </a:r>
            <a:r>
              <a:rPr lang="ko-KR" altLang="en-US" sz="1600" dirty="0" err="1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관리창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구현</a:t>
            </a: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최근 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Q&amp;A </a:t>
            </a:r>
            <a:r>
              <a:rPr lang="ko-KR" altLang="en-US" sz="1600" dirty="0" err="1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관리창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구현 </a:t>
            </a: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최근 리뷰 </a:t>
            </a:r>
            <a:r>
              <a:rPr lang="ko-KR" altLang="en-US" sz="1600" dirty="0" err="1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관리창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구현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UML</a:t>
            </a:r>
          </a:p>
          <a:p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CLASS DIAGRAM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</a:t>
            </a:r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관리자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DB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전체 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DB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연동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064A77-64CF-48C7-A0E2-4BC2C81FD78F}"/>
              </a:ext>
            </a:extLst>
          </p:cNvPr>
          <p:cNvSpPr/>
          <p:nvPr/>
        </p:nvSpPr>
        <p:spPr>
          <a:xfrm>
            <a:off x="4323684" y="1987983"/>
            <a:ext cx="3446585" cy="4201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3000" sy="103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BDD38-EAC9-4D09-8688-E90E725BBA5D}"/>
              </a:ext>
            </a:extLst>
          </p:cNvPr>
          <p:cNvSpPr txBox="1"/>
          <p:nvPr/>
        </p:nvSpPr>
        <p:spPr>
          <a:xfrm>
            <a:off x="4446776" y="2357315"/>
            <a:ext cx="311247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</a:t>
            </a:r>
            <a:r>
              <a: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공지사항 게시판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구현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리뷰 게시판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구현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Q&amp;A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구현</a:t>
            </a: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기능 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등록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수정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삭제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검색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UML</a:t>
            </a:r>
          </a:p>
          <a:p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Sequence Diagram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</a:t>
            </a:r>
          </a:p>
          <a:p>
            <a:endParaRPr lang="en-US" altLang="ko-KR" sz="10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0934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</a:p>
          <a:p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</a:t>
            </a:r>
            <a:r>
              <a:rPr lang="en-US" altLang="ko-KR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DB </a:t>
            </a:r>
            <a:r>
              <a:rPr lang="ko-KR" altLang="en-US" sz="1600" dirty="0">
                <a:solidFill>
                  <a:srgbClr val="09347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설계</a:t>
            </a:r>
            <a:endParaRPr lang="en-US" altLang="ko-KR" sz="1600" dirty="0">
              <a:solidFill>
                <a:srgbClr val="09347E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D63DC1-5649-4940-A1BD-C3D5F0CEFDC3}"/>
              </a:ext>
            </a:extLst>
          </p:cNvPr>
          <p:cNvSpPr txBox="1"/>
          <p:nvPr/>
        </p:nvSpPr>
        <p:spPr>
          <a:xfrm>
            <a:off x="5578025" y="1802656"/>
            <a:ext cx="937904" cy="369332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이민우</a:t>
            </a:r>
            <a:endParaRPr lang="ko-KR" altLang="en-US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36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en-US" altLang="ko-KR" sz="36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DEVELOPMENT ENVIRONMENT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5C13ED65-D1E6-4625-BD8B-88388CDDB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0512" y="2608769"/>
            <a:ext cx="4279162" cy="272099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Development Tool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Eclipse(Spring Tool Suite 3.9.9 release)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Database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Oracle SQL Developer 17.3.1.279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Language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Java, JSP,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Javascript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HTML5, CSS3, Python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ko-KR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</a:t>
            </a:r>
            <a:r>
              <a:rPr lang="ko-KR" altLang="en-US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001 PROJECT 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  <a:endParaRPr 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E0A0DF-F1C0-481F-8EE6-EC4D1020B8A2}"/>
              </a:ext>
            </a:extLst>
          </p:cNvPr>
          <p:cNvCxnSpPr>
            <a:cxnSpLocks/>
          </p:cNvCxnSpPr>
          <p:nvPr/>
        </p:nvCxnSpPr>
        <p:spPr>
          <a:xfrm>
            <a:off x="1927517" y="2225710"/>
            <a:ext cx="0" cy="3013115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A29F018-3C32-4B24-9DEB-1BDE1C7D6682}"/>
              </a:ext>
            </a:extLst>
          </p:cNvPr>
          <p:cNvSpPr/>
          <p:nvPr/>
        </p:nvSpPr>
        <p:spPr>
          <a:xfrm>
            <a:off x="1825508" y="2621185"/>
            <a:ext cx="201176" cy="20117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88AD44-83B3-45AC-A6FC-DF3B079FCC72}"/>
              </a:ext>
            </a:extLst>
          </p:cNvPr>
          <p:cNvSpPr/>
          <p:nvPr/>
        </p:nvSpPr>
        <p:spPr>
          <a:xfrm>
            <a:off x="1825508" y="4722237"/>
            <a:ext cx="201176" cy="20117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EE56BA-D556-4BC6-AF43-18DD619BE33F}"/>
              </a:ext>
            </a:extLst>
          </p:cNvPr>
          <p:cNvSpPr/>
          <p:nvPr/>
        </p:nvSpPr>
        <p:spPr>
          <a:xfrm>
            <a:off x="1830665" y="3664950"/>
            <a:ext cx="201176" cy="201176"/>
          </a:xfrm>
          <a:prstGeom prst="ellipse">
            <a:avLst/>
          </a:prstGeom>
          <a:solidFill>
            <a:srgbClr val="EE2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5BD8234-9D07-4465-8B74-ACB3A5B4324C}"/>
              </a:ext>
            </a:extLst>
          </p:cNvPr>
          <p:cNvCxnSpPr>
            <a:cxnSpLocks/>
          </p:cNvCxnSpPr>
          <p:nvPr/>
        </p:nvCxnSpPr>
        <p:spPr>
          <a:xfrm>
            <a:off x="7244662" y="2225710"/>
            <a:ext cx="0" cy="3013115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774DEFE6-3327-4143-A20F-6A8B6EC227DE}"/>
              </a:ext>
            </a:extLst>
          </p:cNvPr>
          <p:cNvSpPr/>
          <p:nvPr/>
        </p:nvSpPr>
        <p:spPr>
          <a:xfrm>
            <a:off x="7142653" y="3660526"/>
            <a:ext cx="201176" cy="20117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0B8CD3-0C6A-4810-A08D-23A43ABF0BDC}"/>
              </a:ext>
            </a:extLst>
          </p:cNvPr>
          <p:cNvSpPr/>
          <p:nvPr/>
        </p:nvSpPr>
        <p:spPr>
          <a:xfrm>
            <a:off x="7142653" y="2621185"/>
            <a:ext cx="201176" cy="201176"/>
          </a:xfrm>
          <a:prstGeom prst="ellipse">
            <a:avLst/>
          </a:prstGeom>
          <a:solidFill>
            <a:srgbClr val="EE2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8084E51-C748-4662-AD7E-BE626385183B}"/>
              </a:ext>
            </a:extLst>
          </p:cNvPr>
          <p:cNvSpPr/>
          <p:nvPr/>
        </p:nvSpPr>
        <p:spPr>
          <a:xfrm>
            <a:off x="7137735" y="4696838"/>
            <a:ext cx="201176" cy="201176"/>
          </a:xfrm>
          <a:prstGeom prst="ellipse">
            <a:avLst/>
          </a:prstGeom>
          <a:solidFill>
            <a:srgbClr val="EE2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텍스트 개체 틀 29">
            <a:extLst>
              <a:ext uri="{FF2B5EF4-FFF2-40B4-BE49-F238E27FC236}">
                <a16:creationId xmlns:a16="http://schemas.microsoft.com/office/drawing/2014/main" id="{A058AD28-255E-428D-984B-389EBA0E25AC}"/>
              </a:ext>
            </a:extLst>
          </p:cNvPr>
          <p:cNvSpPr txBox="1">
            <a:spLocks/>
          </p:cNvSpPr>
          <p:nvPr/>
        </p:nvSpPr>
        <p:spPr>
          <a:xfrm>
            <a:off x="7467656" y="2608769"/>
            <a:ext cx="4279162" cy="272099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Java version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JavaSE-1.8 (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jre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1.8.0_191)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CSS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Bootstrap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Library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spring Framework, MYBATIS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53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en-US" altLang="ko-KR" sz="36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SERVER ENVIRONMENT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ko-KR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</a:t>
            </a:r>
            <a:r>
              <a:rPr lang="ko-KR" altLang="en-US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001 PROJECT 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  <a:endParaRPr 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6" name="텍스트 개체 틀 29">
            <a:extLst>
              <a:ext uri="{FF2B5EF4-FFF2-40B4-BE49-F238E27FC236}">
                <a16:creationId xmlns:a16="http://schemas.microsoft.com/office/drawing/2014/main" id="{C9DCF12A-DE52-4038-8510-6546384964D7}"/>
              </a:ext>
            </a:extLst>
          </p:cNvPr>
          <p:cNvSpPr txBox="1">
            <a:spLocks/>
          </p:cNvSpPr>
          <p:nvPr/>
        </p:nvSpPr>
        <p:spPr>
          <a:xfrm>
            <a:off x="2150511" y="2608769"/>
            <a:ext cx="4794037" cy="272099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OS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MICROSOFT WINDOW 10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Webserver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AWS(Amazon Web Service, UBUNTU 18.04.1 LTS)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Database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Oracle 11g express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0EAF37-A82A-4B0E-AC13-DBF56FE2B84A}"/>
              </a:ext>
            </a:extLst>
          </p:cNvPr>
          <p:cNvCxnSpPr>
            <a:cxnSpLocks/>
          </p:cNvCxnSpPr>
          <p:nvPr/>
        </p:nvCxnSpPr>
        <p:spPr>
          <a:xfrm>
            <a:off x="1927517" y="2225710"/>
            <a:ext cx="0" cy="3013115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9FF015F-B666-4C6D-B1FD-6D0E9382FD39}"/>
              </a:ext>
            </a:extLst>
          </p:cNvPr>
          <p:cNvSpPr/>
          <p:nvPr/>
        </p:nvSpPr>
        <p:spPr>
          <a:xfrm>
            <a:off x="1825508" y="2621185"/>
            <a:ext cx="201176" cy="20117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E9E4A4A-CAD1-44AD-9A19-9C40B97BC3A2}"/>
              </a:ext>
            </a:extLst>
          </p:cNvPr>
          <p:cNvSpPr/>
          <p:nvPr/>
        </p:nvSpPr>
        <p:spPr>
          <a:xfrm>
            <a:off x="1825508" y="4722237"/>
            <a:ext cx="201176" cy="20117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4AFC6C-8014-4D6F-8021-ED92621925CF}"/>
              </a:ext>
            </a:extLst>
          </p:cNvPr>
          <p:cNvSpPr/>
          <p:nvPr/>
        </p:nvSpPr>
        <p:spPr>
          <a:xfrm>
            <a:off x="1830665" y="3664950"/>
            <a:ext cx="201176" cy="201176"/>
          </a:xfrm>
          <a:prstGeom prst="ellipse">
            <a:avLst/>
          </a:prstGeom>
          <a:solidFill>
            <a:srgbClr val="EE2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FBC610-A216-4EFD-A6A3-A9261799574D}"/>
              </a:ext>
            </a:extLst>
          </p:cNvPr>
          <p:cNvCxnSpPr>
            <a:cxnSpLocks/>
          </p:cNvCxnSpPr>
          <p:nvPr/>
        </p:nvCxnSpPr>
        <p:spPr>
          <a:xfrm>
            <a:off x="7244662" y="2225710"/>
            <a:ext cx="0" cy="3013115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1963D70-8BA1-42CE-950D-5027254F37DC}"/>
              </a:ext>
            </a:extLst>
          </p:cNvPr>
          <p:cNvSpPr/>
          <p:nvPr/>
        </p:nvSpPr>
        <p:spPr>
          <a:xfrm>
            <a:off x="7142653" y="4170667"/>
            <a:ext cx="201176" cy="20117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677D14C-0203-4FDD-9D5B-5DF6160E12F5}"/>
              </a:ext>
            </a:extLst>
          </p:cNvPr>
          <p:cNvSpPr/>
          <p:nvPr/>
        </p:nvSpPr>
        <p:spPr>
          <a:xfrm>
            <a:off x="7142653" y="3131326"/>
            <a:ext cx="201176" cy="201176"/>
          </a:xfrm>
          <a:prstGeom prst="ellipse">
            <a:avLst/>
          </a:prstGeom>
          <a:solidFill>
            <a:srgbClr val="EE2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텍스트 개체 틀 29">
            <a:extLst>
              <a:ext uri="{FF2B5EF4-FFF2-40B4-BE49-F238E27FC236}">
                <a16:creationId xmlns:a16="http://schemas.microsoft.com/office/drawing/2014/main" id="{D2905DCB-CCBC-406F-97CA-21C19BB1FF9E}"/>
              </a:ext>
            </a:extLst>
          </p:cNvPr>
          <p:cNvSpPr txBox="1">
            <a:spLocks/>
          </p:cNvSpPr>
          <p:nvPr/>
        </p:nvSpPr>
        <p:spPr>
          <a:xfrm>
            <a:off x="7467656" y="2608769"/>
            <a:ext cx="4279162" cy="272099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Java version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OpenJDK 11.0.4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Web Application Server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Apache Tomcat 8.5.42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65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CF1C75-9CB3-4EA6-BF48-E1C66A74B63A}"/>
              </a:ext>
            </a:extLst>
          </p:cNvPr>
          <p:cNvCxnSpPr>
            <a:cxnSpLocks/>
          </p:cNvCxnSpPr>
          <p:nvPr/>
        </p:nvCxnSpPr>
        <p:spPr>
          <a:xfrm>
            <a:off x="9862484" y="1996695"/>
            <a:ext cx="519683" cy="399032"/>
          </a:xfrm>
          <a:prstGeom prst="line">
            <a:avLst/>
          </a:prstGeom>
          <a:ln w="28575">
            <a:solidFill>
              <a:srgbClr val="76B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0265279-98B1-499E-AAC2-2A552B3C1CF5}"/>
              </a:ext>
            </a:extLst>
          </p:cNvPr>
          <p:cNvCxnSpPr>
            <a:cxnSpLocks/>
          </p:cNvCxnSpPr>
          <p:nvPr/>
        </p:nvCxnSpPr>
        <p:spPr>
          <a:xfrm flipV="1">
            <a:off x="9773920" y="2406387"/>
            <a:ext cx="608247" cy="329520"/>
          </a:xfrm>
          <a:prstGeom prst="line">
            <a:avLst/>
          </a:prstGeom>
          <a:ln w="28575">
            <a:solidFill>
              <a:srgbClr val="76B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D040A1-F12B-4070-907F-76A60F447B7E}"/>
              </a:ext>
            </a:extLst>
          </p:cNvPr>
          <p:cNvSpPr/>
          <p:nvPr/>
        </p:nvSpPr>
        <p:spPr>
          <a:xfrm>
            <a:off x="5645426" y="3345573"/>
            <a:ext cx="4990696" cy="2539412"/>
          </a:xfrm>
          <a:prstGeom prst="rect">
            <a:avLst/>
          </a:prstGeom>
          <a:solidFill>
            <a:srgbClr val="76B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ko-KR" altLang="en-US" sz="36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화면 구현</a:t>
            </a: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ko-KR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PROJECT </a:t>
            </a:r>
            <a:r>
              <a:rPr lang="ko-KR" altLang="en-US" sz="11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001 PROJECT </a:t>
            </a:r>
            <a:r>
              <a: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문제기술서</a:t>
            </a:r>
            <a:endParaRPr lang="en-US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2" name="Content Placeholder 27">
            <a:extLst>
              <a:ext uri="{FF2B5EF4-FFF2-40B4-BE49-F238E27FC236}">
                <a16:creationId xmlns:a16="http://schemas.microsoft.com/office/drawing/2014/main" id="{20D161CF-BC16-4F7D-BB0F-54E118699125}"/>
              </a:ext>
            </a:extLst>
          </p:cNvPr>
          <p:cNvSpPr>
            <a:spLocks noGrp="1"/>
          </p:cNvSpPr>
          <p:nvPr/>
        </p:nvSpPr>
        <p:spPr>
          <a:xfrm>
            <a:off x="914086" y="1341298"/>
            <a:ext cx="2860419" cy="5000287"/>
          </a:xfrm>
          <a:prstGeom prst="roundRect">
            <a:avLst>
              <a:gd name="adj" fmla="val 32240"/>
            </a:avLst>
          </a:prstGeom>
          <a:solidFill>
            <a:schemeClr val="bg1">
              <a:lumMod val="7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955271-A176-49C2-AC75-C004FE947FAA}"/>
              </a:ext>
            </a:extLst>
          </p:cNvPr>
          <p:cNvSpPr/>
          <p:nvPr/>
        </p:nvSpPr>
        <p:spPr>
          <a:xfrm>
            <a:off x="3969389" y="1811193"/>
            <a:ext cx="7054315" cy="4400611"/>
          </a:xfrm>
          <a:prstGeom prst="roundRect">
            <a:avLst>
              <a:gd name="adj" fmla="val 6566"/>
            </a:avLst>
          </a:prstGeom>
          <a:noFill/>
          <a:ln w="1905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2855AE-EDCC-4D3C-9F38-EBA0158A99C3}"/>
              </a:ext>
            </a:extLst>
          </p:cNvPr>
          <p:cNvSpPr/>
          <p:nvPr/>
        </p:nvSpPr>
        <p:spPr>
          <a:xfrm>
            <a:off x="7028903" y="1981197"/>
            <a:ext cx="797260" cy="508251"/>
          </a:xfrm>
          <a:prstGeom prst="rect">
            <a:avLst/>
          </a:prstGeom>
          <a:solidFill>
            <a:srgbClr val="C6E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47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Logo</a:t>
            </a:r>
            <a:endParaRPr lang="ko-KR" altLang="en-US" dirty="0">
              <a:solidFill>
                <a:srgbClr val="09347E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4162C-C6A8-45CF-BF24-1A4B94024448}"/>
              </a:ext>
            </a:extLst>
          </p:cNvPr>
          <p:cNvSpPr/>
          <p:nvPr/>
        </p:nvSpPr>
        <p:spPr>
          <a:xfrm>
            <a:off x="4277510" y="2661842"/>
            <a:ext cx="6344308" cy="508251"/>
          </a:xfrm>
          <a:prstGeom prst="rect">
            <a:avLst/>
          </a:prstGeom>
          <a:solidFill>
            <a:srgbClr val="76B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8CA33-191E-4EC5-8B27-50BEE5F5A9B6}"/>
              </a:ext>
            </a:extLst>
          </p:cNvPr>
          <p:cNvSpPr/>
          <p:nvPr/>
        </p:nvSpPr>
        <p:spPr>
          <a:xfrm>
            <a:off x="5789008" y="3495039"/>
            <a:ext cx="4664884" cy="761597"/>
          </a:xfrm>
          <a:prstGeom prst="rect">
            <a:avLst/>
          </a:prstGeom>
          <a:solidFill>
            <a:srgbClr val="C6E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99A87E-E6DA-4EDA-892F-EE2A5AC71F54}"/>
              </a:ext>
            </a:extLst>
          </p:cNvPr>
          <p:cNvSpPr/>
          <p:nvPr/>
        </p:nvSpPr>
        <p:spPr>
          <a:xfrm>
            <a:off x="4277510" y="3337008"/>
            <a:ext cx="1242918" cy="2539412"/>
          </a:xfrm>
          <a:prstGeom prst="rect">
            <a:avLst/>
          </a:prstGeom>
          <a:solidFill>
            <a:srgbClr val="C6E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E7C6F-1CEC-4485-AB9C-D6F450A3CF89}"/>
              </a:ext>
            </a:extLst>
          </p:cNvPr>
          <p:cNvSpPr/>
          <p:nvPr/>
        </p:nvSpPr>
        <p:spPr>
          <a:xfrm>
            <a:off x="5802379" y="4386421"/>
            <a:ext cx="4651513" cy="1308701"/>
          </a:xfrm>
          <a:prstGeom prst="rect">
            <a:avLst/>
          </a:prstGeom>
          <a:solidFill>
            <a:srgbClr val="C6E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B0F3AB-2373-4F77-AA3F-AA7890FCAAD7}"/>
              </a:ext>
            </a:extLst>
          </p:cNvPr>
          <p:cNvSpPr/>
          <p:nvPr/>
        </p:nvSpPr>
        <p:spPr>
          <a:xfrm>
            <a:off x="4404605" y="3464930"/>
            <a:ext cx="988728" cy="715670"/>
          </a:xfrm>
          <a:prstGeom prst="rect">
            <a:avLst/>
          </a:prstGeom>
          <a:solidFill>
            <a:srgbClr val="76B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7E55B5C-8AE0-462E-AA08-C3EFAF4B6121}"/>
              </a:ext>
            </a:extLst>
          </p:cNvPr>
          <p:cNvSpPr/>
          <p:nvPr/>
        </p:nvSpPr>
        <p:spPr>
          <a:xfrm>
            <a:off x="10250066" y="2200384"/>
            <a:ext cx="386056" cy="386056"/>
          </a:xfrm>
          <a:prstGeom prst="ellipse">
            <a:avLst/>
          </a:prstGeom>
          <a:solidFill>
            <a:srgbClr val="FC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BBE73B-17FF-427B-BF6B-3B7150210A1E}"/>
              </a:ext>
            </a:extLst>
          </p:cNvPr>
          <p:cNvSpPr/>
          <p:nvPr/>
        </p:nvSpPr>
        <p:spPr>
          <a:xfrm>
            <a:off x="5061688" y="5417748"/>
            <a:ext cx="386056" cy="386056"/>
          </a:xfrm>
          <a:prstGeom prst="ellipse">
            <a:avLst/>
          </a:prstGeom>
          <a:solidFill>
            <a:srgbClr val="FC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CF31F4-C866-4906-BDFF-0194E990B522}"/>
              </a:ext>
            </a:extLst>
          </p:cNvPr>
          <p:cNvSpPr/>
          <p:nvPr/>
        </p:nvSpPr>
        <p:spPr>
          <a:xfrm>
            <a:off x="5709939" y="3374096"/>
            <a:ext cx="386056" cy="386056"/>
          </a:xfrm>
          <a:prstGeom prst="ellipse">
            <a:avLst/>
          </a:prstGeom>
          <a:solidFill>
            <a:srgbClr val="FC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69B342-ED7F-47C1-AC35-A1C6F54E327E}"/>
              </a:ext>
            </a:extLst>
          </p:cNvPr>
          <p:cNvSpPr/>
          <p:nvPr/>
        </p:nvSpPr>
        <p:spPr>
          <a:xfrm>
            <a:off x="4333012" y="2746567"/>
            <a:ext cx="6197026" cy="36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Navigator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1E7649-F9A2-45E6-B095-FE8B72BCD75D}"/>
              </a:ext>
            </a:extLst>
          </p:cNvPr>
          <p:cNvSpPr/>
          <p:nvPr/>
        </p:nvSpPr>
        <p:spPr>
          <a:xfrm>
            <a:off x="4445168" y="3657430"/>
            <a:ext cx="888831" cy="31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Login</a:t>
            </a:r>
            <a:endParaRPr lang="ko-KR" altLang="en-US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C67B16-623B-4FFF-9995-2C2E01CE63D6}"/>
              </a:ext>
            </a:extLst>
          </p:cNvPr>
          <p:cNvSpPr/>
          <p:nvPr/>
        </p:nvSpPr>
        <p:spPr>
          <a:xfrm>
            <a:off x="7506676" y="3727587"/>
            <a:ext cx="1242918" cy="29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광고 배너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8FA29C-C909-4227-A709-85D9BB539C56}"/>
              </a:ext>
            </a:extLst>
          </p:cNvPr>
          <p:cNvSpPr/>
          <p:nvPr/>
        </p:nvSpPr>
        <p:spPr>
          <a:xfrm>
            <a:off x="7519315" y="4860026"/>
            <a:ext cx="1242918" cy="29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강의 목록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AC1991E-1D33-439F-9198-FBF0EC729820}"/>
              </a:ext>
            </a:extLst>
          </p:cNvPr>
          <p:cNvSpPr/>
          <p:nvPr/>
        </p:nvSpPr>
        <p:spPr>
          <a:xfrm>
            <a:off x="2094031" y="1647138"/>
            <a:ext cx="386056" cy="386056"/>
          </a:xfrm>
          <a:prstGeom prst="ellipse">
            <a:avLst/>
          </a:prstGeom>
          <a:solidFill>
            <a:srgbClr val="FC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22FE4FF-F1CB-4A40-992B-174050750AD1}"/>
              </a:ext>
            </a:extLst>
          </p:cNvPr>
          <p:cNvSpPr/>
          <p:nvPr/>
        </p:nvSpPr>
        <p:spPr>
          <a:xfrm>
            <a:off x="2091775" y="3434898"/>
            <a:ext cx="386056" cy="386056"/>
          </a:xfrm>
          <a:prstGeom prst="ellipse">
            <a:avLst/>
          </a:prstGeom>
          <a:solidFill>
            <a:srgbClr val="FC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B441E4-F3ED-42C2-AAA8-9D22C7D2C12C}"/>
              </a:ext>
            </a:extLst>
          </p:cNvPr>
          <p:cNvSpPr/>
          <p:nvPr/>
        </p:nvSpPr>
        <p:spPr>
          <a:xfrm>
            <a:off x="1236292" y="2060607"/>
            <a:ext cx="21441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Home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연결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공지사항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강의 목록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리뷰 게시판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Q&amp;A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게시판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EAC0BCE-7160-4C48-9CCE-72AB2BFEE7F7}"/>
              </a:ext>
            </a:extLst>
          </p:cNvPr>
          <p:cNvSpPr/>
          <p:nvPr/>
        </p:nvSpPr>
        <p:spPr>
          <a:xfrm>
            <a:off x="2091775" y="4799169"/>
            <a:ext cx="386056" cy="386056"/>
          </a:xfrm>
          <a:prstGeom prst="ellipse">
            <a:avLst/>
          </a:prstGeom>
          <a:solidFill>
            <a:srgbClr val="FC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ECA292-35FA-4EBB-8D57-49B9D81BAB5D}"/>
              </a:ext>
            </a:extLst>
          </p:cNvPr>
          <p:cNvSpPr/>
          <p:nvPr/>
        </p:nvSpPr>
        <p:spPr>
          <a:xfrm>
            <a:off x="9346879" y="1923905"/>
            <a:ext cx="1373933" cy="160230"/>
          </a:xfrm>
          <a:prstGeom prst="rect">
            <a:avLst/>
          </a:prstGeom>
          <a:solidFill>
            <a:srgbClr val="76B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AF8097-90DF-4500-B469-6AC66F6FB510}"/>
              </a:ext>
            </a:extLst>
          </p:cNvPr>
          <p:cNvSpPr/>
          <p:nvPr/>
        </p:nvSpPr>
        <p:spPr>
          <a:xfrm>
            <a:off x="1243136" y="3831815"/>
            <a:ext cx="21441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로그인 </a:t>
            </a:r>
            <a:r>
              <a:rPr lang="en-US" altLang="ko-KR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및 회원가입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마이페이지 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관리자 페이지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550243E-28F8-4E5B-832E-7B747F0FB584}"/>
              </a:ext>
            </a:extLst>
          </p:cNvPr>
          <p:cNvSpPr/>
          <p:nvPr/>
        </p:nvSpPr>
        <p:spPr>
          <a:xfrm>
            <a:off x="1212728" y="5212638"/>
            <a:ext cx="21441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광고 배너 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강의 목록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강의명</a:t>
            </a:r>
            <a:r>
              <a:rPr lang="ko-KR" altLang="en-US" sz="15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및 </a:t>
            </a:r>
            <a:r>
              <a:rPr lang="ko-KR" altLang="en-US" sz="15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강사명</a:t>
            </a:r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51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5791</TotalTime>
  <Words>757</Words>
  <Application>Microsoft Office PowerPoint</Application>
  <PresentationFormat>와이드스크린</PresentationFormat>
  <Paragraphs>257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나눔스퀘어</vt:lpstr>
      <vt:lpstr>나눔스퀘어 ExtraBold</vt:lpstr>
      <vt:lpstr>나눔스퀘어_ac Bold</vt:lpstr>
      <vt:lpstr>나눔스퀘어OTF_ac</vt:lpstr>
      <vt:lpstr>나눔스퀘어OTF_ac Bold</vt:lpstr>
      <vt:lpstr>나눔스퀘어OTF_ac ExtraBold</vt:lpstr>
      <vt:lpstr>맑은 고딕</vt:lpstr>
      <vt:lpstr>Arial</vt:lpstr>
      <vt:lpstr>Wingdings</vt:lpstr>
      <vt:lpstr>Office 테마</vt:lpstr>
      <vt:lpstr>UAI PROJECT</vt:lpstr>
      <vt:lpstr>PowerPoint 프레젠테이션</vt:lpstr>
      <vt:lpstr>PART 1  PROJECT 문제 기술서</vt:lpstr>
      <vt:lpstr>프로젝트 개요(Project Aim)</vt:lpstr>
      <vt:lpstr>DISTRIBUTING RULES</vt:lpstr>
      <vt:lpstr>DISTRIBUTING RULES</vt:lpstr>
      <vt:lpstr>DEVELOPMENT ENVIRONMENT</vt:lpstr>
      <vt:lpstr>SERVER ENVIRONMENT</vt:lpstr>
      <vt:lpstr>화면 구현</vt:lpstr>
      <vt:lpstr>기능 구현</vt:lpstr>
      <vt:lpstr>PART 2  DIAGRAM</vt:lpstr>
      <vt:lpstr>UML USE CASE</vt:lpstr>
      <vt:lpstr>UML USER SEQUENCE</vt:lpstr>
      <vt:lpstr>UML ADMINISTRATOR SEQUENCE</vt:lpstr>
      <vt:lpstr>UML CLASS</vt:lpstr>
      <vt:lpstr>PART 3  아키텍처 특장점</vt:lpstr>
      <vt:lpstr>ARCHITECTURE</vt:lpstr>
      <vt:lpstr>PART 4  PROJECT P&amp;R SCHEDULE</vt:lpstr>
      <vt:lpstr>Project Schedule</vt:lpstr>
      <vt:lpstr>PART 5  DEMO</vt:lpstr>
      <vt:lpstr>DEMO</vt:lpstr>
      <vt:lpstr>DEMO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Jang Min jee</cp:lastModifiedBy>
  <cp:revision>483</cp:revision>
  <dcterms:created xsi:type="dcterms:W3CDTF">2017-12-10T15:04:34Z</dcterms:created>
  <dcterms:modified xsi:type="dcterms:W3CDTF">2020-05-31T08:08:48Z</dcterms:modified>
</cp:coreProperties>
</file>