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6" r:id="rId4"/>
    <p:sldId id="274" r:id="rId5"/>
    <p:sldId id="269" r:id="rId6"/>
    <p:sldId id="271" r:id="rId7"/>
    <p:sldId id="265" r:id="rId8"/>
    <p:sldId id="264" r:id="rId9"/>
    <p:sldId id="288" r:id="rId10"/>
    <p:sldId id="289" r:id="rId11"/>
    <p:sldId id="263" r:id="rId12"/>
    <p:sldId id="276" r:id="rId13"/>
    <p:sldId id="277" r:id="rId14"/>
    <p:sldId id="287" r:id="rId15"/>
    <p:sldId id="283" r:id="rId16"/>
    <p:sldId id="292" r:id="rId17"/>
    <p:sldId id="285" r:id="rId18"/>
    <p:sldId id="278" r:id="rId19"/>
    <p:sldId id="290" r:id="rId20"/>
    <p:sldId id="291" r:id="rId21"/>
    <p:sldId id="284" r:id="rId22"/>
    <p:sldId id="294" r:id="rId23"/>
    <p:sldId id="295" r:id="rId24"/>
    <p:sldId id="296" r:id="rId25"/>
    <p:sldId id="272" r:id="rId26"/>
    <p:sldId id="275" r:id="rId27"/>
    <p:sldId id="299" r:id="rId28"/>
    <p:sldId id="270" r:id="rId2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99DD67C-FBFC-4533-AE3F-4C6D6B501355}">
          <p14:sldIdLst>
            <p14:sldId id="256"/>
            <p14:sldId id="273"/>
            <p14:sldId id="266"/>
            <p14:sldId id="274"/>
            <p14:sldId id="269"/>
            <p14:sldId id="271"/>
            <p14:sldId id="265"/>
            <p14:sldId id="264"/>
          </p14:sldIdLst>
        </p14:section>
        <p14:section name="제목 없는 구역" id="{FEDC626A-CF4C-40E8-BE88-7395F6EA829E}">
          <p14:sldIdLst>
            <p14:sldId id="288"/>
            <p14:sldId id="289"/>
            <p14:sldId id="263"/>
            <p14:sldId id="276"/>
            <p14:sldId id="277"/>
            <p14:sldId id="287"/>
            <p14:sldId id="283"/>
            <p14:sldId id="292"/>
            <p14:sldId id="285"/>
            <p14:sldId id="278"/>
            <p14:sldId id="290"/>
            <p14:sldId id="291"/>
            <p14:sldId id="284"/>
            <p14:sldId id="294"/>
            <p14:sldId id="295"/>
            <p14:sldId id="296"/>
            <p14:sldId id="272"/>
            <p14:sldId id="275"/>
            <p14:sldId id="299"/>
          </p14:sldIdLst>
        </p14:section>
        <p14:section name="제목 없는 구역" id="{BEF572E7-C795-4F53-90B2-43E9E51D4F65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FFFFFF"/>
    <a:srgbClr val="B9B9B9"/>
    <a:srgbClr val="3B2F95"/>
    <a:srgbClr val="7B7B7B"/>
    <a:srgbClr val="605348"/>
    <a:srgbClr val="404040"/>
    <a:srgbClr val="342D27"/>
    <a:srgbClr val="F4623A"/>
    <a:srgbClr val="FF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78" autoAdjust="0"/>
    <p:restoredTop sz="95090" autoAdjust="0"/>
  </p:normalViewPr>
  <p:slideViewPr>
    <p:cSldViewPr>
      <p:cViewPr varScale="1">
        <p:scale>
          <a:sx n="50" d="100"/>
          <a:sy n="50" d="100"/>
        </p:scale>
        <p:origin x="36" y="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.png"/><Relationship Id="rId7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8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8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microsoft.com/office/2007/relationships/hdphoto" Target="../media/hdphoto1.wdp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8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13.png"/><Relationship Id="rId7" Type="http://schemas.openxmlformats.org/officeDocument/2006/relationships/image" Target="../media/image4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8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docs.google.com/spreadsheets/d/1m45QtVoeYHSxd9FAbLC70vktWpb7pmT2Dlzv5tU1eOA/edit#gid=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ovenapp.io/project/CO7p5S7GcqUboYR5WoNUqfU3t27YV4YD#7dwqk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psycho.cahyadsn.com/mbti_test/" TargetMode="External"/><Relationship Id="rId3" Type="http://schemas.openxmlformats.org/officeDocument/2006/relationships/image" Target="../media/image13.png"/><Relationship Id="rId7" Type="http://schemas.openxmlformats.org/officeDocument/2006/relationships/hyperlink" Target="https://www.kaggle.com/code/mercurio117/mbti-500/data" TargetMode="External"/><Relationship Id="rId12" Type="http://schemas.openxmlformats.org/officeDocument/2006/relationships/hyperlink" Target="https://baam-ki.tistory.com/52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hyperlink" Target="https://youngjinmo.github.io/2021/05/passwordencoder/" TargetMode="External"/><Relationship Id="rId5" Type="http://schemas.openxmlformats.org/officeDocument/2006/relationships/image" Target="../media/image47.png"/><Relationship Id="rId10" Type="http://schemas.openxmlformats.org/officeDocument/2006/relationships/hyperlink" Target="https://www.hanumoka.net/2020/07/02/springBoot-20200702-sringboot-async-service/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congsong.tistory.com/category/Spring%20Boot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2.png"/><Relationship Id="rId7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B2F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386045" y="9074008"/>
            <a:ext cx="1626653" cy="1535922"/>
            <a:chOff x="14386045" y="9074008"/>
            <a:chExt cx="1626653" cy="15359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86045" y="9074008"/>
              <a:ext cx="1626653" cy="15359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482" y="3644520"/>
            <a:ext cx="10206480" cy="23996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80865" y="8362637"/>
            <a:ext cx="3950662" cy="5059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491820" y="925651"/>
            <a:ext cx="6171429" cy="2530813"/>
            <a:chOff x="14491820" y="925651"/>
            <a:chExt cx="6171429" cy="25308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680000">
              <a:off x="14491820" y="925651"/>
              <a:ext cx="6171429" cy="253081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524088" y="-2607887"/>
            <a:ext cx="7330005" cy="6065215"/>
            <a:chOff x="-2524088" y="-2607887"/>
            <a:chExt cx="7330005" cy="60652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3000000">
              <a:off x="-2524088" y="-2607887"/>
              <a:ext cx="7330005" cy="60652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81005" y="7561537"/>
            <a:ext cx="5766628" cy="5766628"/>
            <a:chOff x="9281005" y="7561537"/>
            <a:chExt cx="5766628" cy="57666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9281005" y="7561537"/>
              <a:ext cx="5766628" cy="5766628"/>
            </a:xfrm>
            <a:prstGeom prst="rect">
              <a:avLst/>
            </a:prstGeom>
          </p:spPr>
        </p:pic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16A262-5539-72ED-4AA9-7175C67BC496}"/>
              </a:ext>
            </a:extLst>
          </p:cNvPr>
          <p:cNvSpPr/>
          <p:nvPr/>
        </p:nvSpPr>
        <p:spPr>
          <a:xfrm>
            <a:off x="2209800" y="7962900"/>
            <a:ext cx="2590800" cy="3048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2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37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D41527-95A4-E9E8-7281-CB507AC5598F}"/>
              </a:ext>
            </a:extLst>
          </p:cNvPr>
          <p:cNvSpPr txBox="1"/>
          <p:nvPr/>
        </p:nvSpPr>
        <p:spPr>
          <a:xfrm>
            <a:off x="2438400" y="794583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B2F9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KDT</a:t>
            </a:r>
            <a:r>
              <a:rPr lang="ko-KR" altLang="en-US" dirty="0">
                <a:solidFill>
                  <a:srgbClr val="3B2F9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휴먼교육센터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EF1488A-A20E-F40A-39CC-66921D141CE9}"/>
              </a:ext>
            </a:extLst>
          </p:cNvPr>
          <p:cNvSpPr txBox="1"/>
          <p:nvPr/>
        </p:nvSpPr>
        <p:spPr>
          <a:xfrm>
            <a:off x="1409482" y="635349"/>
            <a:ext cx="24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내용</a:t>
            </a:r>
          </a:p>
        </p:txBody>
      </p:sp>
      <p:pic>
        <p:nvPicPr>
          <p:cNvPr id="2" name="Object 12">
            <a:extLst>
              <a:ext uri="{FF2B5EF4-FFF2-40B4-BE49-F238E27FC236}">
                <a16:creationId xmlns:a16="http://schemas.microsoft.com/office/drawing/2014/main" id="{D3AFC8E4-8F76-C939-80AF-89CFB7B90D6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2620" y="739203"/>
            <a:ext cx="371721" cy="378559"/>
          </a:xfrm>
          <a:prstGeom prst="rect">
            <a:avLst/>
          </a:prstGeom>
        </p:spPr>
      </p:pic>
      <p:grpSp>
        <p:nvGrpSpPr>
          <p:cNvPr id="4" name="그룹 1004">
            <a:extLst>
              <a:ext uri="{FF2B5EF4-FFF2-40B4-BE49-F238E27FC236}">
                <a16:creationId xmlns:a16="http://schemas.microsoft.com/office/drawing/2014/main" id="{4DE87A0F-101E-D6FC-4528-A34C5EA22F92}"/>
              </a:ext>
            </a:extLst>
          </p:cNvPr>
          <p:cNvGrpSpPr/>
          <p:nvPr/>
        </p:nvGrpSpPr>
        <p:grpSpPr>
          <a:xfrm>
            <a:off x="3296287" y="833245"/>
            <a:ext cx="12521214" cy="95238"/>
            <a:chOff x="3296287" y="833245"/>
            <a:chExt cx="12521214" cy="95238"/>
          </a:xfrm>
        </p:grpSpPr>
        <p:pic>
          <p:nvPicPr>
            <p:cNvPr id="5" name="Object 20">
              <a:extLst>
                <a:ext uri="{FF2B5EF4-FFF2-40B4-BE49-F238E27FC236}">
                  <a16:creationId xmlns:a16="http://schemas.microsoft.com/office/drawing/2014/main" id="{8D59EE9A-BEA9-8BD8-A5FA-A8FE26C55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6287" y="833245"/>
              <a:ext cx="12521214" cy="95238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5817E36-A62F-9B9B-91F4-F55E5EBA0281}"/>
              </a:ext>
            </a:extLst>
          </p:cNvPr>
          <p:cNvSpPr txBox="1"/>
          <p:nvPr/>
        </p:nvSpPr>
        <p:spPr>
          <a:xfrm>
            <a:off x="15790292" y="695492"/>
            <a:ext cx="1510109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사용기능</a:t>
            </a:r>
            <a:endParaRPr lang="en-US" altLang="ko-KR" sz="1600" dirty="0">
              <a:solidFill>
                <a:srgbClr val="3B2F9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36694-04E6-A713-34BC-27D888503E49}"/>
              </a:ext>
            </a:extLst>
          </p:cNvPr>
          <p:cNvSpPr txBox="1"/>
          <p:nvPr/>
        </p:nvSpPr>
        <p:spPr>
          <a:xfrm>
            <a:off x="842055" y="1473781"/>
            <a:ext cx="456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사용 기능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7DE344C-7283-FC5E-4ADA-FAC9CCEE3506}"/>
              </a:ext>
            </a:extLst>
          </p:cNvPr>
          <p:cNvGrpSpPr/>
          <p:nvPr/>
        </p:nvGrpSpPr>
        <p:grpSpPr>
          <a:xfrm>
            <a:off x="842055" y="2522488"/>
            <a:ext cx="16226745" cy="6641751"/>
            <a:chOff x="842054" y="2681545"/>
            <a:chExt cx="16226745" cy="664175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ADA076B-F7CD-8062-9D9D-BB1D53997F8D}"/>
                </a:ext>
              </a:extLst>
            </p:cNvPr>
            <p:cNvSpPr/>
            <p:nvPr/>
          </p:nvSpPr>
          <p:spPr>
            <a:xfrm>
              <a:off x="842054" y="2681545"/>
              <a:ext cx="16226745" cy="66417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A669799-013C-BF08-6F9D-3BD178CCB83E}"/>
                </a:ext>
              </a:extLst>
            </p:cNvPr>
            <p:cNvSpPr/>
            <p:nvPr/>
          </p:nvSpPr>
          <p:spPr>
            <a:xfrm>
              <a:off x="1338622" y="3241431"/>
              <a:ext cx="45719" cy="5574719"/>
            </a:xfrm>
            <a:prstGeom prst="rect">
              <a:avLst/>
            </a:prstGeom>
            <a:solidFill>
              <a:srgbClr val="3B2F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C466753-FBEA-41B1-5435-C52994CC6B92}"/>
                </a:ext>
              </a:extLst>
            </p:cNvPr>
            <p:cNvSpPr/>
            <p:nvPr/>
          </p:nvSpPr>
          <p:spPr>
            <a:xfrm>
              <a:off x="1221391" y="3905440"/>
              <a:ext cx="304801" cy="3048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3B2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B1EC2A-7D21-1168-99AF-BFED7ACD81F3}"/>
                </a:ext>
              </a:extLst>
            </p:cNvPr>
            <p:cNvSpPr txBox="1"/>
            <p:nvPr/>
          </p:nvSpPr>
          <p:spPr>
            <a:xfrm>
              <a:off x="1637026" y="3770621"/>
              <a:ext cx="345948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2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프론트엔드</a:t>
              </a:r>
              <a:endPara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470BEA-6C55-79C6-DE5B-DFAEFD2AEDE2}"/>
                </a:ext>
              </a:extLst>
            </p:cNvPr>
            <p:cNvSpPr txBox="1"/>
            <p:nvPr/>
          </p:nvSpPr>
          <p:spPr>
            <a:xfrm>
              <a:off x="1643423" y="4453235"/>
              <a:ext cx="1283457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Jquery</a:t>
              </a: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3.6.0 , </a:t>
              </a:r>
              <a:r>
                <a:rPr lang="en-US" altLang="ko-KR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Thymeleaf</a:t>
              </a: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3.0.15, Bootstrap 5.1.3, </a:t>
              </a:r>
              <a:r>
                <a:rPr lang="en-US" altLang="ko-KR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MediaQuery</a:t>
              </a: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flexbox, Ajax 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547D616-703B-D4DC-4D69-5B57BD095D19}"/>
                </a:ext>
              </a:extLst>
            </p:cNvPr>
            <p:cNvSpPr/>
            <p:nvPr/>
          </p:nvSpPr>
          <p:spPr>
            <a:xfrm>
              <a:off x="1198480" y="5520750"/>
              <a:ext cx="304801" cy="3048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3B2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661E29-1D7B-C0B7-64F6-0E16B58FB735}"/>
                </a:ext>
              </a:extLst>
            </p:cNvPr>
            <p:cNvSpPr txBox="1"/>
            <p:nvPr/>
          </p:nvSpPr>
          <p:spPr>
            <a:xfrm>
              <a:off x="1620512" y="5434134"/>
              <a:ext cx="345948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2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백엔드</a:t>
              </a:r>
              <a:endPara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AC347A-9012-4663-2DD2-3C2C266E03CD}"/>
                </a:ext>
              </a:extLst>
            </p:cNvPr>
            <p:cNvSpPr txBox="1"/>
            <p:nvPr/>
          </p:nvSpPr>
          <p:spPr>
            <a:xfrm>
              <a:off x="1649284" y="6065103"/>
              <a:ext cx="127284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Spring boot 2.7.2 , </a:t>
              </a:r>
              <a:r>
                <a:rPr lang="en-US" altLang="ko-KR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Mybatis</a:t>
              </a: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3.5.9, Junit 5.8.2, Lombok 1.18.24 , log4j 2.17.2, </a:t>
              </a:r>
              <a:r>
                <a:rPr lang="en-US" altLang="ko-KR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logback</a:t>
              </a: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1.2.11, </a:t>
              </a:r>
              <a:r>
                <a:rPr lang="en-US" altLang="ko-KR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RestAPI</a:t>
              </a: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Spring Security 5.7.2, </a:t>
              </a:r>
              <a:r>
                <a:rPr lang="en-US" altLang="ko-KR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Gson</a:t>
              </a: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2.8.5, </a:t>
              </a:r>
              <a:r>
                <a:rPr lang="en-US" altLang="ko-KR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Jython</a:t>
              </a: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2.7.2, </a:t>
              </a:r>
              <a:r>
                <a:rPr lang="en-US" altLang="ko-KR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HikariCP</a:t>
              </a: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4.0.3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601654D-87BD-B71E-C953-62C158097540}"/>
                </a:ext>
              </a:extLst>
            </p:cNvPr>
            <p:cNvSpPr/>
            <p:nvPr/>
          </p:nvSpPr>
          <p:spPr>
            <a:xfrm>
              <a:off x="1209080" y="7545995"/>
              <a:ext cx="304801" cy="3048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3B2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AFB46A-6F72-5A67-5F9E-BCF0DC3BF880}"/>
                </a:ext>
              </a:extLst>
            </p:cNvPr>
            <p:cNvSpPr txBox="1"/>
            <p:nvPr/>
          </p:nvSpPr>
          <p:spPr>
            <a:xfrm>
              <a:off x="1654023" y="7467562"/>
              <a:ext cx="345948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2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협업툴</a:t>
              </a:r>
              <a:endPara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043532-10BC-A662-1393-4EDB770C09AB}"/>
                </a:ext>
              </a:extLst>
            </p:cNvPr>
            <p:cNvSpPr txBox="1"/>
            <p:nvPr/>
          </p:nvSpPr>
          <p:spPr>
            <a:xfrm>
              <a:off x="1671607" y="8096856"/>
              <a:ext cx="244319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GIT (</a:t>
              </a:r>
              <a:r>
                <a:rPr lang="ko-KR" alt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소스트리</a:t>
              </a: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50A9C-0219-E46F-B53A-792C01163071}"/>
              </a:ext>
            </a:extLst>
          </p:cNvPr>
          <p:cNvSpPr/>
          <p:nvPr/>
        </p:nvSpPr>
        <p:spPr>
          <a:xfrm>
            <a:off x="0" y="9486900"/>
            <a:ext cx="18288000" cy="1030325"/>
          </a:xfrm>
          <a:prstGeom prst="rect">
            <a:avLst/>
          </a:prstGeom>
          <a:solidFill>
            <a:srgbClr val="3B2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67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F47B37FC-0B35-117F-103A-EE3A7E7CEE53}"/>
              </a:ext>
            </a:extLst>
          </p:cNvPr>
          <p:cNvSpPr/>
          <p:nvPr/>
        </p:nvSpPr>
        <p:spPr>
          <a:xfrm>
            <a:off x="15952284" y="4695069"/>
            <a:ext cx="1724145" cy="2036233"/>
          </a:xfrm>
          <a:prstGeom prst="roundRect">
            <a:avLst/>
          </a:prstGeom>
          <a:solidFill>
            <a:srgbClr val="A098DC"/>
          </a:solidFill>
          <a:ln>
            <a:noFill/>
          </a:ln>
          <a:effectLst>
            <a:innerShdw blurRad="114300">
              <a:srgbClr val="3B2F95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2F888075-E8F3-0C67-2172-FD978156FEBB}"/>
              </a:ext>
            </a:extLst>
          </p:cNvPr>
          <p:cNvSpPr/>
          <p:nvPr/>
        </p:nvSpPr>
        <p:spPr>
          <a:xfrm>
            <a:off x="12938272" y="4683556"/>
            <a:ext cx="1724145" cy="2036233"/>
          </a:xfrm>
          <a:prstGeom prst="roundRect">
            <a:avLst/>
          </a:prstGeom>
          <a:solidFill>
            <a:srgbClr val="A098DC"/>
          </a:solidFill>
          <a:ln>
            <a:noFill/>
          </a:ln>
          <a:effectLst>
            <a:innerShdw blurRad="114300">
              <a:srgbClr val="3B2F95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07E398-0A4F-7B2A-0CE7-3C2F2DC79CD1}"/>
              </a:ext>
            </a:extLst>
          </p:cNvPr>
          <p:cNvSpPr txBox="1"/>
          <p:nvPr/>
        </p:nvSpPr>
        <p:spPr>
          <a:xfrm>
            <a:off x="842055" y="1473781"/>
            <a:ext cx="456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시스템 </a:t>
            </a:r>
            <a:r>
              <a:rPr lang="ko-KR" altLang="en-US" sz="4800" b="1" dirty="0" err="1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아키텍쳐</a:t>
            </a:r>
            <a:endParaRPr lang="ko-KR" altLang="en-US" sz="4800" b="1" dirty="0">
              <a:solidFill>
                <a:srgbClr val="3B2F95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3B0743-DD8C-13D1-8717-4B0299632C72}"/>
              </a:ext>
            </a:extLst>
          </p:cNvPr>
          <p:cNvSpPr/>
          <p:nvPr/>
        </p:nvSpPr>
        <p:spPr>
          <a:xfrm>
            <a:off x="611571" y="4650217"/>
            <a:ext cx="1724145" cy="2036233"/>
          </a:xfrm>
          <a:prstGeom prst="roundRect">
            <a:avLst/>
          </a:prstGeom>
          <a:solidFill>
            <a:srgbClr val="A098DC"/>
          </a:solidFill>
          <a:ln>
            <a:noFill/>
          </a:ln>
          <a:effectLst>
            <a:innerShdw blurRad="114300">
              <a:srgbClr val="3B2F95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E74AD1-985C-E3F5-F4AD-AA8658F17C95}"/>
              </a:ext>
            </a:extLst>
          </p:cNvPr>
          <p:cNvSpPr txBox="1"/>
          <p:nvPr/>
        </p:nvSpPr>
        <p:spPr>
          <a:xfrm>
            <a:off x="611571" y="5433384"/>
            <a:ext cx="1724145" cy="474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3457C3E-88BC-8A18-CA87-E51E81F377C3}"/>
              </a:ext>
            </a:extLst>
          </p:cNvPr>
          <p:cNvSpPr txBox="1"/>
          <p:nvPr/>
        </p:nvSpPr>
        <p:spPr>
          <a:xfrm>
            <a:off x="4114799" y="2905963"/>
            <a:ext cx="8030368" cy="474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WEB : MVC2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패턴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1C356A4-CD95-0B4E-6053-BA794DEF68B9}"/>
              </a:ext>
            </a:extLst>
          </p:cNvPr>
          <p:cNvSpPr txBox="1"/>
          <p:nvPr/>
        </p:nvSpPr>
        <p:spPr>
          <a:xfrm>
            <a:off x="1970353" y="4832723"/>
            <a:ext cx="258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User Input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13A825-A557-6895-65F6-06EB7BDDBE91}"/>
              </a:ext>
            </a:extLst>
          </p:cNvPr>
          <p:cNvSpPr txBox="1"/>
          <p:nvPr/>
        </p:nvSpPr>
        <p:spPr>
          <a:xfrm>
            <a:off x="1987007" y="6179802"/>
            <a:ext cx="2541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Output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970" name="그룹 969">
            <a:extLst>
              <a:ext uri="{FF2B5EF4-FFF2-40B4-BE49-F238E27FC236}">
                <a16:creationId xmlns:a16="http://schemas.microsoft.com/office/drawing/2014/main" id="{5A8E930D-FCEC-2406-0B05-ABD52FE6A179}"/>
              </a:ext>
            </a:extLst>
          </p:cNvPr>
          <p:cNvGrpSpPr/>
          <p:nvPr/>
        </p:nvGrpSpPr>
        <p:grpSpPr>
          <a:xfrm>
            <a:off x="12947958" y="4221117"/>
            <a:ext cx="4741966" cy="2297538"/>
            <a:chOff x="13880290" y="4206463"/>
            <a:chExt cx="4741966" cy="229753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BE8A184-B496-A554-42C6-C95C911A5C74}"/>
                </a:ext>
              </a:extLst>
            </p:cNvPr>
            <p:cNvSpPr txBox="1"/>
            <p:nvPr/>
          </p:nvSpPr>
          <p:spPr>
            <a:xfrm>
              <a:off x="13907339" y="4206463"/>
              <a:ext cx="1674385" cy="47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RDBMS</a:t>
              </a:r>
              <a:endPara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824A214-2400-1956-648E-E4011F897A69}"/>
                </a:ext>
              </a:extLst>
            </p:cNvPr>
            <p:cNvSpPr txBox="1"/>
            <p:nvPr/>
          </p:nvSpPr>
          <p:spPr>
            <a:xfrm>
              <a:off x="13880290" y="5457277"/>
              <a:ext cx="1701435" cy="47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MySQL</a:t>
              </a:r>
              <a:endParaRPr lang="ko-KR" altLang="en-US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962" name="그룹 961">
              <a:extLst>
                <a:ext uri="{FF2B5EF4-FFF2-40B4-BE49-F238E27FC236}">
                  <a16:creationId xmlns:a16="http://schemas.microsoft.com/office/drawing/2014/main" id="{76F117EB-8CAD-AC8B-2C25-16F59763423F}"/>
                </a:ext>
              </a:extLst>
            </p:cNvPr>
            <p:cNvGrpSpPr/>
            <p:nvPr/>
          </p:nvGrpSpPr>
          <p:grpSpPr>
            <a:xfrm>
              <a:off x="16890272" y="4206465"/>
              <a:ext cx="1731984" cy="1706775"/>
              <a:chOff x="17922516" y="3809861"/>
              <a:chExt cx="1837115" cy="1660645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59EDD2-49B0-75B0-9A52-B299C1779BBF}"/>
                  </a:ext>
                </a:extLst>
              </p:cNvPr>
              <p:cNvSpPr txBox="1"/>
              <p:nvPr/>
            </p:nvSpPr>
            <p:spPr>
              <a:xfrm>
                <a:off x="17922516" y="3809861"/>
                <a:ext cx="1776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ML</a:t>
                </a:r>
                <a:endPara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34AFAD-9FFA-C8A7-77B3-C73B7D35EA6C}"/>
                  </a:ext>
                </a:extLst>
              </p:cNvPr>
              <p:cNvSpPr txBox="1"/>
              <p:nvPr/>
            </p:nvSpPr>
            <p:spPr>
              <a:xfrm>
                <a:off x="17965274" y="5021319"/>
                <a:ext cx="1794357" cy="44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SVM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7A6610E-35ED-A572-5244-D0466A6D86E7}"/>
                </a:ext>
              </a:extLst>
            </p:cNvPr>
            <p:cNvSpPr txBox="1"/>
            <p:nvPr/>
          </p:nvSpPr>
          <p:spPr>
            <a:xfrm>
              <a:off x="15418126" y="4921513"/>
              <a:ext cx="1526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Test Data</a:t>
              </a:r>
              <a:endPara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82614C-D7B6-DA43-51C4-AF4A53449C39}"/>
                </a:ext>
              </a:extLst>
            </p:cNvPr>
            <p:cNvSpPr txBox="1"/>
            <p:nvPr/>
          </p:nvSpPr>
          <p:spPr>
            <a:xfrm>
              <a:off x="15549550" y="6103891"/>
              <a:ext cx="1397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Predicted</a:t>
              </a:r>
              <a:endPara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85299" y="4531418"/>
            <a:ext cx="972041" cy="465912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8429ACF-D3FD-0B7E-5A39-CE757C946A36}"/>
              </a:ext>
            </a:extLst>
          </p:cNvPr>
          <p:cNvSpPr/>
          <p:nvPr/>
        </p:nvSpPr>
        <p:spPr>
          <a:xfrm>
            <a:off x="4114800" y="3543300"/>
            <a:ext cx="8030368" cy="4623479"/>
          </a:xfrm>
          <a:prstGeom prst="roundRect">
            <a:avLst/>
          </a:prstGeom>
          <a:noFill/>
          <a:ln>
            <a:solidFill>
              <a:srgbClr val="A09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E769E51E-699E-D339-B7D4-001155F1C7CD}"/>
              </a:ext>
            </a:extLst>
          </p:cNvPr>
          <p:cNvSpPr/>
          <p:nvPr/>
        </p:nvSpPr>
        <p:spPr>
          <a:xfrm>
            <a:off x="4893482" y="4675056"/>
            <a:ext cx="1724145" cy="2036233"/>
          </a:xfrm>
          <a:prstGeom prst="roundRect">
            <a:avLst/>
          </a:prstGeom>
          <a:solidFill>
            <a:srgbClr val="A098DC"/>
          </a:solidFill>
          <a:ln>
            <a:noFill/>
          </a:ln>
          <a:effectLst>
            <a:innerShdw blurRad="114300">
              <a:srgbClr val="3B2F95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ADE9749-BFD3-7E09-D4B6-87C07CE97D28}"/>
              </a:ext>
            </a:extLst>
          </p:cNvPr>
          <p:cNvSpPr txBox="1"/>
          <p:nvPr/>
        </p:nvSpPr>
        <p:spPr>
          <a:xfrm>
            <a:off x="4919277" y="5372100"/>
            <a:ext cx="168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View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500581F-CE1B-528F-7558-36055E0AFBB9}"/>
              </a:ext>
            </a:extLst>
          </p:cNvPr>
          <p:cNvSpPr txBox="1"/>
          <p:nvPr/>
        </p:nvSpPr>
        <p:spPr>
          <a:xfrm>
            <a:off x="4839979" y="5846589"/>
            <a:ext cx="18444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solidFill>
                  <a:srgbClr val="EB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ThymeLeaf</a:t>
            </a:r>
            <a:r>
              <a:rPr lang="en-US" altLang="ko-KR" sz="1600" dirty="0">
                <a:solidFill>
                  <a:srgbClr val="EB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algn="ctr"/>
            <a:r>
              <a:rPr lang="en-US" altLang="ko-KR" sz="1600" dirty="0" err="1">
                <a:solidFill>
                  <a:srgbClr val="EB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BootStrap</a:t>
            </a:r>
            <a:endParaRPr lang="en-US" altLang="ko-KR" sz="1600" dirty="0">
              <a:solidFill>
                <a:srgbClr val="EBF1F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3DFF2C0-11C9-95E9-2C41-843CD90EDB8D}"/>
              </a:ext>
            </a:extLst>
          </p:cNvPr>
          <p:cNvSpPr txBox="1"/>
          <p:nvPr/>
        </p:nvSpPr>
        <p:spPr>
          <a:xfrm>
            <a:off x="4114801" y="3697897"/>
            <a:ext cx="7999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Spring Boot</a:t>
            </a:r>
            <a:endParaRPr lang="ko-KR" altLang="en-US" sz="28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A27557-6A5D-7AE2-E5FB-2FDD13B03D4D}"/>
              </a:ext>
            </a:extLst>
          </p:cNvPr>
          <p:cNvSpPr txBox="1"/>
          <p:nvPr/>
        </p:nvSpPr>
        <p:spPr>
          <a:xfrm>
            <a:off x="4145639" y="7505840"/>
            <a:ext cx="7999529" cy="476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WAS: Apache Tomcat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170D7F-652D-1670-5DD4-DB606D813AFF}"/>
              </a:ext>
            </a:extLst>
          </p:cNvPr>
          <p:cNvSpPr txBox="1"/>
          <p:nvPr/>
        </p:nvSpPr>
        <p:spPr>
          <a:xfrm>
            <a:off x="11135450" y="5496649"/>
            <a:ext cx="2005456" cy="411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Mybatis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7DA92E17-C963-FD14-C6C9-5CC03B881C77}"/>
              </a:ext>
            </a:extLst>
          </p:cNvPr>
          <p:cNvSpPr/>
          <p:nvPr/>
        </p:nvSpPr>
        <p:spPr>
          <a:xfrm>
            <a:off x="7325333" y="4683556"/>
            <a:ext cx="1724145" cy="2036233"/>
          </a:xfrm>
          <a:prstGeom prst="roundRect">
            <a:avLst/>
          </a:prstGeom>
          <a:solidFill>
            <a:srgbClr val="A098DC"/>
          </a:solidFill>
          <a:ln>
            <a:noFill/>
          </a:ln>
          <a:effectLst>
            <a:innerShdw blurRad="114300">
              <a:srgbClr val="3B2F95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684DFCF-A404-B86E-EDD3-CEC581054F24}"/>
              </a:ext>
            </a:extLst>
          </p:cNvPr>
          <p:cNvSpPr txBox="1"/>
          <p:nvPr/>
        </p:nvSpPr>
        <p:spPr>
          <a:xfrm>
            <a:off x="7376355" y="5388023"/>
            <a:ext cx="1673123" cy="458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Controller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A221401C-0609-4888-D22A-3F42BF168076}"/>
              </a:ext>
            </a:extLst>
          </p:cNvPr>
          <p:cNvSpPr/>
          <p:nvPr/>
        </p:nvSpPr>
        <p:spPr>
          <a:xfrm>
            <a:off x="9703194" y="4669936"/>
            <a:ext cx="1724145" cy="2036233"/>
          </a:xfrm>
          <a:prstGeom prst="roundRect">
            <a:avLst/>
          </a:prstGeom>
          <a:solidFill>
            <a:srgbClr val="A098DC"/>
          </a:solidFill>
          <a:ln>
            <a:noFill/>
          </a:ln>
          <a:effectLst>
            <a:innerShdw blurRad="114300">
              <a:srgbClr val="3B2F95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4D5F550-3B56-7641-1331-25F860EBE941}"/>
              </a:ext>
            </a:extLst>
          </p:cNvPr>
          <p:cNvSpPr txBox="1"/>
          <p:nvPr/>
        </p:nvSpPr>
        <p:spPr>
          <a:xfrm>
            <a:off x="9703193" y="5388021"/>
            <a:ext cx="1710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72" name="직선 화살표 연결선 971">
            <a:extLst>
              <a:ext uri="{FF2B5EF4-FFF2-40B4-BE49-F238E27FC236}">
                <a16:creationId xmlns:a16="http://schemas.microsoft.com/office/drawing/2014/main" id="{5EDBD4F5-055E-F23E-7BCD-82BF243FEE50}"/>
              </a:ext>
            </a:extLst>
          </p:cNvPr>
          <p:cNvCxnSpPr/>
          <p:nvPr/>
        </p:nvCxnSpPr>
        <p:spPr>
          <a:xfrm>
            <a:off x="2335716" y="5243036"/>
            <a:ext cx="255776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D5D405EE-0B57-A7A2-1F20-EF15346C2DA3}"/>
              </a:ext>
            </a:extLst>
          </p:cNvPr>
          <p:cNvCxnSpPr>
            <a:cxnSpLocks/>
          </p:cNvCxnSpPr>
          <p:nvPr/>
        </p:nvCxnSpPr>
        <p:spPr>
          <a:xfrm flipH="1">
            <a:off x="2319034" y="6143346"/>
            <a:ext cx="255776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직선 화살표 연결선 986">
            <a:extLst>
              <a:ext uri="{FF2B5EF4-FFF2-40B4-BE49-F238E27FC236}">
                <a16:creationId xmlns:a16="http://schemas.microsoft.com/office/drawing/2014/main" id="{1A2FAE9A-FF9F-B6E7-404B-4621E884D651}"/>
              </a:ext>
            </a:extLst>
          </p:cNvPr>
          <p:cNvCxnSpPr>
            <a:cxnSpLocks/>
          </p:cNvCxnSpPr>
          <p:nvPr/>
        </p:nvCxnSpPr>
        <p:spPr>
          <a:xfrm>
            <a:off x="14662417" y="5372100"/>
            <a:ext cx="1289867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1E7C7704-EADE-3F06-6C05-2293CB3881B8}"/>
              </a:ext>
            </a:extLst>
          </p:cNvPr>
          <p:cNvCxnSpPr>
            <a:cxnSpLocks/>
          </p:cNvCxnSpPr>
          <p:nvPr/>
        </p:nvCxnSpPr>
        <p:spPr>
          <a:xfrm flipH="1">
            <a:off x="14639248" y="6046873"/>
            <a:ext cx="133506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F5F9F37-C78F-59CF-2C12-F74748B4FF61}"/>
              </a:ext>
            </a:extLst>
          </p:cNvPr>
          <p:cNvCxnSpPr>
            <a:cxnSpLocks/>
          </p:cNvCxnSpPr>
          <p:nvPr/>
        </p:nvCxnSpPr>
        <p:spPr>
          <a:xfrm>
            <a:off x="6617627" y="5247500"/>
            <a:ext cx="70770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3D1FC7D-584E-9B76-ED69-DF92B7881C0F}"/>
              </a:ext>
            </a:extLst>
          </p:cNvPr>
          <p:cNvCxnSpPr>
            <a:cxnSpLocks/>
          </p:cNvCxnSpPr>
          <p:nvPr/>
        </p:nvCxnSpPr>
        <p:spPr>
          <a:xfrm flipH="1">
            <a:off x="6617627" y="6143346"/>
            <a:ext cx="70770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0AA163C-B2DC-FACA-909A-E2EA7A4B293F}"/>
              </a:ext>
            </a:extLst>
          </p:cNvPr>
          <p:cNvCxnSpPr>
            <a:cxnSpLocks/>
          </p:cNvCxnSpPr>
          <p:nvPr/>
        </p:nvCxnSpPr>
        <p:spPr>
          <a:xfrm flipH="1">
            <a:off x="8995488" y="6143346"/>
            <a:ext cx="70770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4DD5122-7D2E-0131-6782-ABDF4A8822E1}"/>
              </a:ext>
            </a:extLst>
          </p:cNvPr>
          <p:cNvCxnSpPr>
            <a:cxnSpLocks/>
          </p:cNvCxnSpPr>
          <p:nvPr/>
        </p:nvCxnSpPr>
        <p:spPr>
          <a:xfrm>
            <a:off x="9049478" y="5235215"/>
            <a:ext cx="70770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B9E0318-9233-67A7-546F-6421DF2BE4D0}"/>
              </a:ext>
            </a:extLst>
          </p:cNvPr>
          <p:cNvCxnSpPr>
            <a:cxnSpLocks/>
          </p:cNvCxnSpPr>
          <p:nvPr/>
        </p:nvCxnSpPr>
        <p:spPr>
          <a:xfrm>
            <a:off x="11414082" y="5243036"/>
            <a:ext cx="152419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3AE4273-F863-02B1-EF36-52A6B886C71F}"/>
              </a:ext>
            </a:extLst>
          </p:cNvPr>
          <p:cNvCxnSpPr>
            <a:cxnSpLocks/>
          </p:cNvCxnSpPr>
          <p:nvPr/>
        </p:nvCxnSpPr>
        <p:spPr>
          <a:xfrm flipH="1">
            <a:off x="11414082" y="6118545"/>
            <a:ext cx="152419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48F03DE-5280-B3ED-1A7C-1FB7E2148128}"/>
              </a:ext>
            </a:extLst>
          </p:cNvPr>
          <p:cNvSpPr txBox="1"/>
          <p:nvPr/>
        </p:nvSpPr>
        <p:spPr>
          <a:xfrm>
            <a:off x="1409482" y="635349"/>
            <a:ext cx="24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내용</a:t>
            </a:r>
          </a:p>
        </p:txBody>
      </p:sp>
      <p:pic>
        <p:nvPicPr>
          <p:cNvPr id="3" name="Object 12">
            <a:extLst>
              <a:ext uri="{FF2B5EF4-FFF2-40B4-BE49-F238E27FC236}">
                <a16:creationId xmlns:a16="http://schemas.microsoft.com/office/drawing/2014/main" id="{0120E452-616C-C3AE-E5C4-F6C43213B8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2620" y="739203"/>
            <a:ext cx="371721" cy="378559"/>
          </a:xfrm>
          <a:prstGeom prst="rect">
            <a:avLst/>
          </a:prstGeom>
        </p:spPr>
      </p:pic>
      <p:grpSp>
        <p:nvGrpSpPr>
          <p:cNvPr id="4" name="그룹 1004">
            <a:extLst>
              <a:ext uri="{FF2B5EF4-FFF2-40B4-BE49-F238E27FC236}">
                <a16:creationId xmlns:a16="http://schemas.microsoft.com/office/drawing/2014/main" id="{F237A213-B3B0-5A15-4A37-326C7ADC65FC}"/>
              </a:ext>
            </a:extLst>
          </p:cNvPr>
          <p:cNvGrpSpPr/>
          <p:nvPr/>
        </p:nvGrpSpPr>
        <p:grpSpPr>
          <a:xfrm>
            <a:off x="3296287" y="833245"/>
            <a:ext cx="12521214" cy="95238"/>
            <a:chOff x="3296287" y="833245"/>
            <a:chExt cx="12521214" cy="95238"/>
          </a:xfrm>
        </p:grpSpPr>
        <p:pic>
          <p:nvPicPr>
            <p:cNvPr id="7" name="Object 20">
              <a:extLst>
                <a:ext uri="{FF2B5EF4-FFF2-40B4-BE49-F238E27FC236}">
                  <a16:creationId xmlns:a16="http://schemas.microsoft.com/office/drawing/2014/main" id="{EEE1A78C-88B8-A426-3188-C74D2D2BD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6287" y="833245"/>
              <a:ext cx="12521214" cy="9523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00B7F43-1E68-EC5D-0E1C-24A599C33D73}"/>
              </a:ext>
            </a:extLst>
          </p:cNvPr>
          <p:cNvSpPr txBox="1"/>
          <p:nvPr/>
        </p:nvSpPr>
        <p:spPr>
          <a:xfrm>
            <a:off x="15790292" y="695492"/>
            <a:ext cx="1510109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 err="1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아키텍쳐</a:t>
            </a:r>
            <a:endParaRPr lang="en-US" altLang="ko-KR" sz="1600" dirty="0">
              <a:solidFill>
                <a:srgbClr val="3B2F9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B0A30-9017-9464-843D-746C9D5DCFD2}"/>
              </a:ext>
            </a:extLst>
          </p:cNvPr>
          <p:cNvSpPr txBox="1"/>
          <p:nvPr/>
        </p:nvSpPr>
        <p:spPr>
          <a:xfrm>
            <a:off x="13798675" y="3267499"/>
            <a:ext cx="2807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Kaggle MBTI</a:t>
            </a:r>
            <a:r>
              <a:rPr lang="ko-KR" altLang="en-US" sz="2400" dirty="0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2400" dirty="0">
              <a:solidFill>
                <a:srgbClr val="3B2F9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Dataset</a:t>
            </a:r>
            <a:endParaRPr lang="ko-KR" altLang="en-US" sz="2400" dirty="0">
              <a:solidFill>
                <a:srgbClr val="3B2F9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A9067-47B5-BB68-78AF-41D8F3AEEA89}"/>
              </a:ext>
            </a:extLst>
          </p:cNvPr>
          <p:cNvSpPr txBox="1"/>
          <p:nvPr/>
        </p:nvSpPr>
        <p:spPr>
          <a:xfrm>
            <a:off x="13563600" y="8380613"/>
            <a:ext cx="280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Jython</a:t>
            </a:r>
            <a:endParaRPr lang="ko-KR" altLang="en-US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5C2370-AA60-6E77-2C41-753333FAD02D}"/>
              </a:ext>
            </a:extLst>
          </p:cNvPr>
          <p:cNvSpPr txBox="1"/>
          <p:nvPr/>
        </p:nvSpPr>
        <p:spPr>
          <a:xfrm>
            <a:off x="7279232" y="5912703"/>
            <a:ext cx="18251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Spring Security,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Rest API</a:t>
            </a:r>
          </a:p>
          <a:p>
            <a:pPr algn="ctr"/>
            <a:endParaRPr lang="ko-KR" altLang="en-US" sz="16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9" name="화살표: 오른쪽으로 구부러짐 28">
            <a:extLst>
              <a:ext uri="{FF2B5EF4-FFF2-40B4-BE49-F238E27FC236}">
                <a16:creationId xmlns:a16="http://schemas.microsoft.com/office/drawing/2014/main" id="{9E3F470B-892A-0CCB-79AB-025EF39562C3}"/>
              </a:ext>
            </a:extLst>
          </p:cNvPr>
          <p:cNvSpPr/>
          <p:nvPr/>
        </p:nvSpPr>
        <p:spPr>
          <a:xfrm rot="4783672" flipH="1">
            <a:off x="13864780" y="5776390"/>
            <a:ext cx="1166697" cy="4051319"/>
          </a:xfrm>
          <a:prstGeom prst="curvedRightArrow">
            <a:avLst>
              <a:gd name="adj1" fmla="val 16159"/>
              <a:gd name="adj2" fmla="val 43734"/>
              <a:gd name="adj3" fmla="val 17177"/>
            </a:avLst>
          </a:prstGeom>
          <a:solidFill>
            <a:srgbClr val="A09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821B116-38D1-D7A3-FE2C-4D2B5B7914B1}"/>
              </a:ext>
            </a:extLst>
          </p:cNvPr>
          <p:cNvCxnSpPr>
            <a:cxnSpLocks/>
          </p:cNvCxnSpPr>
          <p:nvPr/>
        </p:nvCxnSpPr>
        <p:spPr>
          <a:xfrm>
            <a:off x="15348240" y="4115822"/>
            <a:ext cx="1131187" cy="355732"/>
          </a:xfrm>
          <a:prstGeom prst="straightConnector1">
            <a:avLst/>
          </a:prstGeom>
          <a:ln w="28575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001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화살표: 아래쪽 83">
            <a:extLst>
              <a:ext uri="{FF2B5EF4-FFF2-40B4-BE49-F238E27FC236}">
                <a16:creationId xmlns:a16="http://schemas.microsoft.com/office/drawing/2014/main" id="{6D25D686-6B46-026F-A4AE-9445C8E0A19F}"/>
              </a:ext>
            </a:extLst>
          </p:cNvPr>
          <p:cNvSpPr/>
          <p:nvPr/>
        </p:nvSpPr>
        <p:spPr>
          <a:xfrm rot="16200000" flipH="1">
            <a:off x="14529834" y="2658645"/>
            <a:ext cx="236609" cy="295876"/>
          </a:xfrm>
          <a:prstGeom prst="downArrow">
            <a:avLst>
              <a:gd name="adj1" fmla="val 31617"/>
              <a:gd name="adj2" fmla="val 3632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화살표: 아래쪽 90">
            <a:extLst>
              <a:ext uri="{FF2B5EF4-FFF2-40B4-BE49-F238E27FC236}">
                <a16:creationId xmlns:a16="http://schemas.microsoft.com/office/drawing/2014/main" id="{1AD54C4F-E929-A043-8A67-636AFF487043}"/>
              </a:ext>
            </a:extLst>
          </p:cNvPr>
          <p:cNvSpPr/>
          <p:nvPr/>
        </p:nvSpPr>
        <p:spPr>
          <a:xfrm rot="16200000" flipH="1">
            <a:off x="14542650" y="3810457"/>
            <a:ext cx="236609" cy="295876"/>
          </a:xfrm>
          <a:prstGeom prst="downArrow">
            <a:avLst>
              <a:gd name="adj1" fmla="val 31617"/>
              <a:gd name="adj2" fmla="val 3632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화살표: 아래쪽 91">
            <a:extLst>
              <a:ext uri="{FF2B5EF4-FFF2-40B4-BE49-F238E27FC236}">
                <a16:creationId xmlns:a16="http://schemas.microsoft.com/office/drawing/2014/main" id="{95DBDD99-BB45-BAE7-7F26-54D1BDA16904}"/>
              </a:ext>
            </a:extLst>
          </p:cNvPr>
          <p:cNvSpPr/>
          <p:nvPr/>
        </p:nvSpPr>
        <p:spPr>
          <a:xfrm rot="16200000" flipH="1">
            <a:off x="14579226" y="4885267"/>
            <a:ext cx="236609" cy="295876"/>
          </a:xfrm>
          <a:prstGeom prst="downArrow">
            <a:avLst>
              <a:gd name="adj1" fmla="val 31617"/>
              <a:gd name="adj2" fmla="val 3632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화살표: 아래쪽 92">
            <a:extLst>
              <a:ext uri="{FF2B5EF4-FFF2-40B4-BE49-F238E27FC236}">
                <a16:creationId xmlns:a16="http://schemas.microsoft.com/office/drawing/2014/main" id="{D2624A23-1401-99EE-A078-40D910F13EC3}"/>
              </a:ext>
            </a:extLst>
          </p:cNvPr>
          <p:cNvSpPr/>
          <p:nvPr/>
        </p:nvSpPr>
        <p:spPr>
          <a:xfrm rot="16200000" flipH="1">
            <a:off x="14585322" y="6020257"/>
            <a:ext cx="236609" cy="295876"/>
          </a:xfrm>
          <a:prstGeom prst="downArrow">
            <a:avLst>
              <a:gd name="adj1" fmla="val 31617"/>
              <a:gd name="adj2" fmla="val 3632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화살표: 아래쪽 93">
            <a:extLst>
              <a:ext uri="{FF2B5EF4-FFF2-40B4-BE49-F238E27FC236}">
                <a16:creationId xmlns:a16="http://schemas.microsoft.com/office/drawing/2014/main" id="{9E0226AE-4F48-9B82-1036-A510825CE76E}"/>
              </a:ext>
            </a:extLst>
          </p:cNvPr>
          <p:cNvSpPr/>
          <p:nvPr/>
        </p:nvSpPr>
        <p:spPr>
          <a:xfrm rot="16200000" flipH="1">
            <a:off x="14572909" y="7087057"/>
            <a:ext cx="236609" cy="295876"/>
          </a:xfrm>
          <a:prstGeom prst="downArrow">
            <a:avLst>
              <a:gd name="adj1" fmla="val 31617"/>
              <a:gd name="adj2" fmla="val 3632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화살표: 아래쪽 94">
            <a:extLst>
              <a:ext uri="{FF2B5EF4-FFF2-40B4-BE49-F238E27FC236}">
                <a16:creationId xmlns:a16="http://schemas.microsoft.com/office/drawing/2014/main" id="{6DE4E36A-467A-6B0B-03A6-B5B6FCAB1A37}"/>
              </a:ext>
            </a:extLst>
          </p:cNvPr>
          <p:cNvSpPr/>
          <p:nvPr/>
        </p:nvSpPr>
        <p:spPr>
          <a:xfrm rot="16200000" flipH="1">
            <a:off x="14603610" y="8161867"/>
            <a:ext cx="236609" cy="295876"/>
          </a:xfrm>
          <a:prstGeom prst="downArrow">
            <a:avLst>
              <a:gd name="adj1" fmla="val 31617"/>
              <a:gd name="adj2" fmla="val 3632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화살표: 아래쪽 95">
            <a:extLst>
              <a:ext uri="{FF2B5EF4-FFF2-40B4-BE49-F238E27FC236}">
                <a16:creationId xmlns:a16="http://schemas.microsoft.com/office/drawing/2014/main" id="{95576593-7547-F386-A649-3B8CEA0BAC74}"/>
              </a:ext>
            </a:extLst>
          </p:cNvPr>
          <p:cNvSpPr/>
          <p:nvPr/>
        </p:nvSpPr>
        <p:spPr>
          <a:xfrm rot="16200000" flipH="1">
            <a:off x="14609485" y="9184081"/>
            <a:ext cx="236609" cy="295876"/>
          </a:xfrm>
          <a:prstGeom prst="downArrow">
            <a:avLst>
              <a:gd name="adj1" fmla="val 31617"/>
              <a:gd name="adj2" fmla="val 3632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868489C-7FCE-FE21-A457-C84CDE787AE0}"/>
              </a:ext>
            </a:extLst>
          </p:cNvPr>
          <p:cNvSpPr/>
          <p:nvPr/>
        </p:nvSpPr>
        <p:spPr>
          <a:xfrm>
            <a:off x="11474298" y="4742783"/>
            <a:ext cx="3182777" cy="603247"/>
          </a:xfrm>
          <a:prstGeom prst="rect">
            <a:avLst/>
          </a:prstGeom>
          <a:solidFill>
            <a:srgbClr val="F5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4879B04-0AE7-208E-8FE2-54388DCBD0DA}"/>
              </a:ext>
            </a:extLst>
          </p:cNvPr>
          <p:cNvSpPr/>
          <p:nvPr/>
        </p:nvSpPr>
        <p:spPr>
          <a:xfrm>
            <a:off x="11443980" y="3671163"/>
            <a:ext cx="3182777" cy="603247"/>
          </a:xfrm>
          <a:prstGeom prst="rect">
            <a:avLst/>
          </a:prstGeom>
          <a:solidFill>
            <a:srgbClr val="F5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AFCEF36-D82A-68FC-5153-7632B024791B}"/>
              </a:ext>
            </a:extLst>
          </p:cNvPr>
          <p:cNvSpPr/>
          <p:nvPr/>
        </p:nvSpPr>
        <p:spPr>
          <a:xfrm>
            <a:off x="11443818" y="2535964"/>
            <a:ext cx="3182777" cy="603247"/>
          </a:xfrm>
          <a:prstGeom prst="rect">
            <a:avLst/>
          </a:prstGeom>
          <a:solidFill>
            <a:srgbClr val="F5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789C43-0782-EE99-3067-F8617CEE0E96}"/>
              </a:ext>
            </a:extLst>
          </p:cNvPr>
          <p:cNvSpPr/>
          <p:nvPr/>
        </p:nvSpPr>
        <p:spPr>
          <a:xfrm>
            <a:off x="11455977" y="5863284"/>
            <a:ext cx="3182777" cy="603247"/>
          </a:xfrm>
          <a:prstGeom prst="rect">
            <a:avLst/>
          </a:prstGeom>
          <a:solidFill>
            <a:srgbClr val="F5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DDB70EC-A88C-1716-37EF-880768890B82}"/>
              </a:ext>
            </a:extLst>
          </p:cNvPr>
          <p:cNvSpPr/>
          <p:nvPr/>
        </p:nvSpPr>
        <p:spPr>
          <a:xfrm>
            <a:off x="11443818" y="6960969"/>
            <a:ext cx="3182777" cy="603247"/>
          </a:xfrm>
          <a:prstGeom prst="rect">
            <a:avLst/>
          </a:prstGeom>
          <a:solidFill>
            <a:srgbClr val="F5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36C0EFC-CF1F-6899-F0F7-FC745840FE33}"/>
              </a:ext>
            </a:extLst>
          </p:cNvPr>
          <p:cNvSpPr/>
          <p:nvPr/>
        </p:nvSpPr>
        <p:spPr>
          <a:xfrm>
            <a:off x="11455977" y="8040158"/>
            <a:ext cx="3182777" cy="603247"/>
          </a:xfrm>
          <a:prstGeom prst="rect">
            <a:avLst/>
          </a:prstGeom>
          <a:solidFill>
            <a:srgbClr val="F5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B735721-0720-EDF0-4EF2-5830BDC1B08A}"/>
              </a:ext>
            </a:extLst>
          </p:cNvPr>
          <p:cNvSpPr/>
          <p:nvPr/>
        </p:nvSpPr>
        <p:spPr>
          <a:xfrm>
            <a:off x="11443818" y="9047105"/>
            <a:ext cx="3182777" cy="603247"/>
          </a:xfrm>
          <a:prstGeom prst="rect">
            <a:avLst/>
          </a:prstGeom>
          <a:solidFill>
            <a:srgbClr val="F5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600BA8-EBDA-5976-CA96-25E74D6EB094}"/>
              </a:ext>
            </a:extLst>
          </p:cNvPr>
          <p:cNvSpPr txBox="1"/>
          <p:nvPr/>
        </p:nvSpPr>
        <p:spPr>
          <a:xfrm>
            <a:off x="14778191" y="2515187"/>
            <a:ext cx="3182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PK : ID</a:t>
            </a:r>
          </a:p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FK :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UserType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(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Mbti_Output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4DD97-0580-10A4-2EF0-19EF00CB0473}"/>
              </a:ext>
            </a:extLst>
          </p:cNvPr>
          <p:cNvSpPr txBox="1"/>
          <p:nvPr/>
        </p:nvSpPr>
        <p:spPr>
          <a:xfrm>
            <a:off x="949819" y="1277294"/>
            <a:ext cx="456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ERD</a:t>
            </a:r>
            <a:endParaRPr lang="ko-KR" altLang="en-US" sz="4800" b="1" dirty="0">
              <a:solidFill>
                <a:srgbClr val="3B2F95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E9298-0D5B-8AF4-0FB3-5B48821BE7DD}"/>
              </a:ext>
            </a:extLst>
          </p:cNvPr>
          <p:cNvSpPr txBox="1"/>
          <p:nvPr/>
        </p:nvSpPr>
        <p:spPr>
          <a:xfrm>
            <a:off x="1409482" y="635349"/>
            <a:ext cx="24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내용</a:t>
            </a:r>
          </a:p>
        </p:txBody>
      </p:sp>
      <p:pic>
        <p:nvPicPr>
          <p:cNvPr id="3" name="Object 12">
            <a:extLst>
              <a:ext uri="{FF2B5EF4-FFF2-40B4-BE49-F238E27FC236}">
                <a16:creationId xmlns:a16="http://schemas.microsoft.com/office/drawing/2014/main" id="{7E38136D-678F-57AA-E680-94A16F30A3F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2620" y="739203"/>
            <a:ext cx="371721" cy="378559"/>
          </a:xfrm>
          <a:prstGeom prst="rect">
            <a:avLst/>
          </a:prstGeom>
        </p:spPr>
      </p:pic>
      <p:grpSp>
        <p:nvGrpSpPr>
          <p:cNvPr id="5" name="그룹 1004">
            <a:extLst>
              <a:ext uri="{FF2B5EF4-FFF2-40B4-BE49-F238E27FC236}">
                <a16:creationId xmlns:a16="http://schemas.microsoft.com/office/drawing/2014/main" id="{64A451B6-AF17-505A-0A55-6D55C1286241}"/>
              </a:ext>
            </a:extLst>
          </p:cNvPr>
          <p:cNvGrpSpPr/>
          <p:nvPr/>
        </p:nvGrpSpPr>
        <p:grpSpPr>
          <a:xfrm>
            <a:off x="3296287" y="833245"/>
            <a:ext cx="12521214" cy="95238"/>
            <a:chOff x="3296287" y="833245"/>
            <a:chExt cx="12521214" cy="95238"/>
          </a:xfrm>
        </p:grpSpPr>
        <p:pic>
          <p:nvPicPr>
            <p:cNvPr id="13" name="Object 20">
              <a:extLst>
                <a:ext uri="{FF2B5EF4-FFF2-40B4-BE49-F238E27FC236}">
                  <a16:creationId xmlns:a16="http://schemas.microsoft.com/office/drawing/2014/main" id="{509C4B7D-6919-4401-9877-FFBBAD9A8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6287" y="833245"/>
              <a:ext cx="12521214" cy="95238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6085864-2B94-D4F5-4EEE-17707230289D}"/>
              </a:ext>
            </a:extLst>
          </p:cNvPr>
          <p:cNvSpPr txBox="1"/>
          <p:nvPr/>
        </p:nvSpPr>
        <p:spPr>
          <a:xfrm>
            <a:off x="15790292" y="695492"/>
            <a:ext cx="1510109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ERD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2A82CE0-B6B5-4B10-7404-A84669A3FF3C}"/>
              </a:ext>
            </a:extLst>
          </p:cNvPr>
          <p:cNvGrpSpPr/>
          <p:nvPr/>
        </p:nvGrpSpPr>
        <p:grpSpPr>
          <a:xfrm>
            <a:off x="8645616" y="2547781"/>
            <a:ext cx="6096000" cy="7098998"/>
            <a:chOff x="9334820" y="2247900"/>
            <a:chExt cx="5828980" cy="66567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98BD89-DD9D-9F88-D654-84465CA29517}"/>
                </a:ext>
              </a:extLst>
            </p:cNvPr>
            <p:cNvSpPr/>
            <p:nvPr/>
          </p:nvSpPr>
          <p:spPr>
            <a:xfrm>
              <a:off x="9601200" y="8338989"/>
              <a:ext cx="2209800" cy="565667"/>
            </a:xfrm>
            <a:prstGeom prst="rect">
              <a:avLst/>
            </a:prstGeom>
            <a:solidFill>
              <a:srgbClr val="D7D3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BDD2ECA-3293-9C4D-F0BE-1183DBC7F888}"/>
                </a:ext>
              </a:extLst>
            </p:cNvPr>
            <p:cNvGrpSpPr/>
            <p:nvPr/>
          </p:nvGrpSpPr>
          <p:grpSpPr>
            <a:xfrm>
              <a:off x="9372600" y="2247900"/>
              <a:ext cx="5791200" cy="5747267"/>
              <a:chOff x="11963400" y="3130033"/>
              <a:chExt cx="5791200" cy="5747267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7DEF0441-19CE-15BA-BCBB-9E50A9CCA8D2}"/>
                  </a:ext>
                </a:extLst>
              </p:cNvPr>
              <p:cNvSpPr/>
              <p:nvPr/>
            </p:nvSpPr>
            <p:spPr>
              <a:xfrm>
                <a:off x="12192000" y="3130033"/>
                <a:ext cx="2209800" cy="565667"/>
              </a:xfrm>
              <a:prstGeom prst="rect">
                <a:avLst/>
              </a:prstGeom>
              <a:solidFill>
                <a:srgbClr val="D7D3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F3CD97-990C-F242-14E6-AA53D82F13C6}"/>
                  </a:ext>
                </a:extLst>
              </p:cNvPr>
              <p:cNvSpPr txBox="1"/>
              <p:nvPr/>
            </p:nvSpPr>
            <p:spPr>
              <a:xfrm>
                <a:off x="11963400" y="3182035"/>
                <a:ext cx="2667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Member</a:t>
                </a:r>
                <a:endParaRPr lang="ko-KR" altLang="en-US" sz="2400" b="1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84293F9-7B8A-CF6C-BDCD-CDA432006783}"/>
                  </a:ext>
                </a:extLst>
              </p:cNvPr>
              <p:cNvSpPr/>
              <p:nvPr/>
            </p:nvSpPr>
            <p:spPr>
              <a:xfrm>
                <a:off x="12192000" y="8311633"/>
                <a:ext cx="2209800" cy="565667"/>
              </a:xfrm>
              <a:prstGeom prst="rect">
                <a:avLst/>
              </a:prstGeom>
              <a:solidFill>
                <a:srgbClr val="D7D3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6B475B-B97D-06CD-141C-2E6910D3DFCC}"/>
                  </a:ext>
                </a:extLst>
              </p:cNvPr>
              <p:cNvSpPr txBox="1"/>
              <p:nvPr/>
            </p:nvSpPr>
            <p:spPr>
              <a:xfrm>
                <a:off x="11963400" y="8363635"/>
                <a:ext cx="2667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Comment</a:t>
                </a:r>
                <a:endParaRPr lang="ko-KR" altLang="en-US" sz="2400" b="1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4CBD278-D5B1-A9D4-55F2-562CBDE71782}"/>
                  </a:ext>
                </a:extLst>
              </p:cNvPr>
              <p:cNvSpPr/>
              <p:nvPr/>
            </p:nvSpPr>
            <p:spPr>
              <a:xfrm>
                <a:off x="12192000" y="5202673"/>
                <a:ext cx="2209800" cy="565667"/>
              </a:xfrm>
              <a:prstGeom prst="rect">
                <a:avLst/>
              </a:prstGeom>
              <a:solidFill>
                <a:srgbClr val="D7D3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EC16D7F-AFA5-1B33-21B1-E8E0358A9DA4}"/>
                  </a:ext>
                </a:extLst>
              </p:cNvPr>
              <p:cNvSpPr/>
              <p:nvPr/>
            </p:nvSpPr>
            <p:spPr>
              <a:xfrm>
                <a:off x="12192000" y="6238993"/>
                <a:ext cx="2209800" cy="565667"/>
              </a:xfrm>
              <a:prstGeom prst="rect">
                <a:avLst/>
              </a:prstGeom>
              <a:solidFill>
                <a:srgbClr val="D7D3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8E40C08-7E6C-2E25-300C-8461B32E3DF9}"/>
                  </a:ext>
                </a:extLst>
              </p:cNvPr>
              <p:cNvSpPr/>
              <p:nvPr/>
            </p:nvSpPr>
            <p:spPr>
              <a:xfrm>
                <a:off x="12192000" y="7275313"/>
                <a:ext cx="2209800" cy="565667"/>
              </a:xfrm>
              <a:prstGeom prst="rect">
                <a:avLst/>
              </a:prstGeom>
              <a:solidFill>
                <a:srgbClr val="D7D3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4D4CC6C-6621-523E-AFCB-60BF9D9122D6}"/>
                  </a:ext>
                </a:extLst>
              </p:cNvPr>
              <p:cNvSpPr/>
              <p:nvPr/>
            </p:nvSpPr>
            <p:spPr>
              <a:xfrm>
                <a:off x="12192000" y="4166353"/>
                <a:ext cx="2209800" cy="565667"/>
              </a:xfrm>
              <a:prstGeom prst="rect">
                <a:avLst/>
              </a:prstGeom>
              <a:solidFill>
                <a:srgbClr val="D7D3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66F9C0-6EC2-1899-12A6-C51A84E6CA8C}"/>
                  </a:ext>
                </a:extLst>
              </p:cNvPr>
              <p:cNvSpPr txBox="1"/>
              <p:nvPr/>
            </p:nvSpPr>
            <p:spPr>
              <a:xfrm>
                <a:off x="11963400" y="4218355"/>
                <a:ext cx="2667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 err="1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Mbti_ML</a:t>
                </a:r>
                <a:endParaRPr lang="ko-KR" altLang="en-US" sz="2400" b="1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A23EBC-E05E-6160-FC5F-75A56440C047}"/>
                  </a:ext>
                </a:extLst>
              </p:cNvPr>
              <p:cNvSpPr txBox="1"/>
              <p:nvPr/>
            </p:nvSpPr>
            <p:spPr>
              <a:xfrm>
                <a:off x="11963400" y="5254675"/>
                <a:ext cx="2667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 err="1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Mbti_Output</a:t>
                </a:r>
                <a:endParaRPr lang="ko-KR" altLang="en-US" sz="2400" b="1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4A6803-01B6-2D3A-463A-2B5A0871F128}"/>
                  </a:ext>
                </a:extLst>
              </p:cNvPr>
              <p:cNvSpPr txBox="1"/>
              <p:nvPr/>
            </p:nvSpPr>
            <p:spPr>
              <a:xfrm>
                <a:off x="11963400" y="6290995"/>
                <a:ext cx="2667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 err="1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Mbti_Type</a:t>
                </a:r>
                <a:endParaRPr lang="ko-KR" altLang="en-US" sz="2400" b="1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335B49E-D4D0-686D-C1D4-BF8D6D280BDC}"/>
                  </a:ext>
                </a:extLst>
              </p:cNvPr>
              <p:cNvSpPr txBox="1"/>
              <p:nvPr/>
            </p:nvSpPr>
            <p:spPr>
              <a:xfrm>
                <a:off x="11963400" y="7327315"/>
                <a:ext cx="2667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Post</a:t>
                </a:r>
                <a:endParaRPr lang="ko-KR" altLang="en-US" sz="2400" b="1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6B9699F-6958-C7FC-B498-39F4A351E035}"/>
                  </a:ext>
                </a:extLst>
              </p:cNvPr>
              <p:cNvSpPr txBox="1"/>
              <p:nvPr/>
            </p:nvSpPr>
            <p:spPr>
              <a:xfrm>
                <a:off x="14603506" y="3225868"/>
                <a:ext cx="2209800" cy="432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회원관리 테이블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64C489-2D4B-0972-1417-010E072A3144}"/>
                  </a:ext>
                </a:extLst>
              </p:cNvPr>
              <p:cNvSpPr txBox="1"/>
              <p:nvPr/>
            </p:nvSpPr>
            <p:spPr>
              <a:xfrm>
                <a:off x="14603506" y="4218355"/>
                <a:ext cx="3151094" cy="432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머신러닝</a:t>
                </a:r>
                <a:r>
                  <a:rPr lang="ko-KR" altLang="en-US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Input </a:t>
                </a:r>
                <a:r>
                  <a:rPr lang="ko-KR" altLang="en-US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테이블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F13FC2E-1613-DA54-2085-78D28158C4DB}"/>
                  </a:ext>
                </a:extLst>
              </p:cNvPr>
              <p:cNvSpPr txBox="1"/>
              <p:nvPr/>
            </p:nvSpPr>
            <p:spPr>
              <a:xfrm>
                <a:off x="14603506" y="5254675"/>
                <a:ext cx="3151094" cy="432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머신러닝</a:t>
                </a:r>
                <a:r>
                  <a:rPr lang="ko-KR" altLang="en-US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Output </a:t>
                </a:r>
                <a:r>
                  <a:rPr lang="ko-KR" altLang="en-US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테이블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6E2A868-4C26-4900-428B-395CC1C5F804}"/>
                  </a:ext>
                </a:extLst>
              </p:cNvPr>
              <p:cNvSpPr txBox="1"/>
              <p:nvPr/>
            </p:nvSpPr>
            <p:spPr>
              <a:xfrm>
                <a:off x="14603506" y="6290995"/>
                <a:ext cx="3151094" cy="432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Mbti</a:t>
                </a:r>
                <a:r>
                  <a:rPr lang="ko-KR" altLang="en-US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유형정보 테이블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38E797-11FA-D61C-8D2F-DEA5E3FE82BD}"/>
                  </a:ext>
                </a:extLst>
              </p:cNvPr>
              <p:cNvSpPr txBox="1"/>
              <p:nvPr/>
            </p:nvSpPr>
            <p:spPr>
              <a:xfrm>
                <a:off x="14603506" y="7327315"/>
                <a:ext cx="2209800" cy="432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게시글 테이블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44177FA-44B5-43AE-11CF-82F627D8097F}"/>
                  </a:ext>
                </a:extLst>
              </p:cNvPr>
              <p:cNvSpPr txBox="1"/>
              <p:nvPr/>
            </p:nvSpPr>
            <p:spPr>
              <a:xfrm>
                <a:off x="14603506" y="8363635"/>
                <a:ext cx="2209800" cy="432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댓글 테이블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C012CE-CFF1-84CB-373C-F3C373F5B5CC}"/>
                </a:ext>
              </a:extLst>
            </p:cNvPr>
            <p:cNvSpPr txBox="1"/>
            <p:nvPr/>
          </p:nvSpPr>
          <p:spPr>
            <a:xfrm>
              <a:off x="9334820" y="8390989"/>
              <a:ext cx="2667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Character</a:t>
              </a:r>
              <a:endParaRPr lang="ko-KR" altLang="en-US" sz="2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9D48F23-9D65-FB0B-60B5-6CCB9335116C}"/>
                </a:ext>
              </a:extLst>
            </p:cNvPr>
            <p:cNvSpPr txBox="1"/>
            <p:nvPr/>
          </p:nvSpPr>
          <p:spPr>
            <a:xfrm>
              <a:off x="12039600" y="8397472"/>
              <a:ext cx="2209800" cy="432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캐릭터 테이블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722B72F-0681-E5AF-3F32-A42E55AA4BCD}"/>
              </a:ext>
            </a:extLst>
          </p:cNvPr>
          <p:cNvSpPr txBox="1"/>
          <p:nvPr/>
        </p:nvSpPr>
        <p:spPr>
          <a:xfrm>
            <a:off x="14865989" y="3644592"/>
            <a:ext cx="23110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PK :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FK : ID (Member)</a:t>
            </a:r>
          </a:p>
          <a:p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220AE2-A7B9-DDE7-23AC-5B67684D8C43}"/>
              </a:ext>
            </a:extLst>
          </p:cNvPr>
          <p:cNvSpPr txBox="1"/>
          <p:nvPr/>
        </p:nvSpPr>
        <p:spPr>
          <a:xfrm>
            <a:off x="14896147" y="4739409"/>
            <a:ext cx="2702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PK :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FK :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UserType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(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Mbti_Type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E1BE7F-2F6F-0D0B-9B88-D835D7CA8399}"/>
              </a:ext>
            </a:extLst>
          </p:cNvPr>
          <p:cNvSpPr txBox="1"/>
          <p:nvPr/>
        </p:nvSpPr>
        <p:spPr>
          <a:xfrm>
            <a:off x="14859503" y="6010182"/>
            <a:ext cx="2311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PK :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UserType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4ABDBE-C1C6-CE49-F815-94796F3734BA}"/>
              </a:ext>
            </a:extLst>
          </p:cNvPr>
          <p:cNvSpPr txBox="1"/>
          <p:nvPr/>
        </p:nvSpPr>
        <p:spPr>
          <a:xfrm>
            <a:off x="14869037" y="6992524"/>
            <a:ext cx="2311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PK :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FK : Writer (Member)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F73DD58-2719-D076-2A6E-2C1A1EACC598}"/>
              </a:ext>
            </a:extLst>
          </p:cNvPr>
          <p:cNvSpPr txBox="1"/>
          <p:nvPr/>
        </p:nvSpPr>
        <p:spPr>
          <a:xfrm>
            <a:off x="14833535" y="8064568"/>
            <a:ext cx="3127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PK :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FK : Writer (Member),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(Post)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E449B8-2A05-7CA8-3F5B-F50751B5CA19}"/>
              </a:ext>
            </a:extLst>
          </p:cNvPr>
          <p:cNvSpPr txBox="1"/>
          <p:nvPr/>
        </p:nvSpPr>
        <p:spPr>
          <a:xfrm>
            <a:off x="14818295" y="9047988"/>
            <a:ext cx="2936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PK :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FK :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UserType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(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Mbti_Type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113685-12D3-C922-2E49-8225B0EFC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869" y="2603238"/>
            <a:ext cx="7591199" cy="6945556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8500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76296FF2-0EA4-0A10-1B89-D35B0AACE17E}"/>
              </a:ext>
            </a:extLst>
          </p:cNvPr>
          <p:cNvSpPr txBox="1"/>
          <p:nvPr/>
        </p:nvSpPr>
        <p:spPr>
          <a:xfrm>
            <a:off x="842055" y="1473781"/>
            <a:ext cx="6226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흐름도 </a:t>
            </a:r>
            <a:r>
              <a:rPr lang="en-US" altLang="ko-KR" sz="48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48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사용자</a:t>
            </a:r>
            <a:r>
              <a:rPr lang="en-US" altLang="ko-KR" sz="48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4800" b="1" dirty="0">
              <a:solidFill>
                <a:srgbClr val="3B2F95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0BB2F1-24CE-C496-E164-03A358718056}"/>
              </a:ext>
            </a:extLst>
          </p:cNvPr>
          <p:cNvSpPr txBox="1"/>
          <p:nvPr/>
        </p:nvSpPr>
        <p:spPr>
          <a:xfrm>
            <a:off x="1409482" y="635349"/>
            <a:ext cx="24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내용</a:t>
            </a:r>
          </a:p>
        </p:txBody>
      </p:sp>
      <p:pic>
        <p:nvPicPr>
          <p:cNvPr id="8" name="Object 12">
            <a:extLst>
              <a:ext uri="{FF2B5EF4-FFF2-40B4-BE49-F238E27FC236}">
                <a16:creationId xmlns:a16="http://schemas.microsoft.com/office/drawing/2014/main" id="{A5553C43-1C57-78B1-90FE-A9DF379AE61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2620" y="739203"/>
            <a:ext cx="371721" cy="378559"/>
          </a:xfrm>
          <a:prstGeom prst="rect">
            <a:avLst/>
          </a:prstGeom>
        </p:spPr>
      </p:pic>
      <p:grpSp>
        <p:nvGrpSpPr>
          <p:cNvPr id="10" name="그룹 1004">
            <a:extLst>
              <a:ext uri="{FF2B5EF4-FFF2-40B4-BE49-F238E27FC236}">
                <a16:creationId xmlns:a16="http://schemas.microsoft.com/office/drawing/2014/main" id="{B5AE2EAC-21B1-CD89-7ED3-6F85A78FE07E}"/>
              </a:ext>
            </a:extLst>
          </p:cNvPr>
          <p:cNvGrpSpPr/>
          <p:nvPr/>
        </p:nvGrpSpPr>
        <p:grpSpPr>
          <a:xfrm>
            <a:off x="3296287" y="833245"/>
            <a:ext cx="12521214" cy="95238"/>
            <a:chOff x="3296287" y="833245"/>
            <a:chExt cx="12521214" cy="95238"/>
          </a:xfrm>
        </p:grpSpPr>
        <p:pic>
          <p:nvPicPr>
            <p:cNvPr id="11" name="Object 20">
              <a:extLst>
                <a:ext uri="{FF2B5EF4-FFF2-40B4-BE49-F238E27FC236}">
                  <a16:creationId xmlns:a16="http://schemas.microsoft.com/office/drawing/2014/main" id="{DC49C2A7-7C84-8B98-DCCE-8776738CF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6287" y="833245"/>
              <a:ext cx="12521214" cy="9523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D2E4C05-87C4-BE01-DE5D-0115E0873D63}"/>
              </a:ext>
            </a:extLst>
          </p:cNvPr>
          <p:cNvSpPr txBox="1"/>
          <p:nvPr/>
        </p:nvSpPr>
        <p:spPr>
          <a:xfrm>
            <a:off x="15790292" y="695492"/>
            <a:ext cx="1510109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흐름도</a:t>
            </a:r>
            <a:endParaRPr lang="en-US" altLang="ko-KR" sz="1600" dirty="0">
              <a:solidFill>
                <a:srgbClr val="3B2F9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B5A5D1EE-9D6D-F83A-03FC-BB2EE86B8F82}"/>
              </a:ext>
            </a:extLst>
          </p:cNvPr>
          <p:cNvGrpSpPr/>
          <p:nvPr/>
        </p:nvGrpSpPr>
        <p:grpSpPr>
          <a:xfrm>
            <a:off x="1012620" y="2681545"/>
            <a:ext cx="16581281" cy="7243477"/>
            <a:chOff x="1000897" y="2930769"/>
            <a:chExt cx="16581281" cy="7243477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70241036-1AE6-5223-E030-1EB6F970BDFA}"/>
                </a:ext>
              </a:extLst>
            </p:cNvPr>
            <p:cNvSpPr/>
            <p:nvPr/>
          </p:nvSpPr>
          <p:spPr>
            <a:xfrm>
              <a:off x="7924800" y="8515337"/>
              <a:ext cx="9143999" cy="1658909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92C58D1-AF64-168A-33C9-6DE9F01570D2}"/>
                </a:ext>
              </a:extLst>
            </p:cNvPr>
            <p:cNvSpPr/>
            <p:nvPr/>
          </p:nvSpPr>
          <p:spPr>
            <a:xfrm>
              <a:off x="1000897" y="4876800"/>
              <a:ext cx="1615515" cy="1028700"/>
            </a:xfrm>
            <a:prstGeom prst="rect">
              <a:avLst/>
            </a:prstGeom>
            <a:solidFill>
              <a:srgbClr val="7E73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메인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2848075-BEB5-B2A5-FA6C-06F404BB4453}"/>
                </a:ext>
              </a:extLst>
            </p:cNvPr>
            <p:cNvSpPr/>
            <p:nvPr/>
          </p:nvSpPr>
          <p:spPr>
            <a:xfrm>
              <a:off x="3153212" y="4891454"/>
              <a:ext cx="1615515" cy="1028700"/>
            </a:xfrm>
            <a:prstGeom prst="rect">
              <a:avLst/>
            </a:prstGeom>
            <a:solidFill>
              <a:srgbClr val="7E73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회원가입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2F7DE88-53D2-E1A5-52D3-BBB445FEBF15}"/>
                </a:ext>
              </a:extLst>
            </p:cNvPr>
            <p:cNvSpPr/>
            <p:nvPr/>
          </p:nvSpPr>
          <p:spPr>
            <a:xfrm>
              <a:off x="5305526" y="4876800"/>
              <a:ext cx="1615515" cy="1028700"/>
            </a:xfrm>
            <a:prstGeom prst="rect">
              <a:avLst/>
            </a:prstGeom>
            <a:solidFill>
              <a:srgbClr val="7E73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로그인</a:t>
              </a:r>
              <a:endParaRPr lang="ko-KR" altLang="en-US" sz="27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92C87BE0-5295-533A-316B-8C4BF8C60F99}"/>
                </a:ext>
              </a:extLst>
            </p:cNvPr>
            <p:cNvGrpSpPr/>
            <p:nvPr/>
          </p:nvGrpSpPr>
          <p:grpSpPr>
            <a:xfrm>
              <a:off x="7901354" y="2930769"/>
              <a:ext cx="2637692" cy="5322281"/>
              <a:chOff x="7901354" y="2930769"/>
              <a:chExt cx="2637692" cy="5322281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6F386D06-E3FB-BE11-D12A-B48FF5F922E8}"/>
                  </a:ext>
                </a:extLst>
              </p:cNvPr>
              <p:cNvSpPr/>
              <p:nvPr/>
            </p:nvSpPr>
            <p:spPr>
              <a:xfrm>
                <a:off x="7901354" y="2930769"/>
                <a:ext cx="2614246" cy="1028700"/>
              </a:xfrm>
              <a:prstGeom prst="rect">
                <a:avLst/>
              </a:prstGeom>
              <a:solidFill>
                <a:srgbClr val="B6B0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700" dirty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성격유형 테스트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6C3BA73A-725E-984C-D014-C253FBDC55F5}"/>
                  </a:ext>
                </a:extLst>
              </p:cNvPr>
              <p:cNvSpPr/>
              <p:nvPr/>
            </p:nvSpPr>
            <p:spPr>
              <a:xfrm>
                <a:off x="7901354" y="4361963"/>
                <a:ext cx="2614246" cy="1028700"/>
              </a:xfrm>
              <a:prstGeom prst="rect">
                <a:avLst/>
              </a:prstGeom>
              <a:solidFill>
                <a:srgbClr val="B6B0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700" dirty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유형별 게시판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A5294E54-8E0B-725E-1981-80BA23AD8AD6}"/>
                  </a:ext>
                </a:extLst>
              </p:cNvPr>
              <p:cNvSpPr/>
              <p:nvPr/>
            </p:nvSpPr>
            <p:spPr>
              <a:xfrm>
                <a:off x="7924800" y="5793157"/>
                <a:ext cx="2614246" cy="1028700"/>
              </a:xfrm>
              <a:prstGeom prst="rect">
                <a:avLst/>
              </a:prstGeom>
              <a:solidFill>
                <a:srgbClr val="B6B0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700" dirty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마이페이지</a:t>
                </a: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176E21E-E983-918F-B275-10D63C9B53EF}"/>
                  </a:ext>
                </a:extLst>
              </p:cNvPr>
              <p:cNvSpPr/>
              <p:nvPr/>
            </p:nvSpPr>
            <p:spPr>
              <a:xfrm>
                <a:off x="7924800" y="7224350"/>
                <a:ext cx="2614246" cy="1028700"/>
              </a:xfrm>
              <a:prstGeom prst="rect">
                <a:avLst/>
              </a:prstGeom>
              <a:solidFill>
                <a:srgbClr val="B6B0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700" dirty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캐릭터 보드</a:t>
                </a:r>
              </a:p>
            </p:txBody>
          </p:sp>
        </p:grp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4991431-93E3-8FAB-43CB-A2ED2C024B86}"/>
                </a:ext>
              </a:extLst>
            </p:cNvPr>
            <p:cNvSpPr/>
            <p:nvPr/>
          </p:nvSpPr>
          <p:spPr>
            <a:xfrm>
              <a:off x="10943951" y="4424977"/>
              <a:ext cx="1597940" cy="1028700"/>
            </a:xfrm>
            <a:prstGeom prst="rect">
              <a:avLst/>
            </a:prstGeom>
            <a:solidFill>
              <a:srgbClr val="F3F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0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글쓰기</a:t>
              </a:r>
              <a:endParaRPr lang="ko-KR" altLang="en-US" sz="27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66FB7A0-3436-22CD-7ACB-0BAE69E393C8}"/>
                </a:ext>
              </a:extLst>
            </p:cNvPr>
            <p:cNvSpPr/>
            <p:nvPr/>
          </p:nvSpPr>
          <p:spPr>
            <a:xfrm>
              <a:off x="12970242" y="4421174"/>
              <a:ext cx="1597940" cy="1028700"/>
            </a:xfrm>
            <a:prstGeom prst="rect">
              <a:avLst/>
            </a:prstGeom>
            <a:solidFill>
              <a:srgbClr val="F3F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댓글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4EC4B9BA-DFE0-57A3-F558-D83014750E15}"/>
                </a:ext>
              </a:extLst>
            </p:cNvPr>
            <p:cNvSpPr/>
            <p:nvPr/>
          </p:nvSpPr>
          <p:spPr>
            <a:xfrm>
              <a:off x="10943951" y="2942503"/>
              <a:ext cx="1597940" cy="1028700"/>
            </a:xfrm>
            <a:prstGeom prst="rect">
              <a:avLst/>
            </a:prstGeom>
            <a:solidFill>
              <a:srgbClr val="F3F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결과 확인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35DDA625-B6FD-ADDB-2265-748003DFE52F}"/>
                </a:ext>
              </a:extLst>
            </p:cNvPr>
            <p:cNvSpPr/>
            <p:nvPr/>
          </p:nvSpPr>
          <p:spPr>
            <a:xfrm>
              <a:off x="10918610" y="5801448"/>
              <a:ext cx="2232787" cy="1028700"/>
            </a:xfrm>
            <a:prstGeom prst="rect">
              <a:avLst/>
            </a:prstGeom>
            <a:solidFill>
              <a:srgbClr val="F3F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내가 쓴 글 보기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D4EE8C6D-5C6B-798F-7F58-89213E3E3A58}"/>
                </a:ext>
              </a:extLst>
            </p:cNvPr>
            <p:cNvSpPr/>
            <p:nvPr/>
          </p:nvSpPr>
          <p:spPr>
            <a:xfrm>
              <a:off x="15984238" y="5786805"/>
              <a:ext cx="1597940" cy="1028700"/>
            </a:xfrm>
            <a:prstGeom prst="rect">
              <a:avLst/>
            </a:prstGeom>
            <a:solidFill>
              <a:srgbClr val="F3F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회원 탈퇴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BF27854-76D3-B48F-82F1-900190C7F273}"/>
                </a:ext>
              </a:extLst>
            </p:cNvPr>
            <p:cNvSpPr/>
            <p:nvPr/>
          </p:nvSpPr>
          <p:spPr>
            <a:xfrm>
              <a:off x="10943951" y="7215686"/>
              <a:ext cx="2207446" cy="1028700"/>
            </a:xfrm>
            <a:prstGeom prst="rect">
              <a:avLst/>
            </a:prstGeom>
            <a:solidFill>
              <a:srgbClr val="F3F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캐릭터 조회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937559FC-87CF-5BE5-2DD6-5E2ACA4FFAA5}"/>
                </a:ext>
              </a:extLst>
            </p:cNvPr>
            <p:cNvSpPr/>
            <p:nvPr/>
          </p:nvSpPr>
          <p:spPr>
            <a:xfrm>
              <a:off x="13451424" y="5758975"/>
              <a:ext cx="2232787" cy="1028700"/>
            </a:xfrm>
            <a:prstGeom prst="rect">
              <a:avLst/>
            </a:prstGeom>
            <a:solidFill>
              <a:srgbClr val="F3F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비밀번호 변경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81AF7EF-B75F-21CF-A625-51120B9973D3}"/>
                </a:ext>
              </a:extLst>
            </p:cNvPr>
            <p:cNvSpPr/>
            <p:nvPr/>
          </p:nvSpPr>
          <p:spPr>
            <a:xfrm>
              <a:off x="8159262" y="8791905"/>
              <a:ext cx="2614246" cy="1028700"/>
            </a:xfrm>
            <a:prstGeom prst="rect">
              <a:avLst/>
            </a:prstGeom>
            <a:solidFill>
              <a:srgbClr val="B6B0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유형별 음성모델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7697BE2-E7C5-3508-B129-40463BDC84A4}"/>
                </a:ext>
              </a:extLst>
            </p:cNvPr>
            <p:cNvSpPr/>
            <p:nvPr/>
          </p:nvSpPr>
          <p:spPr>
            <a:xfrm>
              <a:off x="11172551" y="8791905"/>
              <a:ext cx="2614246" cy="1028700"/>
            </a:xfrm>
            <a:prstGeom prst="rect">
              <a:avLst/>
            </a:prstGeom>
            <a:solidFill>
              <a:srgbClr val="B6B0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유형별 체질 검사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D4F6A82A-42D2-9704-A0F0-C9E71D18699B}"/>
                </a:ext>
              </a:extLst>
            </p:cNvPr>
            <p:cNvSpPr/>
            <p:nvPr/>
          </p:nvSpPr>
          <p:spPr>
            <a:xfrm>
              <a:off x="14185840" y="8791905"/>
              <a:ext cx="2614246" cy="1028700"/>
            </a:xfrm>
            <a:prstGeom prst="rect">
              <a:avLst/>
            </a:prstGeom>
            <a:solidFill>
              <a:srgbClr val="B6B0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설문조사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F5E67A-50E8-CEDD-F355-FBF77C39E83B}"/>
                </a:ext>
              </a:extLst>
            </p:cNvPr>
            <p:cNvSpPr txBox="1"/>
            <p:nvPr/>
          </p:nvSpPr>
          <p:spPr>
            <a:xfrm>
              <a:off x="15235402" y="9797069"/>
              <a:ext cx="2173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3F2F8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* </a:t>
              </a:r>
              <a:r>
                <a:rPr lang="ko-KR" altLang="en-US" dirty="0">
                  <a:solidFill>
                    <a:srgbClr val="F3F2F8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추후 구현 예정</a:t>
              </a:r>
            </a:p>
          </p:txBody>
        </p:sp>
        <p:sp>
          <p:nvSpPr>
            <p:cNvPr id="115" name="화살표: 아래쪽 114">
              <a:extLst>
                <a:ext uri="{FF2B5EF4-FFF2-40B4-BE49-F238E27FC236}">
                  <a16:creationId xmlns:a16="http://schemas.microsoft.com/office/drawing/2014/main" id="{84C28B99-8156-BD43-81E5-2D5DA0134A08}"/>
                </a:ext>
              </a:extLst>
            </p:cNvPr>
            <p:cNvSpPr/>
            <p:nvPr/>
          </p:nvSpPr>
          <p:spPr>
            <a:xfrm rot="16200000" flipH="1">
              <a:off x="2764648" y="5191988"/>
              <a:ext cx="228602" cy="396864"/>
            </a:xfrm>
            <a:prstGeom prst="downArrow">
              <a:avLst>
                <a:gd name="adj1" fmla="val 31617"/>
                <a:gd name="adj2" fmla="val 3632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화살표: 아래쪽 115">
              <a:extLst>
                <a:ext uri="{FF2B5EF4-FFF2-40B4-BE49-F238E27FC236}">
                  <a16:creationId xmlns:a16="http://schemas.microsoft.com/office/drawing/2014/main" id="{9C318EFF-82B1-E9A2-8302-4466E3F0B944}"/>
                </a:ext>
              </a:extLst>
            </p:cNvPr>
            <p:cNvSpPr/>
            <p:nvPr/>
          </p:nvSpPr>
          <p:spPr>
            <a:xfrm rot="16200000" flipH="1">
              <a:off x="4945067" y="5211767"/>
              <a:ext cx="228602" cy="396864"/>
            </a:xfrm>
            <a:prstGeom prst="downArrow">
              <a:avLst>
                <a:gd name="adj1" fmla="val 31617"/>
                <a:gd name="adj2" fmla="val 3632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화살표: 아래쪽 116">
              <a:extLst>
                <a:ext uri="{FF2B5EF4-FFF2-40B4-BE49-F238E27FC236}">
                  <a16:creationId xmlns:a16="http://schemas.microsoft.com/office/drawing/2014/main" id="{C85CBCBD-6BE4-3549-9836-5DD9B1CB14BA}"/>
                </a:ext>
              </a:extLst>
            </p:cNvPr>
            <p:cNvSpPr/>
            <p:nvPr/>
          </p:nvSpPr>
          <p:spPr>
            <a:xfrm rot="16200000" flipH="1">
              <a:off x="7137282" y="5191988"/>
              <a:ext cx="228602" cy="396864"/>
            </a:xfrm>
            <a:prstGeom prst="downArrow">
              <a:avLst>
                <a:gd name="adj1" fmla="val 31617"/>
                <a:gd name="adj2" fmla="val 3632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8444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76296FF2-0EA4-0A10-1B89-D35B0AACE17E}"/>
              </a:ext>
            </a:extLst>
          </p:cNvPr>
          <p:cNvSpPr txBox="1"/>
          <p:nvPr/>
        </p:nvSpPr>
        <p:spPr>
          <a:xfrm>
            <a:off x="842055" y="1473781"/>
            <a:ext cx="6226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흐름도 </a:t>
            </a:r>
            <a:r>
              <a:rPr lang="en-US" altLang="ko-KR" sz="48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48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관리자</a:t>
            </a:r>
            <a:r>
              <a:rPr lang="en-US" altLang="ko-KR" sz="48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4800" b="1" dirty="0">
              <a:solidFill>
                <a:srgbClr val="3B2F95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0BB2F1-24CE-C496-E164-03A358718056}"/>
              </a:ext>
            </a:extLst>
          </p:cNvPr>
          <p:cNvSpPr txBox="1"/>
          <p:nvPr/>
        </p:nvSpPr>
        <p:spPr>
          <a:xfrm>
            <a:off x="1409482" y="635349"/>
            <a:ext cx="24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내용</a:t>
            </a:r>
          </a:p>
        </p:txBody>
      </p:sp>
      <p:pic>
        <p:nvPicPr>
          <p:cNvPr id="8" name="Object 12">
            <a:extLst>
              <a:ext uri="{FF2B5EF4-FFF2-40B4-BE49-F238E27FC236}">
                <a16:creationId xmlns:a16="http://schemas.microsoft.com/office/drawing/2014/main" id="{A5553C43-1C57-78B1-90FE-A9DF379AE61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2620" y="739203"/>
            <a:ext cx="371721" cy="378559"/>
          </a:xfrm>
          <a:prstGeom prst="rect">
            <a:avLst/>
          </a:prstGeom>
        </p:spPr>
      </p:pic>
      <p:grpSp>
        <p:nvGrpSpPr>
          <p:cNvPr id="10" name="그룹 1004">
            <a:extLst>
              <a:ext uri="{FF2B5EF4-FFF2-40B4-BE49-F238E27FC236}">
                <a16:creationId xmlns:a16="http://schemas.microsoft.com/office/drawing/2014/main" id="{B5AE2EAC-21B1-CD89-7ED3-6F85A78FE07E}"/>
              </a:ext>
            </a:extLst>
          </p:cNvPr>
          <p:cNvGrpSpPr/>
          <p:nvPr/>
        </p:nvGrpSpPr>
        <p:grpSpPr>
          <a:xfrm>
            <a:off x="3296287" y="833245"/>
            <a:ext cx="12521214" cy="95238"/>
            <a:chOff x="3296287" y="833245"/>
            <a:chExt cx="12521214" cy="95238"/>
          </a:xfrm>
        </p:grpSpPr>
        <p:pic>
          <p:nvPicPr>
            <p:cNvPr id="11" name="Object 20">
              <a:extLst>
                <a:ext uri="{FF2B5EF4-FFF2-40B4-BE49-F238E27FC236}">
                  <a16:creationId xmlns:a16="http://schemas.microsoft.com/office/drawing/2014/main" id="{DC49C2A7-7C84-8B98-DCCE-8776738CF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6287" y="833245"/>
              <a:ext cx="12521214" cy="9523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D2E4C05-87C4-BE01-DE5D-0115E0873D63}"/>
              </a:ext>
            </a:extLst>
          </p:cNvPr>
          <p:cNvSpPr txBox="1"/>
          <p:nvPr/>
        </p:nvSpPr>
        <p:spPr>
          <a:xfrm>
            <a:off x="15790292" y="695492"/>
            <a:ext cx="1510109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흐름도</a:t>
            </a:r>
            <a:endParaRPr lang="en-US" altLang="ko-KR" sz="1600" dirty="0">
              <a:solidFill>
                <a:srgbClr val="3B2F9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0241036-1AE6-5223-E030-1EB6F970BDFA}"/>
              </a:ext>
            </a:extLst>
          </p:cNvPr>
          <p:cNvSpPr/>
          <p:nvPr/>
        </p:nvSpPr>
        <p:spPr>
          <a:xfrm>
            <a:off x="8543608" y="6621220"/>
            <a:ext cx="2480352" cy="1531875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2F7DE88-53D2-E1A5-52D3-BBB445FEBF15}"/>
              </a:ext>
            </a:extLst>
          </p:cNvPr>
          <p:cNvSpPr/>
          <p:nvPr/>
        </p:nvSpPr>
        <p:spPr>
          <a:xfrm>
            <a:off x="2307533" y="5256780"/>
            <a:ext cx="1615515" cy="1028700"/>
          </a:xfrm>
          <a:prstGeom prst="rect">
            <a:avLst/>
          </a:prstGeom>
          <a:solidFill>
            <a:srgbClr val="7E7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</a:t>
            </a: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2C87BE0-5295-533A-316B-8C4BF8C60F99}"/>
              </a:ext>
            </a:extLst>
          </p:cNvPr>
          <p:cNvGrpSpPr/>
          <p:nvPr/>
        </p:nvGrpSpPr>
        <p:grpSpPr>
          <a:xfrm>
            <a:off x="5309226" y="3931081"/>
            <a:ext cx="2637692" cy="3891087"/>
            <a:chOff x="7901354" y="4361963"/>
            <a:chExt cx="2637692" cy="389108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C3BA73A-725E-984C-D014-C253FBDC55F5}"/>
                </a:ext>
              </a:extLst>
            </p:cNvPr>
            <p:cNvSpPr/>
            <p:nvPr/>
          </p:nvSpPr>
          <p:spPr>
            <a:xfrm>
              <a:off x="7901354" y="4361963"/>
              <a:ext cx="2614246" cy="1028700"/>
            </a:xfrm>
            <a:prstGeom prst="rect">
              <a:avLst/>
            </a:prstGeom>
            <a:solidFill>
              <a:srgbClr val="B6B0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게시글 관리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A5294E54-8E0B-725E-1981-80BA23AD8AD6}"/>
                </a:ext>
              </a:extLst>
            </p:cNvPr>
            <p:cNvSpPr/>
            <p:nvPr/>
          </p:nvSpPr>
          <p:spPr>
            <a:xfrm>
              <a:off x="7924800" y="5793157"/>
              <a:ext cx="2614246" cy="1028700"/>
            </a:xfrm>
            <a:prstGeom prst="rect">
              <a:avLst/>
            </a:prstGeom>
            <a:solidFill>
              <a:srgbClr val="B6B0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캐릭터 관리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176E21E-E983-918F-B275-10D63C9B53EF}"/>
                </a:ext>
              </a:extLst>
            </p:cNvPr>
            <p:cNvSpPr/>
            <p:nvPr/>
          </p:nvSpPr>
          <p:spPr>
            <a:xfrm>
              <a:off x="7924800" y="7224350"/>
              <a:ext cx="2614246" cy="1028700"/>
            </a:xfrm>
            <a:prstGeom prst="rect">
              <a:avLst/>
            </a:prstGeom>
            <a:solidFill>
              <a:srgbClr val="B6B0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회원 관리</a:t>
              </a: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EC4B9BA-DFE0-57A3-F558-D83014750E15}"/>
              </a:ext>
            </a:extLst>
          </p:cNvPr>
          <p:cNvSpPr/>
          <p:nvPr/>
        </p:nvSpPr>
        <p:spPr>
          <a:xfrm>
            <a:off x="8476086" y="3931081"/>
            <a:ext cx="2207446" cy="1028700"/>
          </a:xfrm>
          <a:prstGeom prst="rect">
            <a:avLst/>
          </a:prstGeom>
          <a:solidFill>
            <a:srgbClr val="F3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공지글</a:t>
            </a:r>
            <a:r>
              <a:rPr lang="ko-KR" altLang="en-US" sz="27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작성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5DDA625-B6FD-ADDB-2265-748003DFE52F}"/>
              </a:ext>
            </a:extLst>
          </p:cNvPr>
          <p:cNvSpPr/>
          <p:nvPr/>
        </p:nvSpPr>
        <p:spPr>
          <a:xfrm>
            <a:off x="8505394" y="5362275"/>
            <a:ext cx="2232787" cy="1028700"/>
          </a:xfrm>
          <a:prstGeom prst="rect">
            <a:avLst/>
          </a:prstGeom>
          <a:solidFill>
            <a:srgbClr val="F3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캐릭터 등록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4EE8C6D-5C6B-798F-7F58-89213E3E3A58}"/>
              </a:ext>
            </a:extLst>
          </p:cNvPr>
          <p:cNvSpPr/>
          <p:nvPr/>
        </p:nvSpPr>
        <p:spPr>
          <a:xfrm>
            <a:off x="8694715" y="6793468"/>
            <a:ext cx="2178138" cy="1028700"/>
          </a:xfrm>
          <a:prstGeom prst="rect">
            <a:avLst/>
          </a:prstGeom>
          <a:solidFill>
            <a:srgbClr val="F3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탈퇴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F5E67A-50E8-CEDD-F355-FBF77C39E83B}"/>
              </a:ext>
            </a:extLst>
          </p:cNvPr>
          <p:cNvSpPr txBox="1"/>
          <p:nvPr/>
        </p:nvSpPr>
        <p:spPr>
          <a:xfrm>
            <a:off x="9291762" y="7822168"/>
            <a:ext cx="217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3F2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 </a:t>
            </a:r>
            <a:r>
              <a:rPr lang="ko-KR" altLang="en-US" dirty="0">
                <a:solidFill>
                  <a:srgbClr val="F3F2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추후 구현 예정</a:t>
            </a:r>
          </a:p>
        </p:txBody>
      </p:sp>
      <p:sp>
        <p:nvSpPr>
          <p:cNvPr id="117" name="화살표: 아래쪽 116">
            <a:extLst>
              <a:ext uri="{FF2B5EF4-FFF2-40B4-BE49-F238E27FC236}">
                <a16:creationId xmlns:a16="http://schemas.microsoft.com/office/drawing/2014/main" id="{C85CBCBD-6BE4-3549-9836-5DD9B1CB14BA}"/>
              </a:ext>
            </a:extLst>
          </p:cNvPr>
          <p:cNvSpPr/>
          <p:nvPr/>
        </p:nvSpPr>
        <p:spPr>
          <a:xfrm rot="16200000" flipH="1">
            <a:off x="4497384" y="5574541"/>
            <a:ext cx="228602" cy="396864"/>
          </a:xfrm>
          <a:prstGeom prst="downArrow">
            <a:avLst>
              <a:gd name="adj1" fmla="val 31617"/>
              <a:gd name="adj2" fmla="val 3632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DE36E8-9591-5C94-3BBA-0BB7BD414F24}"/>
              </a:ext>
            </a:extLst>
          </p:cNvPr>
          <p:cNvSpPr/>
          <p:nvPr/>
        </p:nvSpPr>
        <p:spPr>
          <a:xfrm>
            <a:off x="11111883" y="3906071"/>
            <a:ext cx="2207446" cy="1028700"/>
          </a:xfrm>
          <a:prstGeom prst="rect">
            <a:avLst/>
          </a:prstGeom>
          <a:solidFill>
            <a:srgbClr val="F3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삭제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D5940A-24A1-C7FC-AA2D-C3D48A7772B3}"/>
              </a:ext>
            </a:extLst>
          </p:cNvPr>
          <p:cNvSpPr/>
          <p:nvPr/>
        </p:nvSpPr>
        <p:spPr>
          <a:xfrm>
            <a:off x="11111883" y="5370670"/>
            <a:ext cx="2232787" cy="1028700"/>
          </a:xfrm>
          <a:prstGeom prst="rect">
            <a:avLst/>
          </a:prstGeom>
          <a:solidFill>
            <a:srgbClr val="F3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캐릭터 수정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286A59-FBB8-DDDE-15A9-BEA9AD9D6946}"/>
              </a:ext>
            </a:extLst>
          </p:cNvPr>
          <p:cNvSpPr/>
          <p:nvPr/>
        </p:nvSpPr>
        <p:spPr>
          <a:xfrm>
            <a:off x="13747680" y="5362275"/>
            <a:ext cx="2232787" cy="1028700"/>
          </a:xfrm>
          <a:prstGeom prst="rect">
            <a:avLst/>
          </a:prstGeom>
          <a:solidFill>
            <a:srgbClr val="F3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캐릭터 삭제</a:t>
            </a:r>
          </a:p>
        </p:txBody>
      </p:sp>
    </p:spTree>
    <p:extLst>
      <p:ext uri="{BB962C8B-B14F-4D97-AF65-F5344CB8AC3E}">
        <p14:creationId xmlns:p14="http://schemas.microsoft.com/office/powerpoint/2010/main" val="2977532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id="{AE5BC5CC-A765-6EE6-3FB7-00722D3532A6}"/>
              </a:ext>
            </a:extLst>
          </p:cNvPr>
          <p:cNvSpPr/>
          <p:nvPr/>
        </p:nvSpPr>
        <p:spPr>
          <a:xfrm>
            <a:off x="10420340" y="8859804"/>
            <a:ext cx="2341234" cy="375965"/>
          </a:xfrm>
          <a:prstGeom prst="flowChartAlternateProcess">
            <a:avLst/>
          </a:prstGeom>
          <a:solidFill>
            <a:srgbClr val="F4623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1E7A86-6FC7-1DA3-AE65-7459F5CD9861}"/>
              </a:ext>
            </a:extLst>
          </p:cNvPr>
          <p:cNvSpPr/>
          <p:nvPr/>
        </p:nvSpPr>
        <p:spPr>
          <a:xfrm>
            <a:off x="1183028" y="5295900"/>
            <a:ext cx="8229600" cy="2548705"/>
          </a:xfrm>
          <a:prstGeom prst="rect">
            <a:avLst/>
          </a:prstGeom>
          <a:solidFill>
            <a:srgbClr val="F46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61C170-472C-6196-1DCE-416CA35DC55E}"/>
              </a:ext>
            </a:extLst>
          </p:cNvPr>
          <p:cNvSpPr/>
          <p:nvPr/>
        </p:nvSpPr>
        <p:spPr>
          <a:xfrm>
            <a:off x="1219200" y="3086100"/>
            <a:ext cx="8229600" cy="220980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F1488A-A20E-F40A-39CC-66921D141CE9}"/>
              </a:ext>
            </a:extLst>
          </p:cNvPr>
          <p:cNvSpPr txBox="1"/>
          <p:nvPr/>
        </p:nvSpPr>
        <p:spPr>
          <a:xfrm>
            <a:off x="1409482" y="635349"/>
            <a:ext cx="24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내용</a:t>
            </a:r>
          </a:p>
        </p:txBody>
      </p:sp>
      <p:pic>
        <p:nvPicPr>
          <p:cNvPr id="2" name="Object 12">
            <a:extLst>
              <a:ext uri="{FF2B5EF4-FFF2-40B4-BE49-F238E27FC236}">
                <a16:creationId xmlns:a16="http://schemas.microsoft.com/office/drawing/2014/main" id="{D3AFC8E4-8F76-C939-80AF-89CFB7B90D6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2620" y="739203"/>
            <a:ext cx="371721" cy="378559"/>
          </a:xfrm>
          <a:prstGeom prst="rect">
            <a:avLst/>
          </a:prstGeom>
        </p:spPr>
      </p:pic>
      <p:grpSp>
        <p:nvGrpSpPr>
          <p:cNvPr id="4" name="그룹 1004">
            <a:extLst>
              <a:ext uri="{FF2B5EF4-FFF2-40B4-BE49-F238E27FC236}">
                <a16:creationId xmlns:a16="http://schemas.microsoft.com/office/drawing/2014/main" id="{4DE87A0F-101E-D6FC-4528-A34C5EA22F92}"/>
              </a:ext>
            </a:extLst>
          </p:cNvPr>
          <p:cNvGrpSpPr/>
          <p:nvPr/>
        </p:nvGrpSpPr>
        <p:grpSpPr>
          <a:xfrm>
            <a:off x="3296287" y="833245"/>
            <a:ext cx="12521214" cy="95238"/>
            <a:chOff x="3296287" y="833245"/>
            <a:chExt cx="12521214" cy="95238"/>
          </a:xfrm>
        </p:grpSpPr>
        <p:pic>
          <p:nvPicPr>
            <p:cNvPr id="5" name="Object 20">
              <a:extLst>
                <a:ext uri="{FF2B5EF4-FFF2-40B4-BE49-F238E27FC236}">
                  <a16:creationId xmlns:a16="http://schemas.microsoft.com/office/drawing/2014/main" id="{8D59EE9A-BEA9-8BD8-A5FA-A8FE26C55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6287" y="833245"/>
              <a:ext cx="12521214" cy="95238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5817E36-A62F-9B9B-91F4-F55E5EBA0281}"/>
              </a:ext>
            </a:extLst>
          </p:cNvPr>
          <p:cNvSpPr txBox="1"/>
          <p:nvPr/>
        </p:nvSpPr>
        <p:spPr>
          <a:xfrm>
            <a:off x="15790292" y="695492"/>
            <a:ext cx="1510109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주요기능</a:t>
            </a:r>
            <a:endParaRPr lang="en-US" altLang="ko-KR" sz="1600" dirty="0">
              <a:solidFill>
                <a:srgbClr val="3B2F9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7BBE9-70EE-3D00-81EB-5DA34B725712}"/>
              </a:ext>
            </a:extLst>
          </p:cNvPr>
          <p:cNvSpPr txBox="1"/>
          <p:nvPr/>
        </p:nvSpPr>
        <p:spPr>
          <a:xfrm>
            <a:off x="922111" y="1333500"/>
            <a:ext cx="456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성격유형 테스트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E60AA7C-2F4F-D93A-4CAE-896F2506DE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595" r="19234"/>
          <a:stretch/>
        </p:blipFill>
        <p:spPr>
          <a:xfrm>
            <a:off x="3015683" y="3086100"/>
            <a:ext cx="4564290" cy="4606105"/>
          </a:xfrm>
          <a:prstGeom prst="rect">
            <a:avLst/>
          </a:prstGeom>
          <a:effectLst/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BEA7A13-E491-02C8-515A-32404BDCAE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6280" y1="65700" x2="77600" y2="69000"/>
                        <a14:foregroundMark x1="56840" y1="81900" x2="46920" y2="85550"/>
                        <a14:foregroundMark x1="46920" y1="85550" x2="40800" y2="85600"/>
                        <a14:foregroundMark x1="72160" y1="70050" x2="77240" y2="71100"/>
                        <a14:foregroundMark x1="77240" y1="71100" x2="81680" y2="69000"/>
                        <a14:foregroundMark x1="81680" y1="69000" x2="81800" y2="67950"/>
                      </a14:backgroundRemoval>
                    </a14:imgEffect>
                  </a14:imgLayer>
                </a14:imgProps>
              </a:ext>
            </a:extLst>
          </a:blip>
          <a:srcRect l="16286" t="15428" r="15384" b="14860"/>
          <a:stretch/>
        </p:blipFill>
        <p:spPr>
          <a:xfrm>
            <a:off x="842055" y="2705722"/>
            <a:ext cx="8911546" cy="7273460"/>
          </a:xfrm>
          <a:custGeom>
            <a:avLst/>
            <a:gdLst>
              <a:gd name="connsiteX0" fmla="*/ 371721 w 7445580"/>
              <a:gd name="connsiteY0" fmla="*/ 344033 h 6076962"/>
              <a:gd name="connsiteX1" fmla="*/ 371721 w 7445580"/>
              <a:gd name="connsiteY1" fmla="*/ 4070033 h 6076962"/>
              <a:gd name="connsiteX2" fmla="*/ 6956121 w 7445580"/>
              <a:gd name="connsiteY2" fmla="*/ 4070033 h 6076962"/>
              <a:gd name="connsiteX3" fmla="*/ 6956121 w 7445580"/>
              <a:gd name="connsiteY3" fmla="*/ 344033 h 6076962"/>
              <a:gd name="connsiteX4" fmla="*/ 0 w 7445580"/>
              <a:gd name="connsiteY4" fmla="*/ 0 h 6076962"/>
              <a:gd name="connsiteX5" fmla="*/ 7445580 w 7445580"/>
              <a:gd name="connsiteY5" fmla="*/ 0 h 6076962"/>
              <a:gd name="connsiteX6" fmla="*/ 7445580 w 7445580"/>
              <a:gd name="connsiteY6" fmla="*/ 6076962 h 6076962"/>
              <a:gd name="connsiteX7" fmla="*/ 0 w 7445580"/>
              <a:gd name="connsiteY7" fmla="*/ 6076962 h 607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5580" h="6076962">
                <a:moveTo>
                  <a:pt x="371721" y="344033"/>
                </a:moveTo>
                <a:lnTo>
                  <a:pt x="371721" y="4070033"/>
                </a:lnTo>
                <a:lnTo>
                  <a:pt x="6956121" y="4070033"/>
                </a:lnTo>
                <a:lnTo>
                  <a:pt x="6956121" y="344033"/>
                </a:lnTo>
                <a:close/>
                <a:moveTo>
                  <a:pt x="0" y="0"/>
                </a:moveTo>
                <a:lnTo>
                  <a:pt x="7445580" y="0"/>
                </a:lnTo>
                <a:lnTo>
                  <a:pt x="7445580" y="6076962"/>
                </a:lnTo>
                <a:lnTo>
                  <a:pt x="0" y="6076962"/>
                </a:lnTo>
                <a:close/>
              </a:path>
            </a:pathLst>
          </a:cu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F24148A-A37E-B118-598F-ACC20C233995}"/>
              </a:ext>
            </a:extLst>
          </p:cNvPr>
          <p:cNvCxnSpPr>
            <a:cxnSpLocks/>
          </p:cNvCxnSpPr>
          <p:nvPr/>
        </p:nvCxnSpPr>
        <p:spPr>
          <a:xfrm rot="10800000">
            <a:off x="7709335" y="7073139"/>
            <a:ext cx="2385239" cy="1957881"/>
          </a:xfrm>
          <a:prstGeom prst="bentConnector3">
            <a:avLst>
              <a:gd name="adj1" fmla="val 57517"/>
            </a:avLst>
          </a:prstGeom>
          <a:ln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584BBFD-978E-1A66-5035-A6DC73A3132D}"/>
              </a:ext>
            </a:extLst>
          </p:cNvPr>
          <p:cNvSpPr txBox="1"/>
          <p:nvPr/>
        </p:nvSpPr>
        <p:spPr>
          <a:xfrm>
            <a:off x="4648200" y="2358996"/>
            <a:ext cx="241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화면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8D802D-BD52-5FFD-F61C-5AAA5BCF623E}"/>
              </a:ext>
            </a:extLst>
          </p:cNvPr>
          <p:cNvSpPr txBox="1"/>
          <p:nvPr/>
        </p:nvSpPr>
        <p:spPr>
          <a:xfrm>
            <a:off x="13017694" y="1349609"/>
            <a:ext cx="241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결과 화면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endParaRPr lang="ko-KR" altLang="en-US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68CF811-2326-1A77-001D-A002D71AD87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480595" y="6387311"/>
            <a:ext cx="1621428" cy="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1D894F0-FFE4-A80D-1C26-30CD7AE354C5}"/>
              </a:ext>
            </a:extLst>
          </p:cNvPr>
          <p:cNvGrpSpPr/>
          <p:nvPr/>
        </p:nvGrpSpPr>
        <p:grpSpPr>
          <a:xfrm>
            <a:off x="10202510" y="1821790"/>
            <a:ext cx="6830431" cy="4255365"/>
            <a:chOff x="664738" y="2302608"/>
            <a:chExt cx="11769107" cy="7696800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813E8AB4-924D-0AC0-B290-B1F0CA86CB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7133" t="4087" r="30603" b="3787"/>
            <a:stretch/>
          </p:blipFill>
          <p:spPr>
            <a:xfrm>
              <a:off x="664738" y="2302608"/>
              <a:ext cx="7240341" cy="7696800"/>
            </a:xfrm>
            <a:prstGeom prst="rect">
              <a:avLst/>
            </a:prstGeom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84675A0D-6D3D-49C9-8C7C-18C8133C3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79942" y="3608278"/>
              <a:ext cx="5753903" cy="540142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72BD794D-AE16-D63E-B62B-EE2A9D6701A8}"/>
              </a:ext>
            </a:extLst>
          </p:cNvPr>
          <p:cNvSpPr/>
          <p:nvPr/>
        </p:nvSpPr>
        <p:spPr>
          <a:xfrm flipH="1">
            <a:off x="12919375" y="6957170"/>
            <a:ext cx="923024" cy="375966"/>
          </a:xfrm>
          <a:prstGeom prst="flowChartAlternateProcess">
            <a:avLst/>
          </a:prstGeom>
          <a:solidFill>
            <a:srgbClr val="F4623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9EA909-626F-F505-A126-A466F1035021}"/>
              </a:ext>
            </a:extLst>
          </p:cNvPr>
          <p:cNvSpPr txBox="1"/>
          <p:nvPr/>
        </p:nvSpPr>
        <p:spPr>
          <a:xfrm>
            <a:off x="10420340" y="8859804"/>
            <a:ext cx="4057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PythonInterpreter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컨트롤러에서 파이썬 배치파일 실행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9235AB-F516-0748-E04E-5DD157BBA0E9}"/>
              </a:ext>
            </a:extLst>
          </p:cNvPr>
          <p:cNvSpPr txBox="1"/>
          <p:nvPr/>
        </p:nvSpPr>
        <p:spPr>
          <a:xfrm>
            <a:off x="12761574" y="6960648"/>
            <a:ext cx="533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Async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@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EnableAsync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사용하여 비동기 기능 활성화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93534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3FF7298-3DD1-8078-96FA-834FF3CA6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89" y="2895001"/>
            <a:ext cx="7777983" cy="5274445"/>
          </a:xfrm>
          <a:prstGeom prst="rect">
            <a:avLst/>
          </a:prstGeom>
        </p:spPr>
      </p:pic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3B5741B-A107-BBE3-88DF-9383DDD878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44000" y="3152537"/>
            <a:ext cx="1484576" cy="117980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6FACCF4-351D-7F56-8EC3-ACAAADEB3858}"/>
              </a:ext>
            </a:extLst>
          </p:cNvPr>
          <p:cNvCxnSpPr>
            <a:cxnSpLocks/>
          </p:cNvCxnSpPr>
          <p:nvPr/>
        </p:nvCxnSpPr>
        <p:spPr>
          <a:xfrm rot="10800000">
            <a:off x="9203469" y="6996210"/>
            <a:ext cx="1484576" cy="96863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105C4BA-1097-4975-8ACC-246852CFC756}"/>
              </a:ext>
            </a:extLst>
          </p:cNvPr>
          <p:cNvCxnSpPr>
            <a:cxnSpLocks/>
          </p:cNvCxnSpPr>
          <p:nvPr/>
        </p:nvCxnSpPr>
        <p:spPr>
          <a:xfrm flipH="1">
            <a:off x="9143999" y="5990276"/>
            <a:ext cx="148457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EF1488A-A20E-F40A-39CC-66921D141CE9}"/>
              </a:ext>
            </a:extLst>
          </p:cNvPr>
          <p:cNvSpPr txBox="1"/>
          <p:nvPr/>
        </p:nvSpPr>
        <p:spPr>
          <a:xfrm>
            <a:off x="1409482" y="635349"/>
            <a:ext cx="24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내용</a:t>
            </a:r>
          </a:p>
        </p:txBody>
      </p:sp>
      <p:pic>
        <p:nvPicPr>
          <p:cNvPr id="2" name="Object 12">
            <a:extLst>
              <a:ext uri="{FF2B5EF4-FFF2-40B4-BE49-F238E27FC236}">
                <a16:creationId xmlns:a16="http://schemas.microsoft.com/office/drawing/2014/main" id="{D3AFC8E4-8F76-C939-80AF-89CFB7B90D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2620" y="739203"/>
            <a:ext cx="371721" cy="378559"/>
          </a:xfrm>
          <a:prstGeom prst="rect">
            <a:avLst/>
          </a:prstGeom>
        </p:spPr>
      </p:pic>
      <p:grpSp>
        <p:nvGrpSpPr>
          <p:cNvPr id="4" name="그룹 1004">
            <a:extLst>
              <a:ext uri="{FF2B5EF4-FFF2-40B4-BE49-F238E27FC236}">
                <a16:creationId xmlns:a16="http://schemas.microsoft.com/office/drawing/2014/main" id="{4DE87A0F-101E-D6FC-4528-A34C5EA22F92}"/>
              </a:ext>
            </a:extLst>
          </p:cNvPr>
          <p:cNvGrpSpPr/>
          <p:nvPr/>
        </p:nvGrpSpPr>
        <p:grpSpPr>
          <a:xfrm>
            <a:off x="3296287" y="833245"/>
            <a:ext cx="12521214" cy="95238"/>
            <a:chOff x="3296287" y="833245"/>
            <a:chExt cx="12521214" cy="95238"/>
          </a:xfrm>
        </p:grpSpPr>
        <p:pic>
          <p:nvPicPr>
            <p:cNvPr id="5" name="Object 20">
              <a:extLst>
                <a:ext uri="{FF2B5EF4-FFF2-40B4-BE49-F238E27FC236}">
                  <a16:creationId xmlns:a16="http://schemas.microsoft.com/office/drawing/2014/main" id="{8D59EE9A-BEA9-8BD8-A5FA-A8FE26C55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6287" y="833245"/>
              <a:ext cx="12521214" cy="95238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5817E36-A62F-9B9B-91F4-F55E5EBA0281}"/>
              </a:ext>
            </a:extLst>
          </p:cNvPr>
          <p:cNvSpPr txBox="1"/>
          <p:nvPr/>
        </p:nvSpPr>
        <p:spPr>
          <a:xfrm>
            <a:off x="15790292" y="695492"/>
            <a:ext cx="1510109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주요기능</a:t>
            </a:r>
            <a:endParaRPr lang="en-US" altLang="ko-KR" sz="1600" dirty="0">
              <a:solidFill>
                <a:srgbClr val="3B2F9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F0D58A-E512-7043-1C23-660036858364}"/>
              </a:ext>
            </a:extLst>
          </p:cNvPr>
          <p:cNvSpPr txBox="1"/>
          <p:nvPr/>
        </p:nvSpPr>
        <p:spPr>
          <a:xfrm>
            <a:off x="949819" y="1277294"/>
            <a:ext cx="456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회원가입 화면 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FF9B79F0-175E-C3E9-93CB-01D13C1815A5}"/>
              </a:ext>
            </a:extLst>
          </p:cNvPr>
          <p:cNvGrpSpPr/>
          <p:nvPr/>
        </p:nvGrpSpPr>
        <p:grpSpPr>
          <a:xfrm>
            <a:off x="3231963" y="13263736"/>
            <a:ext cx="7472319" cy="3496568"/>
            <a:chOff x="696563" y="3535724"/>
            <a:chExt cx="7473512" cy="3496568"/>
          </a:xfr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18E118A6-3A57-E77F-2599-D263180F7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563" y="3535724"/>
              <a:ext cx="4353533" cy="1619476"/>
            </a:xfrm>
            <a:prstGeom prst="rect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9CC2EF7A-C52F-E69F-7D46-6D3FD1B1E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6542" y="5498553"/>
              <a:ext cx="4353533" cy="1533739"/>
            </a:xfrm>
            <a:prstGeom prst="rect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BFF1B58-AFFA-B1B6-DB9E-D2AA796C4A6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6280" y1="65700" x2="77600" y2="69000"/>
                        <a14:foregroundMark x1="56840" y1="81900" x2="46920" y2="85550"/>
                        <a14:foregroundMark x1="46920" y1="85550" x2="40800" y2="85600"/>
                        <a14:foregroundMark x1="72160" y1="70050" x2="77240" y2="71100"/>
                        <a14:foregroundMark x1="77240" y1="71100" x2="81680" y2="69000"/>
                        <a14:foregroundMark x1="81680" y1="69000" x2="81800" y2="67950"/>
                      </a14:backgroundRemoval>
                    </a14:imgEffect>
                  </a14:imgLayer>
                </a14:imgProps>
              </a:ext>
            </a:extLst>
          </a:blip>
          <a:srcRect l="16286" t="15428" r="15384" b="14860"/>
          <a:stretch/>
        </p:blipFill>
        <p:spPr>
          <a:xfrm>
            <a:off x="842055" y="2705722"/>
            <a:ext cx="8911546" cy="7273460"/>
          </a:xfrm>
          <a:custGeom>
            <a:avLst/>
            <a:gdLst>
              <a:gd name="connsiteX0" fmla="*/ 371721 w 7445580"/>
              <a:gd name="connsiteY0" fmla="*/ 344033 h 6076962"/>
              <a:gd name="connsiteX1" fmla="*/ 371721 w 7445580"/>
              <a:gd name="connsiteY1" fmla="*/ 4070033 h 6076962"/>
              <a:gd name="connsiteX2" fmla="*/ 6956121 w 7445580"/>
              <a:gd name="connsiteY2" fmla="*/ 4070033 h 6076962"/>
              <a:gd name="connsiteX3" fmla="*/ 6956121 w 7445580"/>
              <a:gd name="connsiteY3" fmla="*/ 344033 h 6076962"/>
              <a:gd name="connsiteX4" fmla="*/ 0 w 7445580"/>
              <a:gd name="connsiteY4" fmla="*/ 0 h 6076962"/>
              <a:gd name="connsiteX5" fmla="*/ 7445580 w 7445580"/>
              <a:gd name="connsiteY5" fmla="*/ 0 h 6076962"/>
              <a:gd name="connsiteX6" fmla="*/ 7445580 w 7445580"/>
              <a:gd name="connsiteY6" fmla="*/ 6076962 h 6076962"/>
              <a:gd name="connsiteX7" fmla="*/ 0 w 7445580"/>
              <a:gd name="connsiteY7" fmla="*/ 6076962 h 607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5580" h="6076962">
                <a:moveTo>
                  <a:pt x="371721" y="344033"/>
                </a:moveTo>
                <a:lnTo>
                  <a:pt x="371721" y="4070033"/>
                </a:lnTo>
                <a:lnTo>
                  <a:pt x="6956121" y="4070033"/>
                </a:lnTo>
                <a:lnTo>
                  <a:pt x="6956121" y="344033"/>
                </a:lnTo>
                <a:close/>
                <a:moveTo>
                  <a:pt x="0" y="0"/>
                </a:moveTo>
                <a:lnTo>
                  <a:pt x="7445580" y="0"/>
                </a:lnTo>
                <a:lnTo>
                  <a:pt x="7445580" y="6076962"/>
                </a:lnTo>
                <a:lnTo>
                  <a:pt x="0" y="6076962"/>
                </a:lnTo>
                <a:close/>
              </a:path>
            </a:pathLst>
          </a:cu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05ED98A1-7776-0E89-3A67-23B4BA43247C}"/>
              </a:ext>
            </a:extLst>
          </p:cNvPr>
          <p:cNvSpPr/>
          <p:nvPr/>
        </p:nvSpPr>
        <p:spPr>
          <a:xfrm flipH="1">
            <a:off x="10851483" y="2993565"/>
            <a:ext cx="2115161" cy="372331"/>
          </a:xfrm>
          <a:prstGeom prst="flowChartAlternateProcess">
            <a:avLst/>
          </a:prstGeom>
          <a:solidFill>
            <a:srgbClr val="F4623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1E23D20F-0DF1-143E-6D65-6C200E44DAE3}"/>
              </a:ext>
            </a:extLst>
          </p:cNvPr>
          <p:cNvSpPr/>
          <p:nvPr/>
        </p:nvSpPr>
        <p:spPr>
          <a:xfrm flipH="1">
            <a:off x="10974082" y="7666568"/>
            <a:ext cx="1992563" cy="298274"/>
          </a:xfrm>
          <a:prstGeom prst="flowChartAlternateProcess">
            <a:avLst/>
          </a:prstGeom>
          <a:solidFill>
            <a:srgbClr val="F4623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EF6C7468-D202-2254-1D12-12E7FC0238FA}"/>
              </a:ext>
            </a:extLst>
          </p:cNvPr>
          <p:cNvSpPr/>
          <p:nvPr/>
        </p:nvSpPr>
        <p:spPr>
          <a:xfrm flipH="1">
            <a:off x="10821003" y="5860381"/>
            <a:ext cx="2145642" cy="329950"/>
          </a:xfrm>
          <a:prstGeom prst="flowChartAlternateProcess">
            <a:avLst/>
          </a:prstGeom>
          <a:solidFill>
            <a:srgbClr val="F4623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DDF8DBF-C497-F859-0EE2-6F27452F40D3}"/>
              </a:ext>
            </a:extLst>
          </p:cNvPr>
          <p:cNvSpPr txBox="1"/>
          <p:nvPr/>
        </p:nvSpPr>
        <p:spPr>
          <a:xfrm>
            <a:off x="10821003" y="5825301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이메일 정규표현식을 이용하여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Email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형식 작성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954107-E89E-20E4-A502-D8477CAB9D8F}"/>
              </a:ext>
            </a:extLst>
          </p:cNvPr>
          <p:cNvSpPr txBox="1"/>
          <p:nvPr/>
        </p:nvSpPr>
        <p:spPr>
          <a:xfrm>
            <a:off x="10974082" y="7661614"/>
            <a:ext cx="533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JavaMailSender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회원가입 완료 시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JavaMailSender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메일 전송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C1FC03-01D4-0E5A-1ECA-7D67DB9ED470}"/>
              </a:ext>
            </a:extLst>
          </p:cNvPr>
          <p:cNvSpPr txBox="1"/>
          <p:nvPr/>
        </p:nvSpPr>
        <p:spPr>
          <a:xfrm>
            <a:off x="10821003" y="2965787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PasswordEncoder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이용하여 비밀번호 암호화</a:t>
            </a:r>
          </a:p>
        </p:txBody>
      </p:sp>
    </p:spTree>
    <p:extLst>
      <p:ext uri="{BB962C8B-B14F-4D97-AF65-F5344CB8AC3E}">
        <p14:creationId xmlns:p14="http://schemas.microsoft.com/office/powerpoint/2010/main" val="100561108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EF1488A-A20E-F40A-39CC-66921D141CE9}"/>
              </a:ext>
            </a:extLst>
          </p:cNvPr>
          <p:cNvSpPr txBox="1"/>
          <p:nvPr/>
        </p:nvSpPr>
        <p:spPr>
          <a:xfrm>
            <a:off x="1409482" y="635349"/>
            <a:ext cx="24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내용</a:t>
            </a:r>
          </a:p>
        </p:txBody>
      </p:sp>
      <p:pic>
        <p:nvPicPr>
          <p:cNvPr id="2" name="Object 12">
            <a:extLst>
              <a:ext uri="{FF2B5EF4-FFF2-40B4-BE49-F238E27FC236}">
                <a16:creationId xmlns:a16="http://schemas.microsoft.com/office/drawing/2014/main" id="{D3AFC8E4-8F76-C939-80AF-89CFB7B90D6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2620" y="739203"/>
            <a:ext cx="371721" cy="378559"/>
          </a:xfrm>
          <a:prstGeom prst="rect">
            <a:avLst/>
          </a:prstGeom>
        </p:spPr>
      </p:pic>
      <p:grpSp>
        <p:nvGrpSpPr>
          <p:cNvPr id="4" name="그룹 1004">
            <a:extLst>
              <a:ext uri="{FF2B5EF4-FFF2-40B4-BE49-F238E27FC236}">
                <a16:creationId xmlns:a16="http://schemas.microsoft.com/office/drawing/2014/main" id="{4DE87A0F-101E-D6FC-4528-A34C5EA22F92}"/>
              </a:ext>
            </a:extLst>
          </p:cNvPr>
          <p:cNvGrpSpPr/>
          <p:nvPr/>
        </p:nvGrpSpPr>
        <p:grpSpPr>
          <a:xfrm>
            <a:off x="3296287" y="833245"/>
            <a:ext cx="12521214" cy="95238"/>
            <a:chOff x="3296287" y="833245"/>
            <a:chExt cx="12521214" cy="95238"/>
          </a:xfrm>
        </p:grpSpPr>
        <p:pic>
          <p:nvPicPr>
            <p:cNvPr id="5" name="Object 20">
              <a:extLst>
                <a:ext uri="{FF2B5EF4-FFF2-40B4-BE49-F238E27FC236}">
                  <a16:creationId xmlns:a16="http://schemas.microsoft.com/office/drawing/2014/main" id="{8D59EE9A-BEA9-8BD8-A5FA-A8FE26C55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6287" y="833245"/>
              <a:ext cx="12521214" cy="95238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5817E36-A62F-9B9B-91F4-F55E5EBA0281}"/>
              </a:ext>
            </a:extLst>
          </p:cNvPr>
          <p:cNvSpPr txBox="1"/>
          <p:nvPr/>
        </p:nvSpPr>
        <p:spPr>
          <a:xfrm>
            <a:off x="15790292" y="695492"/>
            <a:ext cx="1510109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주요기능</a:t>
            </a:r>
            <a:endParaRPr lang="en-US" altLang="ko-KR" sz="1600" dirty="0">
              <a:solidFill>
                <a:srgbClr val="3B2F9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7BBE9-70EE-3D00-81EB-5DA34B725712}"/>
              </a:ext>
            </a:extLst>
          </p:cNvPr>
          <p:cNvSpPr txBox="1"/>
          <p:nvPr/>
        </p:nvSpPr>
        <p:spPr>
          <a:xfrm>
            <a:off x="922111" y="1333500"/>
            <a:ext cx="456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로그인 화면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462414E6-47C3-1985-77C4-13EC094E46CE}"/>
              </a:ext>
            </a:extLst>
          </p:cNvPr>
          <p:cNvCxnSpPr>
            <a:cxnSpLocks/>
          </p:cNvCxnSpPr>
          <p:nvPr/>
        </p:nvCxnSpPr>
        <p:spPr>
          <a:xfrm rot="10800000">
            <a:off x="9551449" y="4328603"/>
            <a:ext cx="1137318" cy="100951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D97928AA-4D7F-23D7-F1F3-C89DF7CE0E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9" r="10864" b="1633"/>
          <a:stretch/>
        </p:blipFill>
        <p:spPr>
          <a:xfrm>
            <a:off x="1346241" y="3764456"/>
            <a:ext cx="7886748" cy="3234174"/>
          </a:xfrm>
          <a:prstGeom prst="rect">
            <a:avLst/>
          </a:prstGeom>
          <a:effectLst/>
        </p:spPr>
      </p:pic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1DCA1B14-F054-4CAF-9168-59CD60A17444}"/>
              </a:ext>
            </a:extLst>
          </p:cNvPr>
          <p:cNvCxnSpPr>
            <a:cxnSpLocks/>
          </p:cNvCxnSpPr>
          <p:nvPr/>
        </p:nvCxnSpPr>
        <p:spPr>
          <a:xfrm rot="10800000">
            <a:off x="9161568" y="6508994"/>
            <a:ext cx="1283118" cy="855471"/>
          </a:xfrm>
          <a:prstGeom prst="bentConnector3">
            <a:avLst>
              <a:gd name="adj1" fmla="val 1093"/>
            </a:avLst>
          </a:prstGeom>
          <a:ln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4D27E59-BE4B-8FE6-3003-273739DFC1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6280" y1="65700" x2="77600" y2="69000"/>
                        <a14:foregroundMark x1="56840" y1="81900" x2="46920" y2="85550"/>
                        <a14:foregroundMark x1="46920" y1="85550" x2="40800" y2="85600"/>
                        <a14:foregroundMark x1="72160" y1="70050" x2="77240" y2="71100"/>
                        <a14:foregroundMark x1="77240" y1="71100" x2="81680" y2="69000"/>
                        <a14:foregroundMark x1="81680" y1="69000" x2="81800" y2="67950"/>
                      </a14:backgroundRemoval>
                    </a14:imgEffect>
                  </a14:imgLayer>
                </a14:imgProps>
              </a:ext>
            </a:extLst>
          </a:blip>
          <a:srcRect l="16286" t="15428" r="15384" b="14860"/>
          <a:stretch/>
        </p:blipFill>
        <p:spPr>
          <a:xfrm>
            <a:off x="842055" y="2705722"/>
            <a:ext cx="8911546" cy="7273460"/>
          </a:xfrm>
          <a:custGeom>
            <a:avLst/>
            <a:gdLst>
              <a:gd name="connsiteX0" fmla="*/ 371721 w 7445580"/>
              <a:gd name="connsiteY0" fmla="*/ 344033 h 6076962"/>
              <a:gd name="connsiteX1" fmla="*/ 371721 w 7445580"/>
              <a:gd name="connsiteY1" fmla="*/ 4070033 h 6076962"/>
              <a:gd name="connsiteX2" fmla="*/ 6956121 w 7445580"/>
              <a:gd name="connsiteY2" fmla="*/ 4070033 h 6076962"/>
              <a:gd name="connsiteX3" fmla="*/ 6956121 w 7445580"/>
              <a:gd name="connsiteY3" fmla="*/ 344033 h 6076962"/>
              <a:gd name="connsiteX4" fmla="*/ 0 w 7445580"/>
              <a:gd name="connsiteY4" fmla="*/ 0 h 6076962"/>
              <a:gd name="connsiteX5" fmla="*/ 7445580 w 7445580"/>
              <a:gd name="connsiteY5" fmla="*/ 0 h 6076962"/>
              <a:gd name="connsiteX6" fmla="*/ 7445580 w 7445580"/>
              <a:gd name="connsiteY6" fmla="*/ 6076962 h 6076962"/>
              <a:gd name="connsiteX7" fmla="*/ 0 w 7445580"/>
              <a:gd name="connsiteY7" fmla="*/ 6076962 h 607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5580" h="6076962">
                <a:moveTo>
                  <a:pt x="371721" y="344033"/>
                </a:moveTo>
                <a:lnTo>
                  <a:pt x="371721" y="4070033"/>
                </a:lnTo>
                <a:lnTo>
                  <a:pt x="6956121" y="4070033"/>
                </a:lnTo>
                <a:lnTo>
                  <a:pt x="6956121" y="344033"/>
                </a:lnTo>
                <a:close/>
                <a:moveTo>
                  <a:pt x="0" y="0"/>
                </a:moveTo>
                <a:lnTo>
                  <a:pt x="7445580" y="0"/>
                </a:lnTo>
                <a:lnTo>
                  <a:pt x="7445580" y="6076962"/>
                </a:lnTo>
                <a:lnTo>
                  <a:pt x="0" y="6076962"/>
                </a:lnTo>
                <a:close/>
              </a:path>
            </a:pathLst>
          </a:cu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35A95361-19A6-ACE8-C3F4-71BDCEAF7A19}"/>
              </a:ext>
            </a:extLst>
          </p:cNvPr>
          <p:cNvSpPr/>
          <p:nvPr/>
        </p:nvSpPr>
        <p:spPr>
          <a:xfrm flipH="1">
            <a:off x="11184774" y="5058377"/>
            <a:ext cx="2057400" cy="364868"/>
          </a:xfrm>
          <a:prstGeom prst="flowChartAlternateProcess">
            <a:avLst/>
          </a:prstGeom>
          <a:solidFill>
            <a:srgbClr val="F4623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648315-1A7C-071D-081A-3FB0E547EE95}"/>
              </a:ext>
            </a:extLst>
          </p:cNvPr>
          <p:cNvSpPr txBox="1"/>
          <p:nvPr/>
        </p:nvSpPr>
        <p:spPr>
          <a:xfrm>
            <a:off x="10976747" y="5058377"/>
            <a:ext cx="44764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Bcrypt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해시 함수로 암호화된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pw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Matches()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사용하여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평문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pw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비교</a:t>
            </a:r>
            <a:endParaRPr lang="ko-KR" altLang="en-US" sz="2000" dirty="0"/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B6C46038-E8F1-434E-8790-2036F1C853DD}"/>
              </a:ext>
            </a:extLst>
          </p:cNvPr>
          <p:cNvSpPr/>
          <p:nvPr/>
        </p:nvSpPr>
        <p:spPr>
          <a:xfrm flipH="1">
            <a:off x="12745396" y="7271510"/>
            <a:ext cx="1351603" cy="310390"/>
          </a:xfrm>
          <a:prstGeom prst="flowChartAlternateProcess">
            <a:avLst/>
          </a:prstGeom>
          <a:solidFill>
            <a:srgbClr val="F4623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90D40A33-E86B-FBE5-FEF8-F98DAB07F3C1}"/>
              </a:ext>
            </a:extLst>
          </p:cNvPr>
          <p:cNvSpPr/>
          <p:nvPr/>
        </p:nvSpPr>
        <p:spPr>
          <a:xfrm flipH="1">
            <a:off x="11036338" y="8370967"/>
            <a:ext cx="1879561" cy="299504"/>
          </a:xfrm>
          <a:prstGeom prst="flowChartAlternateProcess">
            <a:avLst/>
          </a:prstGeom>
          <a:solidFill>
            <a:srgbClr val="F4623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98E73F-70AF-BA14-C30C-AA6DEC43878E}"/>
              </a:ext>
            </a:extLst>
          </p:cNvPr>
          <p:cNvSpPr txBox="1"/>
          <p:nvPr/>
        </p:nvSpPr>
        <p:spPr>
          <a:xfrm>
            <a:off x="10976747" y="7174725"/>
            <a:ext cx="5529864" cy="1548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메일 전송을 위해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Java SMTP –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네이버 계정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Application.properties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메일 정보 설정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Math.random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임시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pw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생성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업데이트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JavaMailSender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메일 전송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52438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0FC165C-2744-0997-D2FC-D06E7C8C54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60186" y="3807044"/>
            <a:ext cx="2355244" cy="2254897"/>
          </a:xfrm>
          <a:prstGeom prst="bentConnector3">
            <a:avLst>
              <a:gd name="adj1" fmla="val 34748"/>
            </a:avLst>
          </a:prstGeom>
          <a:ln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9790B87-D816-55E7-9216-47C28B59F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162"/>
          <a:stretch/>
        </p:blipFill>
        <p:spPr>
          <a:xfrm>
            <a:off x="1754135" y="3107581"/>
            <a:ext cx="6928699" cy="5007719"/>
          </a:xfrm>
          <a:prstGeom prst="rect">
            <a:avLst/>
          </a:prstGeom>
          <a:effectLst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F1488A-A20E-F40A-39CC-66921D141CE9}"/>
              </a:ext>
            </a:extLst>
          </p:cNvPr>
          <p:cNvSpPr txBox="1"/>
          <p:nvPr/>
        </p:nvSpPr>
        <p:spPr>
          <a:xfrm>
            <a:off x="1409482" y="635349"/>
            <a:ext cx="24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내용</a:t>
            </a:r>
          </a:p>
        </p:txBody>
      </p:sp>
      <p:pic>
        <p:nvPicPr>
          <p:cNvPr id="2" name="Object 12">
            <a:extLst>
              <a:ext uri="{FF2B5EF4-FFF2-40B4-BE49-F238E27FC236}">
                <a16:creationId xmlns:a16="http://schemas.microsoft.com/office/drawing/2014/main" id="{D3AFC8E4-8F76-C939-80AF-89CFB7B90D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2620" y="739203"/>
            <a:ext cx="371721" cy="378559"/>
          </a:xfrm>
          <a:prstGeom prst="rect">
            <a:avLst/>
          </a:prstGeom>
        </p:spPr>
      </p:pic>
      <p:grpSp>
        <p:nvGrpSpPr>
          <p:cNvPr id="4" name="그룹 1004">
            <a:extLst>
              <a:ext uri="{FF2B5EF4-FFF2-40B4-BE49-F238E27FC236}">
                <a16:creationId xmlns:a16="http://schemas.microsoft.com/office/drawing/2014/main" id="{4DE87A0F-101E-D6FC-4528-A34C5EA22F92}"/>
              </a:ext>
            </a:extLst>
          </p:cNvPr>
          <p:cNvGrpSpPr/>
          <p:nvPr/>
        </p:nvGrpSpPr>
        <p:grpSpPr>
          <a:xfrm>
            <a:off x="3296287" y="833245"/>
            <a:ext cx="12521214" cy="95238"/>
            <a:chOff x="3296287" y="833245"/>
            <a:chExt cx="12521214" cy="95238"/>
          </a:xfrm>
        </p:grpSpPr>
        <p:pic>
          <p:nvPicPr>
            <p:cNvPr id="5" name="Object 20">
              <a:extLst>
                <a:ext uri="{FF2B5EF4-FFF2-40B4-BE49-F238E27FC236}">
                  <a16:creationId xmlns:a16="http://schemas.microsoft.com/office/drawing/2014/main" id="{8D59EE9A-BEA9-8BD8-A5FA-A8FE26C55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6287" y="833245"/>
              <a:ext cx="12521214" cy="95238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5817E36-A62F-9B9B-91F4-F55E5EBA0281}"/>
              </a:ext>
            </a:extLst>
          </p:cNvPr>
          <p:cNvSpPr txBox="1"/>
          <p:nvPr/>
        </p:nvSpPr>
        <p:spPr>
          <a:xfrm>
            <a:off x="15790292" y="695492"/>
            <a:ext cx="1510109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주요기능</a:t>
            </a:r>
            <a:endParaRPr lang="en-US" altLang="ko-KR" sz="1600" dirty="0">
              <a:solidFill>
                <a:srgbClr val="3B2F9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41AA12-01A7-4F15-A75F-8B98EC754EDD}"/>
              </a:ext>
            </a:extLst>
          </p:cNvPr>
          <p:cNvSpPr txBox="1"/>
          <p:nvPr/>
        </p:nvSpPr>
        <p:spPr>
          <a:xfrm>
            <a:off x="1014142" y="1485900"/>
            <a:ext cx="6758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성격 유형별 게시판 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6A8DA4-6385-284A-953A-A173230AA429}"/>
              </a:ext>
            </a:extLst>
          </p:cNvPr>
          <p:cNvSpPr txBox="1"/>
          <p:nvPr/>
        </p:nvSpPr>
        <p:spPr>
          <a:xfrm>
            <a:off x="10376577" y="8727413"/>
            <a:ext cx="7685530" cy="809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화면에서 페이징에 필요한 정보들을 받아 페이지처리 알고리즘으로 전송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알고리즘을 거친 결과들을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get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방식으로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list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페이지로 보내어 페이징을 구현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D11024-3847-BCD1-C372-8EA228579471}"/>
              </a:ext>
            </a:extLst>
          </p:cNvPr>
          <p:cNvSpPr txBox="1"/>
          <p:nvPr/>
        </p:nvSpPr>
        <p:spPr>
          <a:xfrm>
            <a:off x="10596900" y="6391210"/>
            <a:ext cx="7454321" cy="809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글작성은 로그인 후 자신의 유형에 맞는 게시판에서만 가능 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관리자는 모든 게시판 이용가능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EE1EC5A-4CE2-65F5-87DC-89CCBFB545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00697" y="6796065"/>
            <a:ext cx="4876803" cy="167640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75DC6F8-B4C0-09FD-348A-0246C82F88FF}"/>
              </a:ext>
            </a:extLst>
          </p:cNvPr>
          <p:cNvCxnSpPr>
            <a:cxnSpLocks/>
          </p:cNvCxnSpPr>
          <p:nvPr/>
        </p:nvCxnSpPr>
        <p:spPr>
          <a:xfrm rot="10800000">
            <a:off x="6011042" y="8546966"/>
            <a:ext cx="4134228" cy="70021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6F13DC49-7136-8FED-26A8-795492C05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22"/>
          <a:stretch/>
        </p:blipFill>
        <p:spPr>
          <a:xfrm>
            <a:off x="1774075" y="6562657"/>
            <a:ext cx="6928699" cy="1020422"/>
          </a:xfrm>
          <a:prstGeom prst="rect">
            <a:avLst/>
          </a:prstGeom>
          <a:effectLst/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A2BA5B58-C215-4949-76A2-F53CD349104F}"/>
              </a:ext>
            </a:extLst>
          </p:cNvPr>
          <p:cNvSpPr/>
          <p:nvPr/>
        </p:nvSpPr>
        <p:spPr>
          <a:xfrm>
            <a:off x="8628636" y="5783605"/>
            <a:ext cx="515364" cy="1448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50FD192-A44B-D494-4DA6-D4825D4E1C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6280" y1="65700" x2="77600" y2="69000"/>
                        <a14:foregroundMark x1="56840" y1="81900" x2="46920" y2="85550"/>
                        <a14:foregroundMark x1="46920" y1="85550" x2="40800" y2="85600"/>
                        <a14:foregroundMark x1="72160" y1="70050" x2="77240" y2="71100"/>
                        <a14:foregroundMark x1="77240" y1="71100" x2="81680" y2="69000"/>
                        <a14:foregroundMark x1="81680" y1="69000" x2="81800" y2="67950"/>
                      </a14:backgroundRemoval>
                    </a14:imgEffect>
                  </a14:imgLayer>
                </a14:imgProps>
              </a:ext>
            </a:extLst>
          </a:blip>
          <a:srcRect l="16286" t="15428" r="15384" b="14860"/>
          <a:stretch/>
        </p:blipFill>
        <p:spPr>
          <a:xfrm>
            <a:off x="842055" y="2705722"/>
            <a:ext cx="8911546" cy="7273460"/>
          </a:xfrm>
          <a:custGeom>
            <a:avLst/>
            <a:gdLst>
              <a:gd name="connsiteX0" fmla="*/ 371721 w 7445580"/>
              <a:gd name="connsiteY0" fmla="*/ 344033 h 6076962"/>
              <a:gd name="connsiteX1" fmla="*/ 371721 w 7445580"/>
              <a:gd name="connsiteY1" fmla="*/ 4070033 h 6076962"/>
              <a:gd name="connsiteX2" fmla="*/ 6956121 w 7445580"/>
              <a:gd name="connsiteY2" fmla="*/ 4070033 h 6076962"/>
              <a:gd name="connsiteX3" fmla="*/ 6956121 w 7445580"/>
              <a:gd name="connsiteY3" fmla="*/ 344033 h 6076962"/>
              <a:gd name="connsiteX4" fmla="*/ 0 w 7445580"/>
              <a:gd name="connsiteY4" fmla="*/ 0 h 6076962"/>
              <a:gd name="connsiteX5" fmla="*/ 7445580 w 7445580"/>
              <a:gd name="connsiteY5" fmla="*/ 0 h 6076962"/>
              <a:gd name="connsiteX6" fmla="*/ 7445580 w 7445580"/>
              <a:gd name="connsiteY6" fmla="*/ 6076962 h 6076962"/>
              <a:gd name="connsiteX7" fmla="*/ 0 w 7445580"/>
              <a:gd name="connsiteY7" fmla="*/ 6076962 h 607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5580" h="6076962">
                <a:moveTo>
                  <a:pt x="371721" y="344033"/>
                </a:moveTo>
                <a:lnTo>
                  <a:pt x="371721" y="4070033"/>
                </a:lnTo>
                <a:lnTo>
                  <a:pt x="6956121" y="4070033"/>
                </a:lnTo>
                <a:lnTo>
                  <a:pt x="6956121" y="344033"/>
                </a:lnTo>
                <a:close/>
                <a:moveTo>
                  <a:pt x="0" y="0"/>
                </a:moveTo>
                <a:lnTo>
                  <a:pt x="7445580" y="0"/>
                </a:lnTo>
                <a:lnTo>
                  <a:pt x="7445580" y="6076962"/>
                </a:lnTo>
                <a:lnTo>
                  <a:pt x="0" y="6076962"/>
                </a:lnTo>
                <a:close/>
              </a:path>
            </a:pathLst>
          </a:cu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id="{E1A3D73F-C1AC-29B0-8065-33C4115E859D}"/>
              </a:ext>
            </a:extLst>
          </p:cNvPr>
          <p:cNvSpPr/>
          <p:nvPr/>
        </p:nvSpPr>
        <p:spPr>
          <a:xfrm flipH="1">
            <a:off x="10815430" y="3989497"/>
            <a:ext cx="3810480" cy="355433"/>
          </a:xfrm>
          <a:prstGeom prst="flowChartAlternateProcess">
            <a:avLst/>
          </a:prstGeom>
          <a:solidFill>
            <a:srgbClr val="F4623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79EB0F-F3CC-4F97-821C-E722A2BE52CC}"/>
              </a:ext>
            </a:extLst>
          </p:cNvPr>
          <p:cNvSpPr txBox="1"/>
          <p:nvPr/>
        </p:nvSpPr>
        <p:spPr>
          <a:xfrm>
            <a:off x="10815430" y="3546107"/>
            <a:ext cx="6977379" cy="809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화면에서 들어오는 검색유형을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자바 단의 변수와 매핑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Mybatis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SQL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LIKE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문을 이용해 검색내용에 맞는 정보를 출력</a:t>
            </a:r>
          </a:p>
        </p:txBody>
      </p:sp>
    </p:spTree>
    <p:extLst>
      <p:ext uri="{BB962C8B-B14F-4D97-AF65-F5344CB8AC3E}">
        <p14:creationId xmlns:p14="http://schemas.microsoft.com/office/powerpoint/2010/main" val="298373364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6C71610-A70B-971C-C02B-9CB22C9A4E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62014" y="5546612"/>
            <a:ext cx="2826354" cy="1316703"/>
          </a:xfrm>
          <a:prstGeom prst="bentConnector3">
            <a:avLst>
              <a:gd name="adj1" fmla="val 14759"/>
            </a:avLst>
          </a:prstGeom>
          <a:ln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7DCA3B5-C564-A36C-ACE1-29F61DE7AD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42413" y="3527095"/>
            <a:ext cx="2826354" cy="1316703"/>
          </a:xfrm>
          <a:prstGeom prst="bentConnector3">
            <a:avLst>
              <a:gd name="adj1" fmla="val 39023"/>
            </a:avLst>
          </a:prstGeom>
          <a:ln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3E49653-C848-D1B0-9E7E-CFA309EFE0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62600" y="7953466"/>
            <a:ext cx="3581400" cy="16183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EF1488A-A20E-F40A-39CC-66921D141CE9}"/>
              </a:ext>
            </a:extLst>
          </p:cNvPr>
          <p:cNvSpPr txBox="1"/>
          <p:nvPr/>
        </p:nvSpPr>
        <p:spPr>
          <a:xfrm>
            <a:off x="1409482" y="635349"/>
            <a:ext cx="24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내용</a:t>
            </a:r>
          </a:p>
        </p:txBody>
      </p:sp>
      <p:pic>
        <p:nvPicPr>
          <p:cNvPr id="2" name="Object 12">
            <a:extLst>
              <a:ext uri="{FF2B5EF4-FFF2-40B4-BE49-F238E27FC236}">
                <a16:creationId xmlns:a16="http://schemas.microsoft.com/office/drawing/2014/main" id="{D3AFC8E4-8F76-C939-80AF-89CFB7B90D6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2620" y="739203"/>
            <a:ext cx="371721" cy="378559"/>
          </a:xfrm>
          <a:prstGeom prst="rect">
            <a:avLst/>
          </a:prstGeom>
        </p:spPr>
      </p:pic>
      <p:grpSp>
        <p:nvGrpSpPr>
          <p:cNvPr id="4" name="그룹 1004">
            <a:extLst>
              <a:ext uri="{FF2B5EF4-FFF2-40B4-BE49-F238E27FC236}">
                <a16:creationId xmlns:a16="http://schemas.microsoft.com/office/drawing/2014/main" id="{4DE87A0F-101E-D6FC-4528-A34C5EA22F92}"/>
              </a:ext>
            </a:extLst>
          </p:cNvPr>
          <p:cNvGrpSpPr/>
          <p:nvPr/>
        </p:nvGrpSpPr>
        <p:grpSpPr>
          <a:xfrm>
            <a:off x="3296287" y="833245"/>
            <a:ext cx="12521214" cy="95238"/>
            <a:chOff x="3296287" y="833245"/>
            <a:chExt cx="12521214" cy="95238"/>
          </a:xfrm>
        </p:grpSpPr>
        <p:pic>
          <p:nvPicPr>
            <p:cNvPr id="5" name="Object 20">
              <a:extLst>
                <a:ext uri="{FF2B5EF4-FFF2-40B4-BE49-F238E27FC236}">
                  <a16:creationId xmlns:a16="http://schemas.microsoft.com/office/drawing/2014/main" id="{8D59EE9A-BEA9-8BD8-A5FA-A8FE26C55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6287" y="833245"/>
              <a:ext cx="12521214" cy="95238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5817E36-A62F-9B9B-91F4-F55E5EBA0281}"/>
              </a:ext>
            </a:extLst>
          </p:cNvPr>
          <p:cNvSpPr txBox="1"/>
          <p:nvPr/>
        </p:nvSpPr>
        <p:spPr>
          <a:xfrm>
            <a:off x="15790292" y="695492"/>
            <a:ext cx="1510109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주요기능</a:t>
            </a:r>
            <a:endParaRPr lang="en-US" altLang="ko-KR" sz="1600" dirty="0">
              <a:solidFill>
                <a:srgbClr val="3B2F9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41AA12-01A7-4F15-A75F-8B98EC754EDD}"/>
              </a:ext>
            </a:extLst>
          </p:cNvPr>
          <p:cNvSpPr txBox="1"/>
          <p:nvPr/>
        </p:nvSpPr>
        <p:spPr>
          <a:xfrm>
            <a:off x="1014142" y="1485900"/>
            <a:ext cx="7215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게시글 상세보기 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D11024-3847-BCD1-C372-8EA228579471}"/>
              </a:ext>
            </a:extLst>
          </p:cNvPr>
          <p:cNvSpPr txBox="1"/>
          <p:nvPr/>
        </p:nvSpPr>
        <p:spPr>
          <a:xfrm>
            <a:off x="10099254" y="3604675"/>
            <a:ext cx="7924800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수정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삭제는 본인만 가능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관리자는 모든 글 삭제 가능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DD08D53-1475-5076-1BCC-61F8BB596B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6280" y1="65700" x2="77600" y2="69000"/>
                        <a14:foregroundMark x1="56840" y1="81900" x2="46920" y2="85550"/>
                        <a14:foregroundMark x1="46920" y1="85550" x2="40800" y2="85600"/>
                        <a14:foregroundMark x1="72160" y1="70050" x2="77240" y2="71100"/>
                        <a14:foregroundMark x1="77240" y1="71100" x2="81680" y2="69000"/>
                        <a14:foregroundMark x1="81680" y1="69000" x2="81800" y2="67950"/>
                      </a14:backgroundRemoval>
                    </a14:imgEffect>
                  </a14:imgLayer>
                </a14:imgProps>
              </a:ext>
            </a:extLst>
          </a:blip>
          <a:srcRect l="16286" t="15428" r="15384" b="14860"/>
          <a:stretch/>
        </p:blipFill>
        <p:spPr>
          <a:xfrm>
            <a:off x="613394" y="2933699"/>
            <a:ext cx="8911546" cy="7273460"/>
          </a:xfrm>
          <a:custGeom>
            <a:avLst/>
            <a:gdLst>
              <a:gd name="connsiteX0" fmla="*/ 371721 w 7445580"/>
              <a:gd name="connsiteY0" fmla="*/ 344033 h 6076962"/>
              <a:gd name="connsiteX1" fmla="*/ 371721 w 7445580"/>
              <a:gd name="connsiteY1" fmla="*/ 4070033 h 6076962"/>
              <a:gd name="connsiteX2" fmla="*/ 6956121 w 7445580"/>
              <a:gd name="connsiteY2" fmla="*/ 4070033 h 6076962"/>
              <a:gd name="connsiteX3" fmla="*/ 6956121 w 7445580"/>
              <a:gd name="connsiteY3" fmla="*/ 344033 h 6076962"/>
              <a:gd name="connsiteX4" fmla="*/ 0 w 7445580"/>
              <a:gd name="connsiteY4" fmla="*/ 0 h 6076962"/>
              <a:gd name="connsiteX5" fmla="*/ 7445580 w 7445580"/>
              <a:gd name="connsiteY5" fmla="*/ 0 h 6076962"/>
              <a:gd name="connsiteX6" fmla="*/ 7445580 w 7445580"/>
              <a:gd name="connsiteY6" fmla="*/ 6076962 h 6076962"/>
              <a:gd name="connsiteX7" fmla="*/ 0 w 7445580"/>
              <a:gd name="connsiteY7" fmla="*/ 6076962 h 607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5580" h="6076962">
                <a:moveTo>
                  <a:pt x="371721" y="344033"/>
                </a:moveTo>
                <a:lnTo>
                  <a:pt x="371721" y="4070033"/>
                </a:lnTo>
                <a:lnTo>
                  <a:pt x="6956121" y="4070033"/>
                </a:lnTo>
                <a:lnTo>
                  <a:pt x="6956121" y="344033"/>
                </a:lnTo>
                <a:close/>
                <a:moveTo>
                  <a:pt x="0" y="0"/>
                </a:moveTo>
                <a:lnTo>
                  <a:pt x="7445580" y="0"/>
                </a:lnTo>
                <a:lnTo>
                  <a:pt x="7445580" y="6076962"/>
                </a:lnTo>
                <a:lnTo>
                  <a:pt x="0" y="6076962"/>
                </a:lnTo>
                <a:close/>
              </a:path>
            </a:pathLst>
          </a:cu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7FBB12D-6549-65F1-D600-B45A1B7727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1357" r="10794" b="6517"/>
          <a:stretch/>
        </p:blipFill>
        <p:spPr>
          <a:xfrm>
            <a:off x="10201424" y="5228683"/>
            <a:ext cx="6248400" cy="192418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89C9CF-513A-96BC-3343-0976D83F9064}"/>
              </a:ext>
            </a:extLst>
          </p:cNvPr>
          <p:cNvSpPr/>
          <p:nvPr/>
        </p:nvSpPr>
        <p:spPr>
          <a:xfrm>
            <a:off x="8534400" y="4457700"/>
            <a:ext cx="378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2D3FE3-EE11-8CFC-A7EA-1C142016B637}"/>
              </a:ext>
            </a:extLst>
          </p:cNvPr>
          <p:cNvSpPr/>
          <p:nvPr/>
        </p:nvSpPr>
        <p:spPr>
          <a:xfrm>
            <a:off x="7262015" y="6659734"/>
            <a:ext cx="1650386" cy="488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818A9AB3-62CD-023D-6A7C-36AA165D1E27}"/>
              </a:ext>
            </a:extLst>
          </p:cNvPr>
          <p:cNvSpPr/>
          <p:nvPr/>
        </p:nvSpPr>
        <p:spPr>
          <a:xfrm flipH="1">
            <a:off x="10896599" y="7643076"/>
            <a:ext cx="1524001" cy="310390"/>
          </a:xfrm>
          <a:prstGeom prst="flowChartAlternateProcess">
            <a:avLst/>
          </a:prstGeom>
          <a:solidFill>
            <a:srgbClr val="F4623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193A1F05-DB8E-6B80-FF3D-E05330F6DB3C}"/>
              </a:ext>
            </a:extLst>
          </p:cNvPr>
          <p:cNvSpPr/>
          <p:nvPr/>
        </p:nvSpPr>
        <p:spPr>
          <a:xfrm flipH="1">
            <a:off x="11430000" y="8012350"/>
            <a:ext cx="1219200" cy="310390"/>
          </a:xfrm>
          <a:prstGeom prst="flowChartAlternateProcess">
            <a:avLst/>
          </a:prstGeom>
          <a:solidFill>
            <a:srgbClr val="F4623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6A8DA4-6385-284A-953A-A173230AA429}"/>
              </a:ext>
            </a:extLst>
          </p:cNvPr>
          <p:cNvSpPr txBox="1"/>
          <p:nvPr/>
        </p:nvSpPr>
        <p:spPr>
          <a:xfrm>
            <a:off x="10126469" y="7570411"/>
            <a:ext cx="7897586" cy="117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댓글은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Rest API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방식으로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url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매핑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Ajax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통한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비동기 방식으로 화면이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새로고침되지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않아도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실시간으로 반영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또한 로그인과 성격유형 테스트를 하지 않은 사람은 작성 불가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0BDA88D-14FA-AEBF-B35C-F52FCE626E0D}"/>
              </a:ext>
            </a:extLst>
          </p:cNvPr>
          <p:cNvGrpSpPr/>
          <p:nvPr/>
        </p:nvGrpSpPr>
        <p:grpSpPr>
          <a:xfrm>
            <a:off x="1463143" y="3466637"/>
            <a:ext cx="7212048" cy="4277056"/>
            <a:chOff x="1463143" y="3466637"/>
            <a:chExt cx="7212048" cy="427705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4AEA0AE-68F7-88ED-6792-21A6E28E85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0794" b="38133"/>
            <a:stretch/>
          </p:blipFill>
          <p:spPr>
            <a:xfrm>
              <a:off x="1463143" y="3466637"/>
              <a:ext cx="7212048" cy="4277056"/>
            </a:xfrm>
            <a:prstGeom prst="rect">
              <a:avLst/>
            </a:prstGeom>
            <a:effectLst/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867B9A4-D219-30B1-CAFC-573F94B5B797}"/>
                </a:ext>
              </a:extLst>
            </p:cNvPr>
            <p:cNvSpPr/>
            <p:nvPr/>
          </p:nvSpPr>
          <p:spPr>
            <a:xfrm>
              <a:off x="2438400" y="4587798"/>
              <a:ext cx="62141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FE5825-4BAB-8F90-827A-A91B929F286F}"/>
              </a:ext>
            </a:extLst>
          </p:cNvPr>
          <p:cNvSpPr/>
          <p:nvPr/>
        </p:nvSpPr>
        <p:spPr>
          <a:xfrm>
            <a:off x="13465098" y="5546612"/>
            <a:ext cx="366215" cy="173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E453ED-9A1C-A96B-620F-666DFAB917AD}"/>
              </a:ext>
            </a:extLst>
          </p:cNvPr>
          <p:cNvSpPr/>
          <p:nvPr/>
        </p:nvSpPr>
        <p:spPr>
          <a:xfrm>
            <a:off x="13046928" y="5829300"/>
            <a:ext cx="366215" cy="173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AA5F09-B469-613F-BB63-542A8A53119E}"/>
              </a:ext>
            </a:extLst>
          </p:cNvPr>
          <p:cNvSpPr/>
          <p:nvPr/>
        </p:nvSpPr>
        <p:spPr>
          <a:xfrm>
            <a:off x="13252337" y="6103968"/>
            <a:ext cx="366215" cy="173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589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1001">
            <a:extLst>
              <a:ext uri="{FF2B5EF4-FFF2-40B4-BE49-F238E27FC236}">
                <a16:creationId xmlns:a16="http://schemas.microsoft.com/office/drawing/2014/main" id="{454B0129-C100-A357-C38F-E5D133787011}"/>
              </a:ext>
            </a:extLst>
          </p:cNvPr>
          <p:cNvGrpSpPr/>
          <p:nvPr/>
        </p:nvGrpSpPr>
        <p:grpSpPr>
          <a:xfrm>
            <a:off x="11076126" y="9966503"/>
            <a:ext cx="765326" cy="640994"/>
            <a:chOff x="8641400" y="7033135"/>
            <a:chExt cx="1218342" cy="1150386"/>
          </a:xfrm>
        </p:grpSpPr>
        <p:pic>
          <p:nvPicPr>
            <p:cNvPr id="33" name="Object 2">
              <a:extLst>
                <a:ext uri="{FF2B5EF4-FFF2-40B4-BE49-F238E27FC236}">
                  <a16:creationId xmlns:a16="http://schemas.microsoft.com/office/drawing/2014/main" id="{DE9C9B47-2282-083B-30DD-7878E92CD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1400" y="7033135"/>
              <a:ext cx="1218342" cy="1150386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80EAF1-1845-A00E-E06D-B4DEA274489C}"/>
              </a:ext>
            </a:extLst>
          </p:cNvPr>
          <p:cNvSpPr/>
          <p:nvPr/>
        </p:nvSpPr>
        <p:spPr>
          <a:xfrm>
            <a:off x="-54219" y="0"/>
            <a:ext cx="7668274" cy="10287000"/>
          </a:xfrm>
          <a:prstGeom prst="rect">
            <a:avLst/>
          </a:prstGeom>
          <a:solidFill>
            <a:srgbClr val="3B2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9C174-F5E7-FA38-B0F4-CA004EE648B7}"/>
              </a:ext>
            </a:extLst>
          </p:cNvPr>
          <p:cNvSpPr txBox="1"/>
          <p:nvPr/>
        </p:nvSpPr>
        <p:spPr>
          <a:xfrm>
            <a:off x="-54219" y="2829461"/>
            <a:ext cx="7668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Contents</a:t>
            </a:r>
            <a:endParaRPr lang="ko-KR" altLang="en-US" sz="800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B2B300C-3618-4347-D24D-AECCA81C1315}"/>
              </a:ext>
            </a:extLst>
          </p:cNvPr>
          <p:cNvGrpSpPr/>
          <p:nvPr/>
        </p:nvGrpSpPr>
        <p:grpSpPr>
          <a:xfrm>
            <a:off x="13792200" y="1427637"/>
            <a:ext cx="4138625" cy="7431726"/>
            <a:chOff x="14149375" y="1772787"/>
            <a:chExt cx="4138625" cy="743172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91F16CC-7323-B949-EDE4-3AF12E21A5D0}"/>
                </a:ext>
              </a:extLst>
            </p:cNvPr>
            <p:cNvGrpSpPr/>
            <p:nvPr/>
          </p:nvGrpSpPr>
          <p:grpSpPr>
            <a:xfrm>
              <a:off x="14149375" y="1772787"/>
              <a:ext cx="4138625" cy="1686616"/>
              <a:chOff x="8612830" y="3183677"/>
              <a:chExt cx="4138625" cy="168661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612830" y="3272563"/>
                <a:ext cx="335111" cy="378559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7C4993C-6E6F-9B0E-B9CF-57B06D537B2A}"/>
                  </a:ext>
                </a:extLst>
              </p:cNvPr>
              <p:cNvSpPr txBox="1"/>
              <p:nvPr/>
            </p:nvSpPr>
            <p:spPr>
              <a:xfrm>
                <a:off x="10283659" y="3183677"/>
                <a:ext cx="24677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3B2F95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프로젝트 개요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911465-B154-669E-B633-0BFC0E690F4C}"/>
                  </a:ext>
                </a:extLst>
              </p:cNvPr>
              <p:cNvSpPr txBox="1"/>
              <p:nvPr/>
            </p:nvSpPr>
            <p:spPr>
              <a:xfrm>
                <a:off x="10449407" y="3645342"/>
                <a:ext cx="1635996" cy="1224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ko-KR" altLang="en-US" sz="1600" dirty="0">
                    <a:solidFill>
                      <a:srgbClr val="3B2F9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주제선정 배경</a:t>
                </a:r>
                <a:endParaRPr lang="en-US" altLang="ko-KR" sz="1600" dirty="0">
                  <a:solidFill>
                    <a:srgbClr val="3B2F95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r">
                  <a:lnSpc>
                    <a:spcPct val="120000"/>
                  </a:lnSpc>
                </a:pPr>
                <a:r>
                  <a:rPr lang="ko-KR" altLang="en-US" sz="1600" dirty="0">
                    <a:solidFill>
                      <a:srgbClr val="3B2F9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서비스 소개</a:t>
                </a:r>
                <a:endParaRPr lang="en-US" altLang="ko-KR" sz="1600" dirty="0">
                  <a:solidFill>
                    <a:srgbClr val="3B2F95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r">
                  <a:lnSpc>
                    <a:spcPct val="120000"/>
                  </a:lnSpc>
                </a:pPr>
                <a:r>
                  <a:rPr lang="ko-KR" altLang="en-US" sz="1600" dirty="0">
                    <a:solidFill>
                      <a:srgbClr val="3B2F9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팀 구성 및 역할</a:t>
                </a:r>
                <a:endParaRPr lang="en-US" altLang="ko-KR" sz="1600" dirty="0">
                  <a:solidFill>
                    <a:srgbClr val="3B2F95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r"/>
                <a:endParaRPr lang="ko-KR" altLang="en-US" sz="16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E4E6C6C-47BF-F299-E7CA-6D572A2E7CED}"/>
                </a:ext>
              </a:extLst>
            </p:cNvPr>
            <p:cNvGrpSpPr/>
            <p:nvPr/>
          </p:nvGrpSpPr>
          <p:grpSpPr>
            <a:xfrm>
              <a:off x="14149375" y="3846309"/>
              <a:ext cx="3603188" cy="5358204"/>
              <a:chOff x="14149375" y="3846309"/>
              <a:chExt cx="3603188" cy="535820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B9B092-75FE-42F7-8402-FD1ADA73C405}"/>
                  </a:ext>
                </a:extLst>
              </p:cNvPr>
              <p:cNvSpPr txBox="1"/>
              <p:nvPr/>
            </p:nvSpPr>
            <p:spPr>
              <a:xfrm>
                <a:off x="16587896" y="5251300"/>
                <a:ext cx="1034052" cy="961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ko-KR" sz="1600" dirty="0">
                    <a:solidFill>
                      <a:srgbClr val="3B2F9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ERD</a:t>
                </a:r>
              </a:p>
              <a:p>
                <a:pPr algn="r">
                  <a:lnSpc>
                    <a:spcPct val="120000"/>
                  </a:lnSpc>
                </a:pPr>
                <a:r>
                  <a:rPr lang="ko-KR" altLang="en-US" sz="1600" dirty="0">
                    <a:solidFill>
                      <a:srgbClr val="3B2F9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흐름도</a:t>
                </a:r>
                <a:endParaRPr lang="en-US" altLang="ko-KR" sz="1600" dirty="0">
                  <a:solidFill>
                    <a:srgbClr val="3B2F95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r">
                  <a:lnSpc>
                    <a:spcPct val="120000"/>
                  </a:lnSpc>
                </a:pPr>
                <a:r>
                  <a:rPr lang="ko-KR" altLang="en-US" sz="1600" dirty="0">
                    <a:solidFill>
                      <a:srgbClr val="3B2F9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주요기능</a:t>
                </a:r>
                <a:endParaRPr lang="en-US" altLang="ko-KR" sz="1600" dirty="0">
                  <a:solidFill>
                    <a:srgbClr val="3B2F95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03BFA09D-1218-EEC0-905F-F19BB8F9223B}"/>
                  </a:ext>
                </a:extLst>
              </p:cNvPr>
              <p:cNvGrpSpPr/>
              <p:nvPr/>
            </p:nvGrpSpPr>
            <p:grpSpPr>
              <a:xfrm>
                <a:off x="14149375" y="3846309"/>
                <a:ext cx="3569675" cy="461665"/>
                <a:chOff x="8612829" y="4953077"/>
                <a:chExt cx="3569675" cy="461665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8612829" y="5033742"/>
                  <a:ext cx="371721" cy="378559"/>
                </a:xfrm>
                <a:prstGeom prst="rect">
                  <a:avLst/>
                </a:prstGeom>
              </p:spPr>
            </p:pic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AD8EFD5-A32E-34FE-74DB-E4F39331108C}"/>
                    </a:ext>
                  </a:extLst>
                </p:cNvPr>
                <p:cNvSpPr txBox="1"/>
                <p:nvPr/>
              </p:nvSpPr>
              <p:spPr>
                <a:xfrm>
                  <a:off x="9863127" y="4953077"/>
                  <a:ext cx="23193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ko-KR" altLang="en-US" sz="2400" b="1" dirty="0">
                      <a:solidFill>
                        <a:srgbClr val="3B2F95"/>
                      </a:solidFill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프로젝트 내용</a:t>
                  </a: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A2C41AE7-EE44-A067-6100-AD38642C9686}"/>
                  </a:ext>
                </a:extLst>
              </p:cNvPr>
              <p:cNvGrpSpPr/>
              <p:nvPr/>
            </p:nvGrpSpPr>
            <p:grpSpPr>
              <a:xfrm>
                <a:off x="14149375" y="4336900"/>
                <a:ext cx="3579632" cy="2752827"/>
                <a:chOff x="13629334" y="2356031"/>
                <a:chExt cx="3579632" cy="2752827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3629334" y="4691746"/>
                  <a:ext cx="372759" cy="378559"/>
                </a:xfrm>
                <a:prstGeom prst="rect">
                  <a:avLst/>
                </a:prstGeom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B103A8B-1CC3-BE42-2273-CEDB7DF944EB}"/>
                    </a:ext>
                  </a:extLst>
                </p:cNvPr>
                <p:cNvSpPr txBox="1"/>
                <p:nvPr/>
              </p:nvSpPr>
              <p:spPr>
                <a:xfrm>
                  <a:off x="15473899" y="4647193"/>
                  <a:ext cx="17350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ko-KR" altLang="en-US" sz="2400" b="1" dirty="0">
                      <a:solidFill>
                        <a:srgbClr val="3B2F95"/>
                      </a:solidFill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시연 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509D4F8-3D47-62D3-8203-8BAD2656F29F}"/>
                    </a:ext>
                  </a:extLst>
                </p:cNvPr>
                <p:cNvSpPr txBox="1"/>
                <p:nvPr/>
              </p:nvSpPr>
              <p:spPr>
                <a:xfrm>
                  <a:off x="15465911" y="2356031"/>
                  <a:ext cx="1635996" cy="9616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ko-KR" altLang="en-US" sz="1600" dirty="0">
                      <a:solidFill>
                        <a:srgbClr val="3B2F95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개발환경</a:t>
                  </a:r>
                  <a:endParaRPr lang="en-US" altLang="ko-KR" sz="1600" dirty="0">
                    <a:solidFill>
                      <a:srgbClr val="3B2F9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pPr algn="r">
                    <a:lnSpc>
                      <a:spcPct val="120000"/>
                    </a:lnSpc>
                  </a:pPr>
                  <a:r>
                    <a:rPr lang="ko-KR" altLang="en-US" sz="1600" dirty="0">
                      <a:solidFill>
                        <a:srgbClr val="3B2F95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사용기술</a:t>
                  </a:r>
                  <a:endParaRPr lang="en-US" altLang="ko-KR" sz="1600" dirty="0">
                    <a:solidFill>
                      <a:srgbClr val="3B2F9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pPr algn="r">
                    <a:lnSpc>
                      <a:spcPct val="120000"/>
                    </a:lnSpc>
                  </a:pPr>
                  <a:r>
                    <a:rPr lang="ko-KR" altLang="en-US" sz="1600" dirty="0" err="1">
                      <a:solidFill>
                        <a:srgbClr val="3B2F95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아키텍쳐</a:t>
                  </a:r>
                  <a:r>
                    <a:rPr lang="ko-KR" altLang="en-US" sz="1600" dirty="0">
                      <a:solidFill>
                        <a:srgbClr val="3B2F95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 </a:t>
                  </a:r>
                  <a:endParaRPr lang="en-US" altLang="ko-KR" sz="1600" dirty="0">
                    <a:solidFill>
                      <a:srgbClr val="3B2F9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944E8BD-302F-AC38-D28C-F383C2722062}"/>
                  </a:ext>
                </a:extLst>
              </p:cNvPr>
              <p:cNvGrpSpPr/>
              <p:nvPr/>
            </p:nvGrpSpPr>
            <p:grpSpPr>
              <a:xfrm>
                <a:off x="14159332" y="7659079"/>
                <a:ext cx="3593231" cy="478155"/>
                <a:chOff x="13629334" y="5334864"/>
                <a:chExt cx="3593231" cy="478155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3629334" y="5434460"/>
                  <a:ext cx="375740" cy="378559"/>
                </a:xfrm>
                <a:prstGeom prst="rect">
                  <a:avLst/>
                </a:prstGeom>
              </p:spPr>
            </p:pic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BCFAF4F-D27C-FA54-B8B2-2112C11AB938}"/>
                    </a:ext>
                  </a:extLst>
                </p:cNvPr>
                <p:cNvSpPr txBox="1"/>
                <p:nvPr/>
              </p:nvSpPr>
              <p:spPr>
                <a:xfrm>
                  <a:off x="14893231" y="5334864"/>
                  <a:ext cx="23293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ko-KR" altLang="en-US" sz="2400" b="1" dirty="0">
                      <a:solidFill>
                        <a:srgbClr val="3B2F95"/>
                      </a:solidFill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향후 발전 방향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D938EE5-1163-57F2-5DF1-35C98FE6016E}"/>
                  </a:ext>
                </a:extLst>
              </p:cNvPr>
              <p:cNvSpPr txBox="1"/>
              <p:nvPr/>
            </p:nvSpPr>
            <p:spPr>
              <a:xfrm>
                <a:off x="15399673" y="8706586"/>
                <a:ext cx="2329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2400" b="1" dirty="0">
                    <a:solidFill>
                      <a:srgbClr val="3B2F95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부록</a:t>
                </a:r>
              </a:p>
            </p:txBody>
          </p:sp>
          <p:pic>
            <p:nvPicPr>
              <p:cNvPr id="18" name="Object 18">
                <a:extLst>
                  <a:ext uri="{FF2B5EF4-FFF2-40B4-BE49-F238E27FC236}">
                    <a16:creationId xmlns:a16="http://schemas.microsoft.com/office/drawing/2014/main" id="{A4D96D60-8456-0A61-DAEF-B4025BE2C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151257" y="8825954"/>
                <a:ext cx="372092" cy="37855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98931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A6080F22-15FE-AC54-9CBE-9A281637F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91" y="3288723"/>
            <a:ext cx="8182151" cy="47363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F1488A-A20E-F40A-39CC-66921D141CE9}"/>
              </a:ext>
            </a:extLst>
          </p:cNvPr>
          <p:cNvSpPr txBox="1"/>
          <p:nvPr/>
        </p:nvSpPr>
        <p:spPr>
          <a:xfrm>
            <a:off x="1409482" y="635349"/>
            <a:ext cx="24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내용</a:t>
            </a:r>
          </a:p>
        </p:txBody>
      </p:sp>
      <p:pic>
        <p:nvPicPr>
          <p:cNvPr id="2" name="Object 12">
            <a:extLst>
              <a:ext uri="{FF2B5EF4-FFF2-40B4-BE49-F238E27FC236}">
                <a16:creationId xmlns:a16="http://schemas.microsoft.com/office/drawing/2014/main" id="{D3AFC8E4-8F76-C939-80AF-89CFB7B90D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2620" y="739203"/>
            <a:ext cx="371721" cy="378559"/>
          </a:xfrm>
          <a:prstGeom prst="rect">
            <a:avLst/>
          </a:prstGeom>
        </p:spPr>
      </p:pic>
      <p:grpSp>
        <p:nvGrpSpPr>
          <p:cNvPr id="4" name="그룹 1004">
            <a:extLst>
              <a:ext uri="{FF2B5EF4-FFF2-40B4-BE49-F238E27FC236}">
                <a16:creationId xmlns:a16="http://schemas.microsoft.com/office/drawing/2014/main" id="{4DE87A0F-101E-D6FC-4528-A34C5EA22F92}"/>
              </a:ext>
            </a:extLst>
          </p:cNvPr>
          <p:cNvGrpSpPr/>
          <p:nvPr/>
        </p:nvGrpSpPr>
        <p:grpSpPr>
          <a:xfrm>
            <a:off x="3296287" y="833245"/>
            <a:ext cx="12521214" cy="95238"/>
            <a:chOff x="3296287" y="833245"/>
            <a:chExt cx="12521214" cy="95238"/>
          </a:xfrm>
        </p:grpSpPr>
        <p:pic>
          <p:nvPicPr>
            <p:cNvPr id="5" name="Object 20">
              <a:extLst>
                <a:ext uri="{FF2B5EF4-FFF2-40B4-BE49-F238E27FC236}">
                  <a16:creationId xmlns:a16="http://schemas.microsoft.com/office/drawing/2014/main" id="{8D59EE9A-BEA9-8BD8-A5FA-A8FE26C55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6287" y="833245"/>
              <a:ext cx="12521214" cy="95238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5817E36-A62F-9B9B-91F4-F55E5EBA0281}"/>
              </a:ext>
            </a:extLst>
          </p:cNvPr>
          <p:cNvSpPr txBox="1"/>
          <p:nvPr/>
        </p:nvSpPr>
        <p:spPr>
          <a:xfrm>
            <a:off x="15790292" y="695492"/>
            <a:ext cx="1510109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주요기능</a:t>
            </a:r>
            <a:endParaRPr lang="en-US" altLang="ko-KR" sz="1600" dirty="0">
              <a:solidFill>
                <a:srgbClr val="3B2F9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41AA12-01A7-4F15-A75F-8B98EC754EDD}"/>
              </a:ext>
            </a:extLst>
          </p:cNvPr>
          <p:cNvSpPr txBox="1"/>
          <p:nvPr/>
        </p:nvSpPr>
        <p:spPr>
          <a:xfrm>
            <a:off x="1014142" y="1485900"/>
            <a:ext cx="7215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게시판 글 작성 페이지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D11024-3847-BCD1-C372-8EA228579471}"/>
              </a:ext>
            </a:extLst>
          </p:cNvPr>
          <p:cNvSpPr txBox="1"/>
          <p:nvPr/>
        </p:nvSpPr>
        <p:spPr>
          <a:xfrm>
            <a:off x="9982200" y="6845994"/>
            <a:ext cx="8467126" cy="117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유형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캐릭터 타입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자동으로 매핑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제목과 내용을 입력하고 저장하기 버튼을 클릭하면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등록 완료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만약 내용과 제목을 입력하지 않았을 경우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제목과 내용을 입력하라는 메시지 출력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81D8B9F1-88A8-95EB-8707-D200D3B27485}"/>
              </a:ext>
            </a:extLst>
          </p:cNvPr>
          <p:cNvCxnSpPr>
            <a:cxnSpLocks/>
          </p:cNvCxnSpPr>
          <p:nvPr/>
        </p:nvCxnSpPr>
        <p:spPr>
          <a:xfrm rot="10800000">
            <a:off x="8001000" y="4363097"/>
            <a:ext cx="2666999" cy="2338377"/>
          </a:xfrm>
          <a:prstGeom prst="bentConnector3">
            <a:avLst>
              <a:gd name="adj1" fmla="val 25385"/>
            </a:avLst>
          </a:prstGeom>
          <a:ln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1FEFF3D7-5A3A-0F51-F283-727437D2C1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6280" y1="65700" x2="77600" y2="69000"/>
                        <a14:foregroundMark x1="56840" y1="81900" x2="46920" y2="85550"/>
                        <a14:foregroundMark x1="46920" y1="85550" x2="40800" y2="85600"/>
                        <a14:foregroundMark x1="72160" y1="70050" x2="77240" y2="71100"/>
                        <a14:foregroundMark x1="77240" y1="71100" x2="81680" y2="69000"/>
                        <a14:foregroundMark x1="81680" y1="69000" x2="81800" y2="67950"/>
                      </a14:backgroundRemoval>
                    </a14:imgEffect>
                  </a14:imgLayer>
                </a14:imgProps>
              </a:ext>
            </a:extLst>
          </a:blip>
          <a:srcRect l="16286" t="15428" r="15384" b="14860"/>
          <a:stretch/>
        </p:blipFill>
        <p:spPr>
          <a:xfrm>
            <a:off x="842055" y="2705722"/>
            <a:ext cx="8911546" cy="7273460"/>
          </a:xfrm>
          <a:custGeom>
            <a:avLst/>
            <a:gdLst>
              <a:gd name="connsiteX0" fmla="*/ 371721 w 7445580"/>
              <a:gd name="connsiteY0" fmla="*/ 344033 h 6076962"/>
              <a:gd name="connsiteX1" fmla="*/ 371721 w 7445580"/>
              <a:gd name="connsiteY1" fmla="*/ 4070033 h 6076962"/>
              <a:gd name="connsiteX2" fmla="*/ 6956121 w 7445580"/>
              <a:gd name="connsiteY2" fmla="*/ 4070033 h 6076962"/>
              <a:gd name="connsiteX3" fmla="*/ 6956121 w 7445580"/>
              <a:gd name="connsiteY3" fmla="*/ 344033 h 6076962"/>
              <a:gd name="connsiteX4" fmla="*/ 0 w 7445580"/>
              <a:gd name="connsiteY4" fmla="*/ 0 h 6076962"/>
              <a:gd name="connsiteX5" fmla="*/ 7445580 w 7445580"/>
              <a:gd name="connsiteY5" fmla="*/ 0 h 6076962"/>
              <a:gd name="connsiteX6" fmla="*/ 7445580 w 7445580"/>
              <a:gd name="connsiteY6" fmla="*/ 6076962 h 6076962"/>
              <a:gd name="connsiteX7" fmla="*/ 0 w 7445580"/>
              <a:gd name="connsiteY7" fmla="*/ 6076962 h 607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5580" h="6076962">
                <a:moveTo>
                  <a:pt x="371721" y="344033"/>
                </a:moveTo>
                <a:lnTo>
                  <a:pt x="371721" y="4070033"/>
                </a:lnTo>
                <a:lnTo>
                  <a:pt x="6956121" y="4070033"/>
                </a:lnTo>
                <a:lnTo>
                  <a:pt x="6956121" y="344033"/>
                </a:lnTo>
                <a:close/>
                <a:moveTo>
                  <a:pt x="0" y="0"/>
                </a:moveTo>
                <a:lnTo>
                  <a:pt x="7445580" y="0"/>
                </a:lnTo>
                <a:lnTo>
                  <a:pt x="7445580" y="6076962"/>
                </a:lnTo>
                <a:lnTo>
                  <a:pt x="0" y="6076962"/>
                </a:lnTo>
                <a:close/>
              </a:path>
            </a:pathLst>
          </a:cu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9A72869-90B3-5DC4-7BA1-6535F43D4F93}"/>
              </a:ext>
            </a:extLst>
          </p:cNvPr>
          <p:cNvSpPr/>
          <p:nvPr/>
        </p:nvSpPr>
        <p:spPr>
          <a:xfrm>
            <a:off x="7658100" y="4150319"/>
            <a:ext cx="1485900" cy="1161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2077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EF1488A-A20E-F40A-39CC-66921D141CE9}"/>
              </a:ext>
            </a:extLst>
          </p:cNvPr>
          <p:cNvSpPr txBox="1"/>
          <p:nvPr/>
        </p:nvSpPr>
        <p:spPr>
          <a:xfrm>
            <a:off x="1409482" y="635349"/>
            <a:ext cx="24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내용</a:t>
            </a:r>
          </a:p>
        </p:txBody>
      </p:sp>
      <p:pic>
        <p:nvPicPr>
          <p:cNvPr id="2" name="Object 12">
            <a:extLst>
              <a:ext uri="{FF2B5EF4-FFF2-40B4-BE49-F238E27FC236}">
                <a16:creationId xmlns:a16="http://schemas.microsoft.com/office/drawing/2014/main" id="{D3AFC8E4-8F76-C939-80AF-89CFB7B90D6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2620" y="739203"/>
            <a:ext cx="371721" cy="378559"/>
          </a:xfrm>
          <a:prstGeom prst="rect">
            <a:avLst/>
          </a:prstGeom>
        </p:spPr>
      </p:pic>
      <p:grpSp>
        <p:nvGrpSpPr>
          <p:cNvPr id="4" name="그룹 1004">
            <a:extLst>
              <a:ext uri="{FF2B5EF4-FFF2-40B4-BE49-F238E27FC236}">
                <a16:creationId xmlns:a16="http://schemas.microsoft.com/office/drawing/2014/main" id="{4DE87A0F-101E-D6FC-4528-A34C5EA22F92}"/>
              </a:ext>
            </a:extLst>
          </p:cNvPr>
          <p:cNvGrpSpPr/>
          <p:nvPr/>
        </p:nvGrpSpPr>
        <p:grpSpPr>
          <a:xfrm>
            <a:off x="3296287" y="833245"/>
            <a:ext cx="12521214" cy="95238"/>
            <a:chOff x="3296287" y="833245"/>
            <a:chExt cx="12521214" cy="95238"/>
          </a:xfrm>
        </p:grpSpPr>
        <p:pic>
          <p:nvPicPr>
            <p:cNvPr id="5" name="Object 20">
              <a:extLst>
                <a:ext uri="{FF2B5EF4-FFF2-40B4-BE49-F238E27FC236}">
                  <a16:creationId xmlns:a16="http://schemas.microsoft.com/office/drawing/2014/main" id="{8D59EE9A-BEA9-8BD8-A5FA-A8FE26C55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6287" y="833245"/>
              <a:ext cx="12521214" cy="95238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5817E36-A62F-9B9B-91F4-F55E5EBA0281}"/>
              </a:ext>
            </a:extLst>
          </p:cNvPr>
          <p:cNvSpPr txBox="1"/>
          <p:nvPr/>
        </p:nvSpPr>
        <p:spPr>
          <a:xfrm>
            <a:off x="15790292" y="695492"/>
            <a:ext cx="1510109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주요기능</a:t>
            </a:r>
            <a:endParaRPr lang="en-US" altLang="ko-KR" sz="1600" dirty="0">
              <a:solidFill>
                <a:srgbClr val="3B2F9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7BBE9-70EE-3D00-81EB-5DA34B725712}"/>
              </a:ext>
            </a:extLst>
          </p:cNvPr>
          <p:cNvSpPr txBox="1"/>
          <p:nvPr/>
        </p:nvSpPr>
        <p:spPr>
          <a:xfrm>
            <a:off x="922111" y="1333500"/>
            <a:ext cx="456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캐릭터 보드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922D03-65D9-1712-240E-70BDFF3554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59" t="1151" r="6534" b="32262"/>
          <a:stretch/>
        </p:blipFill>
        <p:spPr>
          <a:xfrm>
            <a:off x="1233367" y="3407440"/>
            <a:ext cx="7917710" cy="3901502"/>
          </a:xfrm>
          <a:prstGeom prst="rect">
            <a:avLst/>
          </a:prstGeom>
          <a:effectLst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87C5D52-D627-4562-0ECC-59BC68A982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00" t="7380" r="12112" b="4186"/>
          <a:stretch/>
        </p:blipFill>
        <p:spPr>
          <a:xfrm>
            <a:off x="10210799" y="2498823"/>
            <a:ext cx="5410200" cy="4675544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3E858A-443C-B8D7-D310-0538B8B61FDD}"/>
              </a:ext>
            </a:extLst>
          </p:cNvPr>
          <p:cNvSpPr txBox="1"/>
          <p:nvPr/>
        </p:nvSpPr>
        <p:spPr>
          <a:xfrm>
            <a:off x="4280960" y="2314157"/>
            <a:ext cx="241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캐릭터 목록 화면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AD6281-60FE-BCE1-7D49-F88E4FDC2630}"/>
              </a:ext>
            </a:extLst>
          </p:cNvPr>
          <p:cNvSpPr txBox="1"/>
          <p:nvPr/>
        </p:nvSpPr>
        <p:spPr>
          <a:xfrm>
            <a:off x="11963399" y="2035927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캐릭터 등록 화면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D54E1B-B780-E48E-3CF1-F2AFC20D3AD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6280" y1="65700" x2="77600" y2="69000"/>
                        <a14:foregroundMark x1="56840" y1="81900" x2="46920" y2="85550"/>
                        <a14:foregroundMark x1="46920" y1="85550" x2="40800" y2="85600"/>
                        <a14:foregroundMark x1="72160" y1="70050" x2="77240" y2="71100"/>
                        <a14:foregroundMark x1="77240" y1="71100" x2="81680" y2="69000"/>
                        <a14:foregroundMark x1="81680" y1="69000" x2="81800" y2="67950"/>
                      </a14:backgroundRemoval>
                    </a14:imgEffect>
                  </a14:imgLayer>
                </a14:imgProps>
              </a:ext>
            </a:extLst>
          </a:blip>
          <a:srcRect l="16286" t="15428" r="15384" b="14860"/>
          <a:stretch/>
        </p:blipFill>
        <p:spPr>
          <a:xfrm>
            <a:off x="842055" y="2705722"/>
            <a:ext cx="8911546" cy="7273460"/>
          </a:xfrm>
          <a:custGeom>
            <a:avLst/>
            <a:gdLst>
              <a:gd name="connsiteX0" fmla="*/ 371721 w 7445580"/>
              <a:gd name="connsiteY0" fmla="*/ 344033 h 6076962"/>
              <a:gd name="connsiteX1" fmla="*/ 371721 w 7445580"/>
              <a:gd name="connsiteY1" fmla="*/ 4070033 h 6076962"/>
              <a:gd name="connsiteX2" fmla="*/ 6956121 w 7445580"/>
              <a:gd name="connsiteY2" fmla="*/ 4070033 h 6076962"/>
              <a:gd name="connsiteX3" fmla="*/ 6956121 w 7445580"/>
              <a:gd name="connsiteY3" fmla="*/ 344033 h 6076962"/>
              <a:gd name="connsiteX4" fmla="*/ 0 w 7445580"/>
              <a:gd name="connsiteY4" fmla="*/ 0 h 6076962"/>
              <a:gd name="connsiteX5" fmla="*/ 7445580 w 7445580"/>
              <a:gd name="connsiteY5" fmla="*/ 0 h 6076962"/>
              <a:gd name="connsiteX6" fmla="*/ 7445580 w 7445580"/>
              <a:gd name="connsiteY6" fmla="*/ 6076962 h 6076962"/>
              <a:gd name="connsiteX7" fmla="*/ 0 w 7445580"/>
              <a:gd name="connsiteY7" fmla="*/ 6076962 h 607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5580" h="6076962">
                <a:moveTo>
                  <a:pt x="371721" y="344033"/>
                </a:moveTo>
                <a:lnTo>
                  <a:pt x="371721" y="4070033"/>
                </a:lnTo>
                <a:lnTo>
                  <a:pt x="6956121" y="4070033"/>
                </a:lnTo>
                <a:lnTo>
                  <a:pt x="6956121" y="344033"/>
                </a:lnTo>
                <a:close/>
                <a:moveTo>
                  <a:pt x="0" y="0"/>
                </a:moveTo>
                <a:lnTo>
                  <a:pt x="7445580" y="0"/>
                </a:lnTo>
                <a:lnTo>
                  <a:pt x="7445580" y="6076962"/>
                </a:lnTo>
                <a:lnTo>
                  <a:pt x="0" y="6076962"/>
                </a:lnTo>
                <a:close/>
              </a:path>
            </a:pathLst>
          </a:cu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EA74639-5345-A217-0D4A-1EE8830E45A6}"/>
              </a:ext>
            </a:extLst>
          </p:cNvPr>
          <p:cNvCxnSpPr/>
          <p:nvPr/>
        </p:nvCxnSpPr>
        <p:spPr>
          <a:xfrm>
            <a:off x="10744200" y="6819900"/>
            <a:ext cx="0" cy="95513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id="{C065FC4D-064D-5D79-A7EF-BA334D4CC9CC}"/>
              </a:ext>
            </a:extLst>
          </p:cNvPr>
          <p:cNvSpPr/>
          <p:nvPr/>
        </p:nvSpPr>
        <p:spPr>
          <a:xfrm flipH="1">
            <a:off x="10243455" y="8003753"/>
            <a:ext cx="1524001" cy="312931"/>
          </a:xfrm>
          <a:prstGeom prst="flowChartAlternateProcess">
            <a:avLst/>
          </a:prstGeom>
          <a:solidFill>
            <a:srgbClr val="F4623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4A6865-9FD4-28C8-7050-FEF470B14A01}"/>
              </a:ext>
            </a:extLst>
          </p:cNvPr>
          <p:cNvSpPr txBox="1"/>
          <p:nvPr/>
        </p:nvSpPr>
        <p:spPr>
          <a:xfrm>
            <a:off x="10183585" y="7905382"/>
            <a:ext cx="6705597" cy="1548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MultipartFile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매개변수를 사용하여 사용자가 업로드한 파일 처리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Filepath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Filename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저장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Filename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고유식별을 위해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랜덤이름을 생성해주는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UUID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사용하여 랜덤문자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+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원래이름으로 저장 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704624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9">
            <a:extLst>
              <a:ext uri="{FF2B5EF4-FFF2-40B4-BE49-F238E27FC236}">
                <a16:creationId xmlns:a16="http://schemas.microsoft.com/office/drawing/2014/main" id="{07D6CD3C-4C85-9575-9BD6-9B2C0E39686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152" y="752432"/>
            <a:ext cx="372759" cy="3785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F1488A-A20E-F40A-39CC-66921D141CE9}"/>
              </a:ext>
            </a:extLst>
          </p:cNvPr>
          <p:cNvSpPr txBox="1"/>
          <p:nvPr/>
        </p:nvSpPr>
        <p:spPr>
          <a:xfrm>
            <a:off x="1409482" y="635349"/>
            <a:ext cx="24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시연</a:t>
            </a:r>
          </a:p>
        </p:txBody>
      </p:sp>
      <p:grpSp>
        <p:nvGrpSpPr>
          <p:cNvPr id="4" name="그룹 1004">
            <a:extLst>
              <a:ext uri="{FF2B5EF4-FFF2-40B4-BE49-F238E27FC236}">
                <a16:creationId xmlns:a16="http://schemas.microsoft.com/office/drawing/2014/main" id="{4DE87A0F-101E-D6FC-4528-A34C5EA22F92}"/>
              </a:ext>
            </a:extLst>
          </p:cNvPr>
          <p:cNvGrpSpPr/>
          <p:nvPr/>
        </p:nvGrpSpPr>
        <p:grpSpPr>
          <a:xfrm>
            <a:off x="2209800" y="833245"/>
            <a:ext cx="14688000" cy="95238"/>
            <a:chOff x="3296287" y="833245"/>
            <a:chExt cx="12521214" cy="95238"/>
          </a:xfrm>
        </p:grpSpPr>
        <p:pic>
          <p:nvPicPr>
            <p:cNvPr id="5" name="Object 20">
              <a:extLst>
                <a:ext uri="{FF2B5EF4-FFF2-40B4-BE49-F238E27FC236}">
                  <a16:creationId xmlns:a16="http://schemas.microsoft.com/office/drawing/2014/main" id="{8D59EE9A-BEA9-8BD8-A5FA-A8FE26C55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6287" y="833245"/>
              <a:ext cx="12521214" cy="95238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B2F59B1-9518-83C6-EF87-0AF8117C43BD}"/>
              </a:ext>
            </a:extLst>
          </p:cNvPr>
          <p:cNvGrpSpPr/>
          <p:nvPr/>
        </p:nvGrpSpPr>
        <p:grpSpPr>
          <a:xfrm>
            <a:off x="1066800" y="1943100"/>
            <a:ext cx="8911546" cy="7273460"/>
            <a:chOff x="4499654" y="1943100"/>
            <a:chExt cx="8911546" cy="727346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5C72EBA-5D6C-9195-3BF5-D9B2B1EBE19A}"/>
                </a:ext>
              </a:extLst>
            </p:cNvPr>
            <p:cNvSpPr/>
            <p:nvPr/>
          </p:nvSpPr>
          <p:spPr>
            <a:xfrm>
              <a:off x="4800600" y="2263346"/>
              <a:ext cx="8153400" cy="4785154"/>
            </a:xfrm>
            <a:prstGeom prst="rect">
              <a:avLst/>
            </a:prstGeom>
            <a:solidFill>
              <a:srgbClr val="342D2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C38BA88-3FB2-412F-C0F1-2D21FD859F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35" r="2935"/>
            <a:stretch/>
          </p:blipFill>
          <p:spPr>
            <a:xfrm>
              <a:off x="5391398" y="2263346"/>
              <a:ext cx="7029202" cy="5206659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AB59E51-1470-F4A6-6B23-22C0250FDA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6280" y1="65700" x2="77600" y2="69000"/>
                          <a14:foregroundMark x1="56840" y1="81900" x2="46920" y2="85550"/>
                          <a14:foregroundMark x1="46920" y1="85550" x2="40800" y2="85600"/>
                          <a14:foregroundMark x1="72160" y1="70050" x2="77240" y2="71100"/>
                          <a14:foregroundMark x1="77240" y1="71100" x2="81680" y2="69000"/>
                          <a14:foregroundMark x1="81680" y1="69000" x2="81800" y2="67950"/>
                        </a14:backgroundRemoval>
                      </a14:imgEffect>
                    </a14:imgLayer>
                  </a14:imgProps>
                </a:ext>
              </a:extLst>
            </a:blip>
            <a:srcRect l="16286" t="15428" r="15384" b="14860"/>
            <a:stretch/>
          </p:blipFill>
          <p:spPr>
            <a:xfrm>
              <a:off x="4499654" y="1943100"/>
              <a:ext cx="8911546" cy="7273460"/>
            </a:xfrm>
            <a:custGeom>
              <a:avLst/>
              <a:gdLst>
                <a:gd name="connsiteX0" fmla="*/ 371721 w 7445580"/>
                <a:gd name="connsiteY0" fmla="*/ 344033 h 6076962"/>
                <a:gd name="connsiteX1" fmla="*/ 371721 w 7445580"/>
                <a:gd name="connsiteY1" fmla="*/ 4070033 h 6076962"/>
                <a:gd name="connsiteX2" fmla="*/ 6956121 w 7445580"/>
                <a:gd name="connsiteY2" fmla="*/ 4070033 h 6076962"/>
                <a:gd name="connsiteX3" fmla="*/ 6956121 w 7445580"/>
                <a:gd name="connsiteY3" fmla="*/ 344033 h 6076962"/>
                <a:gd name="connsiteX4" fmla="*/ 0 w 7445580"/>
                <a:gd name="connsiteY4" fmla="*/ 0 h 6076962"/>
                <a:gd name="connsiteX5" fmla="*/ 7445580 w 7445580"/>
                <a:gd name="connsiteY5" fmla="*/ 0 h 6076962"/>
                <a:gd name="connsiteX6" fmla="*/ 7445580 w 7445580"/>
                <a:gd name="connsiteY6" fmla="*/ 6076962 h 6076962"/>
                <a:gd name="connsiteX7" fmla="*/ 0 w 7445580"/>
                <a:gd name="connsiteY7" fmla="*/ 6076962 h 607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45580" h="6076962">
                  <a:moveTo>
                    <a:pt x="371721" y="344033"/>
                  </a:moveTo>
                  <a:lnTo>
                    <a:pt x="371721" y="4070033"/>
                  </a:lnTo>
                  <a:lnTo>
                    <a:pt x="6956121" y="4070033"/>
                  </a:lnTo>
                  <a:lnTo>
                    <a:pt x="6956121" y="344033"/>
                  </a:lnTo>
                  <a:close/>
                  <a:moveTo>
                    <a:pt x="0" y="0"/>
                  </a:moveTo>
                  <a:lnTo>
                    <a:pt x="7445580" y="0"/>
                  </a:lnTo>
                  <a:lnTo>
                    <a:pt x="7445580" y="6076962"/>
                  </a:lnTo>
                  <a:lnTo>
                    <a:pt x="0" y="6076962"/>
                  </a:lnTo>
                  <a:close/>
                </a:path>
              </a:pathLst>
            </a:custGeom>
            <a:effectLst>
              <a:reflection blurRad="6350" stA="52000" endA="300" endPos="35000" dir="5400000" sy="-100000" algn="bl" rotWithShape="0"/>
            </a:effectLst>
          </p:spPr>
        </p:pic>
      </p:grpSp>
      <p:pic>
        <p:nvPicPr>
          <p:cNvPr id="26" name="그래픽 25" descr="커서 단색으로 채워진">
            <a:extLst>
              <a:ext uri="{FF2B5EF4-FFF2-40B4-BE49-F238E27FC236}">
                <a16:creationId xmlns:a16="http://schemas.microsoft.com/office/drawing/2014/main" id="{67EE8971-3AD2-7CB5-CB68-EF901F2D57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25155" y="5120592"/>
            <a:ext cx="1706777" cy="170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44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2357AC3C-D054-67DC-D6CF-244815630D30}"/>
              </a:ext>
            </a:extLst>
          </p:cNvPr>
          <p:cNvSpPr/>
          <p:nvPr/>
        </p:nvSpPr>
        <p:spPr>
          <a:xfrm>
            <a:off x="13296900" y="3169920"/>
            <a:ext cx="4381718" cy="6705600"/>
          </a:xfrm>
          <a:custGeom>
            <a:avLst/>
            <a:gdLst>
              <a:gd name="connsiteX0" fmla="*/ 0 w 4381718"/>
              <a:gd name="connsiteY0" fmla="*/ 0 h 6705600"/>
              <a:gd name="connsiteX1" fmla="*/ 1702939 w 4381718"/>
              <a:gd name="connsiteY1" fmla="*/ 0 h 6705600"/>
              <a:gd name="connsiteX2" fmla="*/ 1698926 w 4381718"/>
              <a:gd name="connsiteY2" fmla="*/ 36729 h 6705600"/>
              <a:gd name="connsiteX3" fmla="*/ 2151665 w 4381718"/>
              <a:gd name="connsiteY3" fmla="*/ 454458 h 6705600"/>
              <a:gd name="connsiteX4" fmla="*/ 2604404 w 4381718"/>
              <a:gd name="connsiteY4" fmla="*/ 36729 h 6705600"/>
              <a:gd name="connsiteX5" fmla="*/ 2600391 w 4381718"/>
              <a:gd name="connsiteY5" fmla="*/ 0 h 6705600"/>
              <a:gd name="connsiteX6" fmla="*/ 4381718 w 4381718"/>
              <a:gd name="connsiteY6" fmla="*/ 0 h 6705600"/>
              <a:gd name="connsiteX7" fmla="*/ 4381718 w 4381718"/>
              <a:gd name="connsiteY7" fmla="*/ 6705600 h 6705600"/>
              <a:gd name="connsiteX8" fmla="*/ 0 w 4381718"/>
              <a:gd name="connsiteY8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1718" h="6705600">
                <a:moveTo>
                  <a:pt x="0" y="0"/>
                </a:moveTo>
                <a:lnTo>
                  <a:pt x="1702939" y="0"/>
                </a:lnTo>
                <a:lnTo>
                  <a:pt x="1698926" y="36729"/>
                </a:lnTo>
                <a:cubicBezTo>
                  <a:pt x="1698926" y="267434"/>
                  <a:pt x="1901624" y="454458"/>
                  <a:pt x="2151665" y="454458"/>
                </a:cubicBezTo>
                <a:cubicBezTo>
                  <a:pt x="2401706" y="454458"/>
                  <a:pt x="2604404" y="267434"/>
                  <a:pt x="2604404" y="36729"/>
                </a:cubicBezTo>
                <a:lnTo>
                  <a:pt x="2600391" y="0"/>
                </a:lnTo>
                <a:lnTo>
                  <a:pt x="4381718" y="0"/>
                </a:lnTo>
                <a:lnTo>
                  <a:pt x="4381718" y="6705600"/>
                </a:lnTo>
                <a:lnTo>
                  <a:pt x="0" y="6705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79C1D1F6-6BB2-318C-8FC6-4E7166C69377}"/>
              </a:ext>
            </a:extLst>
          </p:cNvPr>
          <p:cNvSpPr/>
          <p:nvPr/>
        </p:nvSpPr>
        <p:spPr>
          <a:xfrm>
            <a:off x="12676886" y="2502243"/>
            <a:ext cx="4381718" cy="6705600"/>
          </a:xfrm>
          <a:custGeom>
            <a:avLst/>
            <a:gdLst>
              <a:gd name="connsiteX0" fmla="*/ 0 w 4381718"/>
              <a:gd name="connsiteY0" fmla="*/ 0 h 6705600"/>
              <a:gd name="connsiteX1" fmla="*/ 1702939 w 4381718"/>
              <a:gd name="connsiteY1" fmla="*/ 0 h 6705600"/>
              <a:gd name="connsiteX2" fmla="*/ 1698926 w 4381718"/>
              <a:gd name="connsiteY2" fmla="*/ 36729 h 6705600"/>
              <a:gd name="connsiteX3" fmla="*/ 2151665 w 4381718"/>
              <a:gd name="connsiteY3" fmla="*/ 454458 h 6705600"/>
              <a:gd name="connsiteX4" fmla="*/ 2604404 w 4381718"/>
              <a:gd name="connsiteY4" fmla="*/ 36729 h 6705600"/>
              <a:gd name="connsiteX5" fmla="*/ 2600391 w 4381718"/>
              <a:gd name="connsiteY5" fmla="*/ 0 h 6705600"/>
              <a:gd name="connsiteX6" fmla="*/ 4381718 w 4381718"/>
              <a:gd name="connsiteY6" fmla="*/ 0 h 6705600"/>
              <a:gd name="connsiteX7" fmla="*/ 4381718 w 4381718"/>
              <a:gd name="connsiteY7" fmla="*/ 6705600 h 6705600"/>
              <a:gd name="connsiteX8" fmla="*/ 0 w 4381718"/>
              <a:gd name="connsiteY8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1718" h="6705600">
                <a:moveTo>
                  <a:pt x="0" y="0"/>
                </a:moveTo>
                <a:lnTo>
                  <a:pt x="1702939" y="0"/>
                </a:lnTo>
                <a:lnTo>
                  <a:pt x="1698926" y="36729"/>
                </a:lnTo>
                <a:cubicBezTo>
                  <a:pt x="1698926" y="267434"/>
                  <a:pt x="1901624" y="454458"/>
                  <a:pt x="2151665" y="454458"/>
                </a:cubicBezTo>
                <a:cubicBezTo>
                  <a:pt x="2401706" y="454458"/>
                  <a:pt x="2604404" y="267434"/>
                  <a:pt x="2604404" y="36729"/>
                </a:cubicBezTo>
                <a:lnTo>
                  <a:pt x="2600391" y="0"/>
                </a:lnTo>
                <a:lnTo>
                  <a:pt x="4381718" y="0"/>
                </a:lnTo>
                <a:lnTo>
                  <a:pt x="4381718" y="6705600"/>
                </a:lnTo>
                <a:lnTo>
                  <a:pt x="0" y="6705600"/>
                </a:lnTo>
                <a:close/>
              </a:path>
            </a:pathLst>
          </a:custGeom>
          <a:gradFill>
            <a:gsLst>
              <a:gs pos="62000">
                <a:srgbClr val="8075D0"/>
              </a:gs>
              <a:gs pos="100000">
                <a:srgbClr val="3B2F95"/>
              </a:gs>
              <a:gs pos="0">
                <a:srgbClr val="E4E2F6"/>
              </a:gs>
              <a:gs pos="100000">
                <a:srgbClr val="7E73CF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7E73C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173F79F2-B7A4-A3C8-6588-C835F7388DEC}"/>
              </a:ext>
            </a:extLst>
          </p:cNvPr>
          <p:cNvSpPr/>
          <p:nvPr/>
        </p:nvSpPr>
        <p:spPr>
          <a:xfrm>
            <a:off x="1828800" y="3168477"/>
            <a:ext cx="4381718" cy="6705600"/>
          </a:xfrm>
          <a:custGeom>
            <a:avLst/>
            <a:gdLst>
              <a:gd name="connsiteX0" fmla="*/ 0 w 4381718"/>
              <a:gd name="connsiteY0" fmla="*/ 0 h 6705600"/>
              <a:gd name="connsiteX1" fmla="*/ 1702939 w 4381718"/>
              <a:gd name="connsiteY1" fmla="*/ 0 h 6705600"/>
              <a:gd name="connsiteX2" fmla="*/ 1698926 w 4381718"/>
              <a:gd name="connsiteY2" fmla="*/ 36729 h 6705600"/>
              <a:gd name="connsiteX3" fmla="*/ 2151665 w 4381718"/>
              <a:gd name="connsiteY3" fmla="*/ 454458 h 6705600"/>
              <a:gd name="connsiteX4" fmla="*/ 2604404 w 4381718"/>
              <a:gd name="connsiteY4" fmla="*/ 36729 h 6705600"/>
              <a:gd name="connsiteX5" fmla="*/ 2600391 w 4381718"/>
              <a:gd name="connsiteY5" fmla="*/ 0 h 6705600"/>
              <a:gd name="connsiteX6" fmla="*/ 4381718 w 4381718"/>
              <a:gd name="connsiteY6" fmla="*/ 0 h 6705600"/>
              <a:gd name="connsiteX7" fmla="*/ 4381718 w 4381718"/>
              <a:gd name="connsiteY7" fmla="*/ 6705600 h 6705600"/>
              <a:gd name="connsiteX8" fmla="*/ 0 w 4381718"/>
              <a:gd name="connsiteY8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1718" h="6705600">
                <a:moveTo>
                  <a:pt x="0" y="0"/>
                </a:moveTo>
                <a:lnTo>
                  <a:pt x="1702939" y="0"/>
                </a:lnTo>
                <a:lnTo>
                  <a:pt x="1698926" y="36729"/>
                </a:lnTo>
                <a:cubicBezTo>
                  <a:pt x="1698926" y="267434"/>
                  <a:pt x="1901624" y="454458"/>
                  <a:pt x="2151665" y="454458"/>
                </a:cubicBezTo>
                <a:cubicBezTo>
                  <a:pt x="2401706" y="454458"/>
                  <a:pt x="2604404" y="267434"/>
                  <a:pt x="2604404" y="36729"/>
                </a:cubicBezTo>
                <a:lnTo>
                  <a:pt x="2600391" y="0"/>
                </a:lnTo>
                <a:lnTo>
                  <a:pt x="4381718" y="0"/>
                </a:lnTo>
                <a:lnTo>
                  <a:pt x="4381718" y="6705600"/>
                </a:lnTo>
                <a:lnTo>
                  <a:pt x="0" y="6705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A267B870-1244-2960-152F-117BD520789F}"/>
              </a:ext>
            </a:extLst>
          </p:cNvPr>
          <p:cNvSpPr/>
          <p:nvPr/>
        </p:nvSpPr>
        <p:spPr>
          <a:xfrm>
            <a:off x="1021171" y="2488527"/>
            <a:ext cx="4381718" cy="6705600"/>
          </a:xfrm>
          <a:custGeom>
            <a:avLst/>
            <a:gdLst>
              <a:gd name="connsiteX0" fmla="*/ 0 w 4381718"/>
              <a:gd name="connsiteY0" fmla="*/ 0 h 6705600"/>
              <a:gd name="connsiteX1" fmla="*/ 1702939 w 4381718"/>
              <a:gd name="connsiteY1" fmla="*/ 0 h 6705600"/>
              <a:gd name="connsiteX2" fmla="*/ 1698926 w 4381718"/>
              <a:gd name="connsiteY2" fmla="*/ 36729 h 6705600"/>
              <a:gd name="connsiteX3" fmla="*/ 2151665 w 4381718"/>
              <a:gd name="connsiteY3" fmla="*/ 454458 h 6705600"/>
              <a:gd name="connsiteX4" fmla="*/ 2604404 w 4381718"/>
              <a:gd name="connsiteY4" fmla="*/ 36729 h 6705600"/>
              <a:gd name="connsiteX5" fmla="*/ 2600391 w 4381718"/>
              <a:gd name="connsiteY5" fmla="*/ 0 h 6705600"/>
              <a:gd name="connsiteX6" fmla="*/ 4381718 w 4381718"/>
              <a:gd name="connsiteY6" fmla="*/ 0 h 6705600"/>
              <a:gd name="connsiteX7" fmla="*/ 4381718 w 4381718"/>
              <a:gd name="connsiteY7" fmla="*/ 6705600 h 6705600"/>
              <a:gd name="connsiteX8" fmla="*/ 0 w 4381718"/>
              <a:gd name="connsiteY8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1718" h="6705600">
                <a:moveTo>
                  <a:pt x="0" y="0"/>
                </a:moveTo>
                <a:lnTo>
                  <a:pt x="1702939" y="0"/>
                </a:lnTo>
                <a:lnTo>
                  <a:pt x="1698926" y="36729"/>
                </a:lnTo>
                <a:cubicBezTo>
                  <a:pt x="1698926" y="267434"/>
                  <a:pt x="1901624" y="454458"/>
                  <a:pt x="2151665" y="454458"/>
                </a:cubicBezTo>
                <a:cubicBezTo>
                  <a:pt x="2401706" y="454458"/>
                  <a:pt x="2604404" y="267434"/>
                  <a:pt x="2604404" y="36729"/>
                </a:cubicBezTo>
                <a:lnTo>
                  <a:pt x="2600391" y="0"/>
                </a:lnTo>
                <a:lnTo>
                  <a:pt x="4381718" y="0"/>
                </a:lnTo>
                <a:lnTo>
                  <a:pt x="4381718" y="6705600"/>
                </a:lnTo>
                <a:lnTo>
                  <a:pt x="0" y="6705600"/>
                </a:lnTo>
                <a:close/>
              </a:path>
            </a:pathLst>
          </a:custGeom>
          <a:gradFill>
            <a:gsLst>
              <a:gs pos="62000">
                <a:srgbClr val="8075D0"/>
              </a:gs>
              <a:gs pos="100000">
                <a:srgbClr val="3B2F95"/>
              </a:gs>
              <a:gs pos="0">
                <a:srgbClr val="E4E2F6"/>
              </a:gs>
              <a:gs pos="100000">
                <a:srgbClr val="7E73CF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7E73C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A318236-D104-3A43-264D-0AA8DCEB3702}"/>
              </a:ext>
            </a:extLst>
          </p:cNvPr>
          <p:cNvSpPr/>
          <p:nvPr/>
        </p:nvSpPr>
        <p:spPr>
          <a:xfrm>
            <a:off x="7353518" y="3086100"/>
            <a:ext cx="4381718" cy="6705600"/>
          </a:xfrm>
          <a:custGeom>
            <a:avLst/>
            <a:gdLst>
              <a:gd name="connsiteX0" fmla="*/ 0 w 4381718"/>
              <a:gd name="connsiteY0" fmla="*/ 0 h 6705600"/>
              <a:gd name="connsiteX1" fmla="*/ 1702939 w 4381718"/>
              <a:gd name="connsiteY1" fmla="*/ 0 h 6705600"/>
              <a:gd name="connsiteX2" fmla="*/ 1698926 w 4381718"/>
              <a:gd name="connsiteY2" fmla="*/ 36729 h 6705600"/>
              <a:gd name="connsiteX3" fmla="*/ 2151665 w 4381718"/>
              <a:gd name="connsiteY3" fmla="*/ 454458 h 6705600"/>
              <a:gd name="connsiteX4" fmla="*/ 2604404 w 4381718"/>
              <a:gd name="connsiteY4" fmla="*/ 36729 h 6705600"/>
              <a:gd name="connsiteX5" fmla="*/ 2600391 w 4381718"/>
              <a:gd name="connsiteY5" fmla="*/ 0 h 6705600"/>
              <a:gd name="connsiteX6" fmla="*/ 4381718 w 4381718"/>
              <a:gd name="connsiteY6" fmla="*/ 0 h 6705600"/>
              <a:gd name="connsiteX7" fmla="*/ 4381718 w 4381718"/>
              <a:gd name="connsiteY7" fmla="*/ 6705600 h 6705600"/>
              <a:gd name="connsiteX8" fmla="*/ 0 w 4381718"/>
              <a:gd name="connsiteY8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1718" h="6705600">
                <a:moveTo>
                  <a:pt x="0" y="0"/>
                </a:moveTo>
                <a:lnTo>
                  <a:pt x="1702939" y="0"/>
                </a:lnTo>
                <a:lnTo>
                  <a:pt x="1698926" y="36729"/>
                </a:lnTo>
                <a:cubicBezTo>
                  <a:pt x="1698926" y="267434"/>
                  <a:pt x="1901624" y="454458"/>
                  <a:pt x="2151665" y="454458"/>
                </a:cubicBezTo>
                <a:cubicBezTo>
                  <a:pt x="2401706" y="454458"/>
                  <a:pt x="2604404" y="267434"/>
                  <a:pt x="2604404" y="36729"/>
                </a:cubicBezTo>
                <a:lnTo>
                  <a:pt x="2600391" y="0"/>
                </a:lnTo>
                <a:lnTo>
                  <a:pt x="4381718" y="0"/>
                </a:lnTo>
                <a:lnTo>
                  <a:pt x="4381718" y="6705600"/>
                </a:lnTo>
                <a:lnTo>
                  <a:pt x="0" y="6705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Object 15">
            <a:extLst>
              <a:ext uri="{FF2B5EF4-FFF2-40B4-BE49-F238E27FC236}">
                <a16:creationId xmlns:a16="http://schemas.microsoft.com/office/drawing/2014/main" id="{AC610D95-1DD1-3643-A5C6-C7F3444E0AA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1171" y="752432"/>
            <a:ext cx="375740" cy="3785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F1488A-A20E-F40A-39CC-66921D141CE9}"/>
              </a:ext>
            </a:extLst>
          </p:cNvPr>
          <p:cNvSpPr txBox="1"/>
          <p:nvPr/>
        </p:nvSpPr>
        <p:spPr>
          <a:xfrm>
            <a:off x="1409482" y="635349"/>
            <a:ext cx="24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향후 발전 방향</a:t>
            </a:r>
          </a:p>
        </p:txBody>
      </p: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CF0B1D34-4D39-9031-BFE1-E503F1EE24EB}"/>
              </a:ext>
            </a:extLst>
          </p:cNvPr>
          <p:cNvGrpSpPr/>
          <p:nvPr/>
        </p:nvGrpSpPr>
        <p:grpSpPr>
          <a:xfrm>
            <a:off x="3480786" y="833245"/>
            <a:ext cx="13392000" cy="95238"/>
            <a:chOff x="3296287" y="833245"/>
            <a:chExt cx="12521214" cy="95238"/>
          </a:xfrm>
        </p:grpSpPr>
        <p:pic>
          <p:nvPicPr>
            <p:cNvPr id="3" name="Object 20">
              <a:extLst>
                <a:ext uri="{FF2B5EF4-FFF2-40B4-BE49-F238E27FC236}">
                  <a16:creationId xmlns:a16="http://schemas.microsoft.com/office/drawing/2014/main" id="{DF8B0D19-596D-9309-5587-EF6A7A9D2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6287" y="833245"/>
              <a:ext cx="12521214" cy="95238"/>
            </a:xfrm>
            <a:prstGeom prst="rect">
              <a:avLst/>
            </a:prstGeom>
          </p:spPr>
        </p:pic>
      </p:grp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CD716F9-0C0E-F02E-CCDE-645C174F3B8D}"/>
              </a:ext>
            </a:extLst>
          </p:cNvPr>
          <p:cNvSpPr/>
          <p:nvPr/>
        </p:nvSpPr>
        <p:spPr>
          <a:xfrm>
            <a:off x="6849029" y="2502243"/>
            <a:ext cx="4381718" cy="6705600"/>
          </a:xfrm>
          <a:custGeom>
            <a:avLst/>
            <a:gdLst>
              <a:gd name="connsiteX0" fmla="*/ 0 w 4381718"/>
              <a:gd name="connsiteY0" fmla="*/ 0 h 6705600"/>
              <a:gd name="connsiteX1" fmla="*/ 1702939 w 4381718"/>
              <a:gd name="connsiteY1" fmla="*/ 0 h 6705600"/>
              <a:gd name="connsiteX2" fmla="*/ 1698926 w 4381718"/>
              <a:gd name="connsiteY2" fmla="*/ 36729 h 6705600"/>
              <a:gd name="connsiteX3" fmla="*/ 2151665 w 4381718"/>
              <a:gd name="connsiteY3" fmla="*/ 454458 h 6705600"/>
              <a:gd name="connsiteX4" fmla="*/ 2604404 w 4381718"/>
              <a:gd name="connsiteY4" fmla="*/ 36729 h 6705600"/>
              <a:gd name="connsiteX5" fmla="*/ 2600391 w 4381718"/>
              <a:gd name="connsiteY5" fmla="*/ 0 h 6705600"/>
              <a:gd name="connsiteX6" fmla="*/ 4381718 w 4381718"/>
              <a:gd name="connsiteY6" fmla="*/ 0 h 6705600"/>
              <a:gd name="connsiteX7" fmla="*/ 4381718 w 4381718"/>
              <a:gd name="connsiteY7" fmla="*/ 6705600 h 6705600"/>
              <a:gd name="connsiteX8" fmla="*/ 0 w 4381718"/>
              <a:gd name="connsiteY8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1718" h="6705600">
                <a:moveTo>
                  <a:pt x="0" y="0"/>
                </a:moveTo>
                <a:lnTo>
                  <a:pt x="1702939" y="0"/>
                </a:lnTo>
                <a:lnTo>
                  <a:pt x="1698926" y="36729"/>
                </a:lnTo>
                <a:cubicBezTo>
                  <a:pt x="1698926" y="267434"/>
                  <a:pt x="1901624" y="454458"/>
                  <a:pt x="2151665" y="454458"/>
                </a:cubicBezTo>
                <a:cubicBezTo>
                  <a:pt x="2401706" y="454458"/>
                  <a:pt x="2604404" y="267434"/>
                  <a:pt x="2604404" y="36729"/>
                </a:cubicBezTo>
                <a:lnTo>
                  <a:pt x="2600391" y="0"/>
                </a:lnTo>
                <a:lnTo>
                  <a:pt x="4381718" y="0"/>
                </a:lnTo>
                <a:lnTo>
                  <a:pt x="4381718" y="6705600"/>
                </a:lnTo>
                <a:lnTo>
                  <a:pt x="0" y="6705600"/>
                </a:lnTo>
                <a:close/>
              </a:path>
            </a:pathLst>
          </a:custGeom>
          <a:gradFill>
            <a:gsLst>
              <a:gs pos="62000">
                <a:srgbClr val="8075D0"/>
              </a:gs>
              <a:gs pos="100000">
                <a:srgbClr val="3B2F95"/>
              </a:gs>
              <a:gs pos="0">
                <a:srgbClr val="E4E2F6"/>
              </a:gs>
              <a:gs pos="100000">
                <a:srgbClr val="7E73CF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7E73C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9151BD-0949-5ED5-2A08-C7119C6E90E4}"/>
              </a:ext>
            </a:extLst>
          </p:cNvPr>
          <p:cNvSpPr txBox="1"/>
          <p:nvPr/>
        </p:nvSpPr>
        <p:spPr>
          <a:xfrm>
            <a:off x="1219200" y="5035059"/>
            <a:ext cx="37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서비스 확장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C90C7E-A0FE-ADFA-48F8-ABADD38A981D}"/>
              </a:ext>
            </a:extLst>
          </p:cNvPr>
          <p:cNvSpPr txBox="1"/>
          <p:nvPr/>
        </p:nvSpPr>
        <p:spPr>
          <a:xfrm>
            <a:off x="7045852" y="5030567"/>
            <a:ext cx="3355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수익 창출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681E72-D07A-818F-E939-3AB41F664396}"/>
              </a:ext>
            </a:extLst>
          </p:cNvPr>
          <p:cNvSpPr txBox="1"/>
          <p:nvPr/>
        </p:nvSpPr>
        <p:spPr>
          <a:xfrm>
            <a:off x="12916118" y="4923887"/>
            <a:ext cx="37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추가 개발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0A9F9A-3C7B-6FF5-4CE8-026D5FBD92F5}"/>
              </a:ext>
            </a:extLst>
          </p:cNvPr>
          <p:cNvSpPr txBox="1"/>
          <p:nvPr/>
        </p:nvSpPr>
        <p:spPr>
          <a:xfrm>
            <a:off x="12946398" y="5855043"/>
            <a:ext cx="3791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결과에 대한 </a:t>
            </a:r>
            <a:endParaRPr lang="en-US" altLang="ko-KR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즉각적인 사용자의 평가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08CA13-4E86-3D26-B253-60843331E916}"/>
              </a:ext>
            </a:extLst>
          </p:cNvPr>
          <p:cNvSpPr txBox="1"/>
          <p:nvPr/>
        </p:nvSpPr>
        <p:spPr>
          <a:xfrm>
            <a:off x="12961638" y="6903656"/>
            <a:ext cx="4381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병합과정에서 버전 충돌</a:t>
            </a:r>
            <a:endParaRPr lang="en-US" altLang="ko-KR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jquery</a:t>
            </a: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boostrap</a:t>
            </a: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인한</a:t>
            </a:r>
            <a:endParaRPr lang="en-US" altLang="ko-KR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기능장애 해결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A0F2FA-4B63-BD6E-0876-AAE6AB9F1AF9}"/>
              </a:ext>
            </a:extLst>
          </p:cNvPr>
          <p:cNvSpPr txBox="1"/>
          <p:nvPr/>
        </p:nvSpPr>
        <p:spPr>
          <a:xfrm>
            <a:off x="7045852" y="5903842"/>
            <a:ext cx="3791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헤로쿠나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오라클 클라우드를 통해</a:t>
            </a:r>
            <a:endParaRPr lang="en-US" altLang="ko-KR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배포 예정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75066E-CE8C-0F1A-5A09-D89C4F063F4A}"/>
              </a:ext>
            </a:extLst>
          </p:cNvPr>
          <p:cNvSpPr txBox="1"/>
          <p:nvPr/>
        </p:nvSpPr>
        <p:spPr>
          <a:xfrm>
            <a:off x="7032680" y="6903656"/>
            <a:ext cx="3791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배포 후 </a:t>
            </a:r>
            <a:r>
              <a:rPr lang="ko-KR" altLang="en-US" sz="2000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구글애널리틱스를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활용해</a:t>
            </a:r>
            <a:endParaRPr lang="en-US" altLang="ko-KR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사이트 유저 분석 가능</a:t>
            </a:r>
            <a:endParaRPr lang="en-US" altLang="ko-KR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05BA01-7349-8407-8D6B-0CFF418234C5}"/>
              </a:ext>
            </a:extLst>
          </p:cNvPr>
          <p:cNvSpPr txBox="1"/>
          <p:nvPr/>
        </p:nvSpPr>
        <p:spPr>
          <a:xfrm>
            <a:off x="1143000" y="5928360"/>
            <a:ext cx="4381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구성원의 전공지식을 살린 서비스 확장</a:t>
            </a:r>
            <a:endParaRPr lang="en-US" altLang="ko-KR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음성인식모델</a:t>
            </a: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체질진단</a:t>
            </a: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설문조사</a:t>
            </a: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7469A8-1F4E-86BB-DEED-E413E71B6073}"/>
              </a:ext>
            </a:extLst>
          </p:cNvPr>
          <p:cNvSpPr txBox="1"/>
          <p:nvPr/>
        </p:nvSpPr>
        <p:spPr>
          <a:xfrm>
            <a:off x="7045852" y="7851279"/>
            <a:ext cx="3791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이후 하반기 취업 시즌에 맞춰</a:t>
            </a:r>
            <a:endParaRPr lang="en-US" altLang="ko-KR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홍보 및 광고주 유치</a:t>
            </a:r>
            <a:endParaRPr lang="en-US" altLang="ko-KR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546945-2EA5-227E-2339-DEAB3EBF0CEF}"/>
              </a:ext>
            </a:extLst>
          </p:cNvPr>
          <p:cNvSpPr txBox="1"/>
          <p:nvPr/>
        </p:nvSpPr>
        <p:spPr>
          <a:xfrm>
            <a:off x="1143000" y="6946362"/>
            <a:ext cx="4381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유저들의 테스트 데이터를 수집하여</a:t>
            </a:r>
            <a:endParaRPr lang="en-US" altLang="ko-KR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추가 훈련 및 성능 개선 </a:t>
            </a:r>
          </a:p>
        </p:txBody>
      </p:sp>
    </p:spTree>
    <p:extLst>
      <p:ext uri="{BB962C8B-B14F-4D97-AF65-F5344CB8AC3E}">
        <p14:creationId xmlns:p14="http://schemas.microsoft.com/office/powerpoint/2010/main" val="4154291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8">
            <a:extLst>
              <a:ext uri="{FF2B5EF4-FFF2-40B4-BE49-F238E27FC236}">
                <a16:creationId xmlns:a16="http://schemas.microsoft.com/office/drawing/2014/main" id="{C61104E5-192D-A4DE-68C0-BAA14F63B64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222" y="723900"/>
            <a:ext cx="372092" cy="3785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F1488A-A20E-F40A-39CC-66921D141CE9}"/>
              </a:ext>
            </a:extLst>
          </p:cNvPr>
          <p:cNvSpPr txBox="1"/>
          <p:nvPr/>
        </p:nvSpPr>
        <p:spPr>
          <a:xfrm>
            <a:off x="1409482" y="635349"/>
            <a:ext cx="24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부록</a:t>
            </a:r>
          </a:p>
        </p:txBody>
      </p:sp>
      <p:grpSp>
        <p:nvGrpSpPr>
          <p:cNvPr id="4" name="그룹 1004">
            <a:extLst>
              <a:ext uri="{FF2B5EF4-FFF2-40B4-BE49-F238E27FC236}">
                <a16:creationId xmlns:a16="http://schemas.microsoft.com/office/drawing/2014/main" id="{4DE87A0F-101E-D6FC-4528-A34C5EA22F92}"/>
              </a:ext>
            </a:extLst>
          </p:cNvPr>
          <p:cNvGrpSpPr/>
          <p:nvPr/>
        </p:nvGrpSpPr>
        <p:grpSpPr>
          <a:xfrm>
            <a:off x="2209800" y="833245"/>
            <a:ext cx="14688000" cy="95238"/>
            <a:chOff x="3296287" y="833245"/>
            <a:chExt cx="12521214" cy="95238"/>
          </a:xfrm>
        </p:grpSpPr>
        <p:pic>
          <p:nvPicPr>
            <p:cNvPr id="5" name="Object 20">
              <a:extLst>
                <a:ext uri="{FF2B5EF4-FFF2-40B4-BE49-F238E27FC236}">
                  <a16:creationId xmlns:a16="http://schemas.microsoft.com/office/drawing/2014/main" id="{8D59EE9A-BEA9-8BD8-A5FA-A8FE26C55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6287" y="833245"/>
              <a:ext cx="12521214" cy="95238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C774AD-FCF5-ED6C-7883-8CEEB05144EE}"/>
              </a:ext>
            </a:extLst>
          </p:cNvPr>
          <p:cNvSpPr/>
          <p:nvPr/>
        </p:nvSpPr>
        <p:spPr>
          <a:xfrm>
            <a:off x="1033768" y="2293257"/>
            <a:ext cx="16245705" cy="7563122"/>
          </a:xfrm>
          <a:prstGeom prst="rect">
            <a:avLst/>
          </a:prstGeom>
          <a:solidFill>
            <a:srgbClr val="F5F4F6"/>
          </a:solidFill>
          <a:ln>
            <a:solidFill>
              <a:srgbClr val="3B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커뮤니티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B9F8E-3AE5-F5FE-56B4-F9C236FE2371}"/>
              </a:ext>
            </a:extLst>
          </p:cNvPr>
          <p:cNvSpPr txBox="1"/>
          <p:nvPr/>
        </p:nvSpPr>
        <p:spPr>
          <a:xfrm>
            <a:off x="922111" y="1333500"/>
            <a:ext cx="456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WBS</a:t>
            </a:r>
            <a:endParaRPr lang="ko-KR" altLang="en-US" sz="4800" b="1" dirty="0">
              <a:solidFill>
                <a:srgbClr val="3B2F95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F4A53B-2E7D-83CB-660A-47D01C15984F}"/>
              </a:ext>
            </a:extLst>
          </p:cNvPr>
          <p:cNvSpPr/>
          <p:nvPr/>
        </p:nvSpPr>
        <p:spPr>
          <a:xfrm>
            <a:off x="1023075" y="2311033"/>
            <a:ext cx="16241850" cy="546467"/>
          </a:xfrm>
          <a:prstGeom prst="rect">
            <a:avLst/>
          </a:prstGeom>
          <a:solidFill>
            <a:srgbClr val="3B2F95"/>
          </a:solidFill>
          <a:ln>
            <a:solidFill>
              <a:srgbClr val="3B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2F9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77E5B9-C68D-77F9-8E62-D7B4E4C86050}"/>
              </a:ext>
            </a:extLst>
          </p:cNvPr>
          <p:cNvSpPr txBox="1"/>
          <p:nvPr/>
        </p:nvSpPr>
        <p:spPr>
          <a:xfrm>
            <a:off x="1019220" y="2385353"/>
            <a:ext cx="1495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7ACF9-922B-2A06-14C0-84EBBDE0E48F}"/>
              </a:ext>
            </a:extLst>
          </p:cNvPr>
          <p:cNvSpPr txBox="1"/>
          <p:nvPr/>
        </p:nvSpPr>
        <p:spPr>
          <a:xfrm>
            <a:off x="2510745" y="2353433"/>
            <a:ext cx="3737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주요업무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DD90E1-9752-CCA5-0FD7-5D38C216A6E5}"/>
              </a:ext>
            </a:extLst>
          </p:cNvPr>
          <p:cNvSpPr txBox="1"/>
          <p:nvPr/>
        </p:nvSpPr>
        <p:spPr>
          <a:xfrm>
            <a:off x="6248400" y="2385352"/>
            <a:ext cx="118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소요일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A6C128-FA4C-ECA8-3634-93EB36F5BD19}"/>
              </a:ext>
            </a:extLst>
          </p:cNvPr>
          <p:cNvCxnSpPr/>
          <p:nvPr/>
        </p:nvCxnSpPr>
        <p:spPr>
          <a:xfrm>
            <a:off x="2514600" y="2353433"/>
            <a:ext cx="0" cy="7520722"/>
          </a:xfrm>
          <a:prstGeom prst="line">
            <a:avLst/>
          </a:prstGeom>
          <a:ln w="19050">
            <a:solidFill>
              <a:srgbClr val="3B2F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72EED7-55AB-D6F5-0B55-3ED2099488D5}"/>
              </a:ext>
            </a:extLst>
          </p:cNvPr>
          <p:cNvCxnSpPr/>
          <p:nvPr/>
        </p:nvCxnSpPr>
        <p:spPr>
          <a:xfrm>
            <a:off x="6251143" y="2332233"/>
            <a:ext cx="0" cy="7520722"/>
          </a:xfrm>
          <a:prstGeom prst="line">
            <a:avLst/>
          </a:prstGeom>
          <a:ln w="19050">
            <a:solidFill>
              <a:srgbClr val="3B2F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427314-CAFF-DA14-7F51-D609AD3EE4A9}"/>
              </a:ext>
            </a:extLst>
          </p:cNvPr>
          <p:cNvCxnSpPr/>
          <p:nvPr/>
        </p:nvCxnSpPr>
        <p:spPr>
          <a:xfrm>
            <a:off x="7418489" y="2353433"/>
            <a:ext cx="0" cy="7520722"/>
          </a:xfrm>
          <a:prstGeom prst="line">
            <a:avLst/>
          </a:prstGeom>
          <a:ln w="19050">
            <a:solidFill>
              <a:srgbClr val="3B2F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49">
            <a:extLst>
              <a:ext uri="{FF2B5EF4-FFF2-40B4-BE49-F238E27FC236}">
                <a16:creationId xmlns:a16="http://schemas.microsoft.com/office/drawing/2014/main" id="{7EF4FD1D-0369-EC3B-85B8-6FCF37CAC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59100"/>
              </p:ext>
            </p:extLst>
          </p:nvPr>
        </p:nvGraphicFramePr>
        <p:xfrm>
          <a:off x="7438030" y="2875275"/>
          <a:ext cx="9826894" cy="69776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768">
                  <a:extLst>
                    <a:ext uri="{9D8B030D-6E8A-4147-A177-3AD203B41FA5}">
                      <a16:colId xmlns:a16="http://schemas.microsoft.com/office/drawing/2014/main" val="4089617005"/>
                    </a:ext>
                  </a:extLst>
                </a:gridCol>
                <a:gridCol w="280769">
                  <a:extLst>
                    <a:ext uri="{9D8B030D-6E8A-4147-A177-3AD203B41FA5}">
                      <a16:colId xmlns:a16="http://schemas.microsoft.com/office/drawing/2014/main" val="569712713"/>
                    </a:ext>
                  </a:extLst>
                </a:gridCol>
                <a:gridCol w="280768">
                  <a:extLst>
                    <a:ext uri="{9D8B030D-6E8A-4147-A177-3AD203B41FA5}">
                      <a16:colId xmlns:a16="http://schemas.microsoft.com/office/drawing/2014/main" val="2450156450"/>
                    </a:ext>
                  </a:extLst>
                </a:gridCol>
                <a:gridCol w="280769">
                  <a:extLst>
                    <a:ext uri="{9D8B030D-6E8A-4147-A177-3AD203B41FA5}">
                      <a16:colId xmlns:a16="http://schemas.microsoft.com/office/drawing/2014/main" val="1932331753"/>
                    </a:ext>
                  </a:extLst>
                </a:gridCol>
                <a:gridCol w="280768">
                  <a:extLst>
                    <a:ext uri="{9D8B030D-6E8A-4147-A177-3AD203B41FA5}">
                      <a16:colId xmlns:a16="http://schemas.microsoft.com/office/drawing/2014/main" val="2531204900"/>
                    </a:ext>
                  </a:extLst>
                </a:gridCol>
                <a:gridCol w="280768">
                  <a:extLst>
                    <a:ext uri="{9D8B030D-6E8A-4147-A177-3AD203B41FA5}">
                      <a16:colId xmlns:a16="http://schemas.microsoft.com/office/drawing/2014/main" val="2942142792"/>
                    </a:ext>
                  </a:extLst>
                </a:gridCol>
                <a:gridCol w="280769">
                  <a:extLst>
                    <a:ext uri="{9D8B030D-6E8A-4147-A177-3AD203B41FA5}">
                      <a16:colId xmlns:a16="http://schemas.microsoft.com/office/drawing/2014/main" val="200849802"/>
                    </a:ext>
                  </a:extLst>
                </a:gridCol>
                <a:gridCol w="280768">
                  <a:extLst>
                    <a:ext uri="{9D8B030D-6E8A-4147-A177-3AD203B41FA5}">
                      <a16:colId xmlns:a16="http://schemas.microsoft.com/office/drawing/2014/main" val="27238119"/>
                    </a:ext>
                  </a:extLst>
                </a:gridCol>
                <a:gridCol w="280769">
                  <a:extLst>
                    <a:ext uri="{9D8B030D-6E8A-4147-A177-3AD203B41FA5}">
                      <a16:colId xmlns:a16="http://schemas.microsoft.com/office/drawing/2014/main" val="3746336771"/>
                    </a:ext>
                  </a:extLst>
                </a:gridCol>
                <a:gridCol w="280768">
                  <a:extLst>
                    <a:ext uri="{9D8B030D-6E8A-4147-A177-3AD203B41FA5}">
                      <a16:colId xmlns:a16="http://schemas.microsoft.com/office/drawing/2014/main" val="481065632"/>
                    </a:ext>
                  </a:extLst>
                </a:gridCol>
                <a:gridCol w="280768">
                  <a:extLst>
                    <a:ext uri="{9D8B030D-6E8A-4147-A177-3AD203B41FA5}">
                      <a16:colId xmlns:a16="http://schemas.microsoft.com/office/drawing/2014/main" val="3401694095"/>
                    </a:ext>
                  </a:extLst>
                </a:gridCol>
                <a:gridCol w="280769">
                  <a:extLst>
                    <a:ext uri="{9D8B030D-6E8A-4147-A177-3AD203B41FA5}">
                      <a16:colId xmlns:a16="http://schemas.microsoft.com/office/drawing/2014/main" val="1536313828"/>
                    </a:ext>
                  </a:extLst>
                </a:gridCol>
                <a:gridCol w="280768">
                  <a:extLst>
                    <a:ext uri="{9D8B030D-6E8A-4147-A177-3AD203B41FA5}">
                      <a16:colId xmlns:a16="http://schemas.microsoft.com/office/drawing/2014/main" val="2015604351"/>
                    </a:ext>
                  </a:extLst>
                </a:gridCol>
                <a:gridCol w="280769">
                  <a:extLst>
                    <a:ext uri="{9D8B030D-6E8A-4147-A177-3AD203B41FA5}">
                      <a16:colId xmlns:a16="http://schemas.microsoft.com/office/drawing/2014/main" val="1596670345"/>
                    </a:ext>
                  </a:extLst>
                </a:gridCol>
                <a:gridCol w="280768">
                  <a:extLst>
                    <a:ext uri="{9D8B030D-6E8A-4147-A177-3AD203B41FA5}">
                      <a16:colId xmlns:a16="http://schemas.microsoft.com/office/drawing/2014/main" val="969014734"/>
                    </a:ext>
                  </a:extLst>
                </a:gridCol>
                <a:gridCol w="280768">
                  <a:extLst>
                    <a:ext uri="{9D8B030D-6E8A-4147-A177-3AD203B41FA5}">
                      <a16:colId xmlns:a16="http://schemas.microsoft.com/office/drawing/2014/main" val="155082090"/>
                    </a:ext>
                  </a:extLst>
                </a:gridCol>
                <a:gridCol w="280769">
                  <a:extLst>
                    <a:ext uri="{9D8B030D-6E8A-4147-A177-3AD203B41FA5}">
                      <a16:colId xmlns:a16="http://schemas.microsoft.com/office/drawing/2014/main" val="3667131038"/>
                    </a:ext>
                  </a:extLst>
                </a:gridCol>
                <a:gridCol w="280768">
                  <a:extLst>
                    <a:ext uri="{9D8B030D-6E8A-4147-A177-3AD203B41FA5}">
                      <a16:colId xmlns:a16="http://schemas.microsoft.com/office/drawing/2014/main" val="4252689284"/>
                    </a:ext>
                  </a:extLst>
                </a:gridCol>
                <a:gridCol w="280769">
                  <a:extLst>
                    <a:ext uri="{9D8B030D-6E8A-4147-A177-3AD203B41FA5}">
                      <a16:colId xmlns:a16="http://schemas.microsoft.com/office/drawing/2014/main" val="1311154795"/>
                    </a:ext>
                  </a:extLst>
                </a:gridCol>
                <a:gridCol w="280768">
                  <a:extLst>
                    <a:ext uri="{9D8B030D-6E8A-4147-A177-3AD203B41FA5}">
                      <a16:colId xmlns:a16="http://schemas.microsoft.com/office/drawing/2014/main" val="4261812905"/>
                    </a:ext>
                  </a:extLst>
                </a:gridCol>
                <a:gridCol w="280768">
                  <a:extLst>
                    <a:ext uri="{9D8B030D-6E8A-4147-A177-3AD203B41FA5}">
                      <a16:colId xmlns:a16="http://schemas.microsoft.com/office/drawing/2014/main" val="4261076416"/>
                    </a:ext>
                  </a:extLst>
                </a:gridCol>
                <a:gridCol w="280769">
                  <a:extLst>
                    <a:ext uri="{9D8B030D-6E8A-4147-A177-3AD203B41FA5}">
                      <a16:colId xmlns:a16="http://schemas.microsoft.com/office/drawing/2014/main" val="1761510664"/>
                    </a:ext>
                  </a:extLst>
                </a:gridCol>
                <a:gridCol w="280768">
                  <a:extLst>
                    <a:ext uri="{9D8B030D-6E8A-4147-A177-3AD203B41FA5}">
                      <a16:colId xmlns:a16="http://schemas.microsoft.com/office/drawing/2014/main" val="1730350548"/>
                    </a:ext>
                  </a:extLst>
                </a:gridCol>
                <a:gridCol w="280769">
                  <a:extLst>
                    <a:ext uri="{9D8B030D-6E8A-4147-A177-3AD203B41FA5}">
                      <a16:colId xmlns:a16="http://schemas.microsoft.com/office/drawing/2014/main" val="838144631"/>
                    </a:ext>
                  </a:extLst>
                </a:gridCol>
                <a:gridCol w="280768">
                  <a:extLst>
                    <a:ext uri="{9D8B030D-6E8A-4147-A177-3AD203B41FA5}">
                      <a16:colId xmlns:a16="http://schemas.microsoft.com/office/drawing/2014/main" val="1635616063"/>
                    </a:ext>
                  </a:extLst>
                </a:gridCol>
                <a:gridCol w="280768">
                  <a:extLst>
                    <a:ext uri="{9D8B030D-6E8A-4147-A177-3AD203B41FA5}">
                      <a16:colId xmlns:a16="http://schemas.microsoft.com/office/drawing/2014/main" val="3013266007"/>
                    </a:ext>
                  </a:extLst>
                </a:gridCol>
                <a:gridCol w="280769">
                  <a:extLst>
                    <a:ext uri="{9D8B030D-6E8A-4147-A177-3AD203B41FA5}">
                      <a16:colId xmlns:a16="http://schemas.microsoft.com/office/drawing/2014/main" val="3018159595"/>
                    </a:ext>
                  </a:extLst>
                </a:gridCol>
                <a:gridCol w="280768">
                  <a:extLst>
                    <a:ext uri="{9D8B030D-6E8A-4147-A177-3AD203B41FA5}">
                      <a16:colId xmlns:a16="http://schemas.microsoft.com/office/drawing/2014/main" val="64191037"/>
                    </a:ext>
                  </a:extLst>
                </a:gridCol>
                <a:gridCol w="280769">
                  <a:extLst>
                    <a:ext uri="{9D8B030D-6E8A-4147-A177-3AD203B41FA5}">
                      <a16:colId xmlns:a16="http://schemas.microsoft.com/office/drawing/2014/main" val="1051712208"/>
                    </a:ext>
                  </a:extLst>
                </a:gridCol>
                <a:gridCol w="280768">
                  <a:extLst>
                    <a:ext uri="{9D8B030D-6E8A-4147-A177-3AD203B41FA5}">
                      <a16:colId xmlns:a16="http://schemas.microsoft.com/office/drawing/2014/main" val="120545413"/>
                    </a:ext>
                  </a:extLst>
                </a:gridCol>
                <a:gridCol w="280768">
                  <a:extLst>
                    <a:ext uri="{9D8B030D-6E8A-4147-A177-3AD203B41FA5}">
                      <a16:colId xmlns:a16="http://schemas.microsoft.com/office/drawing/2014/main" val="3172719648"/>
                    </a:ext>
                  </a:extLst>
                </a:gridCol>
                <a:gridCol w="1123074">
                  <a:extLst>
                    <a:ext uri="{9D8B030D-6E8A-4147-A177-3AD203B41FA5}">
                      <a16:colId xmlns:a16="http://schemas.microsoft.com/office/drawing/2014/main" val="1762555485"/>
                    </a:ext>
                  </a:extLst>
                </a:gridCol>
              </a:tblGrid>
              <a:tr h="5802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675620"/>
                  </a:ext>
                </a:extLst>
              </a:tr>
              <a:tr h="5802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8938767"/>
                  </a:ext>
                </a:extLst>
              </a:tr>
              <a:tr h="580237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8303227"/>
                  </a:ext>
                </a:extLst>
              </a:tr>
              <a:tr h="5802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4142442"/>
                  </a:ext>
                </a:extLst>
              </a:tr>
              <a:tr h="580237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769698"/>
                  </a:ext>
                </a:extLst>
              </a:tr>
              <a:tr h="580237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2507850"/>
                  </a:ext>
                </a:extLst>
              </a:tr>
              <a:tr h="580237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5631454"/>
                  </a:ext>
                </a:extLst>
              </a:tr>
              <a:tr h="580237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7940781"/>
                  </a:ext>
                </a:extLst>
              </a:tr>
              <a:tr h="580237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839205"/>
                  </a:ext>
                </a:extLst>
              </a:tr>
              <a:tr h="580237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3556083"/>
                  </a:ext>
                </a:extLst>
              </a:tr>
              <a:tr h="587654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184558"/>
                  </a:ext>
                </a:extLst>
              </a:tr>
              <a:tr h="587654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AEE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649857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8C16AC3-92FF-AE34-1FBE-29FE71834802}"/>
              </a:ext>
            </a:extLst>
          </p:cNvPr>
          <p:cNvSpPr txBox="1"/>
          <p:nvPr/>
        </p:nvSpPr>
        <p:spPr>
          <a:xfrm>
            <a:off x="2560629" y="3536899"/>
            <a:ext cx="3721985" cy="37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정신건강 관련 공공 데이터 수집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9C309B-1ACF-B066-F2E9-9B3CCF238D28}"/>
              </a:ext>
            </a:extLst>
          </p:cNvPr>
          <p:cNvSpPr txBox="1"/>
          <p:nvPr/>
        </p:nvSpPr>
        <p:spPr>
          <a:xfrm>
            <a:off x="949390" y="5683136"/>
            <a:ext cx="166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성격유형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74DFB9-9B01-9A03-4236-E7134CC53DF5}"/>
              </a:ext>
            </a:extLst>
          </p:cNvPr>
          <p:cNvSpPr txBox="1"/>
          <p:nvPr/>
        </p:nvSpPr>
        <p:spPr>
          <a:xfrm>
            <a:off x="2560629" y="4120704"/>
            <a:ext cx="3721985" cy="37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MBTI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데이터셋 수집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D3935C-494A-EA6F-FABA-215DC2BDE1A7}"/>
              </a:ext>
            </a:extLst>
          </p:cNvPr>
          <p:cNvSpPr txBox="1"/>
          <p:nvPr/>
        </p:nvSpPr>
        <p:spPr>
          <a:xfrm>
            <a:off x="2560629" y="2953094"/>
            <a:ext cx="3721985" cy="37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서비스 기획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13B12B-2C49-C835-9777-0D7068C6DB57}"/>
              </a:ext>
            </a:extLst>
          </p:cNvPr>
          <p:cNvSpPr txBox="1"/>
          <p:nvPr/>
        </p:nvSpPr>
        <p:spPr>
          <a:xfrm>
            <a:off x="2560629" y="4704509"/>
            <a:ext cx="3721985" cy="37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MBTI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624C3C-7AB0-CFC1-0B5C-43042646E6EC}"/>
              </a:ext>
            </a:extLst>
          </p:cNvPr>
          <p:cNvSpPr txBox="1"/>
          <p:nvPr/>
        </p:nvSpPr>
        <p:spPr>
          <a:xfrm>
            <a:off x="2560629" y="5288314"/>
            <a:ext cx="3721985" cy="37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MBTI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NLP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모델링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FB000F-426A-6715-A2B0-81616FF7088C}"/>
              </a:ext>
            </a:extLst>
          </p:cNvPr>
          <p:cNvSpPr txBox="1"/>
          <p:nvPr/>
        </p:nvSpPr>
        <p:spPr>
          <a:xfrm>
            <a:off x="2560629" y="7623534"/>
            <a:ext cx="3721985" cy="37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회원가입 페이지 구현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F502AB-0184-4F27-4EDD-BCB4FB7134AF}"/>
              </a:ext>
            </a:extLst>
          </p:cNvPr>
          <p:cNvSpPr txBox="1"/>
          <p:nvPr/>
        </p:nvSpPr>
        <p:spPr>
          <a:xfrm>
            <a:off x="2560629" y="7039729"/>
            <a:ext cx="3721985" cy="37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성격유형 테스트 페이지 구현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43EA47-82D7-7E61-DBA2-DFE90832A0F5}"/>
              </a:ext>
            </a:extLst>
          </p:cNvPr>
          <p:cNvSpPr txBox="1"/>
          <p:nvPr/>
        </p:nvSpPr>
        <p:spPr>
          <a:xfrm>
            <a:off x="2560629" y="8207339"/>
            <a:ext cx="3721985" cy="37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 페이지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01964B-07A8-651B-FB73-AD4292531F21}"/>
              </a:ext>
            </a:extLst>
          </p:cNvPr>
          <p:cNvSpPr txBox="1"/>
          <p:nvPr/>
        </p:nvSpPr>
        <p:spPr>
          <a:xfrm>
            <a:off x="2560629" y="8791144"/>
            <a:ext cx="3721985" cy="37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게시판 구현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A04026-4BDF-2419-9F54-F95A244B43D9}"/>
              </a:ext>
            </a:extLst>
          </p:cNvPr>
          <p:cNvSpPr txBox="1"/>
          <p:nvPr/>
        </p:nvSpPr>
        <p:spPr>
          <a:xfrm>
            <a:off x="2560629" y="9374952"/>
            <a:ext cx="3721985" cy="37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글쓰기 및 댓글 기능 구현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E6983A-E19D-2A88-C65F-C6D7C12873DC}"/>
              </a:ext>
            </a:extLst>
          </p:cNvPr>
          <p:cNvSpPr txBox="1"/>
          <p:nvPr/>
        </p:nvSpPr>
        <p:spPr>
          <a:xfrm>
            <a:off x="6168924" y="2957112"/>
            <a:ext cx="138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5D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842E91-51E8-743A-7D8B-4339B73403BF}"/>
              </a:ext>
            </a:extLst>
          </p:cNvPr>
          <p:cNvSpPr txBox="1"/>
          <p:nvPr/>
        </p:nvSpPr>
        <p:spPr>
          <a:xfrm>
            <a:off x="6168924" y="3543438"/>
            <a:ext cx="138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1D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5263EA-3AAB-9E90-1FA3-0751370BB6C5}"/>
              </a:ext>
            </a:extLst>
          </p:cNvPr>
          <p:cNvSpPr txBox="1"/>
          <p:nvPr/>
        </p:nvSpPr>
        <p:spPr>
          <a:xfrm>
            <a:off x="6168924" y="4129764"/>
            <a:ext cx="138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2D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8C9966-D473-B269-9864-EB8D230B44AB}"/>
              </a:ext>
            </a:extLst>
          </p:cNvPr>
          <p:cNvSpPr txBox="1"/>
          <p:nvPr/>
        </p:nvSpPr>
        <p:spPr>
          <a:xfrm>
            <a:off x="6217574" y="4716090"/>
            <a:ext cx="128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2D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D29FEA-4C74-F8D6-290F-CDE66320462E}"/>
              </a:ext>
            </a:extLst>
          </p:cNvPr>
          <p:cNvSpPr txBox="1"/>
          <p:nvPr/>
        </p:nvSpPr>
        <p:spPr>
          <a:xfrm>
            <a:off x="6217574" y="5302416"/>
            <a:ext cx="128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5D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AE117E-E084-5E26-3DB6-D0D0B6F32827}"/>
              </a:ext>
            </a:extLst>
          </p:cNvPr>
          <p:cNvSpPr txBox="1"/>
          <p:nvPr/>
        </p:nvSpPr>
        <p:spPr>
          <a:xfrm>
            <a:off x="6217574" y="5888744"/>
            <a:ext cx="128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3D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138FC8-7D9A-9530-E89E-14CB058CF36E}"/>
              </a:ext>
            </a:extLst>
          </p:cNvPr>
          <p:cNvSpPr txBox="1"/>
          <p:nvPr/>
        </p:nvSpPr>
        <p:spPr>
          <a:xfrm>
            <a:off x="7478408" y="2363676"/>
            <a:ext cx="118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6A1562-E921-8DF4-8358-5EC03D3B7E16}"/>
              </a:ext>
            </a:extLst>
          </p:cNvPr>
          <p:cNvSpPr txBox="1"/>
          <p:nvPr/>
        </p:nvSpPr>
        <p:spPr>
          <a:xfrm>
            <a:off x="8890669" y="2363676"/>
            <a:ext cx="118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주차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D0F7EC-DED9-F690-33F3-9E4F5D8B3A28}"/>
              </a:ext>
            </a:extLst>
          </p:cNvPr>
          <p:cNvSpPr txBox="1"/>
          <p:nvPr/>
        </p:nvSpPr>
        <p:spPr>
          <a:xfrm>
            <a:off x="10302930" y="2363676"/>
            <a:ext cx="118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주차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AF20C-E470-E49F-A2D9-B980382A8E72}"/>
              </a:ext>
            </a:extLst>
          </p:cNvPr>
          <p:cNvSpPr txBox="1"/>
          <p:nvPr/>
        </p:nvSpPr>
        <p:spPr>
          <a:xfrm>
            <a:off x="11715191" y="2363676"/>
            <a:ext cx="118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주차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082EB9-8669-DF22-097F-0E79EA7476AB}"/>
              </a:ext>
            </a:extLst>
          </p:cNvPr>
          <p:cNvSpPr txBox="1"/>
          <p:nvPr/>
        </p:nvSpPr>
        <p:spPr>
          <a:xfrm>
            <a:off x="13127452" y="2363676"/>
            <a:ext cx="118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주차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663DE6-82B8-20EA-6CDD-258F1BEFC84B}"/>
              </a:ext>
            </a:extLst>
          </p:cNvPr>
          <p:cNvSpPr txBox="1"/>
          <p:nvPr/>
        </p:nvSpPr>
        <p:spPr>
          <a:xfrm>
            <a:off x="14539713" y="2363676"/>
            <a:ext cx="118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lang="ko-KR" altLang="en-US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주차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7DC48E-6544-1621-E201-5686B1C4543A}"/>
              </a:ext>
            </a:extLst>
          </p:cNvPr>
          <p:cNvSpPr txBox="1"/>
          <p:nvPr/>
        </p:nvSpPr>
        <p:spPr>
          <a:xfrm>
            <a:off x="15951975" y="2363676"/>
            <a:ext cx="118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발표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C7F781-B4BD-1F53-8588-6365DAA06732}"/>
              </a:ext>
            </a:extLst>
          </p:cNvPr>
          <p:cNvSpPr txBox="1"/>
          <p:nvPr/>
        </p:nvSpPr>
        <p:spPr>
          <a:xfrm>
            <a:off x="2560629" y="5872119"/>
            <a:ext cx="3721985" cy="37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설계 및 연동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630798-6FF1-16B1-1577-F93650E3A442}"/>
              </a:ext>
            </a:extLst>
          </p:cNvPr>
          <p:cNvSpPr txBox="1"/>
          <p:nvPr/>
        </p:nvSpPr>
        <p:spPr>
          <a:xfrm>
            <a:off x="6202095" y="7046970"/>
            <a:ext cx="128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3D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822E4E-5969-127B-7596-EEEC4D1A2987}"/>
              </a:ext>
            </a:extLst>
          </p:cNvPr>
          <p:cNvSpPr txBox="1"/>
          <p:nvPr/>
        </p:nvSpPr>
        <p:spPr>
          <a:xfrm>
            <a:off x="6204370" y="7622451"/>
            <a:ext cx="128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3D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A46C48-CDDF-6515-24A3-7F77B110C329}"/>
              </a:ext>
            </a:extLst>
          </p:cNvPr>
          <p:cNvSpPr txBox="1"/>
          <p:nvPr/>
        </p:nvSpPr>
        <p:spPr>
          <a:xfrm>
            <a:off x="6200905" y="8224570"/>
            <a:ext cx="128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3D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FDAC91-4D77-CE86-437A-68457FD0FA12}"/>
              </a:ext>
            </a:extLst>
          </p:cNvPr>
          <p:cNvSpPr txBox="1"/>
          <p:nvPr/>
        </p:nvSpPr>
        <p:spPr>
          <a:xfrm>
            <a:off x="6187153" y="8779704"/>
            <a:ext cx="128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5D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650FAB-8EB2-797F-0E7F-7AF93F565592}"/>
              </a:ext>
            </a:extLst>
          </p:cNvPr>
          <p:cNvSpPr txBox="1"/>
          <p:nvPr/>
        </p:nvSpPr>
        <p:spPr>
          <a:xfrm>
            <a:off x="6177887" y="9357176"/>
            <a:ext cx="128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5D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699290-CB99-4428-D6D5-0C072D4E52D9}"/>
              </a:ext>
            </a:extLst>
          </p:cNvPr>
          <p:cNvSpPr txBox="1"/>
          <p:nvPr/>
        </p:nvSpPr>
        <p:spPr>
          <a:xfrm>
            <a:off x="2560629" y="6455924"/>
            <a:ext cx="3721985" cy="37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페이지 구현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6164613-CCC5-BE50-E393-A9B92AC9080A}"/>
              </a:ext>
            </a:extLst>
          </p:cNvPr>
          <p:cNvSpPr txBox="1"/>
          <p:nvPr/>
        </p:nvSpPr>
        <p:spPr>
          <a:xfrm>
            <a:off x="6204369" y="6464217"/>
            <a:ext cx="128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2D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1CF78F-F7F0-38EA-AE79-1A4DA95897D9}"/>
              </a:ext>
            </a:extLst>
          </p:cNvPr>
          <p:cNvSpPr txBox="1"/>
          <p:nvPr/>
        </p:nvSpPr>
        <p:spPr>
          <a:xfrm>
            <a:off x="7655238" y="1899211"/>
            <a:ext cx="121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(~7/20)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538837-F53F-7708-076C-9C18CE68A2DA}"/>
              </a:ext>
            </a:extLst>
          </p:cNvPr>
          <p:cNvSpPr txBox="1"/>
          <p:nvPr/>
        </p:nvSpPr>
        <p:spPr>
          <a:xfrm>
            <a:off x="9039940" y="1899211"/>
            <a:ext cx="121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(~7/27)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84D514-7BA3-8C6F-8E88-5C532FA42D36}"/>
              </a:ext>
            </a:extLst>
          </p:cNvPr>
          <p:cNvSpPr txBox="1"/>
          <p:nvPr/>
        </p:nvSpPr>
        <p:spPr>
          <a:xfrm>
            <a:off x="10537884" y="1899211"/>
            <a:ext cx="121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(~8/3)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7FC90D-C382-C88E-C2C8-2CDE060023E3}"/>
              </a:ext>
            </a:extLst>
          </p:cNvPr>
          <p:cNvSpPr txBox="1"/>
          <p:nvPr/>
        </p:nvSpPr>
        <p:spPr>
          <a:xfrm>
            <a:off x="11848745" y="1899211"/>
            <a:ext cx="121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(~8/10)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AFF936-7AB7-1B45-DB0A-43E8BBE82514}"/>
              </a:ext>
            </a:extLst>
          </p:cNvPr>
          <p:cNvSpPr txBox="1"/>
          <p:nvPr/>
        </p:nvSpPr>
        <p:spPr>
          <a:xfrm>
            <a:off x="13265486" y="1899211"/>
            <a:ext cx="121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(~8/17)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42D9E7-22F1-A7ED-A096-085AFC072B62}"/>
              </a:ext>
            </a:extLst>
          </p:cNvPr>
          <p:cNvSpPr txBox="1"/>
          <p:nvPr/>
        </p:nvSpPr>
        <p:spPr>
          <a:xfrm>
            <a:off x="14682227" y="1899211"/>
            <a:ext cx="121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(~8/24)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A9C910-C4A1-1937-5C65-3BC762D31B15}"/>
              </a:ext>
            </a:extLst>
          </p:cNvPr>
          <p:cNvSpPr txBox="1"/>
          <p:nvPr/>
        </p:nvSpPr>
        <p:spPr>
          <a:xfrm>
            <a:off x="16306800" y="1889909"/>
            <a:ext cx="121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(8/26)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08B2D5-607C-188E-5C90-C6272C21D459}"/>
              </a:ext>
            </a:extLst>
          </p:cNvPr>
          <p:cNvSpPr txBox="1"/>
          <p:nvPr/>
        </p:nvSpPr>
        <p:spPr>
          <a:xfrm>
            <a:off x="1008527" y="8584168"/>
            <a:ext cx="1526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커뮤니티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E27CDC1-FB69-C8C0-F929-BC3DB00B9290}"/>
              </a:ext>
            </a:extLst>
          </p:cNvPr>
          <p:cNvCxnSpPr>
            <a:cxnSpLocks/>
          </p:cNvCxnSpPr>
          <p:nvPr/>
        </p:nvCxnSpPr>
        <p:spPr>
          <a:xfrm flipV="1">
            <a:off x="1025632" y="4096016"/>
            <a:ext cx="1497104" cy="12198"/>
          </a:xfrm>
          <a:prstGeom prst="line">
            <a:avLst/>
          </a:prstGeom>
          <a:ln>
            <a:solidFill>
              <a:srgbClr val="3B2F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3423C2B-A43B-78B6-ED92-A3DB5D3BDE08}"/>
              </a:ext>
            </a:extLst>
          </p:cNvPr>
          <p:cNvSpPr txBox="1"/>
          <p:nvPr/>
        </p:nvSpPr>
        <p:spPr>
          <a:xfrm>
            <a:off x="1008527" y="3314700"/>
            <a:ext cx="1502219" cy="377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기획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C702976-2291-F36A-41CA-47854F074920}"/>
              </a:ext>
            </a:extLst>
          </p:cNvPr>
          <p:cNvCxnSpPr>
            <a:cxnSpLocks/>
          </p:cNvCxnSpPr>
          <p:nvPr/>
        </p:nvCxnSpPr>
        <p:spPr>
          <a:xfrm>
            <a:off x="1033768" y="7551637"/>
            <a:ext cx="1476977" cy="0"/>
          </a:xfrm>
          <a:prstGeom prst="line">
            <a:avLst/>
          </a:prstGeom>
          <a:ln>
            <a:solidFill>
              <a:srgbClr val="3B2F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749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66A59A8-BFB1-B6D8-82CF-75759F100AB3}"/>
              </a:ext>
            </a:extLst>
          </p:cNvPr>
          <p:cNvSpPr txBox="1"/>
          <p:nvPr/>
        </p:nvSpPr>
        <p:spPr>
          <a:xfrm>
            <a:off x="949819" y="1277294"/>
            <a:ext cx="456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기능 명세서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DA732-5582-0425-F6E9-2229B385F840}"/>
              </a:ext>
            </a:extLst>
          </p:cNvPr>
          <p:cNvSpPr txBox="1"/>
          <p:nvPr/>
        </p:nvSpPr>
        <p:spPr>
          <a:xfrm>
            <a:off x="949819" y="9009706"/>
            <a:ext cx="15392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hlinkClick r:id="rId2"/>
              </a:rPr>
              <a:t>https://docs.google.com/spreadsheets/d/1m45QtVoeYHSxd9FAbLC70vktWpb7pmT2Dlzv5tU1eOA/edit#gid=0</a:t>
            </a:r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7D098E-7F98-32A7-8682-99F26CB73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19" y="2484350"/>
            <a:ext cx="15392400" cy="6347246"/>
          </a:xfrm>
          <a:prstGeom prst="rect">
            <a:avLst/>
          </a:prstGeom>
          <a:effectLst>
            <a:outerShdw blurRad="50800" dist="38100" dir="12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Object 18">
            <a:extLst>
              <a:ext uri="{FF2B5EF4-FFF2-40B4-BE49-F238E27FC236}">
                <a16:creationId xmlns:a16="http://schemas.microsoft.com/office/drawing/2014/main" id="{79973C85-A7C4-9471-9A69-7DDE2A5F7F1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222" y="723900"/>
            <a:ext cx="372092" cy="3785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8351F-F6A0-947B-D73D-A789DF8FC2E9}"/>
              </a:ext>
            </a:extLst>
          </p:cNvPr>
          <p:cNvSpPr txBox="1"/>
          <p:nvPr/>
        </p:nvSpPr>
        <p:spPr>
          <a:xfrm>
            <a:off x="1409482" y="635349"/>
            <a:ext cx="24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부록</a:t>
            </a:r>
          </a:p>
        </p:txBody>
      </p:sp>
      <p:grpSp>
        <p:nvGrpSpPr>
          <p:cNvPr id="4" name="그룹 1004">
            <a:extLst>
              <a:ext uri="{FF2B5EF4-FFF2-40B4-BE49-F238E27FC236}">
                <a16:creationId xmlns:a16="http://schemas.microsoft.com/office/drawing/2014/main" id="{C1EFFBD9-D9DA-AA5E-8CCE-BC91E4272D91}"/>
              </a:ext>
            </a:extLst>
          </p:cNvPr>
          <p:cNvGrpSpPr/>
          <p:nvPr/>
        </p:nvGrpSpPr>
        <p:grpSpPr>
          <a:xfrm>
            <a:off x="2209800" y="833245"/>
            <a:ext cx="14688000" cy="95238"/>
            <a:chOff x="3296287" y="833245"/>
            <a:chExt cx="12521214" cy="95238"/>
          </a:xfrm>
        </p:grpSpPr>
        <p:pic>
          <p:nvPicPr>
            <p:cNvPr id="7" name="Object 20">
              <a:extLst>
                <a:ext uri="{FF2B5EF4-FFF2-40B4-BE49-F238E27FC236}">
                  <a16:creationId xmlns:a16="http://schemas.microsoft.com/office/drawing/2014/main" id="{43785CFF-4F22-BB33-F5CB-B3352DD20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96287" y="833245"/>
              <a:ext cx="12521214" cy="95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0396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66A59A8-BFB1-B6D8-82CF-75759F100AB3}"/>
              </a:ext>
            </a:extLst>
          </p:cNvPr>
          <p:cNvSpPr txBox="1"/>
          <p:nvPr/>
        </p:nvSpPr>
        <p:spPr>
          <a:xfrm>
            <a:off x="949819" y="1277294"/>
            <a:ext cx="456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화면 설계서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313590-48A6-86D7-F490-25FFBDDCE260}"/>
              </a:ext>
            </a:extLst>
          </p:cNvPr>
          <p:cNvSpPr txBox="1"/>
          <p:nvPr/>
        </p:nvSpPr>
        <p:spPr>
          <a:xfrm>
            <a:off x="1033742" y="8547626"/>
            <a:ext cx="123582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hlinkClick r:id="rId2"/>
              </a:rPr>
              <a:t>https://ovenapp.io/project/CO7p5S7GcqUboYR5WoNUqfU3t27YV4YD#7dwqk</a:t>
            </a:r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6E3B5C-2DEA-CCE9-AD30-6C89CDF2B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779" y="2484349"/>
            <a:ext cx="9029090" cy="56872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299831-13B2-FB41-CEFE-2058D3561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316" y="2484350"/>
            <a:ext cx="7020905" cy="5687219"/>
          </a:xfrm>
          <a:prstGeom prst="rect">
            <a:avLst/>
          </a:prstGeom>
        </p:spPr>
      </p:pic>
      <p:pic>
        <p:nvPicPr>
          <p:cNvPr id="2" name="Object 18">
            <a:extLst>
              <a:ext uri="{FF2B5EF4-FFF2-40B4-BE49-F238E27FC236}">
                <a16:creationId xmlns:a16="http://schemas.microsoft.com/office/drawing/2014/main" id="{FC96BF8E-A0D6-082A-BE19-5F38280DF84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4222" y="723900"/>
            <a:ext cx="372092" cy="3785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EF3E5D-585D-8E23-0B39-625615079423}"/>
              </a:ext>
            </a:extLst>
          </p:cNvPr>
          <p:cNvSpPr txBox="1"/>
          <p:nvPr/>
        </p:nvSpPr>
        <p:spPr>
          <a:xfrm>
            <a:off x="1409482" y="635349"/>
            <a:ext cx="24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부록</a:t>
            </a:r>
          </a:p>
        </p:txBody>
      </p:sp>
      <p:grpSp>
        <p:nvGrpSpPr>
          <p:cNvPr id="4" name="그룹 1004">
            <a:extLst>
              <a:ext uri="{FF2B5EF4-FFF2-40B4-BE49-F238E27FC236}">
                <a16:creationId xmlns:a16="http://schemas.microsoft.com/office/drawing/2014/main" id="{96FA6FF6-2E17-E245-231D-75E5F3C445F0}"/>
              </a:ext>
            </a:extLst>
          </p:cNvPr>
          <p:cNvGrpSpPr/>
          <p:nvPr/>
        </p:nvGrpSpPr>
        <p:grpSpPr>
          <a:xfrm>
            <a:off x="2209800" y="833245"/>
            <a:ext cx="14688000" cy="95238"/>
            <a:chOff x="3296287" y="833245"/>
            <a:chExt cx="12521214" cy="95238"/>
          </a:xfrm>
        </p:grpSpPr>
        <p:pic>
          <p:nvPicPr>
            <p:cNvPr id="7" name="Object 20">
              <a:extLst>
                <a:ext uri="{FF2B5EF4-FFF2-40B4-BE49-F238E27FC236}">
                  <a16:creationId xmlns:a16="http://schemas.microsoft.com/office/drawing/2014/main" id="{5CC80103-396A-816C-56F4-C4015579D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6287" y="833245"/>
              <a:ext cx="12521214" cy="95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748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66A59A8-BFB1-B6D8-82CF-75759F100AB3}"/>
              </a:ext>
            </a:extLst>
          </p:cNvPr>
          <p:cNvSpPr txBox="1"/>
          <p:nvPr/>
        </p:nvSpPr>
        <p:spPr>
          <a:xfrm>
            <a:off x="949819" y="1277294"/>
            <a:ext cx="456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참고 문헌</a:t>
            </a:r>
          </a:p>
        </p:txBody>
      </p:sp>
      <p:pic>
        <p:nvPicPr>
          <p:cNvPr id="2" name="Object 18">
            <a:extLst>
              <a:ext uri="{FF2B5EF4-FFF2-40B4-BE49-F238E27FC236}">
                <a16:creationId xmlns:a16="http://schemas.microsoft.com/office/drawing/2014/main" id="{FC96BF8E-A0D6-082A-BE19-5F38280DF84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222" y="723900"/>
            <a:ext cx="372092" cy="3785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EF3E5D-585D-8E23-0B39-625615079423}"/>
              </a:ext>
            </a:extLst>
          </p:cNvPr>
          <p:cNvSpPr txBox="1"/>
          <p:nvPr/>
        </p:nvSpPr>
        <p:spPr>
          <a:xfrm>
            <a:off x="1409482" y="635349"/>
            <a:ext cx="24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부록</a:t>
            </a:r>
          </a:p>
        </p:txBody>
      </p:sp>
      <p:grpSp>
        <p:nvGrpSpPr>
          <p:cNvPr id="4" name="그룹 1004">
            <a:extLst>
              <a:ext uri="{FF2B5EF4-FFF2-40B4-BE49-F238E27FC236}">
                <a16:creationId xmlns:a16="http://schemas.microsoft.com/office/drawing/2014/main" id="{96FA6FF6-2E17-E245-231D-75E5F3C445F0}"/>
              </a:ext>
            </a:extLst>
          </p:cNvPr>
          <p:cNvGrpSpPr/>
          <p:nvPr/>
        </p:nvGrpSpPr>
        <p:grpSpPr>
          <a:xfrm>
            <a:off x="2209800" y="833245"/>
            <a:ext cx="14688000" cy="95238"/>
            <a:chOff x="3296287" y="833245"/>
            <a:chExt cx="12521214" cy="95238"/>
          </a:xfrm>
        </p:grpSpPr>
        <p:pic>
          <p:nvPicPr>
            <p:cNvPr id="7" name="Object 20">
              <a:extLst>
                <a:ext uri="{FF2B5EF4-FFF2-40B4-BE49-F238E27FC236}">
                  <a16:creationId xmlns:a16="http://schemas.microsoft.com/office/drawing/2014/main" id="{5CC80103-396A-816C-56F4-C4015579D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6287" y="833245"/>
              <a:ext cx="12521214" cy="95238"/>
            </a:xfrm>
            <a:prstGeom prst="rect">
              <a:avLst/>
            </a:prstGeom>
          </p:spPr>
        </p:pic>
      </p:grp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4A945C9-B628-FBB2-4264-41138FB1C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476477"/>
              </p:ext>
            </p:extLst>
          </p:nvPr>
        </p:nvGraphicFramePr>
        <p:xfrm>
          <a:off x="1054702" y="4015740"/>
          <a:ext cx="13888092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2023">
                  <a:extLst>
                    <a:ext uri="{9D8B030D-6E8A-4147-A177-3AD203B41FA5}">
                      <a16:colId xmlns:a16="http://schemas.microsoft.com/office/drawing/2014/main" val="1365871420"/>
                    </a:ext>
                  </a:extLst>
                </a:gridCol>
                <a:gridCol w="3472023">
                  <a:extLst>
                    <a:ext uri="{9D8B030D-6E8A-4147-A177-3AD203B41FA5}">
                      <a16:colId xmlns:a16="http://schemas.microsoft.com/office/drawing/2014/main" val="2433200678"/>
                    </a:ext>
                  </a:extLst>
                </a:gridCol>
                <a:gridCol w="3472023">
                  <a:extLst>
                    <a:ext uri="{9D8B030D-6E8A-4147-A177-3AD203B41FA5}">
                      <a16:colId xmlns:a16="http://schemas.microsoft.com/office/drawing/2014/main" val="672573219"/>
                    </a:ext>
                  </a:extLst>
                </a:gridCol>
                <a:gridCol w="3472023">
                  <a:extLst>
                    <a:ext uri="{9D8B030D-6E8A-4147-A177-3AD203B41FA5}">
                      <a16:colId xmlns:a16="http://schemas.microsoft.com/office/drawing/2014/main" val="457731270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98319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030827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125278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117728"/>
                  </a:ext>
                </a:extLst>
              </a:tr>
            </a:tbl>
          </a:graphicData>
        </a:graphic>
      </p:graphicFrame>
      <p:pic>
        <p:nvPicPr>
          <p:cNvPr id="8" name="Object 2">
            <a:extLst>
              <a:ext uri="{FF2B5EF4-FFF2-40B4-BE49-F238E27FC236}">
                <a16:creationId xmlns:a16="http://schemas.microsoft.com/office/drawing/2014/main" id="{00B04E4C-22BC-A62E-C4AF-6C44ABD8D9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b="50000"/>
          <a:stretch/>
        </p:blipFill>
        <p:spPr>
          <a:xfrm>
            <a:off x="7996496" y="3312170"/>
            <a:ext cx="3509704" cy="703570"/>
          </a:xfrm>
          <a:prstGeom prst="rect">
            <a:avLst/>
          </a:prstGeom>
        </p:spPr>
      </p:pic>
      <p:pic>
        <p:nvPicPr>
          <p:cNvPr id="9" name="Object 2">
            <a:extLst>
              <a:ext uri="{FF2B5EF4-FFF2-40B4-BE49-F238E27FC236}">
                <a16:creationId xmlns:a16="http://schemas.microsoft.com/office/drawing/2014/main" id="{0DD710F3-9126-16F3-E90F-18213A41862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b="50000"/>
          <a:stretch/>
        </p:blipFill>
        <p:spPr>
          <a:xfrm>
            <a:off x="11442213" y="3312170"/>
            <a:ext cx="3509704" cy="703570"/>
          </a:xfrm>
          <a:prstGeom prst="rect">
            <a:avLst/>
          </a:prstGeom>
        </p:spPr>
      </p:pic>
      <p:pic>
        <p:nvPicPr>
          <p:cNvPr id="11" name="Object 2">
            <a:extLst>
              <a:ext uri="{FF2B5EF4-FFF2-40B4-BE49-F238E27FC236}">
                <a16:creationId xmlns:a16="http://schemas.microsoft.com/office/drawing/2014/main" id="{B8D901A6-9456-3BD8-1513-DCD63E2A24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b="50000"/>
          <a:stretch/>
        </p:blipFill>
        <p:spPr>
          <a:xfrm>
            <a:off x="1041075" y="3312170"/>
            <a:ext cx="3509704" cy="703570"/>
          </a:xfrm>
          <a:prstGeom prst="rect">
            <a:avLst/>
          </a:prstGeom>
        </p:spPr>
      </p:pic>
      <p:pic>
        <p:nvPicPr>
          <p:cNvPr id="12" name="Object 2">
            <a:extLst>
              <a:ext uri="{FF2B5EF4-FFF2-40B4-BE49-F238E27FC236}">
                <a16:creationId xmlns:a16="http://schemas.microsoft.com/office/drawing/2014/main" id="{89BFE42A-EC6E-FC6F-8A5B-4E17630EECC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b="50000"/>
          <a:stretch/>
        </p:blipFill>
        <p:spPr>
          <a:xfrm>
            <a:off x="4523368" y="3298447"/>
            <a:ext cx="3509704" cy="703570"/>
          </a:xfrm>
          <a:prstGeom prst="rect">
            <a:avLst/>
          </a:prstGeom>
        </p:spPr>
      </p:pic>
      <p:pic>
        <p:nvPicPr>
          <p:cNvPr id="14" name="Object 8">
            <a:extLst>
              <a:ext uri="{FF2B5EF4-FFF2-40B4-BE49-F238E27FC236}">
                <a16:creationId xmlns:a16="http://schemas.microsoft.com/office/drawing/2014/main" id="{0E2073EF-0186-287C-0EAA-3FFE5668454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61204" y="3406877"/>
            <a:ext cx="1716302" cy="661046"/>
          </a:xfrm>
          <a:prstGeom prst="rect">
            <a:avLst/>
          </a:prstGeom>
        </p:spPr>
      </p:pic>
      <p:pic>
        <p:nvPicPr>
          <p:cNvPr id="15" name="Object 12">
            <a:extLst>
              <a:ext uri="{FF2B5EF4-FFF2-40B4-BE49-F238E27FC236}">
                <a16:creationId xmlns:a16="http://schemas.microsoft.com/office/drawing/2014/main" id="{15659CB5-235E-83C5-296D-373BE4B46F4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42150" y="3406877"/>
            <a:ext cx="1431966" cy="6725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5C328B-6902-763F-C5E5-95D5F78628F8}"/>
              </a:ext>
            </a:extLst>
          </p:cNvPr>
          <p:cNvSpPr txBox="1"/>
          <p:nvPr/>
        </p:nvSpPr>
        <p:spPr>
          <a:xfrm>
            <a:off x="1643844" y="3506567"/>
            <a:ext cx="22334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bg1"/>
                </a:solidFill>
                <a:latin typeface="나눔스퀘어_ac" panose="020B0600000101010101" pitchFamily="50" charset="-127"/>
                <a:ea typeface="Noto Sans KR" panose="020B0500000000000000"/>
              </a:rPr>
              <a:t>공공 데이터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D78F2D-EAE2-481F-C6B6-CB3EDA62D76D}"/>
              </a:ext>
            </a:extLst>
          </p:cNvPr>
          <p:cNvSpPr txBox="1"/>
          <p:nvPr/>
        </p:nvSpPr>
        <p:spPr>
          <a:xfrm>
            <a:off x="5161503" y="3506567"/>
            <a:ext cx="22334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bg1"/>
                </a:solidFill>
                <a:latin typeface="나눔스퀘어_ac" panose="020B0600000101010101" pitchFamily="50" charset="-127"/>
                <a:ea typeface="Noto Sans KR" panose="020B0500000000000000"/>
              </a:rPr>
              <a:t>뉴스 기사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3B8EE0-DAB3-7FE5-53E5-7CC2B01AEEA1}"/>
              </a:ext>
            </a:extLst>
          </p:cNvPr>
          <p:cNvSpPr txBox="1"/>
          <p:nvPr/>
        </p:nvSpPr>
        <p:spPr>
          <a:xfrm>
            <a:off x="336655" y="6235125"/>
            <a:ext cx="50306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중소기업중앙회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‘2021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청년일자리 인식 실태조사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＇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8F1D-78DB-5BFA-CDEF-E29F4E5724EB}"/>
              </a:ext>
            </a:extLst>
          </p:cNvPr>
          <p:cNvSpPr txBox="1"/>
          <p:nvPr/>
        </p:nvSpPr>
        <p:spPr>
          <a:xfrm>
            <a:off x="1016732" y="4168140"/>
            <a:ext cx="372063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건강보험심사평가원 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‘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우울증과 불안장애 진료현황분석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’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B48CEE-4B56-FC0E-BEA3-9E9586095D64}"/>
              </a:ext>
            </a:extLst>
          </p:cNvPr>
          <p:cNvSpPr txBox="1"/>
          <p:nvPr/>
        </p:nvSpPr>
        <p:spPr>
          <a:xfrm>
            <a:off x="724899" y="5245836"/>
            <a:ext cx="43043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노동포커스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(2022년2월)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한국노동연구원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160A38-39A5-1F56-B5B0-DDDC67BC2224}"/>
              </a:ext>
            </a:extLst>
          </p:cNvPr>
          <p:cNvSpPr txBox="1"/>
          <p:nvPr/>
        </p:nvSpPr>
        <p:spPr>
          <a:xfrm>
            <a:off x="3807944" y="4123102"/>
            <a:ext cx="50306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중앙선데이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‘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심리 테스트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</a:p>
          <a:p>
            <a:pPr algn="ctr"/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젊은층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놀이터인가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</a:p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불안한 심리 반영인가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’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2B5A72-6345-FD6C-659A-2D9A290CF10D}"/>
              </a:ext>
            </a:extLst>
          </p:cNvPr>
          <p:cNvSpPr txBox="1"/>
          <p:nvPr/>
        </p:nvSpPr>
        <p:spPr>
          <a:xfrm>
            <a:off x="3783229" y="5158740"/>
            <a:ext cx="503069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경향신문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‘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우울증 위험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청년이 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중년보다 심각한 까닭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’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625498-3306-BB00-31CC-475DFB627FEA}"/>
              </a:ext>
            </a:extLst>
          </p:cNvPr>
          <p:cNvSpPr txBox="1"/>
          <p:nvPr/>
        </p:nvSpPr>
        <p:spPr>
          <a:xfrm>
            <a:off x="3790221" y="6109716"/>
            <a:ext cx="50306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사이드뷰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’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코로나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19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시기의 청년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인 가구의 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우울에 대한 관심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＇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5BC573-DACB-EF24-D8B1-C86FB8E7ED22}"/>
              </a:ext>
            </a:extLst>
          </p:cNvPr>
          <p:cNvSpPr txBox="1"/>
          <p:nvPr/>
        </p:nvSpPr>
        <p:spPr>
          <a:xfrm>
            <a:off x="8001000" y="4272564"/>
            <a:ext cx="34457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7B7B7B"/>
                </a:solidFill>
                <a:latin typeface="나눔스퀘어_ac" panose="020B0600000101010101" pitchFamily="50" charset="-127"/>
                <a:ea typeface="Noto Sans KR" panose="020B0500000000000000"/>
                <a:hlinkClick r:id="rId7"/>
              </a:rPr>
              <a:t>https://</a:t>
            </a:r>
            <a:r>
              <a:rPr lang="en-US" altLang="ko-KR" sz="1600" dirty="0">
                <a:solidFill>
                  <a:srgbClr val="7B7B7B"/>
                </a:solidFill>
                <a:latin typeface="noto"/>
                <a:ea typeface="Noto Sans KR Light" panose="020B0300000000000000"/>
                <a:hlinkClick r:id="rId7"/>
              </a:rPr>
              <a:t>www</a:t>
            </a:r>
            <a:r>
              <a:rPr lang="en-US" altLang="ko-KR" sz="1600" dirty="0">
                <a:solidFill>
                  <a:srgbClr val="7B7B7B"/>
                </a:solidFill>
                <a:latin typeface="나눔스퀘어_ac" panose="020B0600000101010101" pitchFamily="50" charset="-127"/>
                <a:ea typeface="Noto Sans KR" panose="020B0500000000000000"/>
                <a:hlinkClick r:id="rId7"/>
              </a:rPr>
              <a:t>.kaggle.com/code</a:t>
            </a:r>
          </a:p>
          <a:p>
            <a:pPr algn="ctr"/>
            <a:r>
              <a:rPr lang="en-US" altLang="ko-KR" sz="1600" dirty="0">
                <a:solidFill>
                  <a:srgbClr val="7B7B7B"/>
                </a:solidFill>
                <a:latin typeface="나눔스퀘어_ac" panose="020B0600000101010101" pitchFamily="50" charset="-127"/>
                <a:ea typeface="Noto Sans KR" panose="020B0500000000000000"/>
                <a:hlinkClick r:id="rId7"/>
              </a:rPr>
              <a:t>/mercurio117/mbti-500/</a:t>
            </a:r>
            <a:r>
              <a:rPr lang="en-US" altLang="ko-KR" sz="1600" dirty="0">
                <a:solidFill>
                  <a:srgbClr val="7B7B7B"/>
                </a:solidFill>
                <a:latin typeface="나눔스퀘어_ac" panose="020B0600000101010101" pitchFamily="50" charset="-127"/>
                <a:ea typeface="Noto Sans KR Light" panose="020B0300000000000000"/>
                <a:hlinkClick r:id="rId7"/>
              </a:rPr>
              <a:t>data</a:t>
            </a:r>
            <a:endParaRPr lang="en-US" altLang="ko-KR" sz="1600" dirty="0">
              <a:solidFill>
                <a:srgbClr val="7B7B7B"/>
              </a:solidFill>
              <a:latin typeface="나눔스퀘어_ac" panose="020B0600000101010101" pitchFamily="50" charset="-127"/>
              <a:ea typeface="Noto Sans KR Light" panose="020B0300000000000000"/>
            </a:endParaRPr>
          </a:p>
          <a:p>
            <a:pPr algn="ctr"/>
            <a:endParaRPr lang="en-US" altLang="ko-KR" dirty="0">
              <a:solidFill>
                <a:srgbClr val="7B7B7B"/>
              </a:solidFill>
              <a:latin typeface="나눔스퀘어_ac" panose="020B0600000101010101" pitchFamily="50" charset="-127"/>
              <a:ea typeface="Noto Sans KR Light" panose="020B030000000000000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0F5696-CA6C-E0FF-C73A-9A9063664A8A}"/>
              </a:ext>
            </a:extLst>
          </p:cNvPr>
          <p:cNvSpPr txBox="1"/>
          <p:nvPr/>
        </p:nvSpPr>
        <p:spPr>
          <a:xfrm>
            <a:off x="7543800" y="5234940"/>
            <a:ext cx="4331687" cy="671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4000"/>
              </a:lnSpc>
            </a:pP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  <a:hlinkClick r:id="rId8"/>
              </a:rPr>
              <a:t>https://psycho.cahyadsn.com</a:t>
            </a:r>
          </a:p>
          <a:p>
            <a:pPr algn="ctr">
              <a:lnSpc>
                <a:spcPct val="124000"/>
              </a:lnSpc>
            </a:pPr>
            <a:r>
              <a: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  <a:hlinkClick r:id="rId8"/>
              </a:rPr>
              <a:t>/mbti_test/</a:t>
            </a:r>
            <a:endParaRPr lang="en-US" altLang="ko-KR" sz="16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15E829-AB7E-C8A3-1247-D7E0AE00AE95}"/>
              </a:ext>
            </a:extLst>
          </p:cNvPr>
          <p:cNvSpPr txBox="1"/>
          <p:nvPr/>
        </p:nvSpPr>
        <p:spPr>
          <a:xfrm>
            <a:off x="10618572" y="4168140"/>
            <a:ext cx="523046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7B7B7B"/>
                </a:solidFill>
                <a:ea typeface="Noto Sans KR Light" panose="020B0300000000000000"/>
                <a:hlinkClick r:id="rId9"/>
              </a:rPr>
              <a:t>https://congsong.tistory.com/category</a:t>
            </a:r>
            <a:endParaRPr lang="en-US" altLang="ko-KR" sz="1600" dirty="0">
              <a:solidFill>
                <a:srgbClr val="7B7B7B"/>
              </a:solidFill>
              <a:ea typeface="Noto Sans KR Light" panose="020B0300000000000000"/>
              <a:hlinkClick r:id="rId9"/>
            </a:endParaRPr>
          </a:p>
          <a:p>
            <a:pPr algn="ctr"/>
            <a:r>
              <a:rPr lang="ko-KR" altLang="en-US" sz="1600" dirty="0">
                <a:solidFill>
                  <a:srgbClr val="7B7B7B"/>
                </a:solidFill>
                <a:ea typeface="Noto Sans KR Light" panose="020B0300000000000000"/>
                <a:hlinkClick r:id="rId9"/>
              </a:rPr>
              <a:t>/Spring%20Boot</a:t>
            </a:r>
            <a:endParaRPr lang="en-US" altLang="ko-KR" sz="1600" dirty="0">
              <a:solidFill>
                <a:srgbClr val="7B7B7B"/>
              </a:solidFill>
              <a:ea typeface="Noto Sans KR Light" panose="020B0300000000000000"/>
            </a:endParaRPr>
          </a:p>
          <a:p>
            <a:pPr algn="ctr"/>
            <a:endParaRPr lang="ko-KR" altLang="en-US" sz="1600" dirty="0">
              <a:solidFill>
                <a:srgbClr val="7B7B7B"/>
              </a:solidFill>
              <a:ea typeface="Noto Sans KR Light" panose="020B030000000000000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AA0489-1A43-B4AB-C059-8803659F1D62}"/>
              </a:ext>
            </a:extLst>
          </p:cNvPr>
          <p:cNvSpPr txBox="1"/>
          <p:nvPr/>
        </p:nvSpPr>
        <p:spPr>
          <a:xfrm>
            <a:off x="10618572" y="5124573"/>
            <a:ext cx="53254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hlinkClick r:id="rId10"/>
              </a:rPr>
              <a:t>https://www.hanumoka.net/</a:t>
            </a:r>
            <a:endParaRPr lang="en-US" altLang="ko-KR" sz="1600" dirty="0">
              <a:hlinkClick r:id="rId10"/>
            </a:endParaRPr>
          </a:p>
          <a:p>
            <a:pPr algn="ctr"/>
            <a:r>
              <a:rPr lang="ko-KR" altLang="en-US" sz="1600" dirty="0">
                <a:hlinkClick r:id="rId10"/>
              </a:rPr>
              <a:t>2020/07/02/springBoot-20200702</a:t>
            </a:r>
            <a:endParaRPr lang="en-US" altLang="ko-KR" sz="1600" dirty="0">
              <a:hlinkClick r:id="rId10"/>
            </a:endParaRPr>
          </a:p>
          <a:p>
            <a:pPr algn="ctr"/>
            <a:r>
              <a:rPr lang="ko-KR" altLang="en-US" sz="1600" dirty="0">
                <a:hlinkClick r:id="rId10"/>
              </a:rPr>
              <a:t>-</a:t>
            </a:r>
            <a:r>
              <a:rPr lang="ko-KR" altLang="en-US" sz="1600" dirty="0" err="1">
                <a:hlinkClick r:id="rId10"/>
              </a:rPr>
              <a:t>sringboot-async-service</a:t>
            </a:r>
            <a:r>
              <a:rPr lang="ko-KR" altLang="en-US" sz="1600" dirty="0">
                <a:hlinkClick r:id="rId10"/>
              </a:rPr>
              <a:t>/</a:t>
            </a:r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6B43D2-EC33-B381-91D0-B52011A5D728}"/>
              </a:ext>
            </a:extLst>
          </p:cNvPr>
          <p:cNvSpPr txBox="1"/>
          <p:nvPr/>
        </p:nvSpPr>
        <p:spPr>
          <a:xfrm>
            <a:off x="10658196" y="6222492"/>
            <a:ext cx="509513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hlinkClick r:id="rId11"/>
              </a:rPr>
              <a:t>https://youngjinmo.github.io/2021/05</a:t>
            </a:r>
            <a:endParaRPr lang="en-US" altLang="ko-KR" sz="1600" dirty="0">
              <a:hlinkClick r:id="rId11"/>
            </a:endParaRPr>
          </a:p>
          <a:p>
            <a:pPr algn="ctr"/>
            <a:r>
              <a:rPr lang="ko-KR" altLang="en-US" sz="1600" dirty="0">
                <a:hlinkClick r:id="rId11"/>
              </a:rPr>
              <a:t>/</a:t>
            </a:r>
            <a:r>
              <a:rPr lang="ko-KR" altLang="en-US" sz="1600" dirty="0" err="1">
                <a:hlinkClick r:id="rId11"/>
              </a:rPr>
              <a:t>passwordencoder</a:t>
            </a:r>
            <a:r>
              <a:rPr lang="ko-KR" altLang="en-US" sz="1600" dirty="0">
                <a:hlinkClick r:id="rId11"/>
              </a:rPr>
              <a:t>/</a:t>
            </a:r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9F912-7D86-8DE6-C62F-0D7012B09015}"/>
              </a:ext>
            </a:extLst>
          </p:cNvPr>
          <p:cNvSpPr txBox="1"/>
          <p:nvPr/>
        </p:nvSpPr>
        <p:spPr>
          <a:xfrm>
            <a:off x="11885708" y="7393365"/>
            <a:ext cx="3963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hlinkClick r:id="rId12"/>
              </a:rPr>
              <a:t>https://baam-ki.tistory.com/52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38464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F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C92921-5D12-707F-B5FD-10BA13DC2F0E}"/>
              </a:ext>
            </a:extLst>
          </p:cNvPr>
          <p:cNvSpPr txBox="1"/>
          <p:nvPr/>
        </p:nvSpPr>
        <p:spPr>
          <a:xfrm>
            <a:off x="0" y="4543336"/>
            <a:ext cx="1828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감사합니다</a:t>
            </a:r>
            <a:r>
              <a:rPr lang="en-US" altLang="ko-KR" sz="7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:)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19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3296287" y="833245"/>
            <a:ext cx="12521214" cy="95238"/>
            <a:chOff x="3296287" y="833245"/>
            <a:chExt cx="12521214" cy="952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6287" y="833245"/>
              <a:ext cx="12521214" cy="95238"/>
            </a:xfrm>
            <a:prstGeom prst="rect">
              <a:avLst/>
            </a:prstGeom>
          </p:spPr>
        </p:pic>
      </p:grpSp>
      <p:pic>
        <p:nvPicPr>
          <p:cNvPr id="22" name="Object 6">
            <a:extLst>
              <a:ext uri="{FF2B5EF4-FFF2-40B4-BE49-F238E27FC236}">
                <a16:creationId xmlns:a16="http://schemas.microsoft.com/office/drawing/2014/main" id="{C19CABBF-60CC-43B1-6417-6C668B2C94B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4371" y="707660"/>
            <a:ext cx="335111" cy="3785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F1488A-A20E-F40A-39CC-66921D141CE9}"/>
              </a:ext>
            </a:extLst>
          </p:cNvPr>
          <p:cNvSpPr txBox="1"/>
          <p:nvPr/>
        </p:nvSpPr>
        <p:spPr>
          <a:xfrm>
            <a:off x="1409482" y="635349"/>
            <a:ext cx="24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0DD05C-5CBC-71B6-B213-8E5BBA8C7C87}"/>
              </a:ext>
            </a:extLst>
          </p:cNvPr>
          <p:cNvSpPr txBox="1"/>
          <p:nvPr/>
        </p:nvSpPr>
        <p:spPr>
          <a:xfrm>
            <a:off x="15790292" y="695492"/>
            <a:ext cx="1510109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주제선정 배경</a:t>
            </a:r>
            <a:endParaRPr lang="en-US" altLang="ko-KR" sz="1600" dirty="0">
              <a:solidFill>
                <a:srgbClr val="3B2F9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4476C1-41F7-DF5A-0C96-ACDC59A52B37}"/>
              </a:ext>
            </a:extLst>
          </p:cNvPr>
          <p:cNvSpPr txBox="1"/>
          <p:nvPr/>
        </p:nvSpPr>
        <p:spPr>
          <a:xfrm>
            <a:off x="1036840" y="1485900"/>
            <a:ext cx="11917160" cy="1782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48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코로나의 영향으로</a:t>
            </a:r>
            <a:endParaRPr lang="en-US" altLang="ko-KR" sz="4800" dirty="0">
              <a:solidFill>
                <a:srgbClr val="3B2F95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5400" dirty="0">
                <a:solidFill>
                  <a:srgbClr val="7E73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청년층의 우울</a:t>
            </a:r>
            <a:r>
              <a:rPr lang="ko-KR" altLang="en-US" sz="48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</a:t>
            </a:r>
            <a:r>
              <a:rPr lang="ko-KR" altLang="en-US" sz="5400" dirty="0">
                <a:solidFill>
                  <a:srgbClr val="7E73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48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특히 심화된 상황이다</a:t>
            </a:r>
            <a:r>
              <a:rPr lang="en-US" altLang="ko-KR" sz="48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5F7A8BA-BA04-8615-7EF8-B70D9C949B83}"/>
              </a:ext>
            </a:extLst>
          </p:cNvPr>
          <p:cNvGrpSpPr/>
          <p:nvPr/>
        </p:nvGrpSpPr>
        <p:grpSpPr>
          <a:xfrm>
            <a:off x="9069050" y="3982993"/>
            <a:ext cx="8839200" cy="5436904"/>
            <a:chOff x="456062" y="4188602"/>
            <a:chExt cx="8839200" cy="543690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5C460D-C5F4-92EA-B70D-812582916AEB}"/>
                </a:ext>
              </a:extLst>
            </p:cNvPr>
            <p:cNvSpPr txBox="1"/>
            <p:nvPr/>
          </p:nvSpPr>
          <p:spPr>
            <a:xfrm>
              <a:off x="456062" y="9256174"/>
              <a:ext cx="8839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대 환자수는 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2019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년 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12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만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천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39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명에서 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2021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년 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17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만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7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천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166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명으로 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45.2%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나 급증하였다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NotoKr"/>
                </a:rPr>
                <a:t>.</a:t>
              </a:r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F232FB1-71B8-0C1C-E349-930FC3527814}"/>
                </a:ext>
              </a:extLst>
            </p:cNvPr>
            <p:cNvGrpSpPr/>
            <p:nvPr/>
          </p:nvGrpSpPr>
          <p:grpSpPr>
            <a:xfrm>
              <a:off x="1036840" y="4188602"/>
              <a:ext cx="7231429" cy="4393405"/>
              <a:chOff x="1036840" y="4119863"/>
              <a:chExt cx="7231429" cy="4393405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BD1501C-5B37-A388-AEF1-949097A2D62F}"/>
                  </a:ext>
                </a:extLst>
              </p:cNvPr>
              <p:cNvSpPr/>
              <p:nvPr/>
            </p:nvSpPr>
            <p:spPr>
              <a:xfrm>
                <a:off x="1259007" y="4786607"/>
                <a:ext cx="6894393" cy="3726661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ffectLst>
                <a:outerShdw blurRad="381000" dist="330200" dir="5400000" sx="95000" sy="95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8E5067-5545-F297-8B70-75DBABF98435}"/>
                  </a:ext>
                </a:extLst>
              </p:cNvPr>
              <p:cNvSpPr txBox="1"/>
              <p:nvPr/>
            </p:nvSpPr>
            <p:spPr>
              <a:xfrm>
                <a:off x="1036840" y="4119863"/>
                <a:ext cx="723142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2019</a:t>
                </a:r>
                <a:r>
                  <a:rPr lang="ko-KR" altLang="en-US" sz="2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대비 </a:t>
                </a:r>
                <a:r>
                  <a:rPr lang="en-US" altLang="ko-KR" sz="2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2021</a:t>
                </a:r>
                <a:r>
                  <a:rPr lang="ko-KR" altLang="en-US" sz="2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en-US" altLang="ko-KR" sz="2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</a:t>
                </a:r>
                <a:r>
                  <a:rPr lang="ko-KR" altLang="en-US" sz="2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대 우울증 환자수 </a:t>
                </a:r>
                <a:r>
                  <a:rPr lang="en-US" altLang="ko-KR" sz="2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45.2% </a:t>
                </a:r>
                <a:r>
                  <a:rPr lang="ko-KR" altLang="en-US" sz="2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급증</a:t>
                </a: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1E4CEFF1-1F95-E422-868D-6849E1EE5B44}"/>
                  </a:ext>
                </a:extLst>
              </p:cNvPr>
              <p:cNvGrpSpPr/>
              <p:nvPr/>
            </p:nvGrpSpPr>
            <p:grpSpPr>
              <a:xfrm>
                <a:off x="3154008" y="5596367"/>
                <a:ext cx="3505279" cy="2201490"/>
                <a:chOff x="3269696" y="6040810"/>
                <a:chExt cx="3505279" cy="220149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B683BB4D-CAD0-B09D-32B4-7F923FA00723}"/>
                    </a:ext>
                  </a:extLst>
                </p:cNvPr>
                <p:cNvSpPr/>
                <p:nvPr/>
              </p:nvSpPr>
              <p:spPr>
                <a:xfrm>
                  <a:off x="3269696" y="6989269"/>
                  <a:ext cx="762000" cy="913492"/>
                </a:xfrm>
                <a:prstGeom prst="rect">
                  <a:avLst/>
                </a:prstGeom>
                <a:solidFill>
                  <a:srgbClr val="CECA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C5A67C68-DE2B-2457-663D-AB7CB6D77239}"/>
                    </a:ext>
                  </a:extLst>
                </p:cNvPr>
                <p:cNvSpPr/>
                <p:nvPr/>
              </p:nvSpPr>
              <p:spPr>
                <a:xfrm>
                  <a:off x="5181600" y="6040810"/>
                  <a:ext cx="762000" cy="1821525"/>
                </a:xfrm>
                <a:prstGeom prst="rect">
                  <a:avLst/>
                </a:prstGeom>
                <a:solidFill>
                  <a:srgbClr val="6355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3EA860A-22FC-FD27-EFE1-0E56A1BBFE7A}"/>
                    </a:ext>
                  </a:extLst>
                </p:cNvPr>
                <p:cNvSpPr txBox="1"/>
                <p:nvPr/>
              </p:nvSpPr>
              <p:spPr>
                <a:xfrm>
                  <a:off x="3275462" y="7934523"/>
                  <a:ext cx="160020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2019</a:t>
                  </a:r>
                  <a:r>
                    <a:rPr lang="ko-KR" altLang="en-US" sz="1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년 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6051A96-520E-48F9-E436-7D1A33F0BC18}"/>
                    </a:ext>
                  </a:extLst>
                </p:cNvPr>
                <p:cNvSpPr txBox="1"/>
                <p:nvPr/>
              </p:nvSpPr>
              <p:spPr>
                <a:xfrm>
                  <a:off x="5174775" y="7895855"/>
                  <a:ext cx="160020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2021</a:t>
                  </a:r>
                  <a:r>
                    <a:rPr lang="ko-KR" altLang="en-US" sz="1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년 </a:t>
                  </a: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E04D99-770B-7FC5-F24B-E59EDBCD23D1}"/>
                  </a:ext>
                </a:extLst>
              </p:cNvPr>
              <p:cNvSpPr txBox="1"/>
              <p:nvPr/>
            </p:nvSpPr>
            <p:spPr>
              <a:xfrm>
                <a:off x="2438400" y="8190285"/>
                <a:ext cx="5598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출처</a:t>
                </a:r>
                <a:r>
                  <a:rPr lang="en-US" altLang="ko-KR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: </a:t>
                </a:r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건강보험심사평가원 </a:t>
                </a:r>
                <a:r>
                  <a:rPr lang="en-US" altLang="ko-KR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‘</a:t>
                </a:r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우울증과 불안장애 진료현황분석</a:t>
                </a:r>
                <a:r>
                  <a:rPr lang="en-US" altLang="ko-KR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’</a:t>
                </a:r>
                <a:endPara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</p:txBody>
          </p:sp>
        </p:grpSp>
        <p:pic>
          <p:nvPicPr>
            <p:cNvPr id="34" name="그래픽 33" descr="뒤로 단색으로 채워진">
              <a:extLst>
                <a:ext uri="{FF2B5EF4-FFF2-40B4-BE49-F238E27FC236}">
                  <a16:creationId xmlns:a16="http://schemas.microsoft.com/office/drawing/2014/main" id="{2E7F0195-77F3-6479-1CE0-82110B341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547467">
              <a:off x="3774492" y="5543573"/>
              <a:ext cx="1235534" cy="975751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B0B7BAE-93B8-AB90-7392-F3601AD5EA5A}"/>
                </a:ext>
              </a:extLst>
            </p:cNvPr>
            <p:cNvSpPr txBox="1"/>
            <p:nvPr/>
          </p:nvSpPr>
          <p:spPr>
            <a:xfrm>
              <a:off x="3143792" y="6339770"/>
              <a:ext cx="73348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12.2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만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0525E56-3336-332A-ACBB-27CDD37AA6A6}"/>
                </a:ext>
              </a:extLst>
            </p:cNvPr>
            <p:cNvSpPr txBox="1"/>
            <p:nvPr/>
          </p:nvSpPr>
          <p:spPr>
            <a:xfrm>
              <a:off x="5094426" y="5355479"/>
              <a:ext cx="73348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17.7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만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CA567F1-07B3-2F30-5E61-A62B5DE57237}"/>
              </a:ext>
            </a:extLst>
          </p:cNvPr>
          <p:cNvGrpSpPr/>
          <p:nvPr/>
        </p:nvGrpSpPr>
        <p:grpSpPr>
          <a:xfrm>
            <a:off x="-152400" y="3982993"/>
            <a:ext cx="9144000" cy="5575403"/>
            <a:chOff x="9160002" y="4188602"/>
            <a:chExt cx="9144000" cy="557540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F4F561-22BA-4174-976E-E32A327BD8F3}"/>
                </a:ext>
              </a:extLst>
            </p:cNvPr>
            <p:cNvSpPr txBox="1"/>
            <p:nvPr/>
          </p:nvSpPr>
          <p:spPr>
            <a:xfrm>
              <a:off x="9160002" y="9117674"/>
              <a:ext cx="9144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전체 우울증 환자 중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10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 </a:t>
              </a:r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단위별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환자 비율을 살펴보면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</a:t>
              </a:r>
            </a:p>
            <a:p>
              <a:pPr algn="ctr"/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2021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년에는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대 환자가 전체의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19.0%(17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만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7,166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명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 가장 많았다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6FFF813B-A156-3DAD-02CD-A425A47D4366}"/>
                </a:ext>
              </a:extLst>
            </p:cNvPr>
            <p:cNvGrpSpPr/>
            <p:nvPr/>
          </p:nvGrpSpPr>
          <p:grpSpPr>
            <a:xfrm>
              <a:off x="10351861" y="4188602"/>
              <a:ext cx="6677132" cy="4809199"/>
              <a:chOff x="10351861" y="4188602"/>
              <a:chExt cx="6677132" cy="480919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543BCB-8731-7B87-92F5-B8AFF6E261B0}"/>
                  </a:ext>
                </a:extLst>
              </p:cNvPr>
              <p:cNvSpPr txBox="1"/>
              <p:nvPr/>
            </p:nvSpPr>
            <p:spPr>
              <a:xfrm>
                <a:off x="10351861" y="4188602"/>
                <a:ext cx="6400800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2021</a:t>
                </a:r>
                <a:r>
                  <a:rPr lang="ko-KR" altLang="en-US" sz="2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</a:t>
                </a:r>
                <a:r>
                  <a:rPr lang="en-US" altLang="ko-KR" sz="2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sz="2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전체 우울증 환자 중 </a:t>
                </a:r>
                <a:r>
                  <a:rPr lang="en-US" altLang="ko-KR" sz="2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</a:t>
                </a:r>
                <a:r>
                  <a:rPr lang="ko-KR" altLang="en-US" sz="2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대가 가장 높은 비율 차지</a:t>
                </a: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1A50D847-ED3B-F759-6D55-853D24C39F02}"/>
                  </a:ext>
                </a:extLst>
              </p:cNvPr>
              <p:cNvGrpSpPr/>
              <p:nvPr/>
            </p:nvGrpSpPr>
            <p:grpSpPr>
              <a:xfrm>
                <a:off x="11734800" y="4872587"/>
                <a:ext cx="3634923" cy="4125214"/>
                <a:chOff x="11734800" y="4872587"/>
                <a:chExt cx="3634923" cy="4125214"/>
              </a:xfrm>
            </p:grpSpPr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C9A68550-4370-40A4-AAF8-4A95C650E7A9}"/>
                    </a:ext>
                  </a:extLst>
                </p:cNvPr>
                <p:cNvGrpSpPr/>
                <p:nvPr/>
              </p:nvGrpSpPr>
              <p:grpSpPr>
                <a:xfrm>
                  <a:off x="11734800" y="4872587"/>
                  <a:ext cx="3634923" cy="4125214"/>
                  <a:chOff x="11378833" y="4458795"/>
                  <a:chExt cx="3634923" cy="4125214"/>
                </a:xfrm>
              </p:grpSpPr>
              <p:pic>
                <p:nvPicPr>
                  <p:cNvPr id="29" name="Object 5">
                    <a:extLst>
                      <a:ext uri="{FF2B5EF4-FFF2-40B4-BE49-F238E27FC236}">
                        <a16:creationId xmlns:a16="http://schemas.microsoft.com/office/drawing/2014/main" id="{12B88101-C1C8-A712-C7D7-96EBB033DF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11378833" y="4458795"/>
                    <a:ext cx="3634923" cy="4125214"/>
                  </a:xfrm>
                  <a:prstGeom prst="rect">
                    <a:avLst/>
                  </a:prstGeom>
                </p:spPr>
              </p:pic>
              <p:pic>
                <p:nvPicPr>
                  <p:cNvPr id="31" name="Object 7">
                    <a:extLst>
                      <a:ext uri="{FF2B5EF4-FFF2-40B4-BE49-F238E27FC236}">
                        <a16:creationId xmlns:a16="http://schemas.microsoft.com/office/drawing/2014/main" id="{9FD348CE-A3E0-AFBC-04D3-C865C71546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/>
                  <a:stretch>
                    <a:fillRect/>
                  </a:stretch>
                </p:blipFill>
                <p:spPr>
                  <a:xfrm>
                    <a:off x="11606474" y="4927587"/>
                    <a:ext cx="3181767" cy="318176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DA80756-52EF-E78F-845D-28FA4ABE3229}"/>
                    </a:ext>
                  </a:extLst>
                </p:cNvPr>
                <p:cNvSpPr txBox="1"/>
                <p:nvPr/>
              </p:nvSpPr>
              <p:spPr>
                <a:xfrm>
                  <a:off x="12818407" y="6682836"/>
                  <a:ext cx="216185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36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19.0% </a:t>
                  </a:r>
                  <a:endParaRPr lang="ko-KR" altLang="en-US" sz="3600" dirty="0"/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696C94-D3F5-4569-9745-F2AD9C0794C4}"/>
                  </a:ext>
                </a:extLst>
              </p:cNvPr>
              <p:cNvSpPr txBox="1"/>
              <p:nvPr/>
            </p:nvSpPr>
            <p:spPr>
              <a:xfrm>
                <a:off x="11430000" y="4655593"/>
                <a:ext cx="5598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출처</a:t>
                </a:r>
                <a:r>
                  <a:rPr lang="en-US" altLang="ko-KR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: </a:t>
                </a:r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건강보험심사평가원 </a:t>
                </a:r>
                <a:r>
                  <a:rPr lang="en-US" altLang="ko-KR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‘</a:t>
                </a:r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우울증과 불안장애 진료현황분석</a:t>
                </a:r>
                <a:r>
                  <a:rPr lang="en-US" altLang="ko-KR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’</a:t>
                </a:r>
                <a:endPara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A5EDE47-EFB6-F736-E751-A9D7DB4449D2}"/>
                  </a:ext>
                </a:extLst>
              </p:cNvPr>
              <p:cNvSpPr txBox="1"/>
              <p:nvPr/>
            </p:nvSpPr>
            <p:spPr>
              <a:xfrm>
                <a:off x="10351861" y="6410899"/>
                <a:ext cx="64008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모든 연령 중 </a:t>
                </a:r>
                <a:r>
                  <a:rPr lang="en-US" altLang="ko-KR" sz="14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</a:t>
                </a:r>
                <a:r>
                  <a:rPr lang="ko-KR" altLang="en-US" sz="14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대 우울증 환자 비율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937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AAF68C26-4AEC-F9CD-23DA-BA4666381B71}"/>
              </a:ext>
            </a:extLst>
          </p:cNvPr>
          <p:cNvSpPr/>
          <p:nvPr/>
        </p:nvSpPr>
        <p:spPr>
          <a:xfrm>
            <a:off x="7086600" y="3988969"/>
            <a:ext cx="685800" cy="698116"/>
          </a:xfrm>
          <a:prstGeom prst="triangle">
            <a:avLst>
              <a:gd name="adj" fmla="val 0"/>
            </a:avLst>
          </a:prstGeom>
          <a:solidFill>
            <a:srgbClr val="BCB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28C5A5-40F4-2F7F-8018-6C8D1AD02478}"/>
              </a:ext>
            </a:extLst>
          </p:cNvPr>
          <p:cNvSpPr/>
          <p:nvPr/>
        </p:nvSpPr>
        <p:spPr>
          <a:xfrm>
            <a:off x="1133737" y="4305301"/>
            <a:ext cx="16166664" cy="4800600"/>
          </a:xfrm>
          <a:prstGeom prst="rect">
            <a:avLst/>
          </a:prstGeom>
          <a:solidFill>
            <a:srgbClr val="F7F7F7"/>
          </a:solidFill>
          <a:ln>
            <a:noFill/>
          </a:ln>
          <a:effectLst>
            <a:outerShdw blurRad="381000" dist="330200" dir="5400000" sx="95000" sy="95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3296287" y="833245"/>
            <a:ext cx="12521214" cy="95238"/>
            <a:chOff x="3296287" y="833245"/>
            <a:chExt cx="12521214" cy="952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6287" y="833245"/>
              <a:ext cx="12521214" cy="95238"/>
            </a:xfrm>
            <a:prstGeom prst="rect">
              <a:avLst/>
            </a:prstGeom>
          </p:spPr>
        </p:pic>
      </p:grpSp>
      <p:pic>
        <p:nvPicPr>
          <p:cNvPr id="22" name="Object 6">
            <a:extLst>
              <a:ext uri="{FF2B5EF4-FFF2-40B4-BE49-F238E27FC236}">
                <a16:creationId xmlns:a16="http://schemas.microsoft.com/office/drawing/2014/main" id="{C19CABBF-60CC-43B1-6417-6C668B2C94B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4371" y="707660"/>
            <a:ext cx="335111" cy="3785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F1488A-A20E-F40A-39CC-66921D141CE9}"/>
              </a:ext>
            </a:extLst>
          </p:cNvPr>
          <p:cNvSpPr txBox="1"/>
          <p:nvPr/>
        </p:nvSpPr>
        <p:spPr>
          <a:xfrm>
            <a:off x="1409482" y="635349"/>
            <a:ext cx="24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0DD05C-5CBC-71B6-B213-8E5BBA8C7C87}"/>
              </a:ext>
            </a:extLst>
          </p:cNvPr>
          <p:cNvSpPr txBox="1"/>
          <p:nvPr/>
        </p:nvSpPr>
        <p:spPr>
          <a:xfrm>
            <a:off x="15790292" y="695492"/>
            <a:ext cx="1510109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주제선정 배경</a:t>
            </a:r>
            <a:endParaRPr lang="en-US" altLang="ko-KR" sz="1600" dirty="0">
              <a:solidFill>
                <a:srgbClr val="3B2F9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C0E5EF-CC0B-E3E9-2214-49D5FBE1E9DB}"/>
              </a:ext>
            </a:extLst>
          </p:cNvPr>
          <p:cNvSpPr txBox="1"/>
          <p:nvPr/>
        </p:nvSpPr>
        <p:spPr>
          <a:xfrm>
            <a:off x="1241926" y="4739726"/>
            <a:ext cx="15864580" cy="4194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6355C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코로나</a:t>
            </a:r>
            <a:r>
              <a:rPr lang="en-US" altLang="ko-KR" sz="2400" dirty="0">
                <a:solidFill>
                  <a:srgbClr val="6355C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</a:t>
            </a:r>
            <a:r>
              <a:rPr lang="ko-KR" altLang="en-US" sz="2400" dirty="0">
                <a:solidFill>
                  <a:srgbClr val="6355C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고용충격에 있어 청년층은 그 피해를 가장 많이 입은 계층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속한다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피해가 가장 극심했던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2020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청년취업자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(15∼29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전년 동월대비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24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천 명 감소하여 통계 작성 이래 가장 큰 감소폭을 기록하였으며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매우 이례적으로 고용률과 실업률이 동반 감소하고 비경제활동 인구가 폭발적으로 증가하는 등 고용충격이 집중되는 양상을 보인 바 있다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이후 최근에 이르러서는 취업자 및 고용률이 증가하고 실업률이 감소하는 등 각종 고용지표가 긍정적인 흐름을 유지하고는 있다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하지만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6355C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고용시장에 있어서의 어려움을 호소하는 청년층의 목소리는 줄지 않고 있으며</a:t>
            </a:r>
            <a:r>
              <a:rPr lang="en-US" altLang="ko-KR" sz="2400" dirty="0">
                <a:solidFill>
                  <a:srgbClr val="6355C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오히려 고용지표와 청년체감도 간의 괴리가 커지고 있다는 언론기사가 연일 보도되고 있는 만큼 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6355C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코로나</a:t>
            </a:r>
            <a:r>
              <a:rPr lang="en-US" altLang="ko-KR" sz="2400" dirty="0">
                <a:solidFill>
                  <a:srgbClr val="6355C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</a:t>
            </a:r>
            <a:r>
              <a:rPr lang="ko-KR" altLang="en-US" sz="2400" dirty="0">
                <a:solidFill>
                  <a:srgbClr val="6355C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로부터의 청년층 고용충격은 여전히 진행형이다</a:t>
            </a:r>
            <a:r>
              <a:rPr lang="en-US" altLang="ko-KR" sz="2400" dirty="0">
                <a:solidFill>
                  <a:srgbClr val="6355C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400" dirty="0">
              <a:solidFill>
                <a:srgbClr val="6355C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864DFF-9388-9A9F-0AB3-022CE5284933}"/>
              </a:ext>
            </a:extLst>
          </p:cNvPr>
          <p:cNvSpPr txBox="1"/>
          <p:nvPr/>
        </p:nvSpPr>
        <p:spPr>
          <a:xfrm>
            <a:off x="1069822" y="1431954"/>
            <a:ext cx="18241760" cy="161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코로나의 영향으로</a:t>
            </a:r>
            <a:r>
              <a:rPr lang="en-US" altLang="ko-KR" sz="40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4400" dirty="0">
                <a:solidFill>
                  <a:srgbClr val="7E73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청년층의 고용충격이 </a:t>
            </a:r>
            <a:r>
              <a:rPr lang="ko-KR" altLang="en-US" sz="40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이례적으로 컸으며</a:t>
            </a:r>
            <a:r>
              <a:rPr lang="en-US" altLang="ko-KR" sz="40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endParaRPr lang="en-US" altLang="ko-KR" sz="4400" dirty="0">
              <a:solidFill>
                <a:srgbClr val="3B2F95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44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어느정도 일상회복이 되었음에도</a:t>
            </a:r>
            <a:r>
              <a:rPr lang="en-US" altLang="ko-KR" sz="44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44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그 영향은 </a:t>
            </a:r>
            <a:r>
              <a:rPr lang="ko-KR" altLang="en-US" sz="4800" dirty="0">
                <a:solidFill>
                  <a:srgbClr val="7E73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여전히 지속되고 있다</a:t>
            </a:r>
            <a:r>
              <a:rPr lang="en-US" altLang="ko-KR" sz="4800" dirty="0">
                <a:solidFill>
                  <a:srgbClr val="7E73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r>
              <a:rPr lang="ko-KR" altLang="en-US" sz="4800" dirty="0">
                <a:solidFill>
                  <a:srgbClr val="7E73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64C925-31AA-EF72-9A33-57C88FBA0045}"/>
              </a:ext>
            </a:extLst>
          </p:cNvPr>
          <p:cNvSpPr txBox="1"/>
          <p:nvPr/>
        </p:nvSpPr>
        <p:spPr>
          <a:xfrm>
            <a:off x="13401170" y="8746145"/>
            <a:ext cx="47782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출처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노동포커스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(2022년2월)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한국노동연구원</a:t>
            </a: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EBC49867-FB6D-5302-0A27-9234ADADB59D}"/>
              </a:ext>
            </a:extLst>
          </p:cNvPr>
          <p:cNvSpPr/>
          <p:nvPr/>
        </p:nvSpPr>
        <p:spPr>
          <a:xfrm flipV="1">
            <a:off x="1101832" y="3988970"/>
            <a:ext cx="5984768" cy="558949"/>
          </a:xfrm>
          <a:prstGeom prst="round2SameRect">
            <a:avLst/>
          </a:prstGeom>
          <a:solidFill>
            <a:srgbClr val="3B2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C60FBB-6067-C2FD-E7BE-06377D78A050}"/>
              </a:ext>
            </a:extLst>
          </p:cNvPr>
          <p:cNvSpPr txBox="1"/>
          <p:nvPr/>
        </p:nvSpPr>
        <p:spPr>
          <a:xfrm>
            <a:off x="1752600" y="4013587"/>
            <a:ext cx="689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i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한국노동연구원의 리포트에 따르면 </a:t>
            </a:r>
            <a:r>
              <a:rPr lang="en-US" altLang="ko-KR" sz="2400" i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..</a:t>
            </a:r>
            <a:endParaRPr lang="ko-KR" altLang="en-US" sz="2400" i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113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18657" y="4669843"/>
            <a:ext cx="1031044" cy="45332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296287" y="833245"/>
            <a:ext cx="12521214" cy="95238"/>
            <a:chOff x="3296287" y="833245"/>
            <a:chExt cx="12521214" cy="952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6287" y="833245"/>
              <a:ext cx="12521214" cy="95238"/>
            </a:xfrm>
            <a:prstGeom prst="rect">
              <a:avLst/>
            </a:prstGeom>
          </p:spPr>
        </p:pic>
      </p:grpSp>
      <p:pic>
        <p:nvPicPr>
          <p:cNvPr id="22" name="Object 6">
            <a:extLst>
              <a:ext uri="{FF2B5EF4-FFF2-40B4-BE49-F238E27FC236}">
                <a16:creationId xmlns:a16="http://schemas.microsoft.com/office/drawing/2014/main" id="{C19CABBF-60CC-43B1-6417-6C668B2C94B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4371" y="707660"/>
            <a:ext cx="335111" cy="3785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F1488A-A20E-F40A-39CC-66921D141CE9}"/>
              </a:ext>
            </a:extLst>
          </p:cNvPr>
          <p:cNvSpPr txBox="1"/>
          <p:nvPr/>
        </p:nvSpPr>
        <p:spPr>
          <a:xfrm>
            <a:off x="1409482" y="635349"/>
            <a:ext cx="24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0DD05C-5CBC-71B6-B213-8E5BBA8C7C87}"/>
              </a:ext>
            </a:extLst>
          </p:cNvPr>
          <p:cNvSpPr txBox="1"/>
          <p:nvPr/>
        </p:nvSpPr>
        <p:spPr>
          <a:xfrm>
            <a:off x="15790292" y="695492"/>
            <a:ext cx="1510109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주제선정 배경</a:t>
            </a:r>
            <a:endParaRPr lang="en-US" altLang="ko-KR" sz="1600" dirty="0">
              <a:solidFill>
                <a:srgbClr val="3B2F9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4476C1-41F7-DF5A-0C96-ACDC59A52B37}"/>
              </a:ext>
            </a:extLst>
          </p:cNvPr>
          <p:cNvSpPr txBox="1"/>
          <p:nvPr/>
        </p:nvSpPr>
        <p:spPr>
          <a:xfrm>
            <a:off x="1036840" y="1485900"/>
            <a:ext cx="11002760" cy="1782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48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청년들이 우울감을 겪는 이유로는</a:t>
            </a:r>
            <a:endParaRPr lang="en-US" altLang="ko-KR" sz="4800" dirty="0">
              <a:solidFill>
                <a:srgbClr val="3B2F95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5400" dirty="0">
                <a:solidFill>
                  <a:srgbClr val="7E73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취업 고민</a:t>
            </a:r>
            <a:r>
              <a:rPr lang="ko-KR" altLang="en-US" sz="48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</a:t>
            </a:r>
            <a:r>
              <a:rPr lang="ko-KR" altLang="en-US" sz="5400" dirty="0">
                <a:solidFill>
                  <a:srgbClr val="7E73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48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주를 차지하였다</a:t>
            </a:r>
            <a:r>
              <a:rPr lang="en-US" altLang="ko-KR" sz="48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B8BC7F-E24B-3EAD-9EDB-558F6D848C6E}"/>
              </a:ext>
            </a:extLst>
          </p:cNvPr>
          <p:cNvSpPr txBox="1"/>
          <p:nvPr/>
        </p:nvSpPr>
        <p:spPr>
          <a:xfrm>
            <a:off x="1409482" y="4201568"/>
            <a:ext cx="97816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청년들을 심리적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·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정신적으로 고통스럽게 하는 요인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복수응답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으로는 경제 문제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(50.0%)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가 가장 높았고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b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직장 또는 업무상의 문제</a:t>
            </a:r>
            <a:r>
              <a:rPr lang="en-US" altLang="ko-KR" b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(43.7%)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가정 문제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(20.0%) 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등의 순으로 나타났다</a:t>
            </a:r>
            <a:r>
              <a:rPr lang="en-US" altLang="ko-KR" sz="1400" b="0" i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101FE9-BEC5-848C-91EF-93FACEB4E957}"/>
              </a:ext>
            </a:extLst>
          </p:cNvPr>
          <p:cNvSpPr txBox="1"/>
          <p:nvPr/>
        </p:nvSpPr>
        <p:spPr>
          <a:xfrm>
            <a:off x="1409482" y="5808433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코로나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19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이후 청년세대의 우울증이 전 연령대의 평균보다 크게 높았다는 조사 결과와 함께 경제적인 측면 또한 취업 절벽에 내몰린 ‘청년 실업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팬데믹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’ 이라고 불리는 상황이기 때문이다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CF9E3C-5A7D-A6FC-D920-7EAC1DD5360D}"/>
              </a:ext>
            </a:extLst>
          </p:cNvPr>
          <p:cNvSpPr/>
          <p:nvPr/>
        </p:nvSpPr>
        <p:spPr>
          <a:xfrm>
            <a:off x="1074371" y="4244555"/>
            <a:ext cx="83250" cy="2167221"/>
          </a:xfrm>
          <a:prstGeom prst="rect">
            <a:avLst/>
          </a:prstGeom>
          <a:solidFill>
            <a:srgbClr val="3B2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5BA1909-85DC-22A7-A8B2-6F8226B7BDDF}"/>
              </a:ext>
            </a:extLst>
          </p:cNvPr>
          <p:cNvGrpSpPr/>
          <p:nvPr/>
        </p:nvGrpSpPr>
        <p:grpSpPr>
          <a:xfrm>
            <a:off x="1036840" y="7124700"/>
            <a:ext cx="16010977" cy="2667000"/>
            <a:chOff x="1122923" y="7124700"/>
            <a:chExt cx="16010977" cy="2667000"/>
          </a:xfrm>
          <a:solidFill>
            <a:srgbClr val="221B55">
              <a:alpha val="85000"/>
            </a:srgbClr>
          </a:solidFill>
        </p:grpSpPr>
        <p:pic>
          <p:nvPicPr>
            <p:cNvPr id="19" name="그림 18" descr="나무, 실외, 사람, 공원이(가) 표시된 사진&#10;&#10;자동 생성된 설명">
              <a:extLst>
                <a:ext uri="{FF2B5EF4-FFF2-40B4-BE49-F238E27FC236}">
                  <a16:creationId xmlns:a16="http://schemas.microsoft.com/office/drawing/2014/main" id="{CACDE2DD-D409-2666-CBC1-2B4E8720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34" r="1747" b="20484"/>
            <a:stretch>
              <a:fillRect/>
            </a:stretch>
          </p:blipFill>
          <p:spPr>
            <a:xfrm>
              <a:off x="1122923" y="7124700"/>
              <a:ext cx="16010977" cy="2667000"/>
            </a:xfrm>
            <a:custGeom>
              <a:avLst/>
              <a:gdLst>
                <a:gd name="connsiteX0" fmla="*/ 0 w 16010977"/>
                <a:gd name="connsiteY0" fmla="*/ 0 h 2667000"/>
                <a:gd name="connsiteX1" fmla="*/ 16010977 w 16010977"/>
                <a:gd name="connsiteY1" fmla="*/ 0 h 2667000"/>
                <a:gd name="connsiteX2" fmla="*/ 16010977 w 16010977"/>
                <a:gd name="connsiteY2" fmla="*/ 2667000 h 2667000"/>
                <a:gd name="connsiteX3" fmla="*/ 0 w 16010977"/>
                <a:gd name="connsiteY3" fmla="*/ 2667000 h 266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0977" h="2667000">
                  <a:moveTo>
                    <a:pt x="0" y="0"/>
                  </a:moveTo>
                  <a:lnTo>
                    <a:pt x="16010977" y="0"/>
                  </a:lnTo>
                  <a:lnTo>
                    <a:pt x="16010977" y="2667000"/>
                  </a:lnTo>
                  <a:lnTo>
                    <a:pt x="0" y="2667000"/>
                  </a:lnTo>
                  <a:close/>
                </a:path>
              </a:pathLst>
            </a:custGeom>
            <a:grpFill/>
            <a:effectLst/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1285ADA-0152-823D-A534-3BD9837D1AD9}"/>
                </a:ext>
              </a:extLst>
            </p:cNvPr>
            <p:cNvSpPr/>
            <p:nvPr/>
          </p:nvSpPr>
          <p:spPr>
            <a:xfrm>
              <a:off x="1122923" y="7124700"/>
              <a:ext cx="16010977" cy="2667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ECB023-D47C-EACA-E114-46DF23DFE20B}"/>
                </a:ext>
              </a:extLst>
            </p:cNvPr>
            <p:cNvSpPr txBox="1"/>
            <p:nvPr/>
          </p:nvSpPr>
          <p:spPr>
            <a:xfrm>
              <a:off x="1824466" y="7976395"/>
              <a:ext cx="14607889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따라서 우리는 청년들의 </a:t>
              </a:r>
              <a:r>
                <a:rPr lang="ko-KR" altLang="en-US" sz="3600" dirty="0">
                  <a:solidFill>
                    <a:srgbClr val="CECAEE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정신건강 증진</a:t>
              </a:r>
              <a:r>
                <a:rPr lang="ko-KR" altLang="en-US" sz="36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을 위해  </a:t>
              </a:r>
              <a:endParaRPr lang="en-US" altLang="ko-KR" sz="36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  <a:p>
              <a:pPr algn="ctr"/>
              <a:r>
                <a:rPr lang="ko-KR" altLang="en-US" sz="3600" dirty="0">
                  <a:solidFill>
                    <a:srgbClr val="CECAEE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취업불안감 해소에 도움</a:t>
              </a:r>
              <a:r>
                <a:rPr lang="ko-KR" altLang="en-US" sz="36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이 되는 웹사이트를 기획하였다</a:t>
              </a:r>
              <a:r>
                <a:rPr lang="en-US" altLang="ko-KR" sz="36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.</a:t>
              </a:r>
              <a:endParaRPr lang="ko-KR" altLang="en-US" sz="36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B2DB017-8C14-6B26-120C-5D928C5A4C42}"/>
              </a:ext>
            </a:extLst>
          </p:cNvPr>
          <p:cNvSpPr txBox="1"/>
          <p:nvPr/>
        </p:nvSpPr>
        <p:spPr>
          <a:xfrm>
            <a:off x="1409482" y="6577874"/>
            <a:ext cx="13144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출처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경향신문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‘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우울증 위험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청년이 중년보다 심각한 까닭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’,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사이드뷰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‘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코로나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19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시기의 청년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인가구의 우울에 대한 관심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’,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중소기업중앙회 「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2021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년 청년일자리 인식 실태조사」</a:t>
            </a:r>
          </a:p>
          <a:p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80E7AF-D411-FEE1-C890-925002081484}"/>
              </a:ext>
            </a:extLst>
          </p:cNvPr>
          <p:cNvSpPr txBox="1"/>
          <p:nvPr/>
        </p:nvSpPr>
        <p:spPr>
          <a:xfrm>
            <a:off x="1157621" y="3649310"/>
            <a:ext cx="689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 </a:t>
            </a:r>
            <a:r>
              <a:rPr lang="ko-KR" altLang="en-US" sz="24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청년들을 우울하게 만드는 주요 요인인 취업 걱정 </a:t>
            </a:r>
            <a:r>
              <a:rPr lang="en-US" altLang="ko-KR" sz="24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endParaRPr lang="ko-KR" altLang="en-US" sz="2400" i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F2BD53-B530-E4FD-F96E-0622439D580A}"/>
              </a:ext>
            </a:extLst>
          </p:cNvPr>
          <p:cNvSpPr txBox="1"/>
          <p:nvPr/>
        </p:nvSpPr>
        <p:spPr>
          <a:xfrm>
            <a:off x="1409482" y="5044424"/>
            <a:ext cx="125212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구직시장에서 청년들은 ‘불안’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(82.6%), ‘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무기력’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(65.3%), ‘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우울함’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(55.3%)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등의 부정적인 감정을 주로 느끼고 있다고 응답해 취업난이 청년들의 심리에 미치는 악영향이 상당한 수준인 것으로 조사됐다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27C226-ADBD-2039-A7CA-9ADB63C067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2865" y="0"/>
            <a:ext cx="18413729" cy="10287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CC1DE11-99BC-B3D1-8924-D871B9A55B59}"/>
              </a:ext>
            </a:extLst>
          </p:cNvPr>
          <p:cNvSpPr/>
          <p:nvPr/>
        </p:nvSpPr>
        <p:spPr>
          <a:xfrm>
            <a:off x="17197222" y="9791700"/>
            <a:ext cx="554383" cy="2049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87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0CC978FF-AAF0-595F-FA91-06B97CC3FB17}"/>
              </a:ext>
            </a:extLst>
          </p:cNvPr>
          <p:cNvSpPr/>
          <p:nvPr/>
        </p:nvSpPr>
        <p:spPr>
          <a:xfrm>
            <a:off x="1110680" y="9412839"/>
            <a:ext cx="15461029" cy="764415"/>
          </a:xfrm>
          <a:prstGeom prst="rect">
            <a:avLst/>
          </a:prstGeom>
          <a:solidFill>
            <a:srgbClr val="3B2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4" name="그룹 1004"/>
          <p:cNvGrpSpPr/>
          <p:nvPr/>
        </p:nvGrpSpPr>
        <p:grpSpPr>
          <a:xfrm>
            <a:off x="3296287" y="833245"/>
            <a:ext cx="12521214" cy="95238"/>
            <a:chOff x="3296287" y="833245"/>
            <a:chExt cx="12521214" cy="952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6287" y="833245"/>
              <a:ext cx="12521214" cy="95238"/>
            </a:xfrm>
            <a:prstGeom prst="rect">
              <a:avLst/>
            </a:prstGeom>
          </p:spPr>
        </p:pic>
      </p:grpSp>
      <p:pic>
        <p:nvPicPr>
          <p:cNvPr id="22" name="Object 6">
            <a:extLst>
              <a:ext uri="{FF2B5EF4-FFF2-40B4-BE49-F238E27FC236}">
                <a16:creationId xmlns:a16="http://schemas.microsoft.com/office/drawing/2014/main" id="{C19CABBF-60CC-43B1-6417-6C668B2C94B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4371" y="707660"/>
            <a:ext cx="335111" cy="3785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F1488A-A20E-F40A-39CC-66921D141CE9}"/>
              </a:ext>
            </a:extLst>
          </p:cNvPr>
          <p:cNvSpPr txBox="1"/>
          <p:nvPr/>
        </p:nvSpPr>
        <p:spPr>
          <a:xfrm>
            <a:off x="1409482" y="635349"/>
            <a:ext cx="24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0DD05C-5CBC-71B6-B213-8E5BBA8C7C87}"/>
              </a:ext>
            </a:extLst>
          </p:cNvPr>
          <p:cNvSpPr txBox="1"/>
          <p:nvPr/>
        </p:nvSpPr>
        <p:spPr>
          <a:xfrm>
            <a:off x="15790292" y="695492"/>
            <a:ext cx="1510109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주제선정 배경</a:t>
            </a:r>
            <a:endParaRPr lang="en-US" altLang="ko-KR" sz="1600" dirty="0">
              <a:solidFill>
                <a:srgbClr val="3B2F9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4476C1-41F7-DF5A-0C96-ACDC59A52B37}"/>
              </a:ext>
            </a:extLst>
          </p:cNvPr>
          <p:cNvSpPr txBox="1"/>
          <p:nvPr/>
        </p:nvSpPr>
        <p:spPr>
          <a:xfrm>
            <a:off x="1043891" y="1257300"/>
            <a:ext cx="14511893" cy="249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4800" dirty="0" err="1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취준생들의</a:t>
            </a:r>
            <a:r>
              <a:rPr lang="ko-KR" altLang="en-US" sz="48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불안감 해소 수단으로</a:t>
            </a:r>
            <a:endParaRPr lang="en-US" altLang="ko-KR" sz="4800" dirty="0">
              <a:solidFill>
                <a:srgbClr val="3B2F95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4800" dirty="0">
                <a:solidFill>
                  <a:srgbClr val="7E73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심리테스트를 통한 유형별 커뮤니티 </a:t>
            </a:r>
            <a:r>
              <a:rPr lang="ko-KR" altLang="en-US" sz="48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서비스를 고안하였다</a:t>
            </a:r>
            <a:r>
              <a:rPr lang="en-US" altLang="ko-KR" sz="48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r>
              <a:rPr lang="ko-KR" altLang="en-US" sz="48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en-US" altLang="ko-KR" sz="4800" dirty="0">
              <a:solidFill>
                <a:srgbClr val="3B2F95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4800" dirty="0">
              <a:solidFill>
                <a:srgbClr val="3B2F95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73EEC6-558A-6D14-FD67-6645CC4CC3CE}"/>
              </a:ext>
            </a:extLst>
          </p:cNvPr>
          <p:cNvSpPr/>
          <p:nvPr/>
        </p:nvSpPr>
        <p:spPr>
          <a:xfrm>
            <a:off x="1219728" y="3390900"/>
            <a:ext cx="4153118" cy="5562600"/>
          </a:xfrm>
          <a:prstGeom prst="rect">
            <a:avLst/>
          </a:prstGeom>
          <a:solidFill>
            <a:srgbClr val="F7F7F7"/>
          </a:solidFill>
          <a:ln>
            <a:noFill/>
          </a:ln>
          <a:effectLst>
            <a:outerShdw blurRad="381000" dist="330200" dir="5400000" sx="95000" sy="95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1DE44C-FFA3-3799-4178-6554EC00E7CA}"/>
              </a:ext>
            </a:extLst>
          </p:cNvPr>
          <p:cNvSpPr/>
          <p:nvPr/>
        </p:nvSpPr>
        <p:spPr>
          <a:xfrm>
            <a:off x="6705600" y="3390900"/>
            <a:ext cx="4153118" cy="5562600"/>
          </a:xfrm>
          <a:prstGeom prst="rect">
            <a:avLst/>
          </a:prstGeom>
          <a:solidFill>
            <a:srgbClr val="F7F7F7"/>
          </a:solidFill>
          <a:ln>
            <a:noFill/>
          </a:ln>
          <a:effectLst>
            <a:outerShdw blurRad="381000" dist="330200" dir="5400000" sx="95000" sy="95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451C0B-4EB2-B2E8-9C16-C432A430B811}"/>
              </a:ext>
            </a:extLst>
          </p:cNvPr>
          <p:cNvSpPr/>
          <p:nvPr/>
        </p:nvSpPr>
        <p:spPr>
          <a:xfrm>
            <a:off x="12191472" y="3368040"/>
            <a:ext cx="4153118" cy="5562600"/>
          </a:xfrm>
          <a:prstGeom prst="rect">
            <a:avLst/>
          </a:prstGeom>
          <a:solidFill>
            <a:srgbClr val="F7F7F7"/>
          </a:solidFill>
          <a:ln>
            <a:noFill/>
          </a:ln>
          <a:effectLst>
            <a:outerShdw blurRad="381000" dist="330200" dir="5400000" sx="95000" sy="95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D998B-703C-AA55-78B9-C710BFF6D34B}"/>
              </a:ext>
            </a:extLst>
          </p:cNvPr>
          <p:cNvSpPr txBox="1"/>
          <p:nvPr/>
        </p:nvSpPr>
        <p:spPr>
          <a:xfrm>
            <a:off x="1447800" y="9511725"/>
            <a:ext cx="147254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rgbClr val="F7F7F7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심리테스트는 </a:t>
            </a:r>
            <a:r>
              <a:rPr lang="ko-KR" altLang="en-US" sz="3200" dirty="0">
                <a:solidFill>
                  <a:srgbClr val="89E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나를 알아가고</a:t>
            </a:r>
            <a:r>
              <a:rPr lang="en-US" altLang="ko-KR" sz="3200" dirty="0">
                <a:solidFill>
                  <a:srgbClr val="89E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3200" dirty="0">
                <a:solidFill>
                  <a:srgbClr val="89E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나를 보여주고</a:t>
            </a:r>
            <a:r>
              <a:rPr lang="en-US" altLang="ko-KR" sz="3200" dirty="0">
                <a:solidFill>
                  <a:srgbClr val="89E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3200" dirty="0">
                <a:solidFill>
                  <a:srgbClr val="89E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새로운 관계를 형성</a:t>
            </a:r>
            <a:r>
              <a:rPr lang="ko-KR" altLang="en-US" sz="3200" dirty="0">
                <a:solidFill>
                  <a:srgbClr val="F7F7F7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하는 도구로서 기능한다</a:t>
            </a:r>
            <a:r>
              <a:rPr lang="en-US" altLang="ko-KR" sz="3200" dirty="0">
                <a:solidFill>
                  <a:srgbClr val="F7F7F7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D6F661-6AFB-249B-6057-8168824630C7}"/>
              </a:ext>
            </a:extLst>
          </p:cNvPr>
          <p:cNvSpPr txBox="1"/>
          <p:nvPr/>
        </p:nvSpPr>
        <p:spPr>
          <a:xfrm>
            <a:off x="1219728" y="4422996"/>
            <a:ext cx="41531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심리테스트는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자아탐구의 기회를 제공한다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5671B9-B29F-71B5-65A1-3FCD214490FF}"/>
              </a:ext>
            </a:extLst>
          </p:cNvPr>
          <p:cNvSpPr txBox="1"/>
          <p:nvPr/>
        </p:nvSpPr>
        <p:spPr>
          <a:xfrm>
            <a:off x="629287" y="6383187"/>
            <a:ext cx="5334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그동안 자아 탐색의 기회가 부족했던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MZ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세대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취준생들은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더이상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외부의 정해진 패턴을 따라가지 않고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자기 자신을 돌아보며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질문과 답을 찾으려는 경향이 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431E74F-9862-597E-FC2B-73BB05372132}"/>
              </a:ext>
            </a:extLst>
          </p:cNvPr>
          <p:cNvGrpSpPr/>
          <p:nvPr/>
        </p:nvGrpSpPr>
        <p:grpSpPr>
          <a:xfrm>
            <a:off x="2739267" y="3007106"/>
            <a:ext cx="994533" cy="993203"/>
            <a:chOff x="2739267" y="2801302"/>
            <a:chExt cx="1217926" cy="1199007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64F40F7-E9C9-BC20-B05D-BE6D88DA52C7}"/>
                </a:ext>
              </a:extLst>
            </p:cNvPr>
            <p:cNvSpPr/>
            <p:nvPr/>
          </p:nvSpPr>
          <p:spPr>
            <a:xfrm>
              <a:off x="2739267" y="2801302"/>
              <a:ext cx="1217926" cy="1199007"/>
            </a:xfrm>
            <a:prstGeom prst="ellipse">
              <a:avLst/>
            </a:prstGeom>
            <a:solidFill>
              <a:srgbClr val="6355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428C1F-BD7D-773D-9231-9AC85206753C}"/>
                </a:ext>
              </a:extLst>
            </p:cNvPr>
            <p:cNvSpPr txBox="1"/>
            <p:nvPr/>
          </p:nvSpPr>
          <p:spPr>
            <a:xfrm>
              <a:off x="3125228" y="3154402"/>
              <a:ext cx="6826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1.</a:t>
              </a:r>
              <a:endParaRPr lang="ko-KR" altLang="en-US" sz="28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C262965-D487-29C5-C0A1-68A0CD1125CE}"/>
              </a:ext>
            </a:extLst>
          </p:cNvPr>
          <p:cNvSpPr txBox="1"/>
          <p:nvPr/>
        </p:nvSpPr>
        <p:spPr>
          <a:xfrm>
            <a:off x="6667282" y="4460115"/>
            <a:ext cx="43055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심리테스트는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다양한 삶의 방식을 보여준다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1C62C5-EBE7-2496-B18D-A222DFC9D794}"/>
              </a:ext>
            </a:extLst>
          </p:cNvPr>
          <p:cNvSpPr txBox="1"/>
          <p:nvPr/>
        </p:nvSpPr>
        <p:spPr>
          <a:xfrm>
            <a:off x="6730396" y="6363997"/>
            <a:ext cx="41792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집단주의적인 한국 사회에서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다양성을 수호할 수 있는 창구가 되며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삶의 방식에 대한 확신이 없는 이들에게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나와 같은 방식으로 살아가는 이의 존재는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안도감과 즐거움을 선사한다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6F62C7-D5B3-FFE3-394B-21026BFE2684}"/>
              </a:ext>
            </a:extLst>
          </p:cNvPr>
          <p:cNvSpPr txBox="1"/>
          <p:nvPr/>
        </p:nvSpPr>
        <p:spPr>
          <a:xfrm>
            <a:off x="12039600" y="6383187"/>
            <a:ext cx="4495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코로나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비대면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시대로 전환된 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새로운 관계 맺기의 도구로 사용되며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공통의 관심사나 성향을 가진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사람들과의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공감과 소통을 통해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새로운 유형의 소속감을 느끼게 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83B19B-7BE2-D423-DA0C-552DED2B90FE}"/>
              </a:ext>
            </a:extLst>
          </p:cNvPr>
          <p:cNvSpPr txBox="1"/>
          <p:nvPr/>
        </p:nvSpPr>
        <p:spPr>
          <a:xfrm>
            <a:off x="12191472" y="4460115"/>
            <a:ext cx="42677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심리테스트는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공감과 소통의 창구가 된다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B6E3295-366A-E607-AA1A-6329F16F31AA}"/>
              </a:ext>
            </a:extLst>
          </p:cNvPr>
          <p:cNvCxnSpPr>
            <a:cxnSpLocks/>
          </p:cNvCxnSpPr>
          <p:nvPr/>
        </p:nvCxnSpPr>
        <p:spPr>
          <a:xfrm>
            <a:off x="2392948" y="5676900"/>
            <a:ext cx="1747393" cy="0"/>
          </a:xfrm>
          <a:prstGeom prst="line">
            <a:avLst/>
          </a:prstGeom>
          <a:ln>
            <a:solidFill>
              <a:srgbClr val="221B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367FB28-6FB6-4AA8-6FBA-CDBE222B0BA8}"/>
              </a:ext>
            </a:extLst>
          </p:cNvPr>
          <p:cNvCxnSpPr>
            <a:cxnSpLocks/>
          </p:cNvCxnSpPr>
          <p:nvPr/>
        </p:nvCxnSpPr>
        <p:spPr>
          <a:xfrm>
            <a:off x="7908462" y="5676900"/>
            <a:ext cx="1747393" cy="0"/>
          </a:xfrm>
          <a:prstGeom prst="line">
            <a:avLst/>
          </a:prstGeom>
          <a:ln>
            <a:solidFill>
              <a:srgbClr val="221B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3D2B621-754C-1302-D44F-B1C86727D069}"/>
              </a:ext>
            </a:extLst>
          </p:cNvPr>
          <p:cNvCxnSpPr>
            <a:cxnSpLocks/>
          </p:cNvCxnSpPr>
          <p:nvPr/>
        </p:nvCxnSpPr>
        <p:spPr>
          <a:xfrm>
            <a:off x="13451639" y="5676900"/>
            <a:ext cx="1747393" cy="0"/>
          </a:xfrm>
          <a:prstGeom prst="line">
            <a:avLst/>
          </a:prstGeom>
          <a:ln>
            <a:solidFill>
              <a:srgbClr val="221B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86F0E6A-5B24-7FD5-6897-37157DE06D33}"/>
              </a:ext>
            </a:extLst>
          </p:cNvPr>
          <p:cNvGrpSpPr/>
          <p:nvPr/>
        </p:nvGrpSpPr>
        <p:grpSpPr>
          <a:xfrm>
            <a:off x="8284893" y="3019702"/>
            <a:ext cx="994533" cy="993203"/>
            <a:chOff x="2739267" y="2801302"/>
            <a:chExt cx="1217926" cy="1199007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9B873CE-B68E-783F-5744-32875BFE2DFD}"/>
                </a:ext>
              </a:extLst>
            </p:cNvPr>
            <p:cNvSpPr/>
            <p:nvPr/>
          </p:nvSpPr>
          <p:spPr>
            <a:xfrm>
              <a:off x="2739267" y="2801302"/>
              <a:ext cx="1217926" cy="1199007"/>
            </a:xfrm>
            <a:prstGeom prst="ellipse">
              <a:avLst/>
            </a:prstGeom>
            <a:solidFill>
              <a:srgbClr val="6355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4857FF7-0280-DB00-6743-7742BA5D70CC}"/>
                </a:ext>
              </a:extLst>
            </p:cNvPr>
            <p:cNvSpPr txBox="1"/>
            <p:nvPr/>
          </p:nvSpPr>
          <p:spPr>
            <a:xfrm>
              <a:off x="3082145" y="3154402"/>
              <a:ext cx="682659" cy="63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2.</a:t>
              </a:r>
              <a:endParaRPr lang="ko-KR" altLang="en-US" sz="28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2356F83-EA8A-3B66-4A57-AD8A8F4D99D0}"/>
              </a:ext>
            </a:extLst>
          </p:cNvPr>
          <p:cNvGrpSpPr/>
          <p:nvPr/>
        </p:nvGrpSpPr>
        <p:grpSpPr>
          <a:xfrm>
            <a:off x="13830519" y="2944271"/>
            <a:ext cx="994533" cy="993203"/>
            <a:chOff x="2739267" y="2801302"/>
            <a:chExt cx="1217926" cy="1199007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3A430431-7B92-9982-72CE-47F27A60A805}"/>
                </a:ext>
              </a:extLst>
            </p:cNvPr>
            <p:cNvSpPr/>
            <p:nvPr/>
          </p:nvSpPr>
          <p:spPr>
            <a:xfrm>
              <a:off x="2739267" y="2801302"/>
              <a:ext cx="1217926" cy="1199007"/>
            </a:xfrm>
            <a:prstGeom prst="ellipse">
              <a:avLst/>
            </a:prstGeom>
            <a:solidFill>
              <a:srgbClr val="6355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0DBDCB0-727B-0822-DEAD-061A177DA46B}"/>
                </a:ext>
              </a:extLst>
            </p:cNvPr>
            <p:cNvSpPr txBox="1"/>
            <p:nvPr/>
          </p:nvSpPr>
          <p:spPr>
            <a:xfrm>
              <a:off x="3069239" y="3154402"/>
              <a:ext cx="682659" cy="63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3.</a:t>
              </a:r>
              <a:endParaRPr lang="ko-KR" altLang="en-US" sz="28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C0E4D27-5FE5-3442-3174-5FFDCD922103}"/>
              </a:ext>
            </a:extLst>
          </p:cNvPr>
          <p:cNvSpPr txBox="1"/>
          <p:nvPr/>
        </p:nvSpPr>
        <p:spPr>
          <a:xfrm>
            <a:off x="11125200" y="9026723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출처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: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중앙선데이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‘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심리 테스트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젊은층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놀이터인가 불안한 심리 반영인가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’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54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F790B8-46FB-E0F5-AC9D-5D5CF3615E07}"/>
              </a:ext>
            </a:extLst>
          </p:cNvPr>
          <p:cNvSpPr/>
          <p:nvPr/>
        </p:nvSpPr>
        <p:spPr>
          <a:xfrm>
            <a:off x="762000" y="3840206"/>
            <a:ext cx="16764000" cy="5811445"/>
          </a:xfrm>
          <a:prstGeom prst="rect">
            <a:avLst/>
          </a:prstGeom>
          <a:solidFill>
            <a:srgbClr val="F7F7F7"/>
          </a:solidFill>
          <a:ln>
            <a:noFill/>
          </a:ln>
          <a:effectLst>
            <a:outerShdw blurRad="381000" dist="330200" dir="5400000" sx="95000" sy="95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D9594-216B-092F-E638-A92859495740}"/>
              </a:ext>
            </a:extLst>
          </p:cNvPr>
          <p:cNvSpPr txBox="1"/>
          <p:nvPr/>
        </p:nvSpPr>
        <p:spPr>
          <a:xfrm>
            <a:off x="1064379" y="3702454"/>
            <a:ext cx="16985029" cy="564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4000"/>
              </a:lnSpc>
            </a:pPr>
            <a:r>
              <a:rPr lang="en-US" altLang="ko-KR" sz="2800" b="1" dirty="0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2800" b="1" dirty="0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심리테스트</a:t>
            </a:r>
            <a:endParaRPr lang="en-US" altLang="ko-KR" sz="2800" b="1" dirty="0">
              <a:solidFill>
                <a:srgbClr val="3B2F9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4000"/>
              </a:lnSpc>
            </a:pP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MBTI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기반으로 자체 제작한 </a:t>
            </a:r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취준생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맞춤 성격유형 테스트이다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여기서 </a:t>
            </a:r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취준생들은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자신에게 맞는 성격유형을 확인한다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24000"/>
              </a:lnSpc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4000"/>
              </a:lnSpc>
            </a:pPr>
            <a:r>
              <a:rPr lang="en-US" altLang="ko-KR" sz="2800" b="1" dirty="0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커뮤니티</a:t>
            </a:r>
            <a:endParaRPr lang="en-US" altLang="ko-KR" sz="2800" b="1" dirty="0">
              <a:solidFill>
                <a:srgbClr val="3B2F9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4000"/>
              </a:lnSpc>
            </a:pP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성격유형 테스트를 통해 나온 유형별로 게시판을 이용할 수 있고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거기서 같은 유형의 </a:t>
            </a:r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취준생들은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고민이나 정보를 공유할 수 있다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>
              <a:lnSpc>
                <a:spcPct val="124000"/>
              </a:lnSpc>
            </a:pP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과정에서 </a:t>
            </a:r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취준생들의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우울감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및 불안감을 해소할 수 있을 것이다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24000"/>
              </a:lnSpc>
            </a:pP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4000"/>
              </a:lnSpc>
            </a:pPr>
            <a:r>
              <a:rPr lang="en-US" altLang="ko-KR" sz="2800" b="1" dirty="0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sz="2800" b="1" dirty="0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추가 서비스 </a:t>
            </a:r>
            <a:endParaRPr lang="en-US" altLang="ko-KR" sz="2800" b="1" dirty="0">
              <a:solidFill>
                <a:srgbClr val="3B2F9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24000"/>
              </a:lnSpc>
              <a:buFontTx/>
              <a:buChar char="-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음성인식 모델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사용자가 </a:t>
            </a:r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음성메세지를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보내면 모델링을 거쳐 그에 맞는 유형을 출력해준다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342900" indent="-342900">
              <a:lnSpc>
                <a:spcPct val="124000"/>
              </a:lnSpc>
              <a:buFontTx/>
              <a:buChar char="-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유형별 체질 및 음식추천 서비스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심리테스트에서 나온 사용자의 유형을 기반으로 그 체질에 맞는 음식을 알려준다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342900" indent="-342900">
              <a:lnSpc>
                <a:spcPct val="124000"/>
              </a:lnSpc>
              <a:buFontTx/>
              <a:buChar char="-"/>
            </a:pP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MBTI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인지 여부가 심리상태에 미치는 영향을 설문조사 및 통계적 검정을 통해 사용자에게 보여준다</a:t>
            </a:r>
            <a:r>
              <a:rPr lang="en-US" altLang="ko-KR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157D5993-95E3-1381-9BE8-4A4DBFB833C0}"/>
              </a:ext>
            </a:extLst>
          </p:cNvPr>
          <p:cNvSpPr/>
          <p:nvPr/>
        </p:nvSpPr>
        <p:spPr>
          <a:xfrm>
            <a:off x="1147292" y="3304652"/>
            <a:ext cx="15464307" cy="359730"/>
          </a:xfrm>
          <a:prstGeom prst="parallelogram">
            <a:avLst/>
          </a:prstGeom>
          <a:solidFill>
            <a:srgbClr val="EB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8178AC-D917-679C-A95F-53E7BA45F8FB}"/>
              </a:ext>
            </a:extLst>
          </p:cNvPr>
          <p:cNvSpPr txBox="1"/>
          <p:nvPr/>
        </p:nvSpPr>
        <p:spPr>
          <a:xfrm>
            <a:off x="1193436" y="3295050"/>
            <a:ext cx="1557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‘Ver De Terr (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베르데테르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)’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프랑스어로 지렁이라는 뜻으로 끊임없이 꿈틀대는 지렁이들처럼 꿈의 틀을 만들어가는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취준생들을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위한 소통 커뮤니티를 만들고자 함을 담았다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3296287" y="833245"/>
            <a:ext cx="12521214" cy="95238"/>
            <a:chOff x="3296287" y="833245"/>
            <a:chExt cx="12521214" cy="952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6287" y="833245"/>
              <a:ext cx="12521214" cy="95238"/>
            </a:xfrm>
            <a:prstGeom prst="rect">
              <a:avLst/>
            </a:prstGeom>
          </p:spPr>
        </p:pic>
      </p:grpSp>
      <p:pic>
        <p:nvPicPr>
          <p:cNvPr id="22" name="Object 6">
            <a:extLst>
              <a:ext uri="{FF2B5EF4-FFF2-40B4-BE49-F238E27FC236}">
                <a16:creationId xmlns:a16="http://schemas.microsoft.com/office/drawing/2014/main" id="{C19CABBF-60CC-43B1-6417-6C668B2C94B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4371" y="707660"/>
            <a:ext cx="335111" cy="3785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F1488A-A20E-F40A-39CC-66921D141CE9}"/>
              </a:ext>
            </a:extLst>
          </p:cNvPr>
          <p:cNvSpPr txBox="1"/>
          <p:nvPr/>
        </p:nvSpPr>
        <p:spPr>
          <a:xfrm>
            <a:off x="1409482" y="635349"/>
            <a:ext cx="24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0DD05C-5CBC-71B6-B213-8E5BBA8C7C87}"/>
              </a:ext>
            </a:extLst>
          </p:cNvPr>
          <p:cNvSpPr txBox="1"/>
          <p:nvPr/>
        </p:nvSpPr>
        <p:spPr>
          <a:xfrm>
            <a:off x="15790292" y="695492"/>
            <a:ext cx="1510109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서비스 소개</a:t>
            </a:r>
            <a:endParaRPr lang="en-US" altLang="ko-KR" sz="1600" dirty="0">
              <a:solidFill>
                <a:srgbClr val="3B2F9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16EBB-5374-C805-5F74-7CDCCE62DFCB}"/>
              </a:ext>
            </a:extLst>
          </p:cNvPr>
          <p:cNvSpPr txBox="1"/>
          <p:nvPr/>
        </p:nvSpPr>
        <p:spPr>
          <a:xfrm>
            <a:off x="1074371" y="1436328"/>
            <a:ext cx="14880999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4800" dirty="0" err="1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취준생을</a:t>
            </a:r>
            <a:r>
              <a:rPr lang="ko-KR" altLang="en-US" sz="48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위한 </a:t>
            </a:r>
            <a:r>
              <a:rPr lang="ko-KR" altLang="en-US" sz="4800" dirty="0">
                <a:solidFill>
                  <a:srgbClr val="7E73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성격 유형별</a:t>
            </a:r>
            <a:r>
              <a:rPr lang="en-US" altLang="ko-KR" sz="4800" dirty="0">
                <a:solidFill>
                  <a:srgbClr val="7E73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ko-KR" altLang="en-US" sz="4800" dirty="0">
                <a:solidFill>
                  <a:srgbClr val="7E73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경험 및 정보 공유 커뮤니티 </a:t>
            </a:r>
            <a:r>
              <a:rPr lang="en-US" altLang="ko-KR" sz="48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‘</a:t>
            </a:r>
            <a:r>
              <a:rPr lang="ko-KR" altLang="en-US" sz="4800" dirty="0" err="1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베르데테르의</a:t>
            </a:r>
            <a:r>
              <a:rPr lang="ko-KR" altLang="en-US" sz="48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꿈틀</a:t>
            </a:r>
            <a:r>
              <a:rPr lang="en-US" altLang="ko-KR" sz="48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＇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9B18-94A0-A135-DDF8-1B3D4A0E4D98}"/>
              </a:ext>
            </a:extLst>
          </p:cNvPr>
          <p:cNvSpPr txBox="1"/>
          <p:nvPr/>
        </p:nvSpPr>
        <p:spPr>
          <a:xfrm>
            <a:off x="3296287" y="7505700"/>
            <a:ext cx="217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C5C5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solidFill>
                  <a:srgbClr val="5C5C5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추후 구현 예정</a:t>
            </a:r>
            <a:r>
              <a:rPr lang="en-US" altLang="ko-KR" dirty="0">
                <a:solidFill>
                  <a:srgbClr val="5C5C5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dirty="0">
              <a:solidFill>
                <a:srgbClr val="5C5C5C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60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>
            <a:extLst>
              <a:ext uri="{FF2B5EF4-FFF2-40B4-BE49-F238E27FC236}">
                <a16:creationId xmlns:a16="http://schemas.microsoft.com/office/drawing/2014/main" id="{FF398986-CAC9-33BA-E199-1DEF1EF726AE}"/>
              </a:ext>
            </a:extLst>
          </p:cNvPr>
          <p:cNvSpPr/>
          <p:nvPr/>
        </p:nvSpPr>
        <p:spPr>
          <a:xfrm>
            <a:off x="9602086" y="5600961"/>
            <a:ext cx="1916273" cy="1869864"/>
          </a:xfrm>
          <a:prstGeom prst="ellipse">
            <a:avLst/>
          </a:prstGeom>
          <a:solidFill>
            <a:srgbClr val="BCB6E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B1A9067-A60C-0920-A10B-63011D428BDE}"/>
              </a:ext>
            </a:extLst>
          </p:cNvPr>
          <p:cNvSpPr/>
          <p:nvPr/>
        </p:nvSpPr>
        <p:spPr>
          <a:xfrm>
            <a:off x="9579555" y="3255178"/>
            <a:ext cx="1916273" cy="1869864"/>
          </a:xfrm>
          <a:prstGeom prst="ellipse">
            <a:avLst/>
          </a:prstGeom>
          <a:solidFill>
            <a:srgbClr val="BCB6E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ko-KR" altLang="en-US"/>
          </a:p>
        </p:txBody>
      </p:sp>
      <p:pic>
        <p:nvPicPr>
          <p:cNvPr id="62" name="그림 61" descr="인형, 실내, 장난감, 하얀색이(가) 표시된 사진&#10;&#10;자동 생성된 설명">
            <a:extLst>
              <a:ext uri="{FF2B5EF4-FFF2-40B4-BE49-F238E27FC236}">
                <a16:creationId xmlns:a16="http://schemas.microsoft.com/office/drawing/2014/main" id="{70E18764-2882-E939-5FB8-6F0D3E374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" r="1460" b="16276"/>
          <a:stretch>
            <a:fillRect/>
          </a:stretch>
        </p:blipFill>
        <p:spPr>
          <a:xfrm>
            <a:off x="9564315" y="3395216"/>
            <a:ext cx="1916274" cy="1743946"/>
          </a:xfrm>
          <a:custGeom>
            <a:avLst/>
            <a:gdLst>
              <a:gd name="connsiteX0" fmla="*/ 492423 w 1916274"/>
              <a:gd name="connsiteY0" fmla="*/ 0 h 1747261"/>
              <a:gd name="connsiteX1" fmla="*/ 1423852 w 1916274"/>
              <a:gd name="connsiteY1" fmla="*/ 0 h 1747261"/>
              <a:gd name="connsiteX2" fmla="*/ 1493840 w 1916274"/>
              <a:gd name="connsiteY2" fmla="*/ 37069 h 1747261"/>
              <a:gd name="connsiteX3" fmla="*/ 1916274 w 1916274"/>
              <a:gd name="connsiteY3" fmla="*/ 812329 h 1747261"/>
              <a:gd name="connsiteX4" fmla="*/ 958137 w 1916274"/>
              <a:gd name="connsiteY4" fmla="*/ 1747261 h 1747261"/>
              <a:gd name="connsiteX5" fmla="*/ 0 w 1916274"/>
              <a:gd name="connsiteY5" fmla="*/ 812329 h 1747261"/>
              <a:gd name="connsiteX6" fmla="*/ 422434 w 1916274"/>
              <a:gd name="connsiteY6" fmla="*/ 37069 h 1747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6274" h="1747261">
                <a:moveTo>
                  <a:pt x="492423" y="0"/>
                </a:moveTo>
                <a:lnTo>
                  <a:pt x="1423852" y="0"/>
                </a:lnTo>
                <a:lnTo>
                  <a:pt x="1493840" y="37069"/>
                </a:lnTo>
                <a:cubicBezTo>
                  <a:pt x="1748706" y="205083"/>
                  <a:pt x="1916274" y="489611"/>
                  <a:pt x="1916274" y="812329"/>
                </a:cubicBezTo>
                <a:cubicBezTo>
                  <a:pt x="1916274" y="1328678"/>
                  <a:pt x="1487301" y="1747261"/>
                  <a:pt x="958137" y="1747261"/>
                </a:cubicBezTo>
                <a:cubicBezTo>
                  <a:pt x="428973" y="1747261"/>
                  <a:pt x="0" y="1328678"/>
                  <a:pt x="0" y="812329"/>
                </a:cubicBezTo>
                <a:cubicBezTo>
                  <a:pt x="0" y="489611"/>
                  <a:pt x="167568" y="205083"/>
                  <a:pt x="422434" y="37069"/>
                </a:cubicBezTo>
                <a:close/>
              </a:path>
            </a:pathLst>
          </a:custGeom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19484B5A-D3FB-1B16-4E8F-444718ABF104}"/>
              </a:ext>
            </a:extLst>
          </p:cNvPr>
          <p:cNvSpPr/>
          <p:nvPr/>
        </p:nvSpPr>
        <p:spPr>
          <a:xfrm>
            <a:off x="947526" y="8041023"/>
            <a:ext cx="1916273" cy="1869864"/>
          </a:xfrm>
          <a:prstGeom prst="ellipse">
            <a:avLst/>
          </a:prstGeom>
          <a:solidFill>
            <a:srgbClr val="BCB6E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FDD0A21-B35E-A032-824F-9E93FC0E499B}"/>
              </a:ext>
            </a:extLst>
          </p:cNvPr>
          <p:cNvSpPr/>
          <p:nvPr/>
        </p:nvSpPr>
        <p:spPr>
          <a:xfrm>
            <a:off x="947526" y="5682606"/>
            <a:ext cx="1916273" cy="1869864"/>
          </a:xfrm>
          <a:prstGeom prst="ellipse">
            <a:avLst/>
          </a:prstGeom>
          <a:solidFill>
            <a:srgbClr val="BCB6E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77251AD-9A75-CA68-EE16-91B328282F93}"/>
              </a:ext>
            </a:extLst>
          </p:cNvPr>
          <p:cNvGrpSpPr/>
          <p:nvPr/>
        </p:nvGrpSpPr>
        <p:grpSpPr>
          <a:xfrm>
            <a:off x="966244" y="5636621"/>
            <a:ext cx="16208208" cy="1932418"/>
            <a:chOff x="964173" y="5788386"/>
            <a:chExt cx="16208208" cy="1932418"/>
          </a:xfrm>
        </p:grpSpPr>
        <p:pic>
          <p:nvPicPr>
            <p:cNvPr id="48" name="그림 47" descr="인형, 장난감, 어두운이(가) 표시된 사진&#10;&#10;자동 생성된 설명">
              <a:extLst>
                <a:ext uri="{FF2B5EF4-FFF2-40B4-BE49-F238E27FC236}">
                  <a16:creationId xmlns:a16="http://schemas.microsoft.com/office/drawing/2014/main" id="{7C5D8D19-E9B0-0682-9422-8A52885B8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390" r="23926" b="6048"/>
            <a:stretch>
              <a:fillRect/>
            </a:stretch>
          </p:blipFill>
          <p:spPr>
            <a:xfrm>
              <a:off x="9601200" y="5788386"/>
              <a:ext cx="1907797" cy="1869864"/>
            </a:xfrm>
            <a:custGeom>
              <a:avLst/>
              <a:gdLst>
                <a:gd name="connsiteX0" fmla="*/ 949660 w 1907797"/>
                <a:gd name="connsiteY0" fmla="*/ 0 h 1869864"/>
                <a:gd name="connsiteX1" fmla="*/ 1907797 w 1907797"/>
                <a:gd name="connsiteY1" fmla="*/ 934932 h 1869864"/>
                <a:gd name="connsiteX2" fmla="*/ 949660 w 1907797"/>
                <a:gd name="connsiteY2" fmla="*/ 1869864 h 1869864"/>
                <a:gd name="connsiteX3" fmla="*/ 10989 w 1907797"/>
                <a:gd name="connsiteY3" fmla="*/ 1123354 h 1869864"/>
                <a:gd name="connsiteX4" fmla="*/ 0 w 1907797"/>
                <a:gd name="connsiteY4" fmla="*/ 1053095 h 1869864"/>
                <a:gd name="connsiteX5" fmla="*/ 0 w 1907797"/>
                <a:gd name="connsiteY5" fmla="*/ 816770 h 1869864"/>
                <a:gd name="connsiteX6" fmla="*/ 10989 w 1907797"/>
                <a:gd name="connsiteY6" fmla="*/ 746511 h 1869864"/>
                <a:gd name="connsiteX7" fmla="*/ 949660 w 1907797"/>
                <a:gd name="connsiteY7" fmla="*/ 0 h 186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7797" h="1869864">
                  <a:moveTo>
                    <a:pt x="949660" y="0"/>
                  </a:moveTo>
                  <a:cubicBezTo>
                    <a:pt x="1478824" y="0"/>
                    <a:pt x="1907797" y="418583"/>
                    <a:pt x="1907797" y="934932"/>
                  </a:cubicBezTo>
                  <a:cubicBezTo>
                    <a:pt x="1907797" y="1451281"/>
                    <a:pt x="1478824" y="1869864"/>
                    <a:pt x="949660" y="1869864"/>
                  </a:cubicBezTo>
                  <a:cubicBezTo>
                    <a:pt x="486642" y="1869864"/>
                    <a:pt x="100332" y="1549387"/>
                    <a:pt x="10989" y="1123354"/>
                  </a:cubicBezTo>
                  <a:lnTo>
                    <a:pt x="0" y="1053095"/>
                  </a:lnTo>
                  <a:lnTo>
                    <a:pt x="0" y="816770"/>
                  </a:lnTo>
                  <a:lnTo>
                    <a:pt x="10989" y="746511"/>
                  </a:lnTo>
                  <a:cubicBezTo>
                    <a:pt x="100332" y="320478"/>
                    <a:pt x="486642" y="0"/>
                    <a:pt x="949660" y="0"/>
                  </a:cubicBezTo>
                  <a:close/>
                </a:path>
              </a:pathLst>
            </a:custGeom>
          </p:spPr>
        </p:pic>
        <p:pic>
          <p:nvPicPr>
            <p:cNvPr id="54" name="그림 53" descr="인형, 장난감이(가) 표시된 사진&#10;&#10;자동 생성된 설명">
              <a:extLst>
                <a:ext uri="{FF2B5EF4-FFF2-40B4-BE49-F238E27FC236}">
                  <a16:creationId xmlns:a16="http://schemas.microsoft.com/office/drawing/2014/main" id="{715E1F2D-594C-5343-ABB5-49B1901C4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1" t="7020" r="9354" b="10922"/>
            <a:stretch>
              <a:fillRect/>
            </a:stretch>
          </p:blipFill>
          <p:spPr>
            <a:xfrm>
              <a:off x="964173" y="5850940"/>
              <a:ext cx="1916274" cy="1869864"/>
            </a:xfrm>
            <a:custGeom>
              <a:avLst/>
              <a:gdLst>
                <a:gd name="connsiteX0" fmla="*/ 958137 w 1916274"/>
                <a:gd name="connsiteY0" fmla="*/ 0 h 1869864"/>
                <a:gd name="connsiteX1" fmla="*/ 1916274 w 1916274"/>
                <a:gd name="connsiteY1" fmla="*/ 934932 h 1869864"/>
                <a:gd name="connsiteX2" fmla="*/ 958137 w 1916274"/>
                <a:gd name="connsiteY2" fmla="*/ 1869864 h 1869864"/>
                <a:gd name="connsiteX3" fmla="*/ 0 w 1916274"/>
                <a:gd name="connsiteY3" fmla="*/ 934932 h 1869864"/>
                <a:gd name="connsiteX4" fmla="*/ 958137 w 1916274"/>
                <a:gd name="connsiteY4" fmla="*/ 0 h 186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6274" h="1869864">
                  <a:moveTo>
                    <a:pt x="958137" y="0"/>
                  </a:moveTo>
                  <a:cubicBezTo>
                    <a:pt x="1487301" y="0"/>
                    <a:pt x="1916274" y="418583"/>
                    <a:pt x="1916274" y="934932"/>
                  </a:cubicBezTo>
                  <a:cubicBezTo>
                    <a:pt x="1916274" y="1451281"/>
                    <a:pt x="1487301" y="1869864"/>
                    <a:pt x="958137" y="1869864"/>
                  </a:cubicBezTo>
                  <a:cubicBezTo>
                    <a:pt x="428973" y="1869864"/>
                    <a:pt x="0" y="1451281"/>
                    <a:pt x="0" y="934932"/>
                  </a:cubicBezTo>
                  <a:cubicBezTo>
                    <a:pt x="0" y="418583"/>
                    <a:pt x="428973" y="0"/>
                    <a:pt x="958137" y="0"/>
                  </a:cubicBezTo>
                  <a:close/>
                </a:path>
              </a:pathLst>
            </a:cu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C78C3C2-ECA7-6FD0-56DE-8BCBE57F5F1E}"/>
                </a:ext>
              </a:extLst>
            </p:cNvPr>
            <p:cNvSpPr txBox="1"/>
            <p:nvPr/>
          </p:nvSpPr>
          <p:spPr>
            <a:xfrm>
              <a:off x="3144982" y="6142926"/>
              <a:ext cx="6084121" cy="1470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8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엄태현</a:t>
              </a:r>
              <a:endPara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MBTI 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</a:t>
              </a:r>
              <a:r>
                <a:rPr lang="ko-KR" altLang="en-US" sz="2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전처리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NLP 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모델링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회원가입 페이지 구현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테스트 결과 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Async 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구현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534124-E25E-5D90-E395-28DC761D8D01}"/>
                </a:ext>
              </a:extLst>
            </p:cNvPr>
            <p:cNvSpPr txBox="1"/>
            <p:nvPr/>
          </p:nvSpPr>
          <p:spPr>
            <a:xfrm>
              <a:off x="11887200" y="6246860"/>
              <a:ext cx="5285181" cy="1470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8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오승은</a:t>
              </a:r>
              <a:endPara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공공 데이터 수집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로그인 페이지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구현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캐릭터 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CRUD</a:t>
              </a:r>
              <a:endPara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EAA2D4C8-E2F4-019D-F715-C4AFE6C435DD}"/>
              </a:ext>
            </a:extLst>
          </p:cNvPr>
          <p:cNvSpPr/>
          <p:nvPr/>
        </p:nvSpPr>
        <p:spPr>
          <a:xfrm>
            <a:off x="947526" y="3362270"/>
            <a:ext cx="1916273" cy="1869864"/>
          </a:xfrm>
          <a:prstGeom prst="ellipse">
            <a:avLst/>
          </a:prstGeom>
          <a:solidFill>
            <a:srgbClr val="BCB6E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F8735D6-7221-9A6E-BC3F-08BADCD1A1D7}"/>
              </a:ext>
            </a:extLst>
          </p:cNvPr>
          <p:cNvSpPr/>
          <p:nvPr/>
        </p:nvSpPr>
        <p:spPr>
          <a:xfrm>
            <a:off x="947526" y="1483001"/>
            <a:ext cx="16426074" cy="1234111"/>
          </a:xfrm>
          <a:prstGeom prst="roundRect">
            <a:avLst/>
          </a:prstGeom>
          <a:solidFill>
            <a:srgbClr val="F7F7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5BAA26-972B-CA13-DBF6-E9065B70CC11}"/>
              </a:ext>
            </a:extLst>
          </p:cNvPr>
          <p:cNvSpPr txBox="1"/>
          <p:nvPr/>
        </p:nvSpPr>
        <p:spPr>
          <a:xfrm>
            <a:off x="1191553" y="1455420"/>
            <a:ext cx="16141994" cy="11747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600" dirty="0">
                <a:solidFill>
                  <a:srgbClr val="3B2F9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Team:</a:t>
            </a:r>
            <a:r>
              <a:rPr lang="ko-KR" altLang="en-US" sz="3600" dirty="0">
                <a:solidFill>
                  <a:srgbClr val="3B2F9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꿈틀 공방</a:t>
            </a:r>
            <a:endParaRPr lang="en-US" altLang="ko-KR" sz="3600" dirty="0">
              <a:solidFill>
                <a:srgbClr val="3B2F95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꿈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뜀틀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꿈틀로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꿈을 위해 도약하는 이들을 위한 서비스를 만드는 공방이라는 의미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1894BF-9A3D-1385-9A1B-56F4632C1F90}"/>
              </a:ext>
            </a:extLst>
          </p:cNvPr>
          <p:cNvSpPr txBox="1"/>
          <p:nvPr/>
        </p:nvSpPr>
        <p:spPr>
          <a:xfrm>
            <a:off x="3172427" y="3659288"/>
            <a:ext cx="6703018" cy="2356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강지원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팀장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MBTI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메인페이지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본인확인 페이지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마이페이지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성격유형 테스트 페이지 구현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게시판 및 캐릭터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CRUD</a:t>
            </a:r>
          </a:p>
          <a:p>
            <a:pPr>
              <a:lnSpc>
                <a:spcPct val="120000"/>
              </a:lnSpc>
            </a:pPr>
            <a:endParaRPr lang="ko-KR" altLang="en-US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079ECE-C917-5810-1149-B984A7053930}"/>
              </a:ext>
            </a:extLst>
          </p:cNvPr>
          <p:cNvSpPr txBox="1"/>
          <p:nvPr/>
        </p:nvSpPr>
        <p:spPr>
          <a:xfrm>
            <a:off x="11887200" y="3554185"/>
            <a:ext cx="5791200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김영재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공공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수집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게시판 글쓰기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댓글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CRUD</a:t>
            </a:r>
            <a:endParaRPr lang="ko-KR" altLang="en-US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9AB192-43E9-0FBD-F5B7-D5664802168E}"/>
              </a:ext>
            </a:extLst>
          </p:cNvPr>
          <p:cNvGrpSpPr/>
          <p:nvPr/>
        </p:nvGrpSpPr>
        <p:grpSpPr>
          <a:xfrm>
            <a:off x="966244" y="8067173"/>
            <a:ext cx="8406357" cy="1869864"/>
            <a:chOff x="2389871" y="7383692"/>
            <a:chExt cx="8406357" cy="186986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C4F39D-AD32-1AEE-0ACF-B1CAF0CB8F8D}"/>
                </a:ext>
              </a:extLst>
            </p:cNvPr>
            <p:cNvSpPr txBox="1"/>
            <p:nvPr/>
          </p:nvSpPr>
          <p:spPr>
            <a:xfrm>
              <a:off x="4570680" y="7383692"/>
              <a:ext cx="6225548" cy="1470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8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장민지</a:t>
              </a:r>
              <a:endPara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성격유형 테스트 기능 구현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MBTI 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수집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및 </a:t>
              </a:r>
              <a:r>
                <a:rPr lang="ko-KR" altLang="en-US" sz="2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전처리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업무</a:t>
              </a:r>
            </a:p>
          </p:txBody>
        </p:sp>
        <p:pic>
          <p:nvPicPr>
            <p:cNvPr id="50" name="그림 49" descr="실내, 장난감, 인형, 어두운이(가) 표시된 사진&#10;&#10;자동 생성된 설명">
              <a:extLst>
                <a:ext uri="{FF2B5EF4-FFF2-40B4-BE49-F238E27FC236}">
                  <a16:creationId xmlns:a16="http://schemas.microsoft.com/office/drawing/2014/main" id="{E7C713EF-5A5A-FE02-3F32-5126B4767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0" t="342" r="10545" b="16418"/>
            <a:stretch>
              <a:fillRect/>
            </a:stretch>
          </p:blipFill>
          <p:spPr>
            <a:xfrm>
              <a:off x="2389871" y="7383692"/>
              <a:ext cx="1916274" cy="1869864"/>
            </a:xfrm>
            <a:custGeom>
              <a:avLst/>
              <a:gdLst>
                <a:gd name="connsiteX0" fmla="*/ 958137 w 1916274"/>
                <a:gd name="connsiteY0" fmla="*/ 0 h 1869864"/>
                <a:gd name="connsiteX1" fmla="*/ 1916274 w 1916274"/>
                <a:gd name="connsiteY1" fmla="*/ 934932 h 1869864"/>
                <a:gd name="connsiteX2" fmla="*/ 958137 w 1916274"/>
                <a:gd name="connsiteY2" fmla="*/ 1869864 h 1869864"/>
                <a:gd name="connsiteX3" fmla="*/ 0 w 1916274"/>
                <a:gd name="connsiteY3" fmla="*/ 934932 h 1869864"/>
                <a:gd name="connsiteX4" fmla="*/ 958137 w 1916274"/>
                <a:gd name="connsiteY4" fmla="*/ 0 h 186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6274" h="1869864">
                  <a:moveTo>
                    <a:pt x="958137" y="0"/>
                  </a:moveTo>
                  <a:cubicBezTo>
                    <a:pt x="1487301" y="0"/>
                    <a:pt x="1916274" y="418583"/>
                    <a:pt x="1916274" y="934932"/>
                  </a:cubicBezTo>
                  <a:cubicBezTo>
                    <a:pt x="1916274" y="1451281"/>
                    <a:pt x="1487301" y="1869864"/>
                    <a:pt x="958137" y="1869864"/>
                  </a:cubicBezTo>
                  <a:cubicBezTo>
                    <a:pt x="428973" y="1869864"/>
                    <a:pt x="0" y="1451281"/>
                    <a:pt x="0" y="934932"/>
                  </a:cubicBezTo>
                  <a:cubicBezTo>
                    <a:pt x="0" y="418583"/>
                    <a:pt x="428973" y="0"/>
                    <a:pt x="958137" y="0"/>
                  </a:cubicBezTo>
                  <a:close/>
                </a:path>
              </a:pathLst>
            </a:custGeom>
          </p:spPr>
        </p:pic>
      </p:grpSp>
      <p:pic>
        <p:nvPicPr>
          <p:cNvPr id="67" name="그림 66" descr="인형, 장난감, 어두운이(가) 표시된 사진&#10;&#10;자동 생성된 설명">
            <a:extLst>
              <a:ext uri="{FF2B5EF4-FFF2-40B4-BE49-F238E27FC236}">
                <a16:creationId xmlns:a16="http://schemas.microsoft.com/office/drawing/2014/main" id="{6C447A66-2B56-7EEA-7BE4-824FE01068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4" b="22981"/>
          <a:stretch>
            <a:fillRect/>
          </a:stretch>
        </p:blipFill>
        <p:spPr>
          <a:xfrm>
            <a:off x="947525" y="3463335"/>
            <a:ext cx="1916274" cy="1748556"/>
          </a:xfrm>
          <a:custGeom>
            <a:avLst/>
            <a:gdLst>
              <a:gd name="connsiteX0" fmla="*/ 487150 w 1916274"/>
              <a:gd name="connsiteY0" fmla="*/ 0 h 1748556"/>
              <a:gd name="connsiteX1" fmla="*/ 1429125 w 1916274"/>
              <a:gd name="connsiteY1" fmla="*/ 0 h 1748556"/>
              <a:gd name="connsiteX2" fmla="*/ 1493840 w 1916274"/>
              <a:gd name="connsiteY2" fmla="*/ 38364 h 1748556"/>
              <a:gd name="connsiteX3" fmla="*/ 1916274 w 1916274"/>
              <a:gd name="connsiteY3" fmla="*/ 813624 h 1748556"/>
              <a:gd name="connsiteX4" fmla="*/ 958137 w 1916274"/>
              <a:gd name="connsiteY4" fmla="*/ 1748556 h 1748556"/>
              <a:gd name="connsiteX5" fmla="*/ 0 w 1916274"/>
              <a:gd name="connsiteY5" fmla="*/ 813624 h 1748556"/>
              <a:gd name="connsiteX6" fmla="*/ 422434 w 1916274"/>
              <a:gd name="connsiteY6" fmla="*/ 38364 h 174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6274" h="1748556">
                <a:moveTo>
                  <a:pt x="487150" y="0"/>
                </a:moveTo>
                <a:lnTo>
                  <a:pt x="1429125" y="0"/>
                </a:lnTo>
                <a:lnTo>
                  <a:pt x="1493840" y="38364"/>
                </a:lnTo>
                <a:cubicBezTo>
                  <a:pt x="1748707" y="206378"/>
                  <a:pt x="1916274" y="490906"/>
                  <a:pt x="1916274" y="813624"/>
                </a:cubicBezTo>
                <a:cubicBezTo>
                  <a:pt x="1916274" y="1329973"/>
                  <a:pt x="1487301" y="1748556"/>
                  <a:pt x="958137" y="1748556"/>
                </a:cubicBezTo>
                <a:cubicBezTo>
                  <a:pt x="428973" y="1748556"/>
                  <a:pt x="0" y="1329973"/>
                  <a:pt x="0" y="813624"/>
                </a:cubicBezTo>
                <a:cubicBezTo>
                  <a:pt x="0" y="490906"/>
                  <a:pt x="167568" y="206378"/>
                  <a:pt x="422434" y="38364"/>
                </a:cubicBezTo>
                <a:close/>
              </a:path>
            </a:pathLst>
          </a:custGeom>
        </p:spPr>
      </p:pic>
      <p:pic>
        <p:nvPicPr>
          <p:cNvPr id="3" name="Object 6">
            <a:extLst>
              <a:ext uri="{FF2B5EF4-FFF2-40B4-BE49-F238E27FC236}">
                <a16:creationId xmlns:a16="http://schemas.microsoft.com/office/drawing/2014/main" id="{C983A882-C8B9-B5C3-1B28-FBDA0436A042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4371" y="707660"/>
            <a:ext cx="335111" cy="3785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3450EA-6949-779B-7DE0-572E2EAAC5FF}"/>
              </a:ext>
            </a:extLst>
          </p:cNvPr>
          <p:cNvSpPr txBox="1"/>
          <p:nvPr/>
        </p:nvSpPr>
        <p:spPr>
          <a:xfrm>
            <a:off x="1409482" y="635349"/>
            <a:ext cx="24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개요</a:t>
            </a:r>
          </a:p>
        </p:txBody>
      </p: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1E77B768-8D83-879F-E2C5-1E98E9BFB998}"/>
              </a:ext>
            </a:extLst>
          </p:cNvPr>
          <p:cNvGrpSpPr/>
          <p:nvPr/>
        </p:nvGrpSpPr>
        <p:grpSpPr>
          <a:xfrm>
            <a:off x="3296287" y="833245"/>
            <a:ext cx="12521214" cy="95238"/>
            <a:chOff x="3296287" y="833245"/>
            <a:chExt cx="12521214" cy="95238"/>
          </a:xfrm>
        </p:grpSpPr>
        <p:pic>
          <p:nvPicPr>
            <p:cNvPr id="6" name="Object 20">
              <a:extLst>
                <a:ext uri="{FF2B5EF4-FFF2-40B4-BE49-F238E27FC236}">
                  <a16:creationId xmlns:a16="http://schemas.microsoft.com/office/drawing/2014/main" id="{016D818E-D65F-B397-6DA7-95F323A35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96287" y="833245"/>
              <a:ext cx="12521214" cy="9523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4F9D7A7-AB68-D2A6-954B-F352F94E2E96}"/>
              </a:ext>
            </a:extLst>
          </p:cNvPr>
          <p:cNvSpPr txBox="1"/>
          <p:nvPr/>
        </p:nvSpPr>
        <p:spPr>
          <a:xfrm>
            <a:off x="15790292" y="695492"/>
            <a:ext cx="1510109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 구성 및 역할</a:t>
            </a:r>
            <a:endParaRPr lang="en-US" altLang="ko-KR" sz="1600" dirty="0">
              <a:solidFill>
                <a:srgbClr val="3B2F9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74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EF1488A-A20E-F40A-39CC-66921D141CE9}"/>
              </a:ext>
            </a:extLst>
          </p:cNvPr>
          <p:cNvSpPr txBox="1"/>
          <p:nvPr/>
        </p:nvSpPr>
        <p:spPr>
          <a:xfrm>
            <a:off x="1409482" y="635349"/>
            <a:ext cx="24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내용</a:t>
            </a:r>
          </a:p>
        </p:txBody>
      </p:sp>
      <p:pic>
        <p:nvPicPr>
          <p:cNvPr id="2" name="Object 12">
            <a:extLst>
              <a:ext uri="{FF2B5EF4-FFF2-40B4-BE49-F238E27FC236}">
                <a16:creationId xmlns:a16="http://schemas.microsoft.com/office/drawing/2014/main" id="{D3AFC8E4-8F76-C939-80AF-89CFB7B90D6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2620" y="739203"/>
            <a:ext cx="371721" cy="378559"/>
          </a:xfrm>
          <a:prstGeom prst="rect">
            <a:avLst/>
          </a:prstGeom>
        </p:spPr>
      </p:pic>
      <p:grpSp>
        <p:nvGrpSpPr>
          <p:cNvPr id="4" name="그룹 1004">
            <a:extLst>
              <a:ext uri="{FF2B5EF4-FFF2-40B4-BE49-F238E27FC236}">
                <a16:creationId xmlns:a16="http://schemas.microsoft.com/office/drawing/2014/main" id="{4DE87A0F-101E-D6FC-4528-A34C5EA22F92}"/>
              </a:ext>
            </a:extLst>
          </p:cNvPr>
          <p:cNvGrpSpPr/>
          <p:nvPr/>
        </p:nvGrpSpPr>
        <p:grpSpPr>
          <a:xfrm>
            <a:off x="3296287" y="833245"/>
            <a:ext cx="12521214" cy="95238"/>
            <a:chOff x="3296287" y="833245"/>
            <a:chExt cx="12521214" cy="95238"/>
          </a:xfrm>
        </p:grpSpPr>
        <p:pic>
          <p:nvPicPr>
            <p:cNvPr id="5" name="Object 20">
              <a:extLst>
                <a:ext uri="{FF2B5EF4-FFF2-40B4-BE49-F238E27FC236}">
                  <a16:creationId xmlns:a16="http://schemas.microsoft.com/office/drawing/2014/main" id="{8D59EE9A-BEA9-8BD8-A5FA-A8FE26C55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6287" y="833245"/>
              <a:ext cx="12521214" cy="95238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5817E36-A62F-9B9B-91F4-F55E5EBA0281}"/>
              </a:ext>
            </a:extLst>
          </p:cNvPr>
          <p:cNvSpPr txBox="1"/>
          <p:nvPr/>
        </p:nvSpPr>
        <p:spPr>
          <a:xfrm>
            <a:off x="15790292" y="695492"/>
            <a:ext cx="1510109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개발환경</a:t>
            </a:r>
            <a:endParaRPr lang="en-US" altLang="ko-KR" sz="1600" dirty="0">
              <a:solidFill>
                <a:srgbClr val="3B2F9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36694-04E6-A713-34BC-27D888503E49}"/>
              </a:ext>
            </a:extLst>
          </p:cNvPr>
          <p:cNvSpPr txBox="1"/>
          <p:nvPr/>
        </p:nvSpPr>
        <p:spPr>
          <a:xfrm>
            <a:off x="842055" y="1473781"/>
            <a:ext cx="456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환경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DA076B-F7CD-8062-9D9D-BB1D53997F8D}"/>
              </a:ext>
            </a:extLst>
          </p:cNvPr>
          <p:cNvSpPr/>
          <p:nvPr/>
        </p:nvSpPr>
        <p:spPr>
          <a:xfrm>
            <a:off x="842055" y="2517999"/>
            <a:ext cx="16226745" cy="6641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AC347A-9012-4663-2DD2-3C2C266E03CD}"/>
              </a:ext>
            </a:extLst>
          </p:cNvPr>
          <p:cNvSpPr txBox="1"/>
          <p:nvPr/>
        </p:nvSpPr>
        <p:spPr>
          <a:xfrm>
            <a:off x="1649285" y="7124700"/>
            <a:ext cx="127284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sts4-4.15.3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669799-013C-BF08-6F9D-3BD178CCB83E}"/>
              </a:ext>
            </a:extLst>
          </p:cNvPr>
          <p:cNvSpPr/>
          <p:nvPr/>
        </p:nvSpPr>
        <p:spPr>
          <a:xfrm>
            <a:off x="1338623" y="3077885"/>
            <a:ext cx="45719" cy="5574719"/>
          </a:xfrm>
          <a:prstGeom prst="rect">
            <a:avLst/>
          </a:prstGeom>
          <a:solidFill>
            <a:srgbClr val="3B2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C466753-FBEA-41B1-5435-C52994CC6B92}"/>
              </a:ext>
            </a:extLst>
          </p:cNvPr>
          <p:cNvSpPr/>
          <p:nvPr/>
        </p:nvSpPr>
        <p:spPr>
          <a:xfrm>
            <a:off x="1221392" y="4229100"/>
            <a:ext cx="304801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3B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B1EC2A-7D21-1168-99AF-BFED7ACD81F3}"/>
              </a:ext>
            </a:extLst>
          </p:cNvPr>
          <p:cNvSpPr txBox="1"/>
          <p:nvPr/>
        </p:nvSpPr>
        <p:spPr>
          <a:xfrm>
            <a:off x="1637027" y="4101525"/>
            <a:ext cx="34594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운영체제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470BEA-6C55-79C6-DE5B-DFAEFD2AEDE2}"/>
              </a:ext>
            </a:extLst>
          </p:cNvPr>
          <p:cNvSpPr txBox="1"/>
          <p:nvPr/>
        </p:nvSpPr>
        <p:spPr>
          <a:xfrm>
            <a:off x="1676401" y="4834235"/>
            <a:ext cx="27300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window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547D616-703B-D4DC-4D69-5B57BD095D19}"/>
              </a:ext>
            </a:extLst>
          </p:cNvPr>
          <p:cNvSpPr/>
          <p:nvPr/>
        </p:nvSpPr>
        <p:spPr>
          <a:xfrm>
            <a:off x="1198481" y="6591300"/>
            <a:ext cx="304801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3B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661E29-1D7B-C0B7-64F6-0E16B58FB735}"/>
              </a:ext>
            </a:extLst>
          </p:cNvPr>
          <p:cNvSpPr txBox="1"/>
          <p:nvPr/>
        </p:nvSpPr>
        <p:spPr>
          <a:xfrm>
            <a:off x="1620513" y="6463725"/>
            <a:ext cx="34594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AFB46A-6F72-5A67-5F9E-BCF0DC3BF880}"/>
              </a:ext>
            </a:extLst>
          </p:cNvPr>
          <p:cNvSpPr txBox="1"/>
          <p:nvPr/>
        </p:nvSpPr>
        <p:spPr>
          <a:xfrm>
            <a:off x="9342119" y="7304016"/>
            <a:ext cx="34594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쿼리툴</a:t>
            </a:r>
            <a:endParaRPr lang="ko-KR" altLang="en-US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043532-10BC-A662-1393-4EDB770C09AB}"/>
              </a:ext>
            </a:extLst>
          </p:cNvPr>
          <p:cNvSpPr txBox="1"/>
          <p:nvPr/>
        </p:nvSpPr>
        <p:spPr>
          <a:xfrm>
            <a:off x="9380989" y="7933310"/>
            <a:ext cx="27348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DBeaver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22.1.2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2B5E1C-0DD0-2960-7B8E-9E19FB583AB5}"/>
              </a:ext>
            </a:extLst>
          </p:cNvPr>
          <p:cNvGrpSpPr/>
          <p:nvPr/>
        </p:nvGrpSpPr>
        <p:grpSpPr>
          <a:xfrm>
            <a:off x="8955427" y="3077885"/>
            <a:ext cx="3898027" cy="5574719"/>
            <a:chOff x="1198480" y="3241431"/>
            <a:chExt cx="3898027" cy="557471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77E3B6B-1F75-058E-3EAE-7D2E622CB6C4}"/>
                </a:ext>
              </a:extLst>
            </p:cNvPr>
            <p:cNvSpPr/>
            <p:nvPr/>
          </p:nvSpPr>
          <p:spPr>
            <a:xfrm>
              <a:off x="1338622" y="3241431"/>
              <a:ext cx="45719" cy="5574719"/>
            </a:xfrm>
            <a:prstGeom prst="rect">
              <a:avLst/>
            </a:prstGeom>
            <a:solidFill>
              <a:srgbClr val="3B2F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34F5B40-9A9C-9A4F-4FF5-3DE33F91F8B6}"/>
                </a:ext>
              </a:extLst>
            </p:cNvPr>
            <p:cNvSpPr/>
            <p:nvPr/>
          </p:nvSpPr>
          <p:spPr>
            <a:xfrm>
              <a:off x="1221391" y="3905440"/>
              <a:ext cx="304801" cy="3048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3B2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B22EA2-48CE-7DA4-2E8A-E61EDD7FD8C2}"/>
                </a:ext>
              </a:extLst>
            </p:cNvPr>
            <p:cNvSpPr txBox="1"/>
            <p:nvPr/>
          </p:nvSpPr>
          <p:spPr>
            <a:xfrm>
              <a:off x="1637026" y="3770621"/>
              <a:ext cx="345948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JDK</a:t>
              </a:r>
              <a:endPara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C2849A-7D14-346E-55A8-40137C817722}"/>
                </a:ext>
              </a:extLst>
            </p:cNvPr>
            <p:cNvSpPr txBox="1"/>
            <p:nvPr/>
          </p:nvSpPr>
          <p:spPr>
            <a:xfrm>
              <a:off x="1676400" y="4453235"/>
              <a:ext cx="273001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버전 </a:t>
              </a: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11.0.15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DE789A1-EB90-160A-FC2B-FCFEA18D6B9D}"/>
                </a:ext>
              </a:extLst>
            </p:cNvPr>
            <p:cNvSpPr/>
            <p:nvPr/>
          </p:nvSpPr>
          <p:spPr>
            <a:xfrm>
              <a:off x="1198480" y="5676900"/>
              <a:ext cx="304801" cy="3048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3B2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C9E501-8C3E-1CE0-8F7A-1E7A9D82E8EF}"/>
                </a:ext>
              </a:extLst>
            </p:cNvPr>
            <p:cNvSpPr txBox="1"/>
            <p:nvPr/>
          </p:nvSpPr>
          <p:spPr>
            <a:xfrm>
              <a:off x="1620512" y="5549325"/>
              <a:ext cx="345948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DBMS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2DD7065-ED0B-EAC5-EDEB-99C64BF934F0}"/>
                </a:ext>
              </a:extLst>
            </p:cNvPr>
            <p:cNvSpPr txBox="1"/>
            <p:nvPr/>
          </p:nvSpPr>
          <p:spPr>
            <a:xfrm>
              <a:off x="1671608" y="6198242"/>
              <a:ext cx="273481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MySQL 8.0.29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8BB2E3-54FF-6583-0996-75AC2580F1D8}"/>
              </a:ext>
            </a:extLst>
          </p:cNvPr>
          <p:cNvSpPr/>
          <p:nvPr/>
        </p:nvSpPr>
        <p:spPr>
          <a:xfrm>
            <a:off x="0" y="9486900"/>
            <a:ext cx="18288000" cy="1030325"/>
          </a:xfrm>
          <a:prstGeom prst="rect">
            <a:avLst/>
          </a:prstGeom>
          <a:solidFill>
            <a:srgbClr val="3B2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601654D-87BD-B71E-C953-62C158097540}"/>
              </a:ext>
            </a:extLst>
          </p:cNvPr>
          <p:cNvSpPr/>
          <p:nvPr/>
        </p:nvSpPr>
        <p:spPr>
          <a:xfrm>
            <a:off x="8965812" y="7427123"/>
            <a:ext cx="304801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3B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86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2459</TotalTime>
  <Words>1796</Words>
  <Application>Microsoft Office PowerPoint</Application>
  <PresentationFormat>사용자 지정</PresentationFormat>
  <Paragraphs>399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4" baseType="lpstr">
      <vt:lpstr>G마켓 산스 Bold</vt:lpstr>
      <vt:lpstr>noto</vt:lpstr>
      <vt:lpstr>Noto Sans KR</vt:lpstr>
      <vt:lpstr>Noto Sans KR Light</vt:lpstr>
      <vt:lpstr>Noto Sans KR Medium</vt:lpstr>
      <vt:lpstr>NotoKr</vt:lpstr>
      <vt:lpstr>나눔스퀘어</vt:lpstr>
      <vt:lpstr>나눔스퀘어 Bold</vt:lpstr>
      <vt:lpstr>나눔스퀘어 Light</vt:lpstr>
      <vt:lpstr>나눔스퀘어_ac</vt:lpstr>
      <vt:lpstr>나눔스퀘어_ac Bold</vt:lpstr>
      <vt:lpstr>나눔스퀘어_ac ExtraBold</vt:lpstr>
      <vt:lpstr>나눔스퀘어_ac 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pc 19</cp:lastModifiedBy>
  <cp:revision>355</cp:revision>
  <dcterms:created xsi:type="dcterms:W3CDTF">2022-07-19T10:17:38Z</dcterms:created>
  <dcterms:modified xsi:type="dcterms:W3CDTF">2022-08-26T00:23:14Z</dcterms:modified>
</cp:coreProperties>
</file>