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6" r:id="rId4"/>
    <p:sldId id="274" r:id="rId5"/>
    <p:sldId id="269" r:id="rId6"/>
    <p:sldId id="271" r:id="rId7"/>
    <p:sldId id="265" r:id="rId8"/>
    <p:sldId id="264" r:id="rId9"/>
    <p:sldId id="267" r:id="rId10"/>
    <p:sldId id="272" r:id="rId11"/>
    <p:sldId id="261" r:id="rId12"/>
    <p:sldId id="263" r:id="rId13"/>
    <p:sldId id="270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99DD67C-FBFC-4533-AE3F-4C6D6B501355}">
          <p14:sldIdLst>
            <p14:sldId id="256"/>
            <p14:sldId id="273"/>
            <p14:sldId id="266"/>
            <p14:sldId id="274"/>
            <p14:sldId id="269"/>
            <p14:sldId id="271"/>
            <p14:sldId id="265"/>
            <p14:sldId id="264"/>
          </p14:sldIdLst>
        </p14:section>
        <p14:section name="제목 없는 구역" id="{FEDC626A-CF4C-40E8-BE88-7395F6EA829E}">
          <p14:sldIdLst>
            <p14:sldId id="267"/>
            <p14:sldId id="272"/>
          </p14:sldIdLst>
        </p14:section>
        <p14:section name="제목 없는 구역" id="{BEF572E7-C795-4F53-90B2-43E9E51D4F65}">
          <p14:sldIdLst>
            <p14:sldId id="261"/>
            <p14:sldId id="263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55C4"/>
    <a:srgbClr val="3B2F95"/>
    <a:srgbClr val="BCB6E8"/>
    <a:srgbClr val="7E73CF"/>
    <a:srgbClr val="89E0FF"/>
    <a:srgbClr val="65D7FF"/>
    <a:srgbClr val="E2DFF5"/>
    <a:srgbClr val="F7F7F7"/>
    <a:srgbClr val="221B55"/>
    <a:srgbClr val="EB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90" autoAdjust="0"/>
  </p:normalViewPr>
  <p:slideViewPr>
    <p:cSldViewPr>
      <p:cViewPr>
        <p:scale>
          <a:sx n="56" d="100"/>
          <a:sy n="56" d="100"/>
        </p:scale>
        <p:origin x="6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psycho.cahyadsn.com/mbti_tes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B2F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86045" y="9074008"/>
            <a:ext cx="1626653" cy="1535922"/>
            <a:chOff x="14386045" y="9074008"/>
            <a:chExt cx="1626653" cy="15359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86045" y="9074008"/>
              <a:ext cx="1626653" cy="15359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482" y="3644520"/>
            <a:ext cx="10206480" cy="23996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80865" y="8362637"/>
            <a:ext cx="3950662" cy="5059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491820" y="925651"/>
            <a:ext cx="6171429" cy="2530813"/>
            <a:chOff x="14491820" y="925651"/>
            <a:chExt cx="6171429" cy="25308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680000">
              <a:off x="14491820" y="925651"/>
              <a:ext cx="6171429" cy="25308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524088" y="-2607887"/>
            <a:ext cx="7330005" cy="6065215"/>
            <a:chOff x="-2524088" y="-2607887"/>
            <a:chExt cx="7330005" cy="60652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000000">
              <a:off x="-2524088" y="-2607887"/>
              <a:ext cx="7330005" cy="60652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81005" y="7561537"/>
            <a:ext cx="5766628" cy="5766628"/>
            <a:chOff x="9281005" y="7561537"/>
            <a:chExt cx="5766628" cy="57666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9281005" y="7561537"/>
              <a:ext cx="5766628" cy="5766628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16A262-5539-72ED-4AA9-7175C67BC496}"/>
              </a:ext>
            </a:extLst>
          </p:cNvPr>
          <p:cNvSpPr/>
          <p:nvPr/>
        </p:nvSpPr>
        <p:spPr>
          <a:xfrm>
            <a:off x="2209800" y="7962900"/>
            <a:ext cx="2590800" cy="3048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2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37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41527-95A4-E9E8-7281-CB507AC5598F}"/>
              </a:ext>
            </a:extLst>
          </p:cNvPr>
          <p:cNvSpPr txBox="1"/>
          <p:nvPr/>
        </p:nvSpPr>
        <p:spPr>
          <a:xfrm>
            <a:off x="2438400" y="794583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KDT</a:t>
            </a:r>
            <a:r>
              <a:rPr lang="ko-KR" altLang="en-US" dirty="0">
                <a:solidFill>
                  <a:srgbClr val="3B2F9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휴먼교육센터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66A59A8-BFB1-B6D8-82CF-75759F100AB3}"/>
              </a:ext>
            </a:extLst>
          </p:cNvPr>
          <p:cNvSpPr txBox="1"/>
          <p:nvPr/>
        </p:nvSpPr>
        <p:spPr>
          <a:xfrm>
            <a:off x="949819" y="1277294"/>
            <a:ext cx="456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 명세서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DABC61-F692-1F25-0F59-ED3B6C1BB3FC}"/>
              </a:ext>
            </a:extLst>
          </p:cNvPr>
          <p:cNvGrpSpPr/>
          <p:nvPr/>
        </p:nvGrpSpPr>
        <p:grpSpPr>
          <a:xfrm>
            <a:off x="1033742" y="635349"/>
            <a:ext cx="16586469" cy="462504"/>
            <a:chOff x="1033742" y="635349"/>
            <a:chExt cx="16586469" cy="46250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842642" y="825036"/>
              <a:ext cx="13777569" cy="76199"/>
              <a:chOff x="3296287" y="833245"/>
              <a:chExt cx="12521214" cy="9523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96287" y="833245"/>
                <a:ext cx="12521214" cy="95238"/>
              </a:xfrm>
              <a:prstGeom prst="rect">
                <a:avLst/>
              </a:prstGeom>
            </p:spPr>
          </p:pic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DDCB8D0-2DF8-2D27-D710-88BCCFEFEF0D}"/>
                </a:ext>
              </a:extLst>
            </p:cNvPr>
            <p:cNvGrpSpPr/>
            <p:nvPr/>
          </p:nvGrpSpPr>
          <p:grpSpPr>
            <a:xfrm>
              <a:off x="1033742" y="635349"/>
              <a:ext cx="2843536" cy="462504"/>
              <a:chOff x="1033742" y="635349"/>
              <a:chExt cx="2843536" cy="46250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F1488A-A20E-F40A-39CC-66921D141CE9}"/>
                  </a:ext>
                </a:extLst>
              </p:cNvPr>
              <p:cNvSpPr txBox="1"/>
              <p:nvPr/>
            </p:nvSpPr>
            <p:spPr>
              <a:xfrm>
                <a:off x="1409482" y="635349"/>
                <a:ext cx="24677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3B2F95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프로젝트 수행내용</a:t>
                </a:r>
              </a:p>
            </p:txBody>
          </p:sp>
          <p:pic>
            <p:nvPicPr>
              <p:cNvPr id="20" name="Object 15">
                <a:extLst>
                  <a:ext uri="{FF2B5EF4-FFF2-40B4-BE49-F238E27FC236}">
                    <a16:creationId xmlns:a16="http://schemas.microsoft.com/office/drawing/2014/main" id="{623E6909-B4EC-3F3F-8184-6F88BC0C35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33742" y="719294"/>
                <a:ext cx="375740" cy="378559"/>
              </a:xfrm>
              <a:prstGeom prst="rect">
                <a:avLst/>
              </a:prstGeom>
            </p:spPr>
          </p:pic>
        </p:grpSp>
      </p:grp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9620B615-2C33-9B61-FB8C-B4DA75227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78607"/>
              </p:ext>
            </p:extLst>
          </p:nvPr>
        </p:nvGraphicFramePr>
        <p:xfrm>
          <a:off x="935965" y="2325024"/>
          <a:ext cx="16735584" cy="774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689">
                  <a:extLst>
                    <a:ext uri="{9D8B030D-6E8A-4147-A177-3AD203B41FA5}">
                      <a16:colId xmlns:a16="http://schemas.microsoft.com/office/drawing/2014/main" val="829156225"/>
                    </a:ext>
                  </a:extLst>
                </a:gridCol>
                <a:gridCol w="1749156">
                  <a:extLst>
                    <a:ext uri="{9D8B030D-6E8A-4147-A177-3AD203B41FA5}">
                      <a16:colId xmlns:a16="http://schemas.microsoft.com/office/drawing/2014/main" val="1325628041"/>
                    </a:ext>
                  </a:extLst>
                </a:gridCol>
                <a:gridCol w="2458398">
                  <a:extLst>
                    <a:ext uri="{9D8B030D-6E8A-4147-A177-3AD203B41FA5}">
                      <a16:colId xmlns:a16="http://schemas.microsoft.com/office/drawing/2014/main" val="3420004536"/>
                    </a:ext>
                  </a:extLst>
                </a:gridCol>
                <a:gridCol w="2727901">
                  <a:extLst>
                    <a:ext uri="{9D8B030D-6E8A-4147-A177-3AD203B41FA5}">
                      <a16:colId xmlns:a16="http://schemas.microsoft.com/office/drawing/2014/main" val="3147786232"/>
                    </a:ext>
                  </a:extLst>
                </a:gridCol>
                <a:gridCol w="2458398">
                  <a:extLst>
                    <a:ext uri="{9D8B030D-6E8A-4147-A177-3AD203B41FA5}">
                      <a16:colId xmlns:a16="http://schemas.microsoft.com/office/drawing/2014/main" val="3663475810"/>
                    </a:ext>
                  </a:extLst>
                </a:gridCol>
                <a:gridCol w="2241480">
                  <a:extLst>
                    <a:ext uri="{9D8B030D-6E8A-4147-A177-3AD203B41FA5}">
                      <a16:colId xmlns:a16="http://schemas.microsoft.com/office/drawing/2014/main" val="4090319433"/>
                    </a:ext>
                  </a:extLst>
                </a:gridCol>
                <a:gridCol w="3812562">
                  <a:extLst>
                    <a:ext uri="{9D8B030D-6E8A-4147-A177-3AD203B41FA5}">
                      <a16:colId xmlns:a16="http://schemas.microsoft.com/office/drawing/2014/main" val="558583435"/>
                    </a:ext>
                  </a:extLst>
                </a:gridCol>
              </a:tblGrid>
              <a:tr h="196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페이지 구분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noFill/>
                    </a:lnB>
                    <a:solidFill>
                      <a:srgbClr val="6355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주요기능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355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업무대분류</a:t>
                      </a:r>
                    </a:p>
                  </a:txBody>
                  <a:tcPr anchor="ctr">
                    <a:solidFill>
                      <a:srgbClr val="6355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업무중분류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solidFill>
                      <a:srgbClr val="6355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업무소분류</a:t>
                      </a:r>
                    </a:p>
                  </a:txBody>
                  <a:tcPr anchor="ctr">
                    <a:solidFill>
                      <a:srgbClr val="6355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세부항목</a:t>
                      </a:r>
                    </a:p>
                  </a:txBody>
                  <a:tcPr anchor="ctr">
                    <a:solidFill>
                      <a:srgbClr val="6355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코멘트</a:t>
                      </a:r>
                    </a:p>
                  </a:txBody>
                  <a:tcPr anchor="ctr">
                    <a:solidFill>
                      <a:srgbClr val="6355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582577"/>
                  </a:ext>
                </a:extLst>
              </a:tr>
              <a:tr h="0">
                <a:tc rowSpan="27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전체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회원관리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성격유형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성격유형 테스트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회원가입을 위한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사용자에 맞는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체크를 하지 않은 곳이 있을 경우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'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몇번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문항 체크를 하지 않았습니다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.'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알림창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407781"/>
                  </a:ext>
                </a:extLst>
              </a:tr>
              <a:tr h="2420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회원가입</a:t>
                      </a:r>
                      <a:endParaRPr lang="en-US" altLang="ko-KR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회원가입 페이지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일반 회원 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형식이 틀릴 경우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'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형식에 맞게 입력하세요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.'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알림창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5218025"/>
                  </a:ext>
                </a:extLst>
              </a:tr>
              <a:tr h="24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형식이 틀릴 경우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'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형식에 맞게 입력하세요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.'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알림창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90903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형식이 틀릴 경우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'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형식에 맞게 입력하세요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.'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알림창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1293536"/>
                  </a:ext>
                </a:extLst>
              </a:tr>
              <a:tr h="2420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로그인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로그인 페이지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로그인폼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Email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틀릴 경우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'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이메일 혹은 비밀번호를 잘못입력 하셨습니다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.'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알림창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6372426"/>
                  </a:ext>
                </a:extLst>
              </a:tr>
              <a:tr h="24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틀릴 경우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'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이메일 혹은 비밀번호를 잘못입력 하셨습니다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.'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알림창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255789"/>
                  </a:ext>
                </a:extLst>
              </a:tr>
              <a:tr h="24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가입된 이메일 찾기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가입된 이메일 </a:t>
                      </a:r>
                      <a:r>
                        <a:rPr lang="ko-KR" altLang="en-US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찾기폼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Email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가입유무를 확인 후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알림창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2303788"/>
                  </a:ext>
                </a:extLst>
              </a:tr>
              <a:tr h="24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비밀번호 찾기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비밀번호 </a:t>
                      </a:r>
                      <a:r>
                        <a:rPr lang="ko-KR" altLang="en-US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찾기폼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Email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가입유무를 확인 후 알림창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49286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새 비밀번호로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새 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형식이 틀릴 경우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'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형식에 맞게 입력하세요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.'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알림창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6122406"/>
                  </a:ext>
                </a:extLst>
              </a:tr>
              <a:tr h="2420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탈퇴하기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탈퇴하기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탈퇴하기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탈퇴하기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계정삭제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알림창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7837005"/>
                  </a:ext>
                </a:extLst>
              </a:tr>
              <a:tr h="2420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목록 페이지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목록페이지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글쓰기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제목이 없을 경우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 '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제목을 입력하세요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.'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알림창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123104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7956194"/>
                  </a:ext>
                </a:extLst>
              </a:tr>
              <a:tr h="24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257652"/>
                  </a:ext>
                </a:extLst>
              </a:tr>
              <a:tr h="24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검색하기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제목</a:t>
                      </a:r>
                      <a:r>
                        <a:rPr lang="en-US" altLang="ko-KR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내용</a:t>
                      </a:r>
                      <a:r>
                        <a:rPr lang="en-US" altLang="ko-KR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작성자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332396"/>
                  </a:ext>
                </a:extLst>
              </a:tr>
              <a:tr h="24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페이지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페이지 이동 번호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615409"/>
                  </a:ext>
                </a:extLst>
              </a:tr>
              <a:tr h="2420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조회 페이지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조회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목록보기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목록보기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72336"/>
                  </a:ext>
                </a:extLst>
              </a:tr>
              <a:tr h="24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수정하기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수정하기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901787"/>
                  </a:ext>
                </a:extLst>
              </a:tr>
              <a:tr h="24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글 삭제하기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글 삭제하기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글 삭제 </a:t>
                      </a:r>
                      <a:r>
                        <a:rPr lang="ko-KR" altLang="en-US" sz="9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알림창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348296"/>
                  </a:ext>
                </a:extLst>
              </a:tr>
              <a:tr h="24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댓글쓰기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166139"/>
                  </a:ext>
                </a:extLst>
              </a:tr>
              <a:tr h="24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댓글 수정하기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40498"/>
                  </a:ext>
                </a:extLst>
              </a:tr>
              <a:tr h="24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댓글 삭제하기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삭제하기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댓글 삭제 </a:t>
                      </a:r>
                      <a:r>
                        <a:rPr lang="ko-KR" altLang="en-US" sz="9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알림창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348116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글 작성 페이지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글 작성 페이지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글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제목이 없을 경우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 '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제목을 입력하세요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.'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알림창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5587787"/>
                  </a:ext>
                </a:extLst>
              </a:tr>
              <a:tr h="34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0640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취소하기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취소하기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660108"/>
                  </a:ext>
                </a:extLst>
              </a:tr>
              <a:tr h="2420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글 수정 페이지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글 수정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목록보기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목록보기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679509"/>
                  </a:ext>
                </a:extLst>
              </a:tr>
              <a:tr h="24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수정하기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수정하기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27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취소하기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취소하기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8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39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808639-0C99-4EE0-6736-45C12290CAFF}"/>
              </a:ext>
            </a:extLst>
          </p:cNvPr>
          <p:cNvSpPr/>
          <p:nvPr/>
        </p:nvSpPr>
        <p:spPr>
          <a:xfrm>
            <a:off x="1072929" y="2650330"/>
            <a:ext cx="3876556" cy="830997"/>
          </a:xfrm>
          <a:prstGeom prst="rect">
            <a:avLst/>
          </a:prstGeom>
          <a:solidFill>
            <a:srgbClr val="EBF1FF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90612" y="4948032"/>
            <a:ext cx="1054513" cy="46363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09888" y="4935334"/>
            <a:ext cx="1069611" cy="54546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F49919-CEE3-D9AE-F09A-9C989E2B5FB5}"/>
              </a:ext>
            </a:extLst>
          </p:cNvPr>
          <p:cNvGrpSpPr/>
          <p:nvPr/>
        </p:nvGrpSpPr>
        <p:grpSpPr>
          <a:xfrm>
            <a:off x="1586035" y="2343852"/>
            <a:ext cx="15440556" cy="7326714"/>
            <a:chOff x="1951891" y="1496874"/>
            <a:chExt cx="15096908" cy="7873524"/>
          </a:xfrm>
        </p:grpSpPr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EC0A9C69-B337-B18A-1580-94202E2E401A}"/>
                </a:ext>
              </a:extLst>
            </p:cNvPr>
            <p:cNvSpPr/>
            <p:nvPr/>
          </p:nvSpPr>
          <p:spPr>
            <a:xfrm>
              <a:off x="2730801" y="3271343"/>
              <a:ext cx="1790700" cy="1000128"/>
            </a:xfrm>
            <a:prstGeom prst="homePlate">
              <a:avLst/>
            </a:prstGeom>
            <a:solidFill>
              <a:srgbClr val="7E73CF"/>
            </a:solidFill>
            <a:ln w="19050">
              <a:solidFill>
                <a:srgbClr val="7E7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테스트</a:t>
              </a:r>
            </a:p>
          </p:txBody>
        </p:sp>
        <p:sp>
          <p:nvSpPr>
            <p:cNvPr id="16" name="화살표: 오각형 15">
              <a:extLst>
                <a:ext uri="{FF2B5EF4-FFF2-40B4-BE49-F238E27FC236}">
                  <a16:creationId xmlns:a16="http://schemas.microsoft.com/office/drawing/2014/main" id="{A64F0FCE-B901-445B-17FD-5FEA89705102}"/>
                </a:ext>
              </a:extLst>
            </p:cNvPr>
            <p:cNvSpPr/>
            <p:nvPr/>
          </p:nvSpPr>
          <p:spPr>
            <a:xfrm>
              <a:off x="4529133" y="3276716"/>
              <a:ext cx="2047875" cy="1000128"/>
            </a:xfrm>
            <a:prstGeom prst="homePlate">
              <a:avLst/>
            </a:prstGeom>
            <a:solidFill>
              <a:srgbClr val="7E73CF"/>
            </a:solidFill>
            <a:ln w="19050">
              <a:solidFill>
                <a:srgbClr val="7E7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회원가입</a:t>
              </a:r>
            </a:p>
          </p:txBody>
        </p:sp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94986EE5-D45B-43D7-11CF-1F4AB8AC0B88}"/>
                </a:ext>
              </a:extLst>
            </p:cNvPr>
            <p:cNvSpPr/>
            <p:nvPr/>
          </p:nvSpPr>
          <p:spPr>
            <a:xfrm>
              <a:off x="4580010" y="7360200"/>
              <a:ext cx="1790700" cy="1000128"/>
            </a:xfrm>
            <a:prstGeom prst="homePlate">
              <a:avLst/>
            </a:prstGeom>
            <a:solidFill>
              <a:srgbClr val="7E73CF"/>
            </a:solidFill>
            <a:ln w="19050">
              <a:solidFill>
                <a:srgbClr val="7E7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로그인</a:t>
              </a:r>
            </a:p>
          </p:txBody>
        </p:sp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BCB3C9F6-C306-88B0-3096-27E4FA85BCE7}"/>
                </a:ext>
              </a:extLst>
            </p:cNvPr>
            <p:cNvSpPr/>
            <p:nvPr/>
          </p:nvSpPr>
          <p:spPr>
            <a:xfrm>
              <a:off x="1951892" y="5143500"/>
              <a:ext cx="1579559" cy="1000128"/>
            </a:xfrm>
            <a:prstGeom prst="homePlate">
              <a:avLst/>
            </a:prstGeom>
            <a:solidFill>
              <a:srgbClr val="7E73CF"/>
            </a:solidFill>
            <a:ln w="19050">
              <a:solidFill>
                <a:srgbClr val="7E7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메인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D544917-E462-B6E4-6007-23C32C731545}"/>
                </a:ext>
              </a:extLst>
            </p:cNvPr>
            <p:cNvSpPr/>
            <p:nvPr/>
          </p:nvSpPr>
          <p:spPr>
            <a:xfrm>
              <a:off x="14632389" y="8358125"/>
              <a:ext cx="2416410" cy="1000127"/>
            </a:xfrm>
            <a:prstGeom prst="rect">
              <a:avLst/>
            </a:prstGeom>
            <a:solidFill>
              <a:srgbClr val="F3F2F8"/>
            </a:solidFill>
            <a:ln w="19050">
              <a:solidFill>
                <a:srgbClr val="F3F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결과 페이지</a:t>
              </a:r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94C3447A-E1C2-0625-1056-91B5A7C585C6}"/>
                </a:ext>
              </a:extLst>
            </p:cNvPr>
            <p:cNvSpPr/>
            <p:nvPr/>
          </p:nvSpPr>
          <p:spPr>
            <a:xfrm>
              <a:off x="9718959" y="8370271"/>
              <a:ext cx="2416410" cy="1000127"/>
            </a:xfrm>
            <a:prstGeom prst="homePlate">
              <a:avLst/>
            </a:prstGeom>
            <a:solidFill>
              <a:srgbClr val="B6B0E6"/>
            </a:solidFill>
            <a:ln w="19050">
              <a:solidFill>
                <a:srgbClr val="B6B0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설문조사</a:t>
              </a:r>
            </a:p>
          </p:txBody>
        </p:sp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F586C2CB-E44D-627A-7D2A-D9673905070A}"/>
                </a:ext>
              </a:extLst>
            </p:cNvPr>
            <p:cNvSpPr/>
            <p:nvPr/>
          </p:nvSpPr>
          <p:spPr>
            <a:xfrm>
              <a:off x="9718959" y="6079874"/>
              <a:ext cx="2416410" cy="1000127"/>
            </a:xfrm>
            <a:prstGeom prst="homePlate">
              <a:avLst/>
            </a:prstGeom>
            <a:solidFill>
              <a:srgbClr val="B6B0E6"/>
            </a:solidFill>
            <a:ln w="19050">
              <a:solidFill>
                <a:srgbClr val="B6B0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체질 검사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9420231-0763-178B-DAC9-2DBEB70C0E92}"/>
                </a:ext>
              </a:extLst>
            </p:cNvPr>
            <p:cNvSpPr/>
            <p:nvPr/>
          </p:nvSpPr>
          <p:spPr>
            <a:xfrm>
              <a:off x="14632389" y="6040246"/>
              <a:ext cx="2416410" cy="1000127"/>
            </a:xfrm>
            <a:prstGeom prst="rect">
              <a:avLst/>
            </a:prstGeom>
            <a:solidFill>
              <a:srgbClr val="F3F2F8"/>
            </a:solidFill>
            <a:ln w="19050">
              <a:solidFill>
                <a:srgbClr val="F3F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결과 페이지</a:t>
              </a:r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2DA3B8F5-2A34-85AB-24AF-0C33C074388B}"/>
                </a:ext>
              </a:extLst>
            </p:cNvPr>
            <p:cNvSpPr/>
            <p:nvPr/>
          </p:nvSpPr>
          <p:spPr>
            <a:xfrm>
              <a:off x="9718959" y="3789484"/>
              <a:ext cx="2416410" cy="1000127"/>
            </a:xfrm>
            <a:prstGeom prst="homePlate">
              <a:avLst/>
            </a:prstGeom>
            <a:solidFill>
              <a:srgbClr val="B6B0E6"/>
            </a:solidFill>
            <a:ln w="19050">
              <a:solidFill>
                <a:srgbClr val="B6B0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음성 모델</a:t>
              </a:r>
            </a:p>
          </p:txBody>
        </p:sp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A43CC125-9576-AEE8-61CB-4B0ADAD207BC}"/>
                </a:ext>
              </a:extLst>
            </p:cNvPr>
            <p:cNvSpPr/>
            <p:nvPr/>
          </p:nvSpPr>
          <p:spPr>
            <a:xfrm>
              <a:off x="12135369" y="3771872"/>
              <a:ext cx="2416410" cy="1000127"/>
            </a:xfrm>
            <a:prstGeom prst="homePlate">
              <a:avLst/>
            </a:prstGeom>
            <a:solidFill>
              <a:srgbClr val="CECAEE"/>
            </a:solidFill>
            <a:ln w="19050">
              <a:solidFill>
                <a:srgbClr val="CECA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음성 테스트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1231BAB-29D9-14E2-0559-E821A4134E7D}"/>
                </a:ext>
              </a:extLst>
            </p:cNvPr>
            <p:cNvSpPr/>
            <p:nvPr/>
          </p:nvSpPr>
          <p:spPr>
            <a:xfrm>
              <a:off x="14632389" y="3771872"/>
              <a:ext cx="2416410" cy="1000127"/>
            </a:xfrm>
            <a:prstGeom prst="rect">
              <a:avLst/>
            </a:prstGeom>
            <a:solidFill>
              <a:srgbClr val="F3F2F8"/>
            </a:solidFill>
            <a:ln w="19050">
              <a:solidFill>
                <a:srgbClr val="F3F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결과 페이지</a:t>
              </a:r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id="{0CE06574-0CE5-7DFA-5998-03A1336711B7}"/>
                </a:ext>
              </a:extLst>
            </p:cNvPr>
            <p:cNvSpPr/>
            <p:nvPr/>
          </p:nvSpPr>
          <p:spPr>
            <a:xfrm>
              <a:off x="9718959" y="1496876"/>
              <a:ext cx="2416410" cy="1000127"/>
            </a:xfrm>
            <a:prstGeom prst="homePlate">
              <a:avLst/>
            </a:prstGeom>
            <a:solidFill>
              <a:srgbClr val="B6B0E6"/>
            </a:solidFill>
            <a:ln w="19050">
              <a:solidFill>
                <a:srgbClr val="B6B0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게시판</a:t>
              </a:r>
            </a:p>
          </p:txBody>
        </p:sp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72F5F3A1-B231-2DED-77A6-0A8CB83BD427}"/>
                </a:ext>
              </a:extLst>
            </p:cNvPr>
            <p:cNvSpPr/>
            <p:nvPr/>
          </p:nvSpPr>
          <p:spPr>
            <a:xfrm>
              <a:off x="12135369" y="1496875"/>
              <a:ext cx="2416410" cy="1000127"/>
            </a:xfrm>
            <a:prstGeom prst="homePlate">
              <a:avLst/>
            </a:prstGeom>
            <a:solidFill>
              <a:srgbClr val="CECAEE"/>
            </a:solidFill>
            <a:ln w="19050">
              <a:solidFill>
                <a:srgbClr val="CECA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글쓰기</a:t>
              </a:r>
            </a:p>
          </p:txBody>
        </p:sp>
        <p:sp>
          <p:nvSpPr>
            <p:cNvPr id="33" name="화살표: 오각형 32">
              <a:extLst>
                <a:ext uri="{FF2B5EF4-FFF2-40B4-BE49-F238E27FC236}">
                  <a16:creationId xmlns:a16="http://schemas.microsoft.com/office/drawing/2014/main" id="{51809008-606E-6E76-42B6-7213BC3B2389}"/>
                </a:ext>
              </a:extLst>
            </p:cNvPr>
            <p:cNvSpPr/>
            <p:nvPr/>
          </p:nvSpPr>
          <p:spPr>
            <a:xfrm>
              <a:off x="12135369" y="6040247"/>
              <a:ext cx="2416410" cy="1000127"/>
            </a:xfrm>
            <a:prstGeom prst="homePlate">
              <a:avLst/>
            </a:prstGeom>
            <a:solidFill>
              <a:srgbClr val="CECAEE"/>
            </a:solidFill>
            <a:ln w="19050">
              <a:solidFill>
                <a:srgbClr val="CECA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체질 테스트</a:t>
              </a:r>
            </a:p>
          </p:txBody>
        </p:sp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1D06C64C-D288-231B-2921-127731B6327B}"/>
                </a:ext>
              </a:extLst>
            </p:cNvPr>
            <p:cNvSpPr/>
            <p:nvPr/>
          </p:nvSpPr>
          <p:spPr>
            <a:xfrm>
              <a:off x="12175674" y="8370271"/>
              <a:ext cx="2416410" cy="1000127"/>
            </a:xfrm>
            <a:prstGeom prst="homePlate">
              <a:avLst/>
            </a:prstGeom>
            <a:solidFill>
              <a:srgbClr val="CECAEE"/>
            </a:solidFill>
            <a:ln w="19050">
              <a:solidFill>
                <a:srgbClr val="CECA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설문 실시</a:t>
              </a:r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139AA1BC-00EC-DBAE-8EB8-5C9F563C0BAB}"/>
                </a:ext>
              </a:extLst>
            </p:cNvPr>
            <p:cNvCxnSpPr>
              <a:cxnSpLocks/>
              <a:stCxn id="18" idx="1"/>
              <a:endCxn id="17" idx="1"/>
            </p:cNvCxnSpPr>
            <p:nvPr/>
          </p:nvCxnSpPr>
          <p:spPr>
            <a:xfrm rot="10800000" flipH="1" flipV="1">
              <a:off x="1951891" y="5643564"/>
              <a:ext cx="2628119" cy="2216700"/>
            </a:xfrm>
            <a:prstGeom prst="bentConnector3">
              <a:avLst>
                <a:gd name="adj1" fmla="val -13047"/>
              </a:avLst>
            </a:prstGeom>
            <a:ln w="19050">
              <a:solidFill>
                <a:srgbClr val="3B2F9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80BA05EC-BFD9-CBCF-6D4F-3D406CDDAF0B}"/>
                </a:ext>
              </a:extLst>
            </p:cNvPr>
            <p:cNvCxnSpPr>
              <a:cxnSpLocks/>
              <a:stCxn id="18" idx="1"/>
              <a:endCxn id="15" idx="1"/>
            </p:cNvCxnSpPr>
            <p:nvPr/>
          </p:nvCxnSpPr>
          <p:spPr>
            <a:xfrm rot="10800000" flipH="1">
              <a:off x="1951891" y="3771409"/>
              <a:ext cx="778910" cy="1872158"/>
            </a:xfrm>
            <a:prstGeom prst="bentConnector3">
              <a:avLst>
                <a:gd name="adj1" fmla="val -23705"/>
              </a:avLst>
            </a:prstGeom>
            <a:ln w="19050">
              <a:solidFill>
                <a:srgbClr val="3B2F9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B6B71A7-14D8-4D22-A1A1-E475A5096279}"/>
                </a:ext>
              </a:extLst>
            </p:cNvPr>
            <p:cNvCxnSpPr>
              <a:cxnSpLocks/>
              <a:stCxn id="17" idx="2"/>
              <a:endCxn id="18" idx="2"/>
            </p:cNvCxnSpPr>
            <p:nvPr/>
          </p:nvCxnSpPr>
          <p:spPr>
            <a:xfrm rot="5400000" flipH="1">
              <a:off x="2750135" y="5885135"/>
              <a:ext cx="2216700" cy="2733689"/>
            </a:xfrm>
            <a:prstGeom prst="bentConnector3">
              <a:avLst>
                <a:gd name="adj1" fmla="val -15469"/>
              </a:avLst>
            </a:prstGeom>
            <a:ln w="19050">
              <a:solidFill>
                <a:srgbClr val="3B2F9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77D603A6-8E87-2996-DB62-7546E3B6AB06}"/>
                </a:ext>
              </a:extLst>
            </p:cNvPr>
            <p:cNvCxnSpPr>
              <a:cxnSpLocks/>
              <a:stCxn id="18" idx="3"/>
              <a:endCxn id="31" idx="1"/>
            </p:cNvCxnSpPr>
            <p:nvPr/>
          </p:nvCxnSpPr>
          <p:spPr>
            <a:xfrm flipV="1">
              <a:off x="3531450" y="1996940"/>
              <a:ext cx="6187509" cy="3646625"/>
            </a:xfrm>
            <a:prstGeom prst="bentConnector3">
              <a:avLst>
                <a:gd name="adj1" fmla="val 55684"/>
              </a:avLst>
            </a:prstGeom>
            <a:ln w="19050">
              <a:solidFill>
                <a:srgbClr val="3B2F9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ACDD5D6C-E9F6-CADF-1D40-9CA4C8AEC98B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>
            <a:xfrm>
              <a:off x="3531450" y="5643565"/>
              <a:ext cx="6187509" cy="936374"/>
            </a:xfrm>
            <a:prstGeom prst="bentConnector3">
              <a:avLst>
                <a:gd name="adj1" fmla="val 55684"/>
              </a:avLst>
            </a:prstGeom>
            <a:ln w="19050">
              <a:solidFill>
                <a:srgbClr val="3B2F9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D9315266-577B-A063-A9DA-AFC094C61CFC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531450" y="5643565"/>
              <a:ext cx="6195141" cy="3226769"/>
            </a:xfrm>
            <a:prstGeom prst="bentConnector3">
              <a:avLst>
                <a:gd name="adj1" fmla="val 55677"/>
              </a:avLst>
            </a:prstGeom>
            <a:ln w="19050">
              <a:solidFill>
                <a:srgbClr val="3B2F9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A4CE538D-0895-6D37-BCC1-AB50F5317BEF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V="1">
              <a:off x="3521871" y="4289548"/>
              <a:ext cx="6197088" cy="1372094"/>
            </a:xfrm>
            <a:prstGeom prst="bentConnector3">
              <a:avLst>
                <a:gd name="adj1" fmla="val 73268"/>
              </a:avLst>
            </a:prstGeom>
            <a:ln w="19050">
              <a:solidFill>
                <a:srgbClr val="3B2F9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0F201881-8439-B45E-83AA-51A6DAE0663E}"/>
                </a:ext>
              </a:extLst>
            </p:cNvPr>
            <p:cNvCxnSpPr>
              <a:stCxn id="32" idx="0"/>
              <a:endCxn id="17" idx="3"/>
            </p:cNvCxnSpPr>
            <p:nvPr/>
          </p:nvCxnSpPr>
          <p:spPr>
            <a:xfrm rot="16200000" flipH="1" flipV="1">
              <a:off x="6550431" y="1317153"/>
              <a:ext cx="6363390" cy="6722832"/>
            </a:xfrm>
            <a:prstGeom prst="bentConnector4">
              <a:avLst>
                <a:gd name="adj1" fmla="val -5389"/>
                <a:gd name="adj2" fmla="val 62096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553C776C-9BDE-3877-3F9E-9227016233B0}"/>
                </a:ext>
              </a:extLst>
            </p:cNvPr>
            <p:cNvCxnSpPr>
              <a:cxnSpLocks/>
              <a:stCxn id="29" idx="0"/>
              <a:endCxn id="17" idx="3"/>
            </p:cNvCxnSpPr>
            <p:nvPr/>
          </p:nvCxnSpPr>
          <p:spPr>
            <a:xfrm rot="16200000" flipH="1" flipV="1">
              <a:off x="7687930" y="2454651"/>
              <a:ext cx="4088393" cy="6722832"/>
            </a:xfrm>
            <a:prstGeom prst="bentConnector4">
              <a:avLst>
                <a:gd name="adj1" fmla="val -8387"/>
                <a:gd name="adj2" fmla="val 62096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BBA3331E-7BDD-2828-99DF-4A03F366D806}"/>
                </a:ext>
              </a:extLst>
            </p:cNvPr>
            <p:cNvCxnSpPr>
              <a:cxnSpLocks/>
              <a:stCxn id="33" idx="2"/>
              <a:endCxn id="17" idx="3"/>
            </p:cNvCxnSpPr>
            <p:nvPr/>
          </p:nvCxnSpPr>
          <p:spPr>
            <a:xfrm rot="5400000">
              <a:off x="9322181" y="4088903"/>
              <a:ext cx="819891" cy="6722832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042582BC-C1B2-5702-C740-C4EBB4431569}"/>
                </a:ext>
              </a:extLst>
            </p:cNvPr>
            <p:cNvCxnSpPr>
              <a:cxnSpLocks/>
              <a:stCxn id="34" idx="2"/>
              <a:endCxn id="17" idx="3"/>
            </p:cNvCxnSpPr>
            <p:nvPr/>
          </p:nvCxnSpPr>
          <p:spPr>
            <a:xfrm rot="5400000" flipH="1">
              <a:off x="8997212" y="5233763"/>
              <a:ext cx="1510133" cy="6763137"/>
            </a:xfrm>
            <a:prstGeom prst="bentConnector4">
              <a:avLst>
                <a:gd name="adj1" fmla="val -22707"/>
                <a:gd name="adj2" fmla="val 62284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6B35BE9-8CC2-FBC1-6FD5-35481C75602E}"/>
                </a:ext>
              </a:extLst>
            </p:cNvPr>
            <p:cNvCxnSpPr/>
            <p:nvPr/>
          </p:nvCxnSpPr>
          <p:spPr>
            <a:xfrm flipV="1">
              <a:off x="5724092" y="4313141"/>
              <a:ext cx="0" cy="304706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C60E61F-1697-8338-121C-19E9A654BFF0}"/>
                </a:ext>
              </a:extLst>
            </p:cNvPr>
            <p:cNvCxnSpPr/>
            <p:nvPr/>
          </p:nvCxnSpPr>
          <p:spPr>
            <a:xfrm>
              <a:off x="5310554" y="4313141"/>
              <a:ext cx="0" cy="3047060"/>
            </a:xfrm>
            <a:prstGeom prst="straightConnector1">
              <a:avLst/>
            </a:prstGeom>
            <a:ln w="19050">
              <a:solidFill>
                <a:srgbClr val="3B2F9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6296FF2-0EA4-0A10-1B89-D35B0AACE17E}"/>
              </a:ext>
            </a:extLst>
          </p:cNvPr>
          <p:cNvSpPr txBox="1"/>
          <p:nvPr/>
        </p:nvSpPr>
        <p:spPr>
          <a:xfrm>
            <a:off x="842055" y="1473781"/>
            <a:ext cx="456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</a:t>
            </a:r>
            <a:r>
              <a:rPr lang="ko-KR" altLang="en-US" sz="4800" b="1" dirty="0" err="1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아키텍쳐</a:t>
            </a:r>
            <a:endParaRPr lang="ko-KR" altLang="en-US" sz="4800" b="1" dirty="0">
              <a:solidFill>
                <a:srgbClr val="3B2F9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807F7E7-7874-3CE0-FFAF-C335D4907166}"/>
              </a:ext>
            </a:extLst>
          </p:cNvPr>
          <p:cNvSpPr/>
          <p:nvPr/>
        </p:nvSpPr>
        <p:spPr>
          <a:xfrm>
            <a:off x="14506114" y="2304778"/>
            <a:ext cx="2471414" cy="930669"/>
          </a:xfrm>
          <a:prstGeom prst="rect">
            <a:avLst/>
          </a:prstGeom>
          <a:solidFill>
            <a:srgbClr val="F3F2F8"/>
          </a:solidFill>
          <a:ln w="19050">
            <a:solidFill>
              <a:srgbClr val="F3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게시판 페이지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46C82D-E953-DEEB-B826-DBC27F992233}"/>
              </a:ext>
            </a:extLst>
          </p:cNvPr>
          <p:cNvGrpSpPr/>
          <p:nvPr/>
        </p:nvGrpSpPr>
        <p:grpSpPr>
          <a:xfrm>
            <a:off x="1288467" y="2624758"/>
            <a:ext cx="5701523" cy="795474"/>
            <a:chOff x="924044" y="9374114"/>
            <a:chExt cx="5701523" cy="7954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C13E2B-4656-4846-8B32-947B8E3EFCC4}"/>
                </a:ext>
              </a:extLst>
            </p:cNvPr>
            <p:cNvSpPr txBox="1"/>
            <p:nvPr/>
          </p:nvSpPr>
          <p:spPr>
            <a:xfrm>
              <a:off x="1221612" y="9374114"/>
              <a:ext cx="5403955" cy="795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전반적인 서비스 흐름</a:t>
              </a:r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접근 권한이 없는 사용자의 서비스 흐름</a:t>
              </a:r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C37B1A5-85F0-E15D-7342-F1F34877C9CC}"/>
                </a:ext>
              </a:extLst>
            </p:cNvPr>
            <p:cNvGrpSpPr/>
            <p:nvPr/>
          </p:nvGrpSpPr>
          <p:grpSpPr>
            <a:xfrm>
              <a:off x="924044" y="9639300"/>
              <a:ext cx="219396" cy="304800"/>
              <a:chOff x="924044" y="9639300"/>
              <a:chExt cx="219396" cy="3048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BC1F61CC-07BC-5671-7DD5-CCE25640D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044" y="9639300"/>
                <a:ext cx="219396" cy="0"/>
              </a:xfrm>
              <a:prstGeom prst="line">
                <a:avLst/>
              </a:prstGeom>
              <a:ln w="19050">
                <a:solidFill>
                  <a:srgbClr val="3B2F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F43DEBDC-92E1-2EED-AED4-D4A5309771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044" y="9944100"/>
                <a:ext cx="219396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BC56417-180B-D677-1BED-74996DE8DE49}"/>
              </a:ext>
            </a:extLst>
          </p:cNvPr>
          <p:cNvGrpSpPr/>
          <p:nvPr/>
        </p:nvGrpSpPr>
        <p:grpSpPr>
          <a:xfrm>
            <a:off x="1033742" y="635349"/>
            <a:ext cx="16586469" cy="462504"/>
            <a:chOff x="1033742" y="635349"/>
            <a:chExt cx="16586469" cy="462504"/>
          </a:xfrm>
        </p:grpSpPr>
        <p:grpSp>
          <p:nvGrpSpPr>
            <p:cNvPr id="55" name="그룹 1004">
              <a:extLst>
                <a:ext uri="{FF2B5EF4-FFF2-40B4-BE49-F238E27FC236}">
                  <a16:creationId xmlns:a16="http://schemas.microsoft.com/office/drawing/2014/main" id="{AB06551F-5A77-D041-7BC1-2F56952B4A58}"/>
                </a:ext>
              </a:extLst>
            </p:cNvPr>
            <p:cNvGrpSpPr/>
            <p:nvPr/>
          </p:nvGrpSpPr>
          <p:grpSpPr>
            <a:xfrm>
              <a:off x="3842642" y="825036"/>
              <a:ext cx="13777569" cy="76199"/>
              <a:chOff x="3296287" y="833245"/>
              <a:chExt cx="12521214" cy="95238"/>
            </a:xfrm>
          </p:grpSpPr>
          <p:pic>
            <p:nvPicPr>
              <p:cNvPr id="59" name="Object 20">
                <a:extLst>
                  <a:ext uri="{FF2B5EF4-FFF2-40B4-BE49-F238E27FC236}">
                    <a16:creationId xmlns:a16="http://schemas.microsoft.com/office/drawing/2014/main" id="{F46F9265-6543-CD7E-AB50-A3B8762DA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296287" y="833245"/>
                <a:ext cx="12521214" cy="95238"/>
              </a:xfrm>
              <a:prstGeom prst="rect">
                <a:avLst/>
              </a:prstGeom>
            </p:spPr>
          </p:pic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82F02F0-1D69-6725-EA8D-BC964AF1B88D}"/>
                </a:ext>
              </a:extLst>
            </p:cNvPr>
            <p:cNvGrpSpPr/>
            <p:nvPr/>
          </p:nvGrpSpPr>
          <p:grpSpPr>
            <a:xfrm>
              <a:off x="1033742" y="635349"/>
              <a:ext cx="2843536" cy="462504"/>
              <a:chOff x="1033742" y="635349"/>
              <a:chExt cx="2843536" cy="462504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CEA0A06-8FDD-ABA1-35D7-3E974FA77F87}"/>
                  </a:ext>
                </a:extLst>
              </p:cNvPr>
              <p:cNvSpPr txBox="1"/>
              <p:nvPr/>
            </p:nvSpPr>
            <p:spPr>
              <a:xfrm>
                <a:off x="1409482" y="635349"/>
                <a:ext cx="24677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3B2F95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프로젝트 수행내용</a:t>
                </a:r>
              </a:p>
            </p:txBody>
          </p:sp>
          <p:pic>
            <p:nvPicPr>
              <p:cNvPr id="58" name="Object 15">
                <a:extLst>
                  <a:ext uri="{FF2B5EF4-FFF2-40B4-BE49-F238E27FC236}">
                    <a16:creationId xmlns:a16="http://schemas.microsoft.com/office/drawing/2014/main" id="{042A7886-A11E-44C3-CBB1-B62B93669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33742" y="719294"/>
                <a:ext cx="375740" cy="37855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847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F47B37FC-0B35-117F-103A-EE3A7E7CEE53}"/>
              </a:ext>
            </a:extLst>
          </p:cNvPr>
          <p:cNvSpPr/>
          <p:nvPr/>
        </p:nvSpPr>
        <p:spPr>
          <a:xfrm>
            <a:off x="15952284" y="4695069"/>
            <a:ext cx="1724145" cy="2036233"/>
          </a:xfrm>
          <a:prstGeom prst="roundRect">
            <a:avLst/>
          </a:prstGeom>
          <a:solidFill>
            <a:srgbClr val="A098DC"/>
          </a:solidFill>
          <a:ln>
            <a:noFill/>
          </a:ln>
          <a:effectLst>
            <a:innerShdw blurRad="114300">
              <a:srgbClr val="3B2F9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2F888075-E8F3-0C67-2172-FD978156FEBB}"/>
              </a:ext>
            </a:extLst>
          </p:cNvPr>
          <p:cNvSpPr/>
          <p:nvPr/>
        </p:nvSpPr>
        <p:spPr>
          <a:xfrm>
            <a:off x="12938272" y="4683556"/>
            <a:ext cx="1724145" cy="2036233"/>
          </a:xfrm>
          <a:prstGeom prst="roundRect">
            <a:avLst/>
          </a:prstGeom>
          <a:solidFill>
            <a:srgbClr val="A098DC"/>
          </a:solidFill>
          <a:ln>
            <a:noFill/>
          </a:ln>
          <a:effectLst>
            <a:innerShdw blurRad="114300">
              <a:srgbClr val="3B2F9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07E398-0A4F-7B2A-0CE7-3C2F2DC79CD1}"/>
              </a:ext>
            </a:extLst>
          </p:cNvPr>
          <p:cNvSpPr txBox="1"/>
          <p:nvPr/>
        </p:nvSpPr>
        <p:spPr>
          <a:xfrm>
            <a:off x="842055" y="1473781"/>
            <a:ext cx="456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 </a:t>
            </a:r>
            <a:r>
              <a:rPr lang="ko-KR" altLang="en-US" sz="4800" b="1" dirty="0" err="1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아키텍쳐</a:t>
            </a:r>
            <a:endParaRPr lang="ko-KR" altLang="en-US" sz="4800" b="1" dirty="0">
              <a:solidFill>
                <a:srgbClr val="3B2F9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3B0743-DD8C-13D1-8717-4B0299632C72}"/>
              </a:ext>
            </a:extLst>
          </p:cNvPr>
          <p:cNvSpPr/>
          <p:nvPr/>
        </p:nvSpPr>
        <p:spPr>
          <a:xfrm>
            <a:off x="611571" y="4650217"/>
            <a:ext cx="1724145" cy="2036233"/>
          </a:xfrm>
          <a:prstGeom prst="roundRect">
            <a:avLst/>
          </a:prstGeom>
          <a:solidFill>
            <a:srgbClr val="A098DC"/>
          </a:solidFill>
          <a:ln>
            <a:noFill/>
          </a:ln>
          <a:effectLst>
            <a:innerShdw blurRad="114300">
              <a:srgbClr val="3B2F9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E74AD1-985C-E3F5-F4AD-AA8658F17C95}"/>
              </a:ext>
            </a:extLst>
          </p:cNvPr>
          <p:cNvSpPr txBox="1"/>
          <p:nvPr/>
        </p:nvSpPr>
        <p:spPr>
          <a:xfrm>
            <a:off x="611571" y="5433384"/>
            <a:ext cx="1724145" cy="474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3457C3E-88BC-8A18-CA87-E51E81F377C3}"/>
              </a:ext>
            </a:extLst>
          </p:cNvPr>
          <p:cNvSpPr txBox="1"/>
          <p:nvPr/>
        </p:nvSpPr>
        <p:spPr>
          <a:xfrm>
            <a:off x="4114799" y="2905963"/>
            <a:ext cx="8030368" cy="474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WEB : MVC2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패턴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C356A4-CD95-0B4E-6053-BA794DEF68B9}"/>
              </a:ext>
            </a:extLst>
          </p:cNvPr>
          <p:cNvSpPr txBox="1"/>
          <p:nvPr/>
        </p:nvSpPr>
        <p:spPr>
          <a:xfrm>
            <a:off x="2335717" y="4793487"/>
            <a:ext cx="258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User Input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13A825-A557-6895-65F6-06EB7BDDBE91}"/>
              </a:ext>
            </a:extLst>
          </p:cNvPr>
          <p:cNvSpPr txBox="1"/>
          <p:nvPr/>
        </p:nvSpPr>
        <p:spPr>
          <a:xfrm>
            <a:off x="2335716" y="6143346"/>
            <a:ext cx="2541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Output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970" name="그룹 969">
            <a:extLst>
              <a:ext uri="{FF2B5EF4-FFF2-40B4-BE49-F238E27FC236}">
                <a16:creationId xmlns:a16="http://schemas.microsoft.com/office/drawing/2014/main" id="{5A8E930D-FCEC-2406-0B05-ABD52FE6A179}"/>
              </a:ext>
            </a:extLst>
          </p:cNvPr>
          <p:cNvGrpSpPr/>
          <p:nvPr/>
        </p:nvGrpSpPr>
        <p:grpSpPr>
          <a:xfrm>
            <a:off x="12947958" y="4221117"/>
            <a:ext cx="4741966" cy="2297538"/>
            <a:chOff x="13880290" y="4206463"/>
            <a:chExt cx="4741966" cy="229753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BE8A184-B496-A554-42C6-C95C911A5C74}"/>
                </a:ext>
              </a:extLst>
            </p:cNvPr>
            <p:cNvSpPr txBox="1"/>
            <p:nvPr/>
          </p:nvSpPr>
          <p:spPr>
            <a:xfrm>
              <a:off x="13907339" y="4206463"/>
              <a:ext cx="1674385" cy="47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RDBMS</a:t>
              </a:r>
              <a:endPara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24A214-2400-1956-648E-E4011F897A69}"/>
                </a:ext>
              </a:extLst>
            </p:cNvPr>
            <p:cNvSpPr txBox="1"/>
            <p:nvPr/>
          </p:nvSpPr>
          <p:spPr>
            <a:xfrm>
              <a:off x="13880290" y="5457277"/>
              <a:ext cx="1701435" cy="474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MySQL</a:t>
              </a:r>
              <a:endPara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962" name="그룹 961">
              <a:extLst>
                <a:ext uri="{FF2B5EF4-FFF2-40B4-BE49-F238E27FC236}">
                  <a16:creationId xmlns:a16="http://schemas.microsoft.com/office/drawing/2014/main" id="{76F117EB-8CAD-AC8B-2C25-16F59763423F}"/>
                </a:ext>
              </a:extLst>
            </p:cNvPr>
            <p:cNvGrpSpPr/>
            <p:nvPr/>
          </p:nvGrpSpPr>
          <p:grpSpPr>
            <a:xfrm>
              <a:off x="16890272" y="4206464"/>
              <a:ext cx="1731984" cy="1926119"/>
              <a:chOff x="17922516" y="3809861"/>
              <a:chExt cx="1837115" cy="18740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59EDD2-49B0-75B0-9A52-B299C1779BBF}"/>
                  </a:ext>
                </a:extLst>
              </p:cNvPr>
              <p:cNvSpPr txBox="1"/>
              <p:nvPr/>
            </p:nvSpPr>
            <p:spPr>
              <a:xfrm>
                <a:off x="17922516" y="3809861"/>
                <a:ext cx="1776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ML</a:t>
                </a:r>
                <a:endPara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34AFAD-9FFA-C8A7-77B3-C73B7D35EA6C}"/>
                  </a:ext>
                </a:extLst>
              </p:cNvPr>
              <p:cNvSpPr txBox="1"/>
              <p:nvPr/>
            </p:nvSpPr>
            <p:spPr>
              <a:xfrm>
                <a:off x="17965274" y="4852925"/>
                <a:ext cx="17943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SVM</a:t>
                </a:r>
              </a:p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BERT</a:t>
                </a:r>
                <a:endParaRPr lang="ko-KR" altLang="en-US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7A6610E-35ED-A572-5244-D0466A6D86E7}"/>
                </a:ext>
              </a:extLst>
            </p:cNvPr>
            <p:cNvSpPr txBox="1"/>
            <p:nvPr/>
          </p:nvSpPr>
          <p:spPr>
            <a:xfrm>
              <a:off x="15418126" y="4665481"/>
              <a:ext cx="1526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ML </a:t>
              </a:r>
            </a:p>
            <a:p>
              <a:pPr algn="ctr"/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Test Data</a:t>
              </a:r>
              <a:endPara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82614C-D7B6-DA43-51C4-AF4A53449C39}"/>
                </a:ext>
              </a:extLst>
            </p:cNvPr>
            <p:cNvSpPr txBox="1"/>
            <p:nvPr/>
          </p:nvSpPr>
          <p:spPr>
            <a:xfrm>
              <a:off x="15549550" y="6103891"/>
              <a:ext cx="1397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Predicted</a:t>
              </a:r>
              <a:endPara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85299" y="4531418"/>
            <a:ext cx="972041" cy="46591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8429ACF-D3FD-0B7E-5A39-CE757C946A36}"/>
              </a:ext>
            </a:extLst>
          </p:cNvPr>
          <p:cNvSpPr/>
          <p:nvPr/>
        </p:nvSpPr>
        <p:spPr>
          <a:xfrm>
            <a:off x="4114800" y="3543300"/>
            <a:ext cx="8030368" cy="4623479"/>
          </a:xfrm>
          <a:prstGeom prst="roundRect">
            <a:avLst/>
          </a:prstGeom>
          <a:noFill/>
          <a:ln>
            <a:solidFill>
              <a:srgbClr val="A09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769E51E-699E-D339-B7D4-001155F1C7CD}"/>
              </a:ext>
            </a:extLst>
          </p:cNvPr>
          <p:cNvSpPr/>
          <p:nvPr/>
        </p:nvSpPr>
        <p:spPr>
          <a:xfrm>
            <a:off x="4893482" y="4675056"/>
            <a:ext cx="1724145" cy="2036233"/>
          </a:xfrm>
          <a:prstGeom prst="roundRect">
            <a:avLst/>
          </a:prstGeom>
          <a:solidFill>
            <a:srgbClr val="A098DC"/>
          </a:solidFill>
          <a:ln>
            <a:noFill/>
          </a:ln>
          <a:effectLst>
            <a:innerShdw blurRad="114300">
              <a:srgbClr val="3B2F9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DE9749-BFD3-7E09-D4B6-87C07CE97D28}"/>
              </a:ext>
            </a:extLst>
          </p:cNvPr>
          <p:cNvSpPr txBox="1"/>
          <p:nvPr/>
        </p:nvSpPr>
        <p:spPr>
          <a:xfrm>
            <a:off x="4919277" y="5372100"/>
            <a:ext cx="168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View</a:t>
            </a:r>
            <a:endParaRPr lang="ko-KR" altLang="en-US" sz="24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500581F-CE1B-528F-7558-36055E0AFBB9}"/>
              </a:ext>
            </a:extLst>
          </p:cNvPr>
          <p:cNvSpPr txBox="1"/>
          <p:nvPr/>
        </p:nvSpPr>
        <p:spPr>
          <a:xfrm>
            <a:off x="4878233" y="5806699"/>
            <a:ext cx="1844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solidFill>
                  <a:srgbClr val="EB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ThymeLeaf</a:t>
            </a:r>
            <a:r>
              <a:rPr lang="en-US" altLang="ko-KR" sz="1800" dirty="0">
                <a:solidFill>
                  <a:srgbClr val="EB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/>
            <a:r>
              <a:rPr lang="en-US" altLang="ko-KR" sz="1800" dirty="0" err="1">
                <a:solidFill>
                  <a:srgbClr val="EB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BootStrap</a:t>
            </a:r>
            <a:endParaRPr lang="en-US" altLang="ko-KR" sz="1800" dirty="0">
              <a:solidFill>
                <a:srgbClr val="EBF1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DFF2C0-11C9-95E9-2C41-843CD90EDB8D}"/>
              </a:ext>
            </a:extLst>
          </p:cNvPr>
          <p:cNvSpPr txBox="1"/>
          <p:nvPr/>
        </p:nvSpPr>
        <p:spPr>
          <a:xfrm>
            <a:off x="4114801" y="3697897"/>
            <a:ext cx="7999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SpringBoot</a:t>
            </a:r>
            <a:endParaRPr lang="ko-KR" altLang="en-US" sz="28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27557-6A5D-7AE2-E5FB-2FDD13B03D4D}"/>
              </a:ext>
            </a:extLst>
          </p:cNvPr>
          <p:cNvSpPr txBox="1"/>
          <p:nvPr/>
        </p:nvSpPr>
        <p:spPr>
          <a:xfrm>
            <a:off x="4145639" y="7505840"/>
            <a:ext cx="7999529" cy="476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WAS: Apache Tomcat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170D7F-652D-1670-5DD4-DB606D813AFF}"/>
              </a:ext>
            </a:extLst>
          </p:cNvPr>
          <p:cNvSpPr txBox="1"/>
          <p:nvPr/>
        </p:nvSpPr>
        <p:spPr>
          <a:xfrm>
            <a:off x="11135450" y="5496649"/>
            <a:ext cx="2005456" cy="411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Mybatis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7DA92E17-C963-FD14-C6C9-5CC03B881C77}"/>
              </a:ext>
            </a:extLst>
          </p:cNvPr>
          <p:cNvSpPr/>
          <p:nvPr/>
        </p:nvSpPr>
        <p:spPr>
          <a:xfrm>
            <a:off x="7325333" y="4683556"/>
            <a:ext cx="1724145" cy="2036233"/>
          </a:xfrm>
          <a:prstGeom prst="roundRect">
            <a:avLst/>
          </a:prstGeom>
          <a:solidFill>
            <a:srgbClr val="A098DC"/>
          </a:solidFill>
          <a:ln>
            <a:noFill/>
          </a:ln>
          <a:effectLst>
            <a:innerShdw blurRad="114300">
              <a:srgbClr val="3B2F9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684DFCF-A404-B86E-EDD3-CEC581054F24}"/>
              </a:ext>
            </a:extLst>
          </p:cNvPr>
          <p:cNvSpPr txBox="1"/>
          <p:nvPr/>
        </p:nvSpPr>
        <p:spPr>
          <a:xfrm>
            <a:off x="7376355" y="5388023"/>
            <a:ext cx="1673123" cy="458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Controller</a:t>
            </a:r>
            <a:endParaRPr lang="ko-KR" altLang="en-US" sz="24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A221401C-0609-4888-D22A-3F42BF168076}"/>
              </a:ext>
            </a:extLst>
          </p:cNvPr>
          <p:cNvSpPr/>
          <p:nvPr/>
        </p:nvSpPr>
        <p:spPr>
          <a:xfrm>
            <a:off x="9703194" y="4669936"/>
            <a:ext cx="1724145" cy="2036233"/>
          </a:xfrm>
          <a:prstGeom prst="roundRect">
            <a:avLst/>
          </a:prstGeom>
          <a:solidFill>
            <a:srgbClr val="A098DC"/>
          </a:solidFill>
          <a:ln>
            <a:noFill/>
          </a:ln>
          <a:effectLst>
            <a:innerShdw blurRad="114300">
              <a:srgbClr val="3B2F9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4D5F550-3B56-7641-1331-25F860EBE941}"/>
              </a:ext>
            </a:extLst>
          </p:cNvPr>
          <p:cNvSpPr txBox="1"/>
          <p:nvPr/>
        </p:nvSpPr>
        <p:spPr>
          <a:xfrm>
            <a:off x="9703193" y="5388021"/>
            <a:ext cx="1710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Model</a:t>
            </a:r>
            <a:endParaRPr lang="ko-KR" altLang="en-US" sz="24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972" name="직선 화살표 연결선 971">
            <a:extLst>
              <a:ext uri="{FF2B5EF4-FFF2-40B4-BE49-F238E27FC236}">
                <a16:creationId xmlns:a16="http://schemas.microsoft.com/office/drawing/2014/main" id="{5EDBD4F5-055E-F23E-7BCD-82BF243FEE50}"/>
              </a:ext>
            </a:extLst>
          </p:cNvPr>
          <p:cNvCxnSpPr/>
          <p:nvPr/>
        </p:nvCxnSpPr>
        <p:spPr>
          <a:xfrm>
            <a:off x="2335716" y="5243036"/>
            <a:ext cx="255776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D5D405EE-0B57-A7A2-1F20-EF15346C2DA3}"/>
              </a:ext>
            </a:extLst>
          </p:cNvPr>
          <p:cNvCxnSpPr>
            <a:cxnSpLocks/>
          </p:cNvCxnSpPr>
          <p:nvPr/>
        </p:nvCxnSpPr>
        <p:spPr>
          <a:xfrm flipH="1">
            <a:off x="2319034" y="6143346"/>
            <a:ext cx="255776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직선 화살표 연결선 986">
            <a:extLst>
              <a:ext uri="{FF2B5EF4-FFF2-40B4-BE49-F238E27FC236}">
                <a16:creationId xmlns:a16="http://schemas.microsoft.com/office/drawing/2014/main" id="{1A2FAE9A-FF9F-B6E7-404B-4621E884D651}"/>
              </a:ext>
            </a:extLst>
          </p:cNvPr>
          <p:cNvCxnSpPr>
            <a:cxnSpLocks/>
          </p:cNvCxnSpPr>
          <p:nvPr/>
        </p:nvCxnSpPr>
        <p:spPr>
          <a:xfrm>
            <a:off x="14662417" y="5372100"/>
            <a:ext cx="1289867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1E7C7704-EADE-3F06-6C05-2293CB3881B8}"/>
              </a:ext>
            </a:extLst>
          </p:cNvPr>
          <p:cNvCxnSpPr>
            <a:cxnSpLocks/>
          </p:cNvCxnSpPr>
          <p:nvPr/>
        </p:nvCxnSpPr>
        <p:spPr>
          <a:xfrm flipH="1">
            <a:off x="14639248" y="6046873"/>
            <a:ext cx="133506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F5F9F37-C78F-59CF-2C12-F74748B4FF61}"/>
              </a:ext>
            </a:extLst>
          </p:cNvPr>
          <p:cNvCxnSpPr>
            <a:cxnSpLocks/>
          </p:cNvCxnSpPr>
          <p:nvPr/>
        </p:nvCxnSpPr>
        <p:spPr>
          <a:xfrm>
            <a:off x="6617627" y="5247500"/>
            <a:ext cx="70770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3D1FC7D-584E-9B76-ED69-DF92B7881C0F}"/>
              </a:ext>
            </a:extLst>
          </p:cNvPr>
          <p:cNvCxnSpPr>
            <a:cxnSpLocks/>
          </p:cNvCxnSpPr>
          <p:nvPr/>
        </p:nvCxnSpPr>
        <p:spPr>
          <a:xfrm flipH="1">
            <a:off x="6617627" y="6143346"/>
            <a:ext cx="70770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0AA163C-B2DC-FACA-909A-E2EA7A4B293F}"/>
              </a:ext>
            </a:extLst>
          </p:cNvPr>
          <p:cNvCxnSpPr>
            <a:cxnSpLocks/>
          </p:cNvCxnSpPr>
          <p:nvPr/>
        </p:nvCxnSpPr>
        <p:spPr>
          <a:xfrm flipH="1">
            <a:off x="8995488" y="6143346"/>
            <a:ext cx="70770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4DD5122-7D2E-0131-6782-ABDF4A8822E1}"/>
              </a:ext>
            </a:extLst>
          </p:cNvPr>
          <p:cNvCxnSpPr>
            <a:cxnSpLocks/>
          </p:cNvCxnSpPr>
          <p:nvPr/>
        </p:nvCxnSpPr>
        <p:spPr>
          <a:xfrm>
            <a:off x="9049478" y="5235215"/>
            <a:ext cx="70770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B9E0318-9233-67A7-546F-6421DF2BE4D0}"/>
              </a:ext>
            </a:extLst>
          </p:cNvPr>
          <p:cNvCxnSpPr>
            <a:cxnSpLocks/>
          </p:cNvCxnSpPr>
          <p:nvPr/>
        </p:nvCxnSpPr>
        <p:spPr>
          <a:xfrm>
            <a:off x="11414082" y="5243036"/>
            <a:ext cx="152419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3AE4273-F863-02B1-EF36-52A6B886C71F}"/>
              </a:ext>
            </a:extLst>
          </p:cNvPr>
          <p:cNvCxnSpPr>
            <a:cxnSpLocks/>
          </p:cNvCxnSpPr>
          <p:nvPr/>
        </p:nvCxnSpPr>
        <p:spPr>
          <a:xfrm flipH="1">
            <a:off x="11414082" y="6118545"/>
            <a:ext cx="152419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C66F65C-1094-66B4-48CB-7809F0D0F31E}"/>
              </a:ext>
            </a:extLst>
          </p:cNvPr>
          <p:cNvGrpSpPr/>
          <p:nvPr/>
        </p:nvGrpSpPr>
        <p:grpSpPr>
          <a:xfrm>
            <a:off x="1033742" y="635349"/>
            <a:ext cx="16586469" cy="462504"/>
            <a:chOff x="1033742" y="635349"/>
            <a:chExt cx="16586469" cy="462504"/>
          </a:xfrm>
        </p:grpSpPr>
        <p:grpSp>
          <p:nvGrpSpPr>
            <p:cNvPr id="55" name="그룹 1004">
              <a:extLst>
                <a:ext uri="{FF2B5EF4-FFF2-40B4-BE49-F238E27FC236}">
                  <a16:creationId xmlns:a16="http://schemas.microsoft.com/office/drawing/2014/main" id="{BA110BC2-0304-5D07-4BF9-F1A5DEA3633E}"/>
                </a:ext>
              </a:extLst>
            </p:cNvPr>
            <p:cNvGrpSpPr/>
            <p:nvPr/>
          </p:nvGrpSpPr>
          <p:grpSpPr>
            <a:xfrm>
              <a:off x="3842642" y="825036"/>
              <a:ext cx="13777569" cy="76199"/>
              <a:chOff x="3296287" y="833245"/>
              <a:chExt cx="12521214" cy="95238"/>
            </a:xfrm>
          </p:grpSpPr>
          <p:pic>
            <p:nvPicPr>
              <p:cNvPr id="59" name="Object 20">
                <a:extLst>
                  <a:ext uri="{FF2B5EF4-FFF2-40B4-BE49-F238E27FC236}">
                    <a16:creationId xmlns:a16="http://schemas.microsoft.com/office/drawing/2014/main" id="{7D1A5E3F-1E5D-6839-A6F7-D64168925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296287" y="833245"/>
                <a:ext cx="12521214" cy="95238"/>
              </a:xfrm>
              <a:prstGeom prst="rect">
                <a:avLst/>
              </a:prstGeom>
            </p:spPr>
          </p:pic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874F89B-1BD2-C624-2450-83F8AA948894}"/>
                </a:ext>
              </a:extLst>
            </p:cNvPr>
            <p:cNvGrpSpPr/>
            <p:nvPr/>
          </p:nvGrpSpPr>
          <p:grpSpPr>
            <a:xfrm>
              <a:off x="1033742" y="635349"/>
              <a:ext cx="2843536" cy="462504"/>
              <a:chOff x="1033742" y="635349"/>
              <a:chExt cx="2843536" cy="462504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8828A3-F961-D43C-69EB-069814FBA668}"/>
                  </a:ext>
                </a:extLst>
              </p:cNvPr>
              <p:cNvSpPr txBox="1"/>
              <p:nvPr/>
            </p:nvSpPr>
            <p:spPr>
              <a:xfrm>
                <a:off x="1409482" y="635349"/>
                <a:ext cx="24677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3B2F95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프로젝트 수행내용</a:t>
                </a:r>
              </a:p>
            </p:txBody>
          </p:sp>
          <p:pic>
            <p:nvPicPr>
              <p:cNvPr id="58" name="Object 15">
                <a:extLst>
                  <a:ext uri="{FF2B5EF4-FFF2-40B4-BE49-F238E27FC236}">
                    <a16:creationId xmlns:a16="http://schemas.microsoft.com/office/drawing/2014/main" id="{09803705-F541-5CAA-C690-24100F724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33742" y="719294"/>
                <a:ext cx="375740" cy="37855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1200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F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C92921-5D12-707F-B5FD-10BA13DC2F0E}"/>
              </a:ext>
            </a:extLst>
          </p:cNvPr>
          <p:cNvSpPr txBox="1"/>
          <p:nvPr/>
        </p:nvSpPr>
        <p:spPr>
          <a:xfrm>
            <a:off x="0" y="4543336"/>
            <a:ext cx="1828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감사합니다</a:t>
            </a:r>
            <a:r>
              <a:rPr lang="en-US" altLang="ko-KR" sz="72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:)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19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81DFFFF-CB28-C7D0-2C22-18CD7B507605}"/>
              </a:ext>
            </a:extLst>
          </p:cNvPr>
          <p:cNvGrpSpPr/>
          <p:nvPr/>
        </p:nvGrpSpPr>
        <p:grpSpPr>
          <a:xfrm>
            <a:off x="12725400" y="1860747"/>
            <a:ext cx="4205302" cy="7001864"/>
            <a:chOff x="8891270" y="2097941"/>
            <a:chExt cx="4205302" cy="700186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3BFA09D-1218-EEC0-905F-F19BB8F9223B}"/>
                </a:ext>
              </a:extLst>
            </p:cNvPr>
            <p:cNvGrpSpPr/>
            <p:nvPr/>
          </p:nvGrpSpPr>
          <p:grpSpPr>
            <a:xfrm>
              <a:off x="8891270" y="4002901"/>
              <a:ext cx="4079858" cy="461665"/>
              <a:chOff x="8612829" y="4784515"/>
              <a:chExt cx="4079858" cy="46166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612829" y="4784515"/>
                <a:ext cx="371721" cy="378559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D8EFD5-A32E-34FE-74DB-E4F39331108C}"/>
                  </a:ext>
                </a:extLst>
              </p:cNvPr>
              <p:cNvSpPr txBox="1"/>
              <p:nvPr/>
            </p:nvSpPr>
            <p:spPr>
              <a:xfrm>
                <a:off x="10224891" y="4784515"/>
                <a:ext cx="24677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3B2F95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팀 구성 및 역할  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91F16CC-7323-B949-EDE4-3AF12E21A5D0}"/>
                </a:ext>
              </a:extLst>
            </p:cNvPr>
            <p:cNvGrpSpPr/>
            <p:nvPr/>
          </p:nvGrpSpPr>
          <p:grpSpPr>
            <a:xfrm>
              <a:off x="8891270" y="2097941"/>
              <a:ext cx="4138625" cy="1391150"/>
              <a:chOff x="8612830" y="3183677"/>
              <a:chExt cx="4138625" cy="1391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612830" y="3272563"/>
                <a:ext cx="335111" cy="378559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C4993C-6E6F-9B0E-B9CF-57B06D537B2A}"/>
                  </a:ext>
                </a:extLst>
              </p:cNvPr>
              <p:cNvSpPr txBox="1"/>
              <p:nvPr/>
            </p:nvSpPr>
            <p:spPr>
              <a:xfrm>
                <a:off x="10283659" y="3183677"/>
                <a:ext cx="24677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3B2F95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프로젝트 개요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911465-B154-669E-B633-0BFC0E690F4C}"/>
                  </a:ext>
                </a:extLst>
              </p:cNvPr>
              <p:cNvSpPr txBox="1"/>
              <p:nvPr/>
            </p:nvSpPr>
            <p:spPr>
              <a:xfrm>
                <a:off x="10449407" y="3645342"/>
                <a:ext cx="1635996" cy="92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ko-KR" altLang="en-US" sz="1600" dirty="0">
                    <a:solidFill>
                      <a:srgbClr val="3B2F9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주제선정 배경</a:t>
                </a:r>
                <a:endParaRPr lang="en-US" altLang="ko-KR" sz="1600" dirty="0">
                  <a:solidFill>
                    <a:srgbClr val="3B2F9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ko-KR" altLang="en-US" sz="1600" dirty="0">
                    <a:solidFill>
                      <a:srgbClr val="3B2F9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서비스 소개</a:t>
                </a:r>
                <a:endParaRPr lang="en-US" altLang="ko-KR" sz="1600" dirty="0">
                  <a:solidFill>
                    <a:srgbClr val="3B2F9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r"/>
                <a:endParaRPr lang="ko-KR" altLang="en-US" sz="16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C41AE7-EE44-A067-6100-AD38642C9686}"/>
                </a:ext>
              </a:extLst>
            </p:cNvPr>
            <p:cNvGrpSpPr/>
            <p:nvPr/>
          </p:nvGrpSpPr>
          <p:grpSpPr>
            <a:xfrm>
              <a:off x="8891270" y="5535281"/>
              <a:ext cx="4205302" cy="1084264"/>
              <a:chOff x="13629334" y="3229258"/>
              <a:chExt cx="4205302" cy="108426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629334" y="3272563"/>
                <a:ext cx="372759" cy="378559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103A8B-1CC3-BE42-2273-CEDB7DF944EB}"/>
                  </a:ext>
                </a:extLst>
              </p:cNvPr>
              <p:cNvSpPr txBox="1"/>
              <p:nvPr/>
            </p:nvSpPr>
            <p:spPr>
              <a:xfrm>
                <a:off x="15366840" y="3229258"/>
                <a:ext cx="24677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3B2F95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프로젝트 일정 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09D4F8-3D47-62D3-8203-8BAD2656F29F}"/>
                  </a:ext>
                </a:extLst>
              </p:cNvPr>
              <p:cNvSpPr txBox="1"/>
              <p:nvPr/>
            </p:nvSpPr>
            <p:spPr>
              <a:xfrm>
                <a:off x="15563013" y="3679502"/>
                <a:ext cx="1635996" cy="63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ko-KR" sz="1600" dirty="0">
                    <a:solidFill>
                      <a:srgbClr val="3B2F9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WBS</a:t>
                </a:r>
              </a:p>
              <a:p>
                <a:pPr algn="r"/>
                <a:endParaRPr lang="ko-KR" altLang="en-US" sz="16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944E8BD-302F-AC38-D28C-F383C2722062}"/>
                </a:ext>
              </a:extLst>
            </p:cNvPr>
            <p:cNvGrpSpPr/>
            <p:nvPr/>
          </p:nvGrpSpPr>
          <p:grpSpPr>
            <a:xfrm>
              <a:off x="8901227" y="7300160"/>
              <a:ext cx="3708137" cy="1799645"/>
              <a:chOff x="13629334" y="4733437"/>
              <a:chExt cx="3708137" cy="179964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629334" y="4774991"/>
                <a:ext cx="375740" cy="37855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CFAF4F-D27C-FA54-B8B2-2112C11AB938}"/>
                  </a:ext>
                </a:extLst>
              </p:cNvPr>
              <p:cNvSpPr txBox="1"/>
              <p:nvPr/>
            </p:nvSpPr>
            <p:spPr>
              <a:xfrm>
                <a:off x="14869675" y="4733437"/>
                <a:ext cx="24677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3B2F95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프로젝트 수행내용 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8C81F3-E41A-52AD-1987-0EB7A224D228}"/>
                  </a:ext>
                </a:extLst>
              </p:cNvPr>
              <p:cNvSpPr txBox="1"/>
              <p:nvPr/>
            </p:nvSpPr>
            <p:spPr>
              <a:xfrm>
                <a:off x="15563013" y="5308131"/>
                <a:ext cx="1635996" cy="1224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ko-KR" altLang="en-US" sz="1600" dirty="0">
                    <a:solidFill>
                      <a:srgbClr val="3B2F9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기능명세서</a:t>
                </a:r>
                <a:endParaRPr lang="en-US" altLang="ko-KR" sz="1600" dirty="0">
                  <a:solidFill>
                    <a:srgbClr val="3B2F9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ko-KR" altLang="en-US" sz="1600" dirty="0">
                    <a:solidFill>
                      <a:srgbClr val="3B2F9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서비스 </a:t>
                </a:r>
                <a:r>
                  <a:rPr lang="ko-KR" altLang="en-US" sz="1600" dirty="0" err="1">
                    <a:solidFill>
                      <a:srgbClr val="3B2F9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아키텍쳐</a:t>
                </a:r>
                <a:endParaRPr lang="en-US" altLang="ko-KR" sz="1600" dirty="0">
                  <a:solidFill>
                    <a:srgbClr val="3B2F9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ko-KR" altLang="en-US" sz="1600" dirty="0">
                    <a:solidFill>
                      <a:srgbClr val="3B2F9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시스템 </a:t>
                </a:r>
                <a:r>
                  <a:rPr lang="ko-KR" altLang="en-US" sz="1600" dirty="0" err="1">
                    <a:solidFill>
                      <a:srgbClr val="3B2F9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아키텍쳐</a:t>
                </a:r>
                <a:endParaRPr lang="en-US" altLang="ko-KR" sz="1600" dirty="0">
                  <a:solidFill>
                    <a:srgbClr val="3B2F9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r"/>
                <a:endParaRPr lang="ko-KR" altLang="en-US" sz="16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</p:grpSp>
      </p:grpSp>
      <p:grpSp>
        <p:nvGrpSpPr>
          <p:cNvPr id="32" name="그룹 1001">
            <a:extLst>
              <a:ext uri="{FF2B5EF4-FFF2-40B4-BE49-F238E27FC236}">
                <a16:creationId xmlns:a16="http://schemas.microsoft.com/office/drawing/2014/main" id="{454B0129-C100-A357-C38F-E5D133787011}"/>
              </a:ext>
            </a:extLst>
          </p:cNvPr>
          <p:cNvGrpSpPr/>
          <p:nvPr/>
        </p:nvGrpSpPr>
        <p:grpSpPr>
          <a:xfrm>
            <a:off x="11076126" y="9966503"/>
            <a:ext cx="765326" cy="640994"/>
            <a:chOff x="8641400" y="7033135"/>
            <a:chExt cx="1218342" cy="1150386"/>
          </a:xfrm>
        </p:grpSpPr>
        <p:pic>
          <p:nvPicPr>
            <p:cNvPr id="33" name="Object 2">
              <a:extLst>
                <a:ext uri="{FF2B5EF4-FFF2-40B4-BE49-F238E27FC236}">
                  <a16:creationId xmlns:a16="http://schemas.microsoft.com/office/drawing/2014/main" id="{DE9C9B47-2282-083B-30DD-7878E92CD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1400" y="7033135"/>
              <a:ext cx="1218342" cy="1150386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80EAF1-1845-A00E-E06D-B4DEA274489C}"/>
              </a:ext>
            </a:extLst>
          </p:cNvPr>
          <p:cNvSpPr/>
          <p:nvPr/>
        </p:nvSpPr>
        <p:spPr>
          <a:xfrm>
            <a:off x="-54219" y="0"/>
            <a:ext cx="7668274" cy="10287000"/>
          </a:xfrm>
          <a:prstGeom prst="rect">
            <a:avLst/>
          </a:prstGeom>
          <a:solidFill>
            <a:srgbClr val="3B2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9C174-F5E7-FA38-B0F4-CA004EE648B7}"/>
              </a:ext>
            </a:extLst>
          </p:cNvPr>
          <p:cNvSpPr txBox="1"/>
          <p:nvPr/>
        </p:nvSpPr>
        <p:spPr>
          <a:xfrm>
            <a:off x="-54219" y="2829461"/>
            <a:ext cx="7668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Contents</a:t>
            </a:r>
            <a:endParaRPr lang="ko-KR" altLang="en-US" sz="80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93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pic>
        <p:nvPicPr>
          <p:cNvPr id="22" name="Object 6">
            <a:extLst>
              <a:ext uri="{FF2B5EF4-FFF2-40B4-BE49-F238E27FC236}">
                <a16:creationId xmlns:a16="http://schemas.microsoft.com/office/drawing/2014/main" id="{C19CABBF-60CC-43B1-6417-6C668B2C94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4371" y="707660"/>
            <a:ext cx="335111" cy="3785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0DD05C-5CBC-71B6-B213-8E5BBA8C7C87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주제선정 배경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4476C1-41F7-DF5A-0C96-ACDC59A52B37}"/>
              </a:ext>
            </a:extLst>
          </p:cNvPr>
          <p:cNvSpPr txBox="1"/>
          <p:nvPr/>
        </p:nvSpPr>
        <p:spPr>
          <a:xfrm>
            <a:off x="1036840" y="1485900"/>
            <a:ext cx="11917160" cy="1782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코로나의 영향으로</a:t>
            </a:r>
            <a:endParaRPr lang="en-US" altLang="ko-KR" sz="4800" dirty="0">
              <a:solidFill>
                <a:srgbClr val="3B2F9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54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청년층의 우울</a:t>
            </a: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</a:t>
            </a:r>
            <a:r>
              <a:rPr lang="ko-KR" altLang="en-US" sz="54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특히 심화된 상황이다</a:t>
            </a:r>
            <a:r>
              <a:rPr lang="en-US" altLang="ko-KR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F7A8BA-BA04-8615-7EF8-B70D9C949B83}"/>
              </a:ext>
            </a:extLst>
          </p:cNvPr>
          <p:cNvGrpSpPr/>
          <p:nvPr/>
        </p:nvGrpSpPr>
        <p:grpSpPr>
          <a:xfrm>
            <a:off x="9069050" y="3982993"/>
            <a:ext cx="8839200" cy="5436904"/>
            <a:chOff x="456062" y="4188602"/>
            <a:chExt cx="8839200" cy="543690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5C460D-C5F4-92EA-B70D-812582916AEB}"/>
                </a:ext>
              </a:extLst>
            </p:cNvPr>
            <p:cNvSpPr txBox="1"/>
            <p:nvPr/>
          </p:nvSpPr>
          <p:spPr>
            <a:xfrm>
              <a:off x="456062" y="9256174"/>
              <a:ext cx="8839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대 환자수는 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2019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년 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12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만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천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39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명에서 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2021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년 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17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만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7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천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166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명으로 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45.2%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나 급증하였다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NotoKr"/>
                </a:rPr>
                <a:t>.</a:t>
              </a:r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F232FB1-71B8-0C1C-E349-930FC3527814}"/>
                </a:ext>
              </a:extLst>
            </p:cNvPr>
            <p:cNvGrpSpPr/>
            <p:nvPr/>
          </p:nvGrpSpPr>
          <p:grpSpPr>
            <a:xfrm>
              <a:off x="1036840" y="4188602"/>
              <a:ext cx="7231429" cy="4393405"/>
              <a:chOff x="1036840" y="4119863"/>
              <a:chExt cx="7231429" cy="439340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BD1501C-5B37-A388-AEF1-949097A2D62F}"/>
                  </a:ext>
                </a:extLst>
              </p:cNvPr>
              <p:cNvSpPr/>
              <p:nvPr/>
            </p:nvSpPr>
            <p:spPr>
              <a:xfrm>
                <a:off x="1259007" y="4786607"/>
                <a:ext cx="6894393" cy="3726661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ffectLst>
                <a:outerShdw blurRad="381000" dist="330200" dir="5400000" sx="95000" sy="95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8E5067-5545-F297-8B70-75DBABF98435}"/>
                  </a:ext>
                </a:extLst>
              </p:cNvPr>
              <p:cNvSpPr txBox="1"/>
              <p:nvPr/>
            </p:nvSpPr>
            <p:spPr>
              <a:xfrm>
                <a:off x="1036840" y="4119863"/>
                <a:ext cx="723142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2019</a:t>
                </a:r>
                <a:r>
                  <a:rPr lang="ko-KR" altLang="en-US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대비 </a:t>
                </a:r>
                <a:r>
                  <a:rPr lang="en-US" altLang="ko-KR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2021</a:t>
                </a:r>
                <a:r>
                  <a:rPr lang="ko-KR" altLang="en-US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</a:t>
                </a:r>
                <a:r>
                  <a:rPr lang="ko-KR" altLang="en-US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대 우울증 환자수 </a:t>
                </a:r>
                <a:r>
                  <a:rPr lang="en-US" altLang="ko-KR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45.2% </a:t>
                </a:r>
                <a:r>
                  <a:rPr lang="ko-KR" altLang="en-US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급증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1E4CEFF1-1F95-E422-868D-6849E1EE5B44}"/>
                  </a:ext>
                </a:extLst>
              </p:cNvPr>
              <p:cNvGrpSpPr/>
              <p:nvPr/>
            </p:nvGrpSpPr>
            <p:grpSpPr>
              <a:xfrm>
                <a:off x="3154008" y="5596367"/>
                <a:ext cx="3505279" cy="2201490"/>
                <a:chOff x="3269696" y="6040810"/>
                <a:chExt cx="3505279" cy="220149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B683BB4D-CAD0-B09D-32B4-7F923FA00723}"/>
                    </a:ext>
                  </a:extLst>
                </p:cNvPr>
                <p:cNvSpPr/>
                <p:nvPr/>
              </p:nvSpPr>
              <p:spPr>
                <a:xfrm>
                  <a:off x="3269696" y="6989269"/>
                  <a:ext cx="762000" cy="913492"/>
                </a:xfrm>
                <a:prstGeom prst="rect">
                  <a:avLst/>
                </a:prstGeom>
                <a:solidFill>
                  <a:srgbClr val="CECA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C5A67C68-DE2B-2457-663D-AB7CB6D77239}"/>
                    </a:ext>
                  </a:extLst>
                </p:cNvPr>
                <p:cNvSpPr/>
                <p:nvPr/>
              </p:nvSpPr>
              <p:spPr>
                <a:xfrm>
                  <a:off x="5181600" y="6040810"/>
                  <a:ext cx="762000" cy="1821525"/>
                </a:xfrm>
                <a:prstGeom prst="rect">
                  <a:avLst/>
                </a:prstGeom>
                <a:solidFill>
                  <a:srgbClr val="6355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3EA860A-22FC-FD27-EFE1-0E56A1BBFE7A}"/>
                    </a:ext>
                  </a:extLst>
                </p:cNvPr>
                <p:cNvSpPr txBox="1"/>
                <p:nvPr/>
              </p:nvSpPr>
              <p:spPr>
                <a:xfrm>
                  <a:off x="3275462" y="7934523"/>
                  <a:ext cx="16002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2019</a:t>
                  </a:r>
                  <a:r>
                    <a:rPr lang="ko-KR" altLang="en-US" sz="1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년 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6051A96-520E-48F9-E436-7D1A33F0BC18}"/>
                    </a:ext>
                  </a:extLst>
                </p:cNvPr>
                <p:cNvSpPr txBox="1"/>
                <p:nvPr/>
              </p:nvSpPr>
              <p:spPr>
                <a:xfrm>
                  <a:off x="5174775" y="7895855"/>
                  <a:ext cx="16002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2021</a:t>
                  </a:r>
                  <a:r>
                    <a:rPr lang="ko-KR" altLang="en-US" sz="1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년 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E04D99-770B-7FC5-F24B-E59EDBCD23D1}"/>
                  </a:ext>
                </a:extLst>
              </p:cNvPr>
              <p:cNvSpPr txBox="1"/>
              <p:nvPr/>
            </p:nvSpPr>
            <p:spPr>
              <a:xfrm>
                <a:off x="2438400" y="8190285"/>
                <a:ext cx="5598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출처</a:t>
                </a:r>
                <a:r>
                  <a:rPr lang="en-US" altLang="ko-K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: </a:t>
                </a: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건강보험심사평가원 </a:t>
                </a:r>
                <a:r>
                  <a:rPr lang="en-US" altLang="ko-K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‘</a:t>
                </a: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우울증과 불안장애 진료현황분석</a:t>
                </a:r>
                <a:r>
                  <a:rPr lang="en-US" altLang="ko-K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’</a:t>
                </a:r>
                <a:endPara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</p:grpSp>
        <p:pic>
          <p:nvPicPr>
            <p:cNvPr id="34" name="그래픽 33" descr="뒤로 단색으로 채워진">
              <a:extLst>
                <a:ext uri="{FF2B5EF4-FFF2-40B4-BE49-F238E27FC236}">
                  <a16:creationId xmlns:a16="http://schemas.microsoft.com/office/drawing/2014/main" id="{2E7F0195-77F3-6479-1CE0-82110B341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547467">
              <a:off x="3774492" y="5543573"/>
              <a:ext cx="1235534" cy="975751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0B7BAE-93B8-AB90-7392-F3601AD5EA5A}"/>
                </a:ext>
              </a:extLst>
            </p:cNvPr>
            <p:cNvSpPr txBox="1"/>
            <p:nvPr/>
          </p:nvSpPr>
          <p:spPr>
            <a:xfrm>
              <a:off x="3143792" y="6339770"/>
              <a:ext cx="73348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12.2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만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525E56-3336-332A-ACBB-27CDD37AA6A6}"/>
                </a:ext>
              </a:extLst>
            </p:cNvPr>
            <p:cNvSpPr txBox="1"/>
            <p:nvPr/>
          </p:nvSpPr>
          <p:spPr>
            <a:xfrm>
              <a:off x="5094426" y="5355479"/>
              <a:ext cx="73348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17.7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만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CA567F1-07B3-2F30-5E61-A62B5DE57237}"/>
              </a:ext>
            </a:extLst>
          </p:cNvPr>
          <p:cNvGrpSpPr/>
          <p:nvPr/>
        </p:nvGrpSpPr>
        <p:grpSpPr>
          <a:xfrm>
            <a:off x="-152400" y="3982993"/>
            <a:ext cx="9144000" cy="5575403"/>
            <a:chOff x="9160002" y="4188602"/>
            <a:chExt cx="9144000" cy="557540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F4F561-22BA-4174-976E-E32A327BD8F3}"/>
                </a:ext>
              </a:extLst>
            </p:cNvPr>
            <p:cNvSpPr txBox="1"/>
            <p:nvPr/>
          </p:nvSpPr>
          <p:spPr>
            <a:xfrm>
              <a:off x="9160002" y="9117674"/>
              <a:ext cx="9144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전체 우울증 환자 중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10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</a:t>
              </a: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단위별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환자 비율을 살펴보면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</a:t>
              </a:r>
            </a:p>
            <a:p>
              <a:pPr algn="ctr"/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2021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년에는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대 환자가 전체의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19.0%(17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만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7,166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명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 가장 많았다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FFF813B-A156-3DAD-02CD-A425A47D4366}"/>
                </a:ext>
              </a:extLst>
            </p:cNvPr>
            <p:cNvGrpSpPr/>
            <p:nvPr/>
          </p:nvGrpSpPr>
          <p:grpSpPr>
            <a:xfrm>
              <a:off x="10351861" y="4188602"/>
              <a:ext cx="6677132" cy="4809199"/>
              <a:chOff x="10351861" y="4188602"/>
              <a:chExt cx="6677132" cy="480919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543BCB-8731-7B87-92F5-B8AFF6E261B0}"/>
                  </a:ext>
                </a:extLst>
              </p:cNvPr>
              <p:cNvSpPr txBox="1"/>
              <p:nvPr/>
            </p:nvSpPr>
            <p:spPr>
              <a:xfrm>
                <a:off x="10351861" y="4188602"/>
                <a:ext cx="640080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2021</a:t>
                </a:r>
                <a:r>
                  <a:rPr lang="ko-KR" altLang="en-US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</a:t>
                </a:r>
                <a:r>
                  <a:rPr lang="en-US" altLang="ko-KR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전체 우울증 환자 중 </a:t>
                </a:r>
                <a:r>
                  <a:rPr lang="en-US" altLang="ko-KR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</a:t>
                </a:r>
                <a:r>
                  <a:rPr lang="ko-KR" altLang="en-US" sz="2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대가 가장 높은 비율 차지</a:t>
                </a: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1A50D847-ED3B-F759-6D55-853D24C39F02}"/>
                  </a:ext>
                </a:extLst>
              </p:cNvPr>
              <p:cNvGrpSpPr/>
              <p:nvPr/>
            </p:nvGrpSpPr>
            <p:grpSpPr>
              <a:xfrm>
                <a:off x="11734800" y="4872587"/>
                <a:ext cx="3634923" cy="4125214"/>
                <a:chOff x="11734800" y="4872587"/>
                <a:chExt cx="3634923" cy="4125214"/>
              </a:xfrm>
            </p:grpSpPr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C9A68550-4370-40A4-AAF8-4A95C650E7A9}"/>
                    </a:ext>
                  </a:extLst>
                </p:cNvPr>
                <p:cNvGrpSpPr/>
                <p:nvPr/>
              </p:nvGrpSpPr>
              <p:grpSpPr>
                <a:xfrm>
                  <a:off x="11734800" y="4872587"/>
                  <a:ext cx="3634923" cy="4125214"/>
                  <a:chOff x="11378833" y="4458795"/>
                  <a:chExt cx="3634923" cy="4125214"/>
                </a:xfrm>
              </p:grpSpPr>
              <p:pic>
                <p:nvPicPr>
                  <p:cNvPr id="29" name="Object 5">
                    <a:extLst>
                      <a:ext uri="{FF2B5EF4-FFF2-40B4-BE49-F238E27FC236}">
                        <a16:creationId xmlns:a16="http://schemas.microsoft.com/office/drawing/2014/main" id="{12B88101-C1C8-A712-C7D7-96EBB033DF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11378833" y="4458795"/>
                    <a:ext cx="3634923" cy="4125214"/>
                  </a:xfrm>
                  <a:prstGeom prst="rect">
                    <a:avLst/>
                  </a:prstGeom>
                </p:spPr>
              </p:pic>
              <p:pic>
                <p:nvPicPr>
                  <p:cNvPr id="31" name="Object 7">
                    <a:extLst>
                      <a:ext uri="{FF2B5EF4-FFF2-40B4-BE49-F238E27FC236}">
                        <a16:creationId xmlns:a16="http://schemas.microsoft.com/office/drawing/2014/main" id="{9FD348CE-A3E0-AFBC-04D3-C865C71546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/>
                  <a:stretch>
                    <a:fillRect/>
                  </a:stretch>
                </p:blipFill>
                <p:spPr>
                  <a:xfrm>
                    <a:off x="11606474" y="4927587"/>
                    <a:ext cx="3181767" cy="318176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DA80756-52EF-E78F-845D-28FA4ABE3229}"/>
                    </a:ext>
                  </a:extLst>
                </p:cNvPr>
                <p:cNvSpPr txBox="1"/>
                <p:nvPr/>
              </p:nvSpPr>
              <p:spPr>
                <a:xfrm>
                  <a:off x="12818407" y="6682836"/>
                  <a:ext cx="216185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3600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19.0% </a:t>
                  </a:r>
                  <a:endParaRPr lang="ko-KR" altLang="en-US" sz="3600" dirty="0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696C94-D3F5-4569-9745-F2AD9C0794C4}"/>
                  </a:ext>
                </a:extLst>
              </p:cNvPr>
              <p:cNvSpPr txBox="1"/>
              <p:nvPr/>
            </p:nvSpPr>
            <p:spPr>
              <a:xfrm>
                <a:off x="11430000" y="4655593"/>
                <a:ext cx="5598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출처</a:t>
                </a:r>
                <a:r>
                  <a:rPr lang="en-US" altLang="ko-K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: </a:t>
                </a: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건강보험심사평가원 </a:t>
                </a:r>
                <a:r>
                  <a:rPr lang="en-US" altLang="ko-K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‘</a:t>
                </a: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우울증과 불안장애 진료현황분석</a:t>
                </a:r>
                <a:r>
                  <a:rPr lang="en-US" altLang="ko-K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’</a:t>
                </a:r>
                <a:endPara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5EDE47-EFB6-F736-E751-A9D7DB4449D2}"/>
                  </a:ext>
                </a:extLst>
              </p:cNvPr>
              <p:cNvSpPr txBox="1"/>
              <p:nvPr/>
            </p:nvSpPr>
            <p:spPr>
              <a:xfrm>
                <a:off x="10351861" y="6410899"/>
                <a:ext cx="64008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모든 연령 중 </a:t>
                </a:r>
                <a:r>
                  <a:rPr lang="en-US" altLang="ko-KR" sz="14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</a:t>
                </a:r>
                <a:r>
                  <a:rPr lang="ko-KR" altLang="en-US" sz="14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대 우울증 환자 비율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937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AAF68C26-4AEC-F9CD-23DA-BA4666381B71}"/>
              </a:ext>
            </a:extLst>
          </p:cNvPr>
          <p:cNvSpPr/>
          <p:nvPr/>
        </p:nvSpPr>
        <p:spPr>
          <a:xfrm>
            <a:off x="7086600" y="3988969"/>
            <a:ext cx="685800" cy="698116"/>
          </a:xfrm>
          <a:prstGeom prst="triangle">
            <a:avLst>
              <a:gd name="adj" fmla="val 0"/>
            </a:avLst>
          </a:prstGeom>
          <a:solidFill>
            <a:srgbClr val="BCB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28C5A5-40F4-2F7F-8018-6C8D1AD02478}"/>
              </a:ext>
            </a:extLst>
          </p:cNvPr>
          <p:cNvSpPr/>
          <p:nvPr/>
        </p:nvSpPr>
        <p:spPr>
          <a:xfrm>
            <a:off x="1133737" y="4305301"/>
            <a:ext cx="16166664" cy="480060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381000" dist="330200" dir="5400000" sx="95000" sy="95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pic>
        <p:nvPicPr>
          <p:cNvPr id="22" name="Object 6">
            <a:extLst>
              <a:ext uri="{FF2B5EF4-FFF2-40B4-BE49-F238E27FC236}">
                <a16:creationId xmlns:a16="http://schemas.microsoft.com/office/drawing/2014/main" id="{C19CABBF-60CC-43B1-6417-6C668B2C94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4371" y="707660"/>
            <a:ext cx="335111" cy="3785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0DD05C-5CBC-71B6-B213-8E5BBA8C7C87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주제선정 배경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C0E5EF-CC0B-E3E9-2214-49D5FBE1E9DB}"/>
              </a:ext>
            </a:extLst>
          </p:cNvPr>
          <p:cNvSpPr txBox="1"/>
          <p:nvPr/>
        </p:nvSpPr>
        <p:spPr>
          <a:xfrm>
            <a:off x="1241926" y="4739726"/>
            <a:ext cx="15864580" cy="4194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6355C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</a:t>
            </a:r>
            <a:r>
              <a:rPr lang="en-US" altLang="ko-KR" sz="2400" dirty="0">
                <a:solidFill>
                  <a:srgbClr val="6355C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2400" dirty="0">
                <a:solidFill>
                  <a:srgbClr val="6355C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고용충격에 있어 청년층은 그 피해를 가장 많이 입은 계층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속한다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피해가 가장 극심했던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청년취업자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(15∼29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전년 동월대비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24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천 명 감소하여 통계 작성 이래 가장 큰 감소폭을 기록하였으며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매우 이례적으로 고용률과 실업률이 동반 감소하고 비경제활동 인구가 폭발적으로 증가하는 등 고용충격이 집중되는 양상을 보인 바 있다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이후 최근에 이르러서는 취업자 및 고용률이 증가하고 실업률이 감소하는 등 각종 고용지표가 긍정적인 흐름을 유지하고는 있다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하지만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6355C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고용시장에 있어서의 어려움을 호소하는 청년층의 목소리는 줄지 않고 있으며</a:t>
            </a:r>
            <a:r>
              <a:rPr lang="en-US" altLang="ko-KR" sz="2400" dirty="0">
                <a:solidFill>
                  <a:srgbClr val="6355C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오히려 고용지표와 청년체감도 간의 괴리가 커지고 있다는 언론기사가 연일 보도되고 있는 만큼 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6355C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</a:t>
            </a:r>
            <a:r>
              <a:rPr lang="en-US" altLang="ko-KR" sz="2400" dirty="0">
                <a:solidFill>
                  <a:srgbClr val="6355C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2400" dirty="0">
                <a:solidFill>
                  <a:srgbClr val="6355C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로부터의 청년층 고용충격은 여전히 진행형이다</a:t>
            </a:r>
            <a:r>
              <a:rPr lang="en-US" altLang="ko-KR" sz="2400" dirty="0">
                <a:solidFill>
                  <a:srgbClr val="6355C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400" dirty="0">
              <a:solidFill>
                <a:srgbClr val="6355C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864DFF-9388-9A9F-0AB3-022CE5284933}"/>
              </a:ext>
            </a:extLst>
          </p:cNvPr>
          <p:cNvSpPr txBox="1"/>
          <p:nvPr/>
        </p:nvSpPr>
        <p:spPr>
          <a:xfrm>
            <a:off x="1069822" y="1431954"/>
            <a:ext cx="18241760" cy="161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코로나의 영향으로</a:t>
            </a:r>
            <a:r>
              <a:rPr lang="en-US" altLang="ko-KR" sz="40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44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청년층의 고용충격이 </a:t>
            </a:r>
            <a:r>
              <a:rPr lang="ko-KR" altLang="en-US" sz="40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이례적으로 컸으며</a:t>
            </a:r>
            <a:r>
              <a:rPr lang="en-US" altLang="ko-KR" sz="40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endParaRPr lang="en-US" altLang="ko-KR" sz="4400" dirty="0">
              <a:solidFill>
                <a:srgbClr val="3B2F9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44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어느정도 일상회복이 되었음에도</a:t>
            </a:r>
            <a:r>
              <a:rPr lang="en-US" altLang="ko-KR" sz="44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44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 영향은 </a:t>
            </a:r>
            <a:r>
              <a:rPr lang="ko-KR" altLang="en-US" sz="48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여전히 지속되고 있다</a:t>
            </a:r>
            <a:r>
              <a:rPr lang="en-US" altLang="ko-KR" sz="48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r>
              <a:rPr lang="ko-KR" altLang="en-US" sz="48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64C925-31AA-EF72-9A33-57C88FBA0045}"/>
              </a:ext>
            </a:extLst>
          </p:cNvPr>
          <p:cNvSpPr txBox="1"/>
          <p:nvPr/>
        </p:nvSpPr>
        <p:spPr>
          <a:xfrm>
            <a:off x="13639800" y="8763436"/>
            <a:ext cx="47782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출처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노동포커스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(2022년2월)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한국노동연구원</a:t>
            </a: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EBC49867-FB6D-5302-0A27-9234ADADB59D}"/>
              </a:ext>
            </a:extLst>
          </p:cNvPr>
          <p:cNvSpPr/>
          <p:nvPr/>
        </p:nvSpPr>
        <p:spPr>
          <a:xfrm flipV="1">
            <a:off x="1101832" y="3988970"/>
            <a:ext cx="5984768" cy="558949"/>
          </a:xfrm>
          <a:prstGeom prst="round2SameRect">
            <a:avLst/>
          </a:prstGeom>
          <a:solidFill>
            <a:srgbClr val="3B2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C60FBB-6067-C2FD-E7BE-06377D78A050}"/>
              </a:ext>
            </a:extLst>
          </p:cNvPr>
          <p:cNvSpPr txBox="1"/>
          <p:nvPr/>
        </p:nvSpPr>
        <p:spPr>
          <a:xfrm>
            <a:off x="1752600" y="4013587"/>
            <a:ext cx="689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한국노동연구원의 리포트에 따르면 </a:t>
            </a:r>
            <a:r>
              <a:rPr lang="en-US" altLang="ko-KR" sz="2400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..</a:t>
            </a:r>
            <a:endParaRPr lang="ko-KR" altLang="en-US" sz="2400" i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13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18657" y="4669843"/>
            <a:ext cx="1031044" cy="4533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pic>
        <p:nvPicPr>
          <p:cNvPr id="22" name="Object 6">
            <a:extLst>
              <a:ext uri="{FF2B5EF4-FFF2-40B4-BE49-F238E27FC236}">
                <a16:creationId xmlns:a16="http://schemas.microsoft.com/office/drawing/2014/main" id="{C19CABBF-60CC-43B1-6417-6C668B2C94B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4371" y="707660"/>
            <a:ext cx="335111" cy="3785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0DD05C-5CBC-71B6-B213-8E5BBA8C7C87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주제선정 배경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4476C1-41F7-DF5A-0C96-ACDC59A52B37}"/>
              </a:ext>
            </a:extLst>
          </p:cNvPr>
          <p:cNvSpPr txBox="1"/>
          <p:nvPr/>
        </p:nvSpPr>
        <p:spPr>
          <a:xfrm>
            <a:off x="1036840" y="1485900"/>
            <a:ext cx="11002760" cy="1782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청년들이 우울감을 겪는 이유로는</a:t>
            </a:r>
            <a:endParaRPr lang="en-US" altLang="ko-KR" sz="4800" dirty="0">
              <a:solidFill>
                <a:srgbClr val="3B2F9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54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취업 고민</a:t>
            </a: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</a:t>
            </a:r>
            <a:r>
              <a:rPr lang="ko-KR" altLang="en-US" sz="54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주를 차지하였다</a:t>
            </a:r>
            <a:r>
              <a:rPr lang="en-US" altLang="ko-KR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B8BC7F-E24B-3EAD-9EDB-558F6D848C6E}"/>
              </a:ext>
            </a:extLst>
          </p:cNvPr>
          <p:cNvSpPr txBox="1"/>
          <p:nvPr/>
        </p:nvSpPr>
        <p:spPr>
          <a:xfrm>
            <a:off x="1409482" y="4201568"/>
            <a:ext cx="9781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청년들을 심리적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·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정신적으로 고통스럽게 하는 요인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복수응답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으로는 경제 문제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(50.0%)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가 가장 높았고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b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직장 또는 업무상의 문제</a:t>
            </a:r>
            <a:r>
              <a:rPr lang="en-US" altLang="ko-KR" b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(43.7%)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가정 문제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(20.0%) 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등의 순으로 나타났다</a:t>
            </a:r>
            <a:r>
              <a:rPr lang="en-US" altLang="ko-KR" sz="1400" b="0" i="0" dirty="0">
                <a:solidFill>
                  <a:srgbClr val="25252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101FE9-BEC5-848C-91EF-93FACEB4E957}"/>
              </a:ext>
            </a:extLst>
          </p:cNvPr>
          <p:cNvSpPr txBox="1"/>
          <p:nvPr/>
        </p:nvSpPr>
        <p:spPr>
          <a:xfrm>
            <a:off x="1409482" y="5808433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코로나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19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이후 청년세대의 우울증이 전 연령대의 평균보다 크게 높았다는 조사 결과와 함께 경제적인 측면 또한 취업 절벽에 내몰린 ‘청년 실업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팬데믹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’ 이라고 불리는 상황이기 때문이다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CF9E3C-5A7D-A6FC-D920-7EAC1DD5360D}"/>
              </a:ext>
            </a:extLst>
          </p:cNvPr>
          <p:cNvSpPr/>
          <p:nvPr/>
        </p:nvSpPr>
        <p:spPr>
          <a:xfrm>
            <a:off x="1074371" y="4244555"/>
            <a:ext cx="83250" cy="2167221"/>
          </a:xfrm>
          <a:prstGeom prst="rect">
            <a:avLst/>
          </a:prstGeom>
          <a:solidFill>
            <a:srgbClr val="3B2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5BA1909-85DC-22A7-A8B2-6F8226B7BDDF}"/>
              </a:ext>
            </a:extLst>
          </p:cNvPr>
          <p:cNvGrpSpPr/>
          <p:nvPr/>
        </p:nvGrpSpPr>
        <p:grpSpPr>
          <a:xfrm>
            <a:off x="1036840" y="7124700"/>
            <a:ext cx="16010977" cy="2667000"/>
            <a:chOff x="1122923" y="7124700"/>
            <a:chExt cx="16010977" cy="2667000"/>
          </a:xfrm>
          <a:solidFill>
            <a:srgbClr val="221B55">
              <a:alpha val="85000"/>
            </a:srgbClr>
          </a:solidFill>
        </p:grpSpPr>
        <p:pic>
          <p:nvPicPr>
            <p:cNvPr id="19" name="그림 18" descr="나무, 실외, 사람, 공원이(가) 표시된 사진&#10;&#10;자동 생성된 설명">
              <a:extLst>
                <a:ext uri="{FF2B5EF4-FFF2-40B4-BE49-F238E27FC236}">
                  <a16:creationId xmlns:a16="http://schemas.microsoft.com/office/drawing/2014/main" id="{CACDE2DD-D409-2666-CBC1-2B4E8720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34" r="1747" b="20484"/>
            <a:stretch>
              <a:fillRect/>
            </a:stretch>
          </p:blipFill>
          <p:spPr>
            <a:xfrm>
              <a:off x="1122923" y="7124700"/>
              <a:ext cx="16010977" cy="2667000"/>
            </a:xfrm>
            <a:custGeom>
              <a:avLst/>
              <a:gdLst>
                <a:gd name="connsiteX0" fmla="*/ 0 w 16010977"/>
                <a:gd name="connsiteY0" fmla="*/ 0 h 2667000"/>
                <a:gd name="connsiteX1" fmla="*/ 16010977 w 16010977"/>
                <a:gd name="connsiteY1" fmla="*/ 0 h 2667000"/>
                <a:gd name="connsiteX2" fmla="*/ 16010977 w 16010977"/>
                <a:gd name="connsiteY2" fmla="*/ 2667000 h 2667000"/>
                <a:gd name="connsiteX3" fmla="*/ 0 w 16010977"/>
                <a:gd name="connsiteY3" fmla="*/ 2667000 h 266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0977" h="2667000">
                  <a:moveTo>
                    <a:pt x="0" y="0"/>
                  </a:moveTo>
                  <a:lnTo>
                    <a:pt x="16010977" y="0"/>
                  </a:lnTo>
                  <a:lnTo>
                    <a:pt x="16010977" y="2667000"/>
                  </a:lnTo>
                  <a:lnTo>
                    <a:pt x="0" y="2667000"/>
                  </a:lnTo>
                  <a:close/>
                </a:path>
              </a:pathLst>
            </a:custGeom>
            <a:grpFill/>
            <a:effectLst/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285ADA-0152-823D-A534-3BD9837D1AD9}"/>
                </a:ext>
              </a:extLst>
            </p:cNvPr>
            <p:cNvSpPr/>
            <p:nvPr/>
          </p:nvSpPr>
          <p:spPr>
            <a:xfrm>
              <a:off x="1122923" y="7124700"/>
              <a:ext cx="16010977" cy="2667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ECB023-D47C-EACA-E114-46DF23DFE20B}"/>
                </a:ext>
              </a:extLst>
            </p:cNvPr>
            <p:cNvSpPr txBox="1"/>
            <p:nvPr/>
          </p:nvSpPr>
          <p:spPr>
            <a:xfrm>
              <a:off x="1824466" y="7976395"/>
              <a:ext cx="14607889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따라서 우리는 청년들의 </a:t>
              </a:r>
              <a:r>
                <a:rPr lang="ko-KR" altLang="en-US" sz="3600" dirty="0">
                  <a:solidFill>
                    <a:srgbClr val="CECAEE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정신건강 증진</a:t>
              </a:r>
              <a:r>
                <a:rPr lang="ko-KR" altLang="en-US" sz="36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을 위해  </a:t>
              </a:r>
              <a:endParaRPr lang="en-US" altLang="ko-KR" sz="3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algn="ctr"/>
              <a:r>
                <a:rPr lang="ko-KR" altLang="en-US" sz="3600" dirty="0">
                  <a:solidFill>
                    <a:srgbClr val="CECAEE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취업불안감 해소에 도움</a:t>
              </a:r>
              <a:r>
                <a:rPr lang="ko-KR" altLang="en-US" sz="36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이 되는 웹사이트를 기획하였다</a:t>
              </a:r>
              <a:r>
                <a:rPr lang="en-US" altLang="ko-KR" sz="36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.</a:t>
              </a:r>
              <a:endParaRPr lang="ko-KR" altLang="en-US" sz="3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B2DB017-8C14-6B26-120C-5D928C5A4C42}"/>
              </a:ext>
            </a:extLst>
          </p:cNvPr>
          <p:cNvSpPr txBox="1"/>
          <p:nvPr/>
        </p:nvSpPr>
        <p:spPr>
          <a:xfrm>
            <a:off x="1409482" y="6577874"/>
            <a:ext cx="13144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출처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경향신문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‘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우울증 위험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청년이 중년보다 심각한 까닭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’,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사이드뷰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‘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코로나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19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시기의 청년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인가구의 우울에 대한 관심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’,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중소기업중앙회 「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2021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년 청년일자리 인식 실태조사」</a:t>
            </a:r>
          </a:p>
          <a:p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0E7AF-D411-FEE1-C890-925002081484}"/>
              </a:ext>
            </a:extLst>
          </p:cNvPr>
          <p:cNvSpPr txBox="1"/>
          <p:nvPr/>
        </p:nvSpPr>
        <p:spPr>
          <a:xfrm>
            <a:off x="1157621" y="3649310"/>
            <a:ext cx="689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 </a:t>
            </a:r>
            <a:r>
              <a:rPr lang="ko-KR" altLang="en-US" sz="24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청년들을 우울하게 만드는 주요 요인인 취업 걱정 </a:t>
            </a:r>
            <a:r>
              <a:rPr lang="en-US" altLang="ko-KR" sz="24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endParaRPr lang="ko-KR" altLang="en-US" sz="2400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F2BD53-B530-E4FD-F96E-0622439D580A}"/>
              </a:ext>
            </a:extLst>
          </p:cNvPr>
          <p:cNvSpPr txBox="1"/>
          <p:nvPr/>
        </p:nvSpPr>
        <p:spPr>
          <a:xfrm>
            <a:off x="1409482" y="5044424"/>
            <a:ext cx="125212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구직시장에서 청년들은 ‘불안’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(82.6%), ‘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무기력’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(65.3%), ‘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우울함’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(55.3%)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등의 부정적인 감정을 주로 느끼고 있다고 응답해 취업난이 청년들의 심리에 미치는 악영향이 상당한 수준인 것으로 조사됐다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187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0CC978FF-AAF0-595F-FA91-06B97CC3FB17}"/>
              </a:ext>
            </a:extLst>
          </p:cNvPr>
          <p:cNvSpPr/>
          <p:nvPr/>
        </p:nvSpPr>
        <p:spPr>
          <a:xfrm>
            <a:off x="1110680" y="9412839"/>
            <a:ext cx="15461029" cy="764415"/>
          </a:xfrm>
          <a:prstGeom prst="rect">
            <a:avLst/>
          </a:prstGeom>
          <a:solidFill>
            <a:srgbClr val="3B2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4" name="그룹 1004"/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pic>
        <p:nvPicPr>
          <p:cNvPr id="22" name="Object 6">
            <a:extLst>
              <a:ext uri="{FF2B5EF4-FFF2-40B4-BE49-F238E27FC236}">
                <a16:creationId xmlns:a16="http://schemas.microsoft.com/office/drawing/2014/main" id="{C19CABBF-60CC-43B1-6417-6C668B2C94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4371" y="707660"/>
            <a:ext cx="335111" cy="3785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0DD05C-5CBC-71B6-B213-8E5BBA8C7C87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주제선정 배경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4476C1-41F7-DF5A-0C96-ACDC59A52B37}"/>
              </a:ext>
            </a:extLst>
          </p:cNvPr>
          <p:cNvSpPr txBox="1"/>
          <p:nvPr/>
        </p:nvSpPr>
        <p:spPr>
          <a:xfrm>
            <a:off x="1043891" y="1257300"/>
            <a:ext cx="14511893" cy="249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800" dirty="0" err="1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취준생들의</a:t>
            </a: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불안감 해소 수단으로</a:t>
            </a:r>
            <a:endParaRPr lang="en-US" altLang="ko-KR" sz="4800" dirty="0">
              <a:solidFill>
                <a:srgbClr val="3B2F9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48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심리테스트를 통한 유형별 커뮤니티 </a:t>
            </a: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서비스를 고안하였다</a:t>
            </a:r>
            <a:r>
              <a:rPr lang="en-US" altLang="ko-KR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en-US" altLang="ko-KR" sz="4800" dirty="0">
              <a:solidFill>
                <a:srgbClr val="3B2F9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800" dirty="0">
              <a:solidFill>
                <a:srgbClr val="3B2F9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73EEC6-558A-6D14-FD67-6645CC4CC3CE}"/>
              </a:ext>
            </a:extLst>
          </p:cNvPr>
          <p:cNvSpPr/>
          <p:nvPr/>
        </p:nvSpPr>
        <p:spPr>
          <a:xfrm>
            <a:off x="1219728" y="3390900"/>
            <a:ext cx="4153118" cy="556260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381000" dist="330200" dir="5400000" sx="95000" sy="95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1DE44C-FFA3-3799-4178-6554EC00E7CA}"/>
              </a:ext>
            </a:extLst>
          </p:cNvPr>
          <p:cNvSpPr/>
          <p:nvPr/>
        </p:nvSpPr>
        <p:spPr>
          <a:xfrm>
            <a:off x="6705600" y="3390900"/>
            <a:ext cx="4153118" cy="556260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381000" dist="330200" dir="5400000" sx="95000" sy="95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451C0B-4EB2-B2E8-9C16-C432A430B811}"/>
              </a:ext>
            </a:extLst>
          </p:cNvPr>
          <p:cNvSpPr/>
          <p:nvPr/>
        </p:nvSpPr>
        <p:spPr>
          <a:xfrm>
            <a:off x="12191472" y="3368040"/>
            <a:ext cx="4153118" cy="556260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381000" dist="330200" dir="5400000" sx="95000" sy="95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D998B-703C-AA55-78B9-C710BFF6D34B}"/>
              </a:ext>
            </a:extLst>
          </p:cNvPr>
          <p:cNvSpPr txBox="1"/>
          <p:nvPr/>
        </p:nvSpPr>
        <p:spPr>
          <a:xfrm>
            <a:off x="1447800" y="9511725"/>
            <a:ext cx="14725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F7F7F7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심리테스트는 </a:t>
            </a:r>
            <a:r>
              <a:rPr lang="ko-KR" altLang="en-US" sz="3200" dirty="0">
                <a:solidFill>
                  <a:srgbClr val="89E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나를 알아가고</a:t>
            </a:r>
            <a:r>
              <a:rPr lang="en-US" altLang="ko-KR" sz="3200" dirty="0">
                <a:solidFill>
                  <a:srgbClr val="89E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3200" dirty="0">
                <a:solidFill>
                  <a:srgbClr val="89E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나를 보여주고</a:t>
            </a:r>
            <a:r>
              <a:rPr lang="en-US" altLang="ko-KR" sz="3200" dirty="0">
                <a:solidFill>
                  <a:srgbClr val="89E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3200" dirty="0">
                <a:solidFill>
                  <a:srgbClr val="89E0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관계를 형성</a:t>
            </a:r>
            <a:r>
              <a:rPr lang="ko-KR" altLang="en-US" sz="3200" dirty="0">
                <a:solidFill>
                  <a:srgbClr val="F7F7F7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하는 도구로서 기능한다</a:t>
            </a:r>
            <a:r>
              <a:rPr lang="en-US" altLang="ko-KR" sz="3200" dirty="0">
                <a:solidFill>
                  <a:srgbClr val="F7F7F7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D6F661-6AFB-249B-6057-8168824630C7}"/>
              </a:ext>
            </a:extLst>
          </p:cNvPr>
          <p:cNvSpPr txBox="1"/>
          <p:nvPr/>
        </p:nvSpPr>
        <p:spPr>
          <a:xfrm>
            <a:off x="1219728" y="4422996"/>
            <a:ext cx="41531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심리테스트는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자아탐구의 기회를 제공한다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5671B9-B29F-71B5-65A1-3FCD214490FF}"/>
              </a:ext>
            </a:extLst>
          </p:cNvPr>
          <p:cNvSpPr txBox="1"/>
          <p:nvPr/>
        </p:nvSpPr>
        <p:spPr>
          <a:xfrm>
            <a:off x="629287" y="6383187"/>
            <a:ext cx="533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그동안 자아 탐색의 기회가 부족했던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MZ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세대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취준생들은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더이상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외부의 정해진 패턴을 따라가지 않고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자기 자신을 돌아보며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질문과 답을 찾으려는 경향이 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431E74F-9862-597E-FC2B-73BB05372132}"/>
              </a:ext>
            </a:extLst>
          </p:cNvPr>
          <p:cNvGrpSpPr/>
          <p:nvPr/>
        </p:nvGrpSpPr>
        <p:grpSpPr>
          <a:xfrm>
            <a:off x="2739267" y="3007106"/>
            <a:ext cx="994533" cy="993203"/>
            <a:chOff x="2739267" y="2801302"/>
            <a:chExt cx="1217926" cy="1199007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64F40F7-E9C9-BC20-B05D-BE6D88DA52C7}"/>
                </a:ext>
              </a:extLst>
            </p:cNvPr>
            <p:cNvSpPr/>
            <p:nvPr/>
          </p:nvSpPr>
          <p:spPr>
            <a:xfrm>
              <a:off x="2739267" y="2801302"/>
              <a:ext cx="1217926" cy="1199007"/>
            </a:xfrm>
            <a:prstGeom prst="ellipse">
              <a:avLst/>
            </a:prstGeom>
            <a:solidFill>
              <a:srgbClr val="6355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428C1F-BD7D-773D-9231-9AC85206753C}"/>
                </a:ext>
              </a:extLst>
            </p:cNvPr>
            <p:cNvSpPr txBox="1"/>
            <p:nvPr/>
          </p:nvSpPr>
          <p:spPr>
            <a:xfrm>
              <a:off x="3125228" y="3154402"/>
              <a:ext cx="6826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1.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C262965-D487-29C5-C0A1-68A0CD1125CE}"/>
              </a:ext>
            </a:extLst>
          </p:cNvPr>
          <p:cNvSpPr txBox="1"/>
          <p:nvPr/>
        </p:nvSpPr>
        <p:spPr>
          <a:xfrm>
            <a:off x="6667282" y="4460115"/>
            <a:ext cx="43055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심리테스트는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다양한 삶의 방식을 보여준다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1C62C5-EBE7-2496-B18D-A222DFC9D794}"/>
              </a:ext>
            </a:extLst>
          </p:cNvPr>
          <p:cNvSpPr txBox="1"/>
          <p:nvPr/>
        </p:nvSpPr>
        <p:spPr>
          <a:xfrm>
            <a:off x="6730396" y="6363997"/>
            <a:ext cx="41792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집단주의적인 한국 사회에서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다양성을 수호할 수 있는 창구가 되며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삶의 방식에 대한 확신이 없는 이들에게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나와 같은 방식으로 살아가는 이의 존재는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안도감과 즐거움을 선사한다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6F62C7-D5B3-FFE3-394B-21026BFE2684}"/>
              </a:ext>
            </a:extLst>
          </p:cNvPr>
          <p:cNvSpPr txBox="1"/>
          <p:nvPr/>
        </p:nvSpPr>
        <p:spPr>
          <a:xfrm>
            <a:off x="12039600" y="6383187"/>
            <a:ext cx="4495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코로나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비대면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시대로 전환된 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새로운 관계 맺기의 도구로 사용되며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공통의 관심사나 성향을 가진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사람들과의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공감과 소통을 통해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새로운 유형의 소속감을 느끼게 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83B19B-7BE2-D423-DA0C-552DED2B90FE}"/>
              </a:ext>
            </a:extLst>
          </p:cNvPr>
          <p:cNvSpPr txBox="1"/>
          <p:nvPr/>
        </p:nvSpPr>
        <p:spPr>
          <a:xfrm>
            <a:off x="12191472" y="4460115"/>
            <a:ext cx="42677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심리테스트는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공감과 소통의 창구가 된다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6E3295-366A-E607-AA1A-6329F16F31AA}"/>
              </a:ext>
            </a:extLst>
          </p:cNvPr>
          <p:cNvCxnSpPr>
            <a:cxnSpLocks/>
          </p:cNvCxnSpPr>
          <p:nvPr/>
        </p:nvCxnSpPr>
        <p:spPr>
          <a:xfrm>
            <a:off x="2392948" y="5676900"/>
            <a:ext cx="1747393" cy="0"/>
          </a:xfrm>
          <a:prstGeom prst="line">
            <a:avLst/>
          </a:prstGeom>
          <a:ln>
            <a:solidFill>
              <a:srgbClr val="221B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67FB28-6FB6-4AA8-6FBA-CDBE222B0BA8}"/>
              </a:ext>
            </a:extLst>
          </p:cNvPr>
          <p:cNvCxnSpPr>
            <a:cxnSpLocks/>
          </p:cNvCxnSpPr>
          <p:nvPr/>
        </p:nvCxnSpPr>
        <p:spPr>
          <a:xfrm>
            <a:off x="7908462" y="5676900"/>
            <a:ext cx="1747393" cy="0"/>
          </a:xfrm>
          <a:prstGeom prst="line">
            <a:avLst/>
          </a:prstGeom>
          <a:ln>
            <a:solidFill>
              <a:srgbClr val="221B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3D2B621-754C-1302-D44F-B1C86727D069}"/>
              </a:ext>
            </a:extLst>
          </p:cNvPr>
          <p:cNvCxnSpPr>
            <a:cxnSpLocks/>
          </p:cNvCxnSpPr>
          <p:nvPr/>
        </p:nvCxnSpPr>
        <p:spPr>
          <a:xfrm>
            <a:off x="13451639" y="5676900"/>
            <a:ext cx="1747393" cy="0"/>
          </a:xfrm>
          <a:prstGeom prst="line">
            <a:avLst/>
          </a:prstGeom>
          <a:ln>
            <a:solidFill>
              <a:srgbClr val="221B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86F0E6A-5B24-7FD5-6897-37157DE06D33}"/>
              </a:ext>
            </a:extLst>
          </p:cNvPr>
          <p:cNvGrpSpPr/>
          <p:nvPr/>
        </p:nvGrpSpPr>
        <p:grpSpPr>
          <a:xfrm>
            <a:off x="8284893" y="3019702"/>
            <a:ext cx="994533" cy="993203"/>
            <a:chOff x="2739267" y="2801302"/>
            <a:chExt cx="1217926" cy="1199007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9B873CE-B68E-783F-5744-32875BFE2DFD}"/>
                </a:ext>
              </a:extLst>
            </p:cNvPr>
            <p:cNvSpPr/>
            <p:nvPr/>
          </p:nvSpPr>
          <p:spPr>
            <a:xfrm>
              <a:off x="2739267" y="2801302"/>
              <a:ext cx="1217926" cy="1199007"/>
            </a:xfrm>
            <a:prstGeom prst="ellipse">
              <a:avLst/>
            </a:prstGeom>
            <a:solidFill>
              <a:srgbClr val="6355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4857FF7-0280-DB00-6743-7742BA5D70CC}"/>
                </a:ext>
              </a:extLst>
            </p:cNvPr>
            <p:cNvSpPr txBox="1"/>
            <p:nvPr/>
          </p:nvSpPr>
          <p:spPr>
            <a:xfrm>
              <a:off x="3082145" y="3154402"/>
              <a:ext cx="682659" cy="63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2.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2356F83-EA8A-3B66-4A57-AD8A8F4D99D0}"/>
              </a:ext>
            </a:extLst>
          </p:cNvPr>
          <p:cNvGrpSpPr/>
          <p:nvPr/>
        </p:nvGrpSpPr>
        <p:grpSpPr>
          <a:xfrm>
            <a:off x="13830519" y="2944271"/>
            <a:ext cx="994533" cy="993203"/>
            <a:chOff x="2739267" y="2801302"/>
            <a:chExt cx="1217926" cy="1199007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A430431-7B92-9982-72CE-47F27A60A805}"/>
                </a:ext>
              </a:extLst>
            </p:cNvPr>
            <p:cNvSpPr/>
            <p:nvPr/>
          </p:nvSpPr>
          <p:spPr>
            <a:xfrm>
              <a:off x="2739267" y="2801302"/>
              <a:ext cx="1217926" cy="1199007"/>
            </a:xfrm>
            <a:prstGeom prst="ellipse">
              <a:avLst/>
            </a:prstGeom>
            <a:solidFill>
              <a:srgbClr val="6355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DBDCB0-727B-0822-DEAD-061A177DA46B}"/>
                </a:ext>
              </a:extLst>
            </p:cNvPr>
            <p:cNvSpPr txBox="1"/>
            <p:nvPr/>
          </p:nvSpPr>
          <p:spPr>
            <a:xfrm>
              <a:off x="3069239" y="3154402"/>
              <a:ext cx="682659" cy="63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3.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C0E4D27-5FE5-3442-3174-5FFDCD922103}"/>
              </a:ext>
            </a:extLst>
          </p:cNvPr>
          <p:cNvSpPr txBox="1"/>
          <p:nvPr/>
        </p:nvSpPr>
        <p:spPr>
          <a:xfrm>
            <a:off x="11125200" y="9026723"/>
            <a:ext cx="5598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출처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: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중앙선데이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‘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심리 테스트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젊은층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놀이터인가 불안한 심리 반영인가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’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54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157D5993-95E3-1381-9BE8-4A4DBFB833C0}"/>
              </a:ext>
            </a:extLst>
          </p:cNvPr>
          <p:cNvSpPr/>
          <p:nvPr/>
        </p:nvSpPr>
        <p:spPr>
          <a:xfrm>
            <a:off x="1147292" y="3304652"/>
            <a:ext cx="15464307" cy="359730"/>
          </a:xfrm>
          <a:prstGeom prst="parallelogram">
            <a:avLst/>
          </a:prstGeom>
          <a:solidFill>
            <a:srgbClr val="EB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8178AC-D917-679C-A95F-53E7BA45F8FB}"/>
              </a:ext>
            </a:extLst>
          </p:cNvPr>
          <p:cNvSpPr txBox="1"/>
          <p:nvPr/>
        </p:nvSpPr>
        <p:spPr>
          <a:xfrm>
            <a:off x="1193436" y="3295050"/>
            <a:ext cx="1557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‘Ver De Terr (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베르데테르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)’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프랑스어로 지렁이라는 뜻으로 끊임없이 꿈틀대는 지렁이들처럼 꿈의 틀을 만들어가는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취준생들을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위한 소통 커뮤니티를 만들고자 함을 담았다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F790B8-46FB-E0F5-AC9D-5D5CF3615E07}"/>
              </a:ext>
            </a:extLst>
          </p:cNvPr>
          <p:cNvSpPr/>
          <p:nvPr/>
        </p:nvSpPr>
        <p:spPr>
          <a:xfrm>
            <a:off x="990601" y="4229100"/>
            <a:ext cx="16764000" cy="556260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381000" dist="330200" dir="5400000" sx="95000" sy="95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18657" y="4669843"/>
            <a:ext cx="1031044" cy="45332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37933" y="4657144"/>
            <a:ext cx="1045806" cy="53332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35428" y="4657144"/>
            <a:ext cx="1045806" cy="5333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296287" y="833245"/>
            <a:ext cx="12521214" cy="95238"/>
            <a:chOff x="3296287" y="833245"/>
            <a:chExt cx="12521214" cy="952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pic>
        <p:nvPicPr>
          <p:cNvPr id="22" name="Object 6">
            <a:extLst>
              <a:ext uri="{FF2B5EF4-FFF2-40B4-BE49-F238E27FC236}">
                <a16:creationId xmlns:a16="http://schemas.microsoft.com/office/drawing/2014/main" id="{C19CABBF-60CC-43B1-6417-6C668B2C94B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4371" y="707660"/>
            <a:ext cx="335111" cy="3785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0DD05C-5CBC-71B6-B213-8E5BBA8C7C87}"/>
              </a:ext>
            </a:extLst>
          </p:cNvPr>
          <p:cNvSpPr txBox="1"/>
          <p:nvPr/>
        </p:nvSpPr>
        <p:spPr>
          <a:xfrm>
            <a:off x="15790292" y="695492"/>
            <a:ext cx="1510109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rgbClr val="3B2F9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 소개</a:t>
            </a:r>
            <a:endParaRPr lang="en-US" altLang="ko-KR" sz="1600" dirty="0">
              <a:solidFill>
                <a:srgbClr val="3B2F9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D9594-216B-092F-E638-A92859495740}"/>
              </a:ext>
            </a:extLst>
          </p:cNvPr>
          <p:cNvSpPr txBox="1"/>
          <p:nvPr/>
        </p:nvSpPr>
        <p:spPr>
          <a:xfrm>
            <a:off x="1074371" y="3902961"/>
            <a:ext cx="16985029" cy="597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4000"/>
              </a:lnSpc>
            </a:pPr>
            <a:r>
              <a:rPr lang="en-US" altLang="ko-KR" sz="2800" b="1" dirty="0">
                <a:solidFill>
                  <a:srgbClr val="3B2F9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2800" b="1" dirty="0">
                <a:solidFill>
                  <a:srgbClr val="3B2F9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심리테스트</a:t>
            </a:r>
            <a:endParaRPr lang="en-US" altLang="ko-KR" sz="2800" b="1" dirty="0">
              <a:solidFill>
                <a:srgbClr val="3B2F95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24000"/>
              </a:lnSpc>
            </a:pP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MBTI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기반으로 자체 제작한 </a:t>
            </a:r>
            <a:r>
              <a:rPr lang="ko-KR" altLang="en-US" sz="2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취준생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맞춤 성격유형 테스트이다</a:t>
            </a: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여기서 </a:t>
            </a:r>
            <a:r>
              <a:rPr lang="ko-KR" altLang="en-US" sz="2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취준생들은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자신에게 맞는 취업준비성향을 </a:t>
            </a:r>
            <a:r>
              <a:rPr lang="ko-KR" altLang="en-US" sz="2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부여받는다</a:t>
            </a: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>
              <a:lnSpc>
                <a:spcPct val="124000"/>
              </a:lnSpc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  <a:hlinkClick r:id="rId7"/>
              </a:rPr>
              <a:t>https://psycho.cahyadsn.com/mbti_test/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24000"/>
              </a:lnSpc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24000"/>
              </a:lnSpc>
            </a:pPr>
            <a:r>
              <a:rPr lang="en-US" altLang="ko-KR" sz="2800" b="1" dirty="0">
                <a:solidFill>
                  <a:srgbClr val="3B2F9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2800" b="1" dirty="0">
                <a:solidFill>
                  <a:srgbClr val="3B2F9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커뮤니티</a:t>
            </a:r>
            <a:endParaRPr lang="en-US" altLang="ko-KR" sz="2800" b="1" dirty="0">
              <a:solidFill>
                <a:srgbClr val="3B2F95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24000"/>
              </a:lnSpc>
            </a:pP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심리테스트를 통해 </a:t>
            </a:r>
            <a:r>
              <a:rPr lang="ko-KR" altLang="en-US" sz="2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부여받은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취업준비성향 별로 게시판이 생성되고</a:t>
            </a: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거기서 같은 유형의 </a:t>
            </a:r>
            <a:r>
              <a:rPr lang="ko-KR" altLang="en-US" sz="2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취준생들은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고민이나 정보를 공유할 수 있다</a:t>
            </a: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 과정에서 </a:t>
            </a:r>
            <a:r>
              <a:rPr lang="ko-KR" altLang="en-US" sz="2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취준생들의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우울감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및 불안감을 해소할 수 있을 것이다</a:t>
            </a: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>
              <a:lnSpc>
                <a:spcPct val="124000"/>
              </a:lnSpc>
            </a:pPr>
            <a:endParaRPr lang="en-US" altLang="ko-KR" sz="2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24000"/>
              </a:lnSpc>
            </a:pPr>
            <a:r>
              <a:rPr lang="en-US" altLang="ko-KR" sz="2800" b="1" dirty="0">
                <a:solidFill>
                  <a:srgbClr val="3B2F9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2800" b="1" dirty="0">
                <a:solidFill>
                  <a:srgbClr val="3B2F9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추가 서비스 </a:t>
            </a:r>
            <a:endParaRPr lang="en-US" altLang="ko-KR" sz="2800" b="1" dirty="0">
              <a:solidFill>
                <a:srgbClr val="3B2F95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24000"/>
              </a:lnSpc>
              <a:buFontTx/>
              <a:buChar char="-"/>
            </a:pP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음성인식 모델 </a:t>
            </a: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사용자가 </a:t>
            </a:r>
            <a:r>
              <a:rPr lang="ko-KR" altLang="en-US" sz="2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음성메세지를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보내면 모델링을 거쳐 그에 맞는 유형을 출력해준다</a:t>
            </a: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342900" indent="-342900">
              <a:lnSpc>
                <a:spcPct val="124000"/>
              </a:lnSpc>
              <a:buFontTx/>
              <a:buChar char="-"/>
            </a:pP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유형별 체질 및 음식추천 서비스 </a:t>
            </a: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심리테스트에서 나온 사용자의 유형을 기반으로 그 체질에 맞는 음식을 알려준다</a:t>
            </a: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342900" indent="-342900">
              <a:lnSpc>
                <a:spcPct val="124000"/>
              </a:lnSpc>
              <a:buFontTx/>
              <a:buChar char="-"/>
            </a:pP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MBTI </a:t>
            </a:r>
            <a:r>
              <a:rPr lang="ko-KR" altLang="en-US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인지 여부가 심리상태에 미치는 영향을 설문조사 및 통계적 검정을 통해 사용자에게 보여준다</a:t>
            </a:r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16EBB-5374-C805-5F74-7CDCCE62DFCB}"/>
              </a:ext>
            </a:extLst>
          </p:cNvPr>
          <p:cNvSpPr txBox="1"/>
          <p:nvPr/>
        </p:nvSpPr>
        <p:spPr>
          <a:xfrm>
            <a:off x="1074371" y="1436328"/>
            <a:ext cx="14880999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800" dirty="0" err="1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취준생을</a:t>
            </a: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위한 </a:t>
            </a:r>
            <a:r>
              <a:rPr lang="ko-KR" altLang="en-US" sz="48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성격 유형별</a:t>
            </a:r>
            <a:r>
              <a:rPr lang="en-US" altLang="ko-KR" sz="48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ko-KR" altLang="en-US" sz="4800" dirty="0">
                <a:solidFill>
                  <a:srgbClr val="7E73C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경험 및 정보 공유 커뮤니티 </a:t>
            </a:r>
            <a:r>
              <a:rPr lang="en-US" altLang="ko-KR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‘</a:t>
            </a:r>
            <a:r>
              <a:rPr lang="ko-KR" altLang="en-US" sz="4800" dirty="0" err="1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베르데테르의</a:t>
            </a:r>
            <a:r>
              <a:rPr lang="ko-KR" altLang="en-US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꿈틀</a:t>
            </a:r>
            <a:r>
              <a:rPr lang="en-US" altLang="ko-KR" sz="4800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60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FF398986-CAC9-33BA-E199-1DEF1EF726AE}"/>
              </a:ext>
            </a:extLst>
          </p:cNvPr>
          <p:cNvSpPr/>
          <p:nvPr/>
        </p:nvSpPr>
        <p:spPr>
          <a:xfrm>
            <a:off x="9602086" y="5600961"/>
            <a:ext cx="1916273" cy="1869864"/>
          </a:xfrm>
          <a:prstGeom prst="ellipse">
            <a:avLst/>
          </a:prstGeom>
          <a:solidFill>
            <a:srgbClr val="BCB6E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B1A9067-A60C-0920-A10B-63011D428BDE}"/>
              </a:ext>
            </a:extLst>
          </p:cNvPr>
          <p:cNvSpPr/>
          <p:nvPr/>
        </p:nvSpPr>
        <p:spPr>
          <a:xfrm>
            <a:off x="9579555" y="3255178"/>
            <a:ext cx="1916273" cy="1869864"/>
          </a:xfrm>
          <a:prstGeom prst="ellipse">
            <a:avLst/>
          </a:prstGeom>
          <a:solidFill>
            <a:srgbClr val="BCB6E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ko-KR" altLang="en-US"/>
          </a:p>
        </p:txBody>
      </p:sp>
      <p:pic>
        <p:nvPicPr>
          <p:cNvPr id="62" name="그림 61" descr="인형, 실내, 장난감, 하얀색이(가) 표시된 사진&#10;&#10;자동 생성된 설명">
            <a:extLst>
              <a:ext uri="{FF2B5EF4-FFF2-40B4-BE49-F238E27FC236}">
                <a16:creationId xmlns:a16="http://schemas.microsoft.com/office/drawing/2014/main" id="{70E18764-2882-E939-5FB8-6F0D3E374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" r="1460" b="16276"/>
          <a:stretch>
            <a:fillRect/>
          </a:stretch>
        </p:blipFill>
        <p:spPr>
          <a:xfrm>
            <a:off x="9564315" y="3395216"/>
            <a:ext cx="1916274" cy="1743946"/>
          </a:xfrm>
          <a:custGeom>
            <a:avLst/>
            <a:gdLst>
              <a:gd name="connsiteX0" fmla="*/ 492423 w 1916274"/>
              <a:gd name="connsiteY0" fmla="*/ 0 h 1747261"/>
              <a:gd name="connsiteX1" fmla="*/ 1423852 w 1916274"/>
              <a:gd name="connsiteY1" fmla="*/ 0 h 1747261"/>
              <a:gd name="connsiteX2" fmla="*/ 1493840 w 1916274"/>
              <a:gd name="connsiteY2" fmla="*/ 37069 h 1747261"/>
              <a:gd name="connsiteX3" fmla="*/ 1916274 w 1916274"/>
              <a:gd name="connsiteY3" fmla="*/ 812329 h 1747261"/>
              <a:gd name="connsiteX4" fmla="*/ 958137 w 1916274"/>
              <a:gd name="connsiteY4" fmla="*/ 1747261 h 1747261"/>
              <a:gd name="connsiteX5" fmla="*/ 0 w 1916274"/>
              <a:gd name="connsiteY5" fmla="*/ 812329 h 1747261"/>
              <a:gd name="connsiteX6" fmla="*/ 422434 w 1916274"/>
              <a:gd name="connsiteY6" fmla="*/ 37069 h 1747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6274" h="1747261">
                <a:moveTo>
                  <a:pt x="492423" y="0"/>
                </a:moveTo>
                <a:lnTo>
                  <a:pt x="1423852" y="0"/>
                </a:lnTo>
                <a:lnTo>
                  <a:pt x="1493840" y="37069"/>
                </a:lnTo>
                <a:cubicBezTo>
                  <a:pt x="1748706" y="205083"/>
                  <a:pt x="1916274" y="489611"/>
                  <a:pt x="1916274" y="812329"/>
                </a:cubicBezTo>
                <a:cubicBezTo>
                  <a:pt x="1916274" y="1328678"/>
                  <a:pt x="1487301" y="1747261"/>
                  <a:pt x="958137" y="1747261"/>
                </a:cubicBezTo>
                <a:cubicBezTo>
                  <a:pt x="428973" y="1747261"/>
                  <a:pt x="0" y="1328678"/>
                  <a:pt x="0" y="812329"/>
                </a:cubicBezTo>
                <a:cubicBezTo>
                  <a:pt x="0" y="489611"/>
                  <a:pt x="167568" y="205083"/>
                  <a:pt x="422434" y="37069"/>
                </a:cubicBezTo>
                <a:close/>
              </a:path>
            </a:pathLst>
          </a:cu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19484B5A-D3FB-1B16-4E8F-444718ABF104}"/>
              </a:ext>
            </a:extLst>
          </p:cNvPr>
          <p:cNvSpPr/>
          <p:nvPr/>
        </p:nvSpPr>
        <p:spPr>
          <a:xfrm>
            <a:off x="947526" y="8041023"/>
            <a:ext cx="1916273" cy="1869864"/>
          </a:xfrm>
          <a:prstGeom prst="ellipse">
            <a:avLst/>
          </a:prstGeom>
          <a:solidFill>
            <a:srgbClr val="BCB6E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FDD0A21-B35E-A032-824F-9E93FC0E499B}"/>
              </a:ext>
            </a:extLst>
          </p:cNvPr>
          <p:cNvSpPr/>
          <p:nvPr/>
        </p:nvSpPr>
        <p:spPr>
          <a:xfrm>
            <a:off x="947526" y="5682606"/>
            <a:ext cx="1916273" cy="1869864"/>
          </a:xfrm>
          <a:prstGeom prst="ellipse">
            <a:avLst/>
          </a:prstGeom>
          <a:solidFill>
            <a:srgbClr val="BCB6E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77251AD-9A75-CA68-EE16-91B328282F93}"/>
              </a:ext>
            </a:extLst>
          </p:cNvPr>
          <p:cNvGrpSpPr/>
          <p:nvPr/>
        </p:nvGrpSpPr>
        <p:grpSpPr>
          <a:xfrm>
            <a:off x="966244" y="5636621"/>
            <a:ext cx="16208208" cy="1932418"/>
            <a:chOff x="964173" y="5788386"/>
            <a:chExt cx="16208208" cy="1932418"/>
          </a:xfrm>
        </p:grpSpPr>
        <p:pic>
          <p:nvPicPr>
            <p:cNvPr id="48" name="그림 47" descr="인형, 장난감, 어두운이(가) 표시된 사진&#10;&#10;자동 생성된 설명">
              <a:extLst>
                <a:ext uri="{FF2B5EF4-FFF2-40B4-BE49-F238E27FC236}">
                  <a16:creationId xmlns:a16="http://schemas.microsoft.com/office/drawing/2014/main" id="{7C5D8D19-E9B0-0682-9422-8A52885B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390" r="23926" b="6048"/>
            <a:stretch>
              <a:fillRect/>
            </a:stretch>
          </p:blipFill>
          <p:spPr>
            <a:xfrm>
              <a:off x="9601200" y="5788386"/>
              <a:ext cx="1907797" cy="1869864"/>
            </a:xfrm>
            <a:custGeom>
              <a:avLst/>
              <a:gdLst>
                <a:gd name="connsiteX0" fmla="*/ 949660 w 1907797"/>
                <a:gd name="connsiteY0" fmla="*/ 0 h 1869864"/>
                <a:gd name="connsiteX1" fmla="*/ 1907797 w 1907797"/>
                <a:gd name="connsiteY1" fmla="*/ 934932 h 1869864"/>
                <a:gd name="connsiteX2" fmla="*/ 949660 w 1907797"/>
                <a:gd name="connsiteY2" fmla="*/ 1869864 h 1869864"/>
                <a:gd name="connsiteX3" fmla="*/ 10989 w 1907797"/>
                <a:gd name="connsiteY3" fmla="*/ 1123354 h 1869864"/>
                <a:gd name="connsiteX4" fmla="*/ 0 w 1907797"/>
                <a:gd name="connsiteY4" fmla="*/ 1053095 h 1869864"/>
                <a:gd name="connsiteX5" fmla="*/ 0 w 1907797"/>
                <a:gd name="connsiteY5" fmla="*/ 816770 h 1869864"/>
                <a:gd name="connsiteX6" fmla="*/ 10989 w 1907797"/>
                <a:gd name="connsiteY6" fmla="*/ 746511 h 1869864"/>
                <a:gd name="connsiteX7" fmla="*/ 949660 w 1907797"/>
                <a:gd name="connsiteY7" fmla="*/ 0 h 186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7797" h="1869864">
                  <a:moveTo>
                    <a:pt x="949660" y="0"/>
                  </a:moveTo>
                  <a:cubicBezTo>
                    <a:pt x="1478824" y="0"/>
                    <a:pt x="1907797" y="418583"/>
                    <a:pt x="1907797" y="934932"/>
                  </a:cubicBezTo>
                  <a:cubicBezTo>
                    <a:pt x="1907797" y="1451281"/>
                    <a:pt x="1478824" y="1869864"/>
                    <a:pt x="949660" y="1869864"/>
                  </a:cubicBezTo>
                  <a:cubicBezTo>
                    <a:pt x="486642" y="1869864"/>
                    <a:pt x="100332" y="1549387"/>
                    <a:pt x="10989" y="1123354"/>
                  </a:cubicBezTo>
                  <a:lnTo>
                    <a:pt x="0" y="1053095"/>
                  </a:lnTo>
                  <a:lnTo>
                    <a:pt x="0" y="816770"/>
                  </a:lnTo>
                  <a:lnTo>
                    <a:pt x="10989" y="746511"/>
                  </a:lnTo>
                  <a:cubicBezTo>
                    <a:pt x="100332" y="320478"/>
                    <a:pt x="486642" y="0"/>
                    <a:pt x="949660" y="0"/>
                  </a:cubicBezTo>
                  <a:close/>
                </a:path>
              </a:pathLst>
            </a:custGeom>
          </p:spPr>
        </p:pic>
        <p:pic>
          <p:nvPicPr>
            <p:cNvPr id="54" name="그림 53" descr="인형, 장난감이(가) 표시된 사진&#10;&#10;자동 생성된 설명">
              <a:extLst>
                <a:ext uri="{FF2B5EF4-FFF2-40B4-BE49-F238E27FC236}">
                  <a16:creationId xmlns:a16="http://schemas.microsoft.com/office/drawing/2014/main" id="{715E1F2D-594C-5343-ABB5-49B1901C4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1" t="7020" r="9354" b="10922"/>
            <a:stretch>
              <a:fillRect/>
            </a:stretch>
          </p:blipFill>
          <p:spPr>
            <a:xfrm>
              <a:off x="964173" y="5850940"/>
              <a:ext cx="1916274" cy="1869864"/>
            </a:xfrm>
            <a:custGeom>
              <a:avLst/>
              <a:gdLst>
                <a:gd name="connsiteX0" fmla="*/ 958137 w 1916274"/>
                <a:gd name="connsiteY0" fmla="*/ 0 h 1869864"/>
                <a:gd name="connsiteX1" fmla="*/ 1916274 w 1916274"/>
                <a:gd name="connsiteY1" fmla="*/ 934932 h 1869864"/>
                <a:gd name="connsiteX2" fmla="*/ 958137 w 1916274"/>
                <a:gd name="connsiteY2" fmla="*/ 1869864 h 1869864"/>
                <a:gd name="connsiteX3" fmla="*/ 0 w 1916274"/>
                <a:gd name="connsiteY3" fmla="*/ 934932 h 1869864"/>
                <a:gd name="connsiteX4" fmla="*/ 958137 w 1916274"/>
                <a:gd name="connsiteY4" fmla="*/ 0 h 186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6274" h="1869864">
                  <a:moveTo>
                    <a:pt x="958137" y="0"/>
                  </a:moveTo>
                  <a:cubicBezTo>
                    <a:pt x="1487301" y="0"/>
                    <a:pt x="1916274" y="418583"/>
                    <a:pt x="1916274" y="934932"/>
                  </a:cubicBezTo>
                  <a:cubicBezTo>
                    <a:pt x="1916274" y="1451281"/>
                    <a:pt x="1487301" y="1869864"/>
                    <a:pt x="958137" y="1869864"/>
                  </a:cubicBezTo>
                  <a:cubicBezTo>
                    <a:pt x="428973" y="1869864"/>
                    <a:pt x="0" y="1451281"/>
                    <a:pt x="0" y="934932"/>
                  </a:cubicBezTo>
                  <a:cubicBezTo>
                    <a:pt x="0" y="418583"/>
                    <a:pt x="428973" y="0"/>
                    <a:pt x="958137" y="0"/>
                  </a:cubicBezTo>
                  <a:close/>
                </a:path>
              </a:pathLst>
            </a:cu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78C3C2-ECA7-6FD0-56DE-8BCBE57F5F1E}"/>
                </a:ext>
              </a:extLst>
            </p:cNvPr>
            <p:cNvSpPr txBox="1"/>
            <p:nvPr/>
          </p:nvSpPr>
          <p:spPr>
            <a:xfrm>
              <a:off x="3144982" y="6142926"/>
              <a:ext cx="5538863" cy="1470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엄태현</a:t>
              </a:r>
              <a:endPara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NLP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모델링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심리테스트 페이지 구현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회원가입 페이지 구현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534124-E25E-5D90-E395-28DC761D8D01}"/>
                </a:ext>
              </a:extLst>
            </p:cNvPr>
            <p:cNvSpPr txBox="1"/>
            <p:nvPr/>
          </p:nvSpPr>
          <p:spPr>
            <a:xfrm>
              <a:off x="11887200" y="6246860"/>
              <a:ext cx="5285181" cy="1027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오승은</a:t>
              </a:r>
              <a:endPara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공공 데이터 수집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로그인 페이지 구현</a:t>
              </a:r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EAA2D4C8-E2F4-019D-F715-C4AFE6C435DD}"/>
              </a:ext>
            </a:extLst>
          </p:cNvPr>
          <p:cNvSpPr/>
          <p:nvPr/>
        </p:nvSpPr>
        <p:spPr>
          <a:xfrm>
            <a:off x="947526" y="3362270"/>
            <a:ext cx="1916273" cy="1869864"/>
          </a:xfrm>
          <a:prstGeom prst="ellipse">
            <a:avLst/>
          </a:prstGeom>
          <a:solidFill>
            <a:srgbClr val="BCB6E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F8735D6-7221-9A6E-BC3F-08BADCD1A1D7}"/>
              </a:ext>
            </a:extLst>
          </p:cNvPr>
          <p:cNvSpPr/>
          <p:nvPr/>
        </p:nvSpPr>
        <p:spPr>
          <a:xfrm>
            <a:off x="947526" y="1483001"/>
            <a:ext cx="16426074" cy="1234111"/>
          </a:xfrm>
          <a:prstGeom prst="roundRect">
            <a:avLst/>
          </a:prstGeom>
          <a:solidFill>
            <a:srgbClr val="F7F7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팀 구성 및 역할</a:t>
            </a:r>
          </a:p>
        </p:txBody>
      </p:sp>
      <p:pic>
        <p:nvPicPr>
          <p:cNvPr id="12" name="Object 12">
            <a:extLst>
              <a:ext uri="{FF2B5EF4-FFF2-40B4-BE49-F238E27FC236}">
                <a16:creationId xmlns:a16="http://schemas.microsoft.com/office/drawing/2014/main" id="{6E58E580-ED28-C20C-3E33-B077286E926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2620" y="739203"/>
            <a:ext cx="371721" cy="3785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5BAA26-972B-CA13-DBF6-E9065B70CC11}"/>
              </a:ext>
            </a:extLst>
          </p:cNvPr>
          <p:cNvSpPr txBox="1"/>
          <p:nvPr/>
        </p:nvSpPr>
        <p:spPr>
          <a:xfrm>
            <a:off x="1191553" y="1455420"/>
            <a:ext cx="16141994" cy="11747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dirty="0">
                <a:solidFill>
                  <a:srgbClr val="3B2F9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Team:</a:t>
            </a:r>
            <a:r>
              <a:rPr lang="ko-KR" altLang="en-US" sz="3600" dirty="0">
                <a:solidFill>
                  <a:srgbClr val="3B2F9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꿈틀 공방</a:t>
            </a:r>
            <a:endParaRPr lang="en-US" altLang="ko-KR" sz="3600" dirty="0">
              <a:solidFill>
                <a:srgbClr val="3B2F95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꿈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뜀틀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꿈틀로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꿈을 위해 도약하는 이들을 위한 서비스를 만드는 공방이라는 의미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1894BF-9A3D-1385-9A1B-56F4632C1F90}"/>
              </a:ext>
            </a:extLst>
          </p:cNvPr>
          <p:cNvSpPr txBox="1"/>
          <p:nvPr/>
        </p:nvSpPr>
        <p:spPr>
          <a:xfrm>
            <a:off x="3172427" y="3659288"/>
            <a:ext cx="6703018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강지원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팀장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MBTI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글쓰기 및 댓글 기능 구현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079ECE-C917-5810-1149-B984A7053930}"/>
              </a:ext>
            </a:extLst>
          </p:cNvPr>
          <p:cNvSpPr txBox="1"/>
          <p:nvPr/>
        </p:nvSpPr>
        <p:spPr>
          <a:xfrm>
            <a:off x="11887200" y="3554185"/>
            <a:ext cx="4969779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김영재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공공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수집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게시판 구현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9AB192-43E9-0FBD-F5B7-D5664802168E}"/>
              </a:ext>
            </a:extLst>
          </p:cNvPr>
          <p:cNvGrpSpPr/>
          <p:nvPr/>
        </p:nvGrpSpPr>
        <p:grpSpPr>
          <a:xfrm>
            <a:off x="966244" y="8067173"/>
            <a:ext cx="7719671" cy="1869864"/>
            <a:chOff x="2389871" y="7383692"/>
            <a:chExt cx="7719671" cy="186986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C4F39D-AD32-1AEE-0ACF-B1CAF0CB8F8D}"/>
                </a:ext>
              </a:extLst>
            </p:cNvPr>
            <p:cNvSpPr txBox="1"/>
            <p:nvPr/>
          </p:nvSpPr>
          <p:spPr>
            <a:xfrm>
              <a:off x="4570679" y="7557368"/>
              <a:ext cx="5538863" cy="1470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장민지</a:t>
              </a:r>
              <a:endPara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NLP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모델링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심리테스트 페이지 구현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회원가입 페이지 구현</a:t>
              </a:r>
            </a:p>
          </p:txBody>
        </p:sp>
        <p:pic>
          <p:nvPicPr>
            <p:cNvPr id="50" name="그림 49" descr="실내, 장난감, 인형, 어두운이(가) 표시된 사진&#10;&#10;자동 생성된 설명">
              <a:extLst>
                <a:ext uri="{FF2B5EF4-FFF2-40B4-BE49-F238E27FC236}">
                  <a16:creationId xmlns:a16="http://schemas.microsoft.com/office/drawing/2014/main" id="{E7C713EF-5A5A-FE02-3F32-5126B4767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0" t="342" r="10545" b="16418"/>
            <a:stretch>
              <a:fillRect/>
            </a:stretch>
          </p:blipFill>
          <p:spPr>
            <a:xfrm>
              <a:off x="2389871" y="7383692"/>
              <a:ext cx="1916274" cy="1869864"/>
            </a:xfrm>
            <a:custGeom>
              <a:avLst/>
              <a:gdLst>
                <a:gd name="connsiteX0" fmla="*/ 958137 w 1916274"/>
                <a:gd name="connsiteY0" fmla="*/ 0 h 1869864"/>
                <a:gd name="connsiteX1" fmla="*/ 1916274 w 1916274"/>
                <a:gd name="connsiteY1" fmla="*/ 934932 h 1869864"/>
                <a:gd name="connsiteX2" fmla="*/ 958137 w 1916274"/>
                <a:gd name="connsiteY2" fmla="*/ 1869864 h 1869864"/>
                <a:gd name="connsiteX3" fmla="*/ 0 w 1916274"/>
                <a:gd name="connsiteY3" fmla="*/ 934932 h 1869864"/>
                <a:gd name="connsiteX4" fmla="*/ 958137 w 1916274"/>
                <a:gd name="connsiteY4" fmla="*/ 0 h 186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6274" h="1869864">
                  <a:moveTo>
                    <a:pt x="958137" y="0"/>
                  </a:moveTo>
                  <a:cubicBezTo>
                    <a:pt x="1487301" y="0"/>
                    <a:pt x="1916274" y="418583"/>
                    <a:pt x="1916274" y="934932"/>
                  </a:cubicBezTo>
                  <a:cubicBezTo>
                    <a:pt x="1916274" y="1451281"/>
                    <a:pt x="1487301" y="1869864"/>
                    <a:pt x="958137" y="1869864"/>
                  </a:cubicBezTo>
                  <a:cubicBezTo>
                    <a:pt x="428973" y="1869864"/>
                    <a:pt x="0" y="1451281"/>
                    <a:pt x="0" y="934932"/>
                  </a:cubicBezTo>
                  <a:cubicBezTo>
                    <a:pt x="0" y="418583"/>
                    <a:pt x="428973" y="0"/>
                    <a:pt x="958137" y="0"/>
                  </a:cubicBezTo>
                  <a:close/>
                </a:path>
              </a:pathLst>
            </a:custGeom>
          </p:spPr>
        </p:pic>
      </p:grpSp>
      <p:grpSp>
        <p:nvGrpSpPr>
          <p:cNvPr id="25" name="그룹 1004">
            <a:extLst>
              <a:ext uri="{FF2B5EF4-FFF2-40B4-BE49-F238E27FC236}">
                <a16:creationId xmlns:a16="http://schemas.microsoft.com/office/drawing/2014/main" id="{85483031-847E-C021-9AB6-EF1F06573525}"/>
              </a:ext>
            </a:extLst>
          </p:cNvPr>
          <p:cNvGrpSpPr/>
          <p:nvPr/>
        </p:nvGrpSpPr>
        <p:grpSpPr>
          <a:xfrm>
            <a:off x="3452737" y="804064"/>
            <a:ext cx="13777569" cy="76199"/>
            <a:chOff x="3296287" y="833245"/>
            <a:chExt cx="12521214" cy="95238"/>
          </a:xfrm>
        </p:grpSpPr>
        <p:pic>
          <p:nvPicPr>
            <p:cNvPr id="26" name="Object 20">
              <a:extLst>
                <a:ext uri="{FF2B5EF4-FFF2-40B4-BE49-F238E27FC236}">
                  <a16:creationId xmlns:a16="http://schemas.microsoft.com/office/drawing/2014/main" id="{CFE90050-F0CA-065E-1820-03C66B6B7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pic>
        <p:nvPicPr>
          <p:cNvPr id="67" name="그림 66" descr="인형, 장난감, 어두운이(가) 표시된 사진&#10;&#10;자동 생성된 설명">
            <a:extLst>
              <a:ext uri="{FF2B5EF4-FFF2-40B4-BE49-F238E27FC236}">
                <a16:creationId xmlns:a16="http://schemas.microsoft.com/office/drawing/2014/main" id="{6C447A66-2B56-7EEA-7BE4-824FE01068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22981"/>
          <a:stretch>
            <a:fillRect/>
          </a:stretch>
        </p:blipFill>
        <p:spPr>
          <a:xfrm>
            <a:off x="947525" y="3463335"/>
            <a:ext cx="1916274" cy="1748556"/>
          </a:xfrm>
          <a:custGeom>
            <a:avLst/>
            <a:gdLst>
              <a:gd name="connsiteX0" fmla="*/ 487150 w 1916274"/>
              <a:gd name="connsiteY0" fmla="*/ 0 h 1748556"/>
              <a:gd name="connsiteX1" fmla="*/ 1429125 w 1916274"/>
              <a:gd name="connsiteY1" fmla="*/ 0 h 1748556"/>
              <a:gd name="connsiteX2" fmla="*/ 1493840 w 1916274"/>
              <a:gd name="connsiteY2" fmla="*/ 38364 h 1748556"/>
              <a:gd name="connsiteX3" fmla="*/ 1916274 w 1916274"/>
              <a:gd name="connsiteY3" fmla="*/ 813624 h 1748556"/>
              <a:gd name="connsiteX4" fmla="*/ 958137 w 1916274"/>
              <a:gd name="connsiteY4" fmla="*/ 1748556 h 1748556"/>
              <a:gd name="connsiteX5" fmla="*/ 0 w 1916274"/>
              <a:gd name="connsiteY5" fmla="*/ 813624 h 1748556"/>
              <a:gd name="connsiteX6" fmla="*/ 422434 w 1916274"/>
              <a:gd name="connsiteY6" fmla="*/ 38364 h 174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6274" h="1748556">
                <a:moveTo>
                  <a:pt x="487150" y="0"/>
                </a:moveTo>
                <a:lnTo>
                  <a:pt x="1429125" y="0"/>
                </a:lnTo>
                <a:lnTo>
                  <a:pt x="1493840" y="38364"/>
                </a:lnTo>
                <a:cubicBezTo>
                  <a:pt x="1748707" y="206378"/>
                  <a:pt x="1916274" y="490906"/>
                  <a:pt x="1916274" y="813624"/>
                </a:cubicBezTo>
                <a:cubicBezTo>
                  <a:pt x="1916274" y="1329973"/>
                  <a:pt x="1487301" y="1748556"/>
                  <a:pt x="958137" y="1748556"/>
                </a:cubicBezTo>
                <a:cubicBezTo>
                  <a:pt x="428973" y="1748556"/>
                  <a:pt x="0" y="1329973"/>
                  <a:pt x="0" y="813624"/>
                </a:cubicBezTo>
                <a:cubicBezTo>
                  <a:pt x="0" y="490906"/>
                  <a:pt x="167568" y="206378"/>
                  <a:pt x="422434" y="3836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074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Object 9">
            <a:extLst>
              <a:ext uri="{FF2B5EF4-FFF2-40B4-BE49-F238E27FC236}">
                <a16:creationId xmlns:a16="http://schemas.microsoft.com/office/drawing/2014/main" id="{A6562A25-2917-FC22-62ED-C555FB20B1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3075" y="734085"/>
            <a:ext cx="372759" cy="3785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352800" y="789982"/>
            <a:ext cx="13777569" cy="76199"/>
            <a:chOff x="3296287" y="833245"/>
            <a:chExt cx="12521214" cy="952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6287" y="833245"/>
              <a:ext cx="12521214" cy="9523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EF1488A-A20E-F40A-39CC-66921D141CE9}"/>
              </a:ext>
            </a:extLst>
          </p:cNvPr>
          <p:cNvSpPr txBox="1"/>
          <p:nvPr/>
        </p:nvSpPr>
        <p:spPr>
          <a:xfrm>
            <a:off x="1409482" y="635349"/>
            <a:ext cx="24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일정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A59A8-BFB1-B6D8-82CF-75759F100AB3}"/>
              </a:ext>
            </a:extLst>
          </p:cNvPr>
          <p:cNvSpPr txBox="1"/>
          <p:nvPr/>
        </p:nvSpPr>
        <p:spPr>
          <a:xfrm>
            <a:off x="922111" y="1333500"/>
            <a:ext cx="456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3B2F9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WBS</a:t>
            </a:r>
            <a:endParaRPr lang="ko-KR" altLang="en-US" sz="4800" b="1" dirty="0">
              <a:solidFill>
                <a:srgbClr val="3B2F9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9D52ED-45A9-10FD-A006-71A23BD9A0DF}"/>
              </a:ext>
            </a:extLst>
          </p:cNvPr>
          <p:cNvSpPr/>
          <p:nvPr/>
        </p:nvSpPr>
        <p:spPr>
          <a:xfrm>
            <a:off x="1033768" y="2293257"/>
            <a:ext cx="16245705" cy="7563122"/>
          </a:xfrm>
          <a:prstGeom prst="rect">
            <a:avLst/>
          </a:prstGeom>
          <a:solidFill>
            <a:srgbClr val="F5F4F6"/>
          </a:solidFill>
          <a:ln>
            <a:solidFill>
              <a:srgbClr val="3B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C2AD29-DD7A-2061-595B-607D49EF3C9A}"/>
              </a:ext>
            </a:extLst>
          </p:cNvPr>
          <p:cNvSpPr/>
          <p:nvPr/>
        </p:nvSpPr>
        <p:spPr>
          <a:xfrm>
            <a:off x="1023075" y="2311033"/>
            <a:ext cx="16241850" cy="546467"/>
          </a:xfrm>
          <a:prstGeom prst="rect">
            <a:avLst/>
          </a:prstGeom>
          <a:solidFill>
            <a:srgbClr val="3B2F95"/>
          </a:solidFill>
          <a:ln>
            <a:solidFill>
              <a:srgbClr val="3B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D51327-686C-0B18-34A2-C3E5452DF6D8}"/>
              </a:ext>
            </a:extLst>
          </p:cNvPr>
          <p:cNvSpPr txBox="1"/>
          <p:nvPr/>
        </p:nvSpPr>
        <p:spPr>
          <a:xfrm>
            <a:off x="1019220" y="2385353"/>
            <a:ext cx="1495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A8F14E-144B-D5EF-1B85-D9C7937DF6F4}"/>
              </a:ext>
            </a:extLst>
          </p:cNvPr>
          <p:cNvSpPr txBox="1"/>
          <p:nvPr/>
        </p:nvSpPr>
        <p:spPr>
          <a:xfrm>
            <a:off x="2510745" y="2353433"/>
            <a:ext cx="373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주요업무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1E467-CD65-E575-A6BB-83879E8D3B7F}"/>
              </a:ext>
            </a:extLst>
          </p:cNvPr>
          <p:cNvSpPr txBox="1"/>
          <p:nvPr/>
        </p:nvSpPr>
        <p:spPr>
          <a:xfrm>
            <a:off x="6248400" y="2385352"/>
            <a:ext cx="11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소요일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0A9E977-103E-0E3A-84C2-878C2642002C}"/>
              </a:ext>
            </a:extLst>
          </p:cNvPr>
          <p:cNvCxnSpPr/>
          <p:nvPr/>
        </p:nvCxnSpPr>
        <p:spPr>
          <a:xfrm>
            <a:off x="2514600" y="2353433"/>
            <a:ext cx="0" cy="7520722"/>
          </a:xfrm>
          <a:prstGeom prst="line">
            <a:avLst/>
          </a:prstGeom>
          <a:ln w="19050">
            <a:solidFill>
              <a:srgbClr val="3B2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C943A3B-4F0E-160C-2D19-9D0A757103FE}"/>
              </a:ext>
            </a:extLst>
          </p:cNvPr>
          <p:cNvCxnSpPr/>
          <p:nvPr/>
        </p:nvCxnSpPr>
        <p:spPr>
          <a:xfrm>
            <a:off x="6251143" y="2332233"/>
            <a:ext cx="0" cy="7520722"/>
          </a:xfrm>
          <a:prstGeom prst="line">
            <a:avLst/>
          </a:prstGeom>
          <a:ln w="19050">
            <a:solidFill>
              <a:srgbClr val="3B2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5670F49-91BD-8658-D80E-77A2D0514A5A}"/>
              </a:ext>
            </a:extLst>
          </p:cNvPr>
          <p:cNvCxnSpPr/>
          <p:nvPr/>
        </p:nvCxnSpPr>
        <p:spPr>
          <a:xfrm>
            <a:off x="7418489" y="2353433"/>
            <a:ext cx="0" cy="7520722"/>
          </a:xfrm>
          <a:prstGeom prst="line">
            <a:avLst/>
          </a:prstGeom>
          <a:ln w="19050">
            <a:solidFill>
              <a:srgbClr val="3B2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49">
            <a:extLst>
              <a:ext uri="{FF2B5EF4-FFF2-40B4-BE49-F238E27FC236}">
                <a16:creationId xmlns:a16="http://schemas.microsoft.com/office/drawing/2014/main" id="{01129A08-3059-9093-0244-B8FD5848F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30810"/>
              </p:ext>
            </p:extLst>
          </p:nvPr>
        </p:nvGraphicFramePr>
        <p:xfrm>
          <a:off x="7438030" y="2838734"/>
          <a:ext cx="9812740" cy="7029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1820">
                  <a:extLst>
                    <a:ext uri="{9D8B030D-6E8A-4147-A177-3AD203B41FA5}">
                      <a16:colId xmlns:a16="http://schemas.microsoft.com/office/drawing/2014/main" val="4089617005"/>
                    </a:ext>
                  </a:extLst>
                </a:gridCol>
                <a:gridCol w="1401820">
                  <a:extLst>
                    <a:ext uri="{9D8B030D-6E8A-4147-A177-3AD203B41FA5}">
                      <a16:colId xmlns:a16="http://schemas.microsoft.com/office/drawing/2014/main" val="2942142792"/>
                    </a:ext>
                  </a:extLst>
                </a:gridCol>
                <a:gridCol w="1401820">
                  <a:extLst>
                    <a:ext uri="{9D8B030D-6E8A-4147-A177-3AD203B41FA5}">
                      <a16:colId xmlns:a16="http://schemas.microsoft.com/office/drawing/2014/main" val="3401694095"/>
                    </a:ext>
                  </a:extLst>
                </a:gridCol>
                <a:gridCol w="1401820">
                  <a:extLst>
                    <a:ext uri="{9D8B030D-6E8A-4147-A177-3AD203B41FA5}">
                      <a16:colId xmlns:a16="http://schemas.microsoft.com/office/drawing/2014/main" val="155082090"/>
                    </a:ext>
                  </a:extLst>
                </a:gridCol>
                <a:gridCol w="1401820">
                  <a:extLst>
                    <a:ext uri="{9D8B030D-6E8A-4147-A177-3AD203B41FA5}">
                      <a16:colId xmlns:a16="http://schemas.microsoft.com/office/drawing/2014/main" val="4261076416"/>
                    </a:ext>
                  </a:extLst>
                </a:gridCol>
                <a:gridCol w="1401820">
                  <a:extLst>
                    <a:ext uri="{9D8B030D-6E8A-4147-A177-3AD203B41FA5}">
                      <a16:colId xmlns:a16="http://schemas.microsoft.com/office/drawing/2014/main" val="3013266007"/>
                    </a:ext>
                  </a:extLst>
                </a:gridCol>
                <a:gridCol w="1401820">
                  <a:extLst>
                    <a:ext uri="{9D8B030D-6E8A-4147-A177-3AD203B41FA5}">
                      <a16:colId xmlns:a16="http://schemas.microsoft.com/office/drawing/2014/main" val="3172719648"/>
                    </a:ext>
                  </a:extLst>
                </a:gridCol>
              </a:tblGrid>
              <a:tr h="58451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55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7E73C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75620"/>
                  </a:ext>
                </a:extLst>
              </a:tr>
              <a:tr h="58451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3B2F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7E73C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938767"/>
                  </a:ext>
                </a:extLst>
              </a:tr>
              <a:tr h="5845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303227"/>
                  </a:ext>
                </a:extLst>
              </a:tr>
              <a:tr h="5845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142442"/>
                  </a:ext>
                </a:extLst>
              </a:tr>
              <a:tr h="5845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69698"/>
                  </a:ext>
                </a:extLst>
              </a:tr>
              <a:tr h="5845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507850"/>
                  </a:ext>
                </a:extLst>
              </a:tr>
              <a:tr h="5845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631454"/>
                  </a:ext>
                </a:extLst>
              </a:tr>
              <a:tr h="5845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940781"/>
                  </a:ext>
                </a:extLst>
              </a:tr>
              <a:tr h="5845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839205"/>
                  </a:ext>
                </a:extLst>
              </a:tr>
              <a:tr h="5845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556083"/>
                  </a:ext>
                </a:extLst>
              </a:tr>
              <a:tr h="5919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55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184558"/>
                  </a:ext>
                </a:extLst>
              </a:tr>
              <a:tr h="5919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55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2F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49857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323C7F5C-05B1-338F-2AE8-5C7FCDD009BF}"/>
              </a:ext>
            </a:extLst>
          </p:cNvPr>
          <p:cNvSpPr txBox="1"/>
          <p:nvPr/>
        </p:nvSpPr>
        <p:spPr>
          <a:xfrm>
            <a:off x="2560629" y="3536899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정신건강 관련 공공 데이터 수집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F8F462-3DDD-9990-7860-CC7E2B0BB88F}"/>
              </a:ext>
            </a:extLst>
          </p:cNvPr>
          <p:cNvSpPr txBox="1"/>
          <p:nvPr/>
        </p:nvSpPr>
        <p:spPr>
          <a:xfrm>
            <a:off x="1075018" y="5633534"/>
            <a:ext cx="1408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서비스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심리테스트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커뮤니티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A3F08F-F2FC-4D5A-0765-276B07AC2015}"/>
              </a:ext>
            </a:extLst>
          </p:cNvPr>
          <p:cNvSpPr txBox="1"/>
          <p:nvPr/>
        </p:nvSpPr>
        <p:spPr>
          <a:xfrm>
            <a:off x="2560629" y="4120704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MBTI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데이터셋 수집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A51E8D-3226-1E9F-8BF1-8ED79532F9DA}"/>
              </a:ext>
            </a:extLst>
          </p:cNvPr>
          <p:cNvSpPr txBox="1"/>
          <p:nvPr/>
        </p:nvSpPr>
        <p:spPr>
          <a:xfrm>
            <a:off x="2560629" y="2953094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 기획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E18F42-BBF5-54A9-5DE4-4F1FE2732A59}"/>
              </a:ext>
            </a:extLst>
          </p:cNvPr>
          <p:cNvSpPr txBox="1"/>
          <p:nvPr/>
        </p:nvSpPr>
        <p:spPr>
          <a:xfrm>
            <a:off x="2560629" y="4704509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MBTI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2297EB-4530-8CE6-AE42-6B087C9AEFB6}"/>
              </a:ext>
            </a:extLst>
          </p:cNvPr>
          <p:cNvSpPr txBox="1"/>
          <p:nvPr/>
        </p:nvSpPr>
        <p:spPr>
          <a:xfrm>
            <a:off x="2560629" y="5288314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MBTI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NLP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0B7BBF-07D0-DF14-C3FB-56AD5F48F65A}"/>
              </a:ext>
            </a:extLst>
          </p:cNvPr>
          <p:cNvSpPr txBox="1"/>
          <p:nvPr/>
        </p:nvSpPr>
        <p:spPr>
          <a:xfrm>
            <a:off x="2560629" y="7623534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회원가입 페이지 구현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811D8A-B66B-A818-B75F-8425D1163994}"/>
              </a:ext>
            </a:extLst>
          </p:cNvPr>
          <p:cNvSpPr txBox="1"/>
          <p:nvPr/>
        </p:nvSpPr>
        <p:spPr>
          <a:xfrm>
            <a:off x="2560629" y="7039729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심리테스트 페이지 구현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472A62-4631-D491-049D-A9860BC843F7}"/>
              </a:ext>
            </a:extLst>
          </p:cNvPr>
          <p:cNvSpPr txBox="1"/>
          <p:nvPr/>
        </p:nvSpPr>
        <p:spPr>
          <a:xfrm>
            <a:off x="2560629" y="8207339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페이지 구현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57A7D3-999A-A4CE-433A-5A04868B142C}"/>
              </a:ext>
            </a:extLst>
          </p:cNvPr>
          <p:cNvSpPr txBox="1"/>
          <p:nvPr/>
        </p:nvSpPr>
        <p:spPr>
          <a:xfrm>
            <a:off x="2560629" y="8791144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게시판 구현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AE410D-B4F9-374F-6F13-D36FF667EE92}"/>
              </a:ext>
            </a:extLst>
          </p:cNvPr>
          <p:cNvSpPr txBox="1"/>
          <p:nvPr/>
        </p:nvSpPr>
        <p:spPr>
          <a:xfrm>
            <a:off x="2560629" y="9374952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글쓰기 및 댓글 기능 구현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22F8C3-0E21-64BC-E2CE-CE1F659BBF67}"/>
              </a:ext>
            </a:extLst>
          </p:cNvPr>
          <p:cNvSpPr txBox="1"/>
          <p:nvPr/>
        </p:nvSpPr>
        <p:spPr>
          <a:xfrm>
            <a:off x="6168924" y="2957112"/>
            <a:ext cx="13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5D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3B7370-4501-6FD2-7BE6-2839D3C96AE0}"/>
              </a:ext>
            </a:extLst>
          </p:cNvPr>
          <p:cNvSpPr txBox="1"/>
          <p:nvPr/>
        </p:nvSpPr>
        <p:spPr>
          <a:xfrm>
            <a:off x="6168924" y="3543438"/>
            <a:ext cx="13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82F0BA-648B-93E0-7E1F-300A7A0DEC69}"/>
              </a:ext>
            </a:extLst>
          </p:cNvPr>
          <p:cNvSpPr txBox="1"/>
          <p:nvPr/>
        </p:nvSpPr>
        <p:spPr>
          <a:xfrm>
            <a:off x="6168924" y="4129764"/>
            <a:ext cx="13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0FAC6B-7110-C3CF-BD06-D9CFDA1C5A42}"/>
              </a:ext>
            </a:extLst>
          </p:cNvPr>
          <p:cNvSpPr txBox="1"/>
          <p:nvPr/>
        </p:nvSpPr>
        <p:spPr>
          <a:xfrm>
            <a:off x="6217574" y="4716090"/>
            <a:ext cx="12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D68616-551D-62B6-6295-14757B5621F6}"/>
              </a:ext>
            </a:extLst>
          </p:cNvPr>
          <p:cNvSpPr txBox="1"/>
          <p:nvPr/>
        </p:nvSpPr>
        <p:spPr>
          <a:xfrm>
            <a:off x="6217574" y="5302416"/>
            <a:ext cx="12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8C1FA4-B045-2491-3787-66C4A789DC5C}"/>
              </a:ext>
            </a:extLst>
          </p:cNvPr>
          <p:cNvSpPr txBox="1"/>
          <p:nvPr/>
        </p:nvSpPr>
        <p:spPr>
          <a:xfrm>
            <a:off x="6217574" y="5888744"/>
            <a:ext cx="12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0F0C966-E81A-473C-FF7A-89C00D215287}"/>
              </a:ext>
            </a:extLst>
          </p:cNvPr>
          <p:cNvSpPr txBox="1"/>
          <p:nvPr/>
        </p:nvSpPr>
        <p:spPr>
          <a:xfrm>
            <a:off x="7478408" y="2363676"/>
            <a:ext cx="11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주차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B15BE2-8965-F8E3-B946-837AD8C10863}"/>
              </a:ext>
            </a:extLst>
          </p:cNvPr>
          <p:cNvSpPr txBox="1"/>
          <p:nvPr/>
        </p:nvSpPr>
        <p:spPr>
          <a:xfrm>
            <a:off x="8890669" y="2363676"/>
            <a:ext cx="11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주차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89215A2-9620-F1EB-255F-32D20C307B69}"/>
              </a:ext>
            </a:extLst>
          </p:cNvPr>
          <p:cNvSpPr txBox="1"/>
          <p:nvPr/>
        </p:nvSpPr>
        <p:spPr>
          <a:xfrm>
            <a:off x="10302930" y="2363676"/>
            <a:ext cx="11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주차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1701A7-6309-9177-CA3C-4E7A6CEEFBB6}"/>
              </a:ext>
            </a:extLst>
          </p:cNvPr>
          <p:cNvSpPr txBox="1"/>
          <p:nvPr/>
        </p:nvSpPr>
        <p:spPr>
          <a:xfrm>
            <a:off x="11715191" y="2363676"/>
            <a:ext cx="11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주차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37D3D62-629F-A64A-3B0C-7812183221B4}"/>
              </a:ext>
            </a:extLst>
          </p:cNvPr>
          <p:cNvSpPr txBox="1"/>
          <p:nvPr/>
        </p:nvSpPr>
        <p:spPr>
          <a:xfrm>
            <a:off x="13127452" y="2363676"/>
            <a:ext cx="11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주차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433A8F-0DA6-A429-F340-4B476D371DE5}"/>
              </a:ext>
            </a:extLst>
          </p:cNvPr>
          <p:cNvSpPr txBox="1"/>
          <p:nvPr/>
        </p:nvSpPr>
        <p:spPr>
          <a:xfrm>
            <a:off x="14539713" y="2363676"/>
            <a:ext cx="11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주차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2618E6-D633-1C84-3B93-6BC479076F48}"/>
              </a:ext>
            </a:extLst>
          </p:cNvPr>
          <p:cNvSpPr txBox="1"/>
          <p:nvPr/>
        </p:nvSpPr>
        <p:spPr>
          <a:xfrm>
            <a:off x="15951975" y="2363676"/>
            <a:ext cx="118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1C2A6D-09DA-DFC7-2BA3-573EB90D737E}"/>
              </a:ext>
            </a:extLst>
          </p:cNvPr>
          <p:cNvSpPr txBox="1"/>
          <p:nvPr/>
        </p:nvSpPr>
        <p:spPr>
          <a:xfrm>
            <a:off x="2560629" y="5872119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연동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12CBE12-9D80-A570-D7E9-4ED377CF0447}"/>
              </a:ext>
            </a:extLst>
          </p:cNvPr>
          <p:cNvSpPr txBox="1"/>
          <p:nvPr/>
        </p:nvSpPr>
        <p:spPr>
          <a:xfrm>
            <a:off x="6202095" y="7046970"/>
            <a:ext cx="12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5C9B3B-42F8-6924-A48B-2BF34B38C048}"/>
              </a:ext>
            </a:extLst>
          </p:cNvPr>
          <p:cNvSpPr txBox="1"/>
          <p:nvPr/>
        </p:nvSpPr>
        <p:spPr>
          <a:xfrm>
            <a:off x="6204370" y="7622451"/>
            <a:ext cx="12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E035CB7-7500-2F66-10EB-1A431B517B63}"/>
              </a:ext>
            </a:extLst>
          </p:cNvPr>
          <p:cNvSpPr txBox="1"/>
          <p:nvPr/>
        </p:nvSpPr>
        <p:spPr>
          <a:xfrm>
            <a:off x="6200905" y="8224570"/>
            <a:ext cx="12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CDB53C-F641-0698-2571-749E5223EB65}"/>
              </a:ext>
            </a:extLst>
          </p:cNvPr>
          <p:cNvSpPr txBox="1"/>
          <p:nvPr/>
        </p:nvSpPr>
        <p:spPr>
          <a:xfrm>
            <a:off x="6187153" y="8779704"/>
            <a:ext cx="12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223C18-B145-6878-87A9-5AD5991BCAD7}"/>
              </a:ext>
            </a:extLst>
          </p:cNvPr>
          <p:cNvSpPr txBox="1"/>
          <p:nvPr/>
        </p:nvSpPr>
        <p:spPr>
          <a:xfrm>
            <a:off x="6177887" y="9357176"/>
            <a:ext cx="12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AA36A3F-F52B-B78A-5513-D28859FC40C4}"/>
              </a:ext>
            </a:extLst>
          </p:cNvPr>
          <p:cNvSpPr/>
          <p:nvPr/>
        </p:nvSpPr>
        <p:spPr>
          <a:xfrm>
            <a:off x="10767419" y="8079476"/>
            <a:ext cx="895925" cy="614148"/>
          </a:xfrm>
          <a:prstGeom prst="rect">
            <a:avLst/>
          </a:prstGeom>
          <a:solidFill>
            <a:srgbClr val="635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15A8C01-56F5-6B57-66F2-5B79378B790A}"/>
              </a:ext>
            </a:extLst>
          </p:cNvPr>
          <p:cNvSpPr txBox="1"/>
          <p:nvPr/>
        </p:nvSpPr>
        <p:spPr>
          <a:xfrm>
            <a:off x="2560629" y="6455924"/>
            <a:ext cx="3721985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페이지 구현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420DC9-C3E2-D45D-E24E-D1D77FD43F0E}"/>
              </a:ext>
            </a:extLst>
          </p:cNvPr>
          <p:cNvSpPr txBox="1"/>
          <p:nvPr/>
        </p:nvSpPr>
        <p:spPr>
          <a:xfrm>
            <a:off x="6204369" y="6464217"/>
            <a:ext cx="12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2D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058BD6-764E-0D34-0729-2FA2A106DB42}"/>
              </a:ext>
            </a:extLst>
          </p:cNvPr>
          <p:cNvSpPr/>
          <p:nvPr/>
        </p:nvSpPr>
        <p:spPr>
          <a:xfrm>
            <a:off x="8569986" y="3412326"/>
            <a:ext cx="269214" cy="599016"/>
          </a:xfrm>
          <a:prstGeom prst="rect">
            <a:avLst/>
          </a:prstGeom>
          <a:solidFill>
            <a:srgbClr val="635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F4C4359-CA4E-E3B2-3DA5-D2197DABA367}"/>
              </a:ext>
            </a:extLst>
          </p:cNvPr>
          <p:cNvSpPr/>
          <p:nvPr/>
        </p:nvSpPr>
        <p:spPr>
          <a:xfrm>
            <a:off x="8569986" y="4011342"/>
            <a:ext cx="269214" cy="602044"/>
          </a:xfrm>
          <a:prstGeom prst="rect">
            <a:avLst/>
          </a:prstGeom>
          <a:solidFill>
            <a:srgbClr val="635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1A231D8-F716-2B3F-8FC5-FE44FF1BDD0E}"/>
              </a:ext>
            </a:extLst>
          </p:cNvPr>
          <p:cNvSpPr/>
          <p:nvPr/>
        </p:nvSpPr>
        <p:spPr>
          <a:xfrm>
            <a:off x="8839200" y="4597033"/>
            <a:ext cx="319957" cy="597967"/>
          </a:xfrm>
          <a:prstGeom prst="rect">
            <a:avLst/>
          </a:prstGeom>
          <a:solidFill>
            <a:srgbClr val="635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DDE17D5-641E-5AA1-5570-9FACAA61DF44}"/>
              </a:ext>
            </a:extLst>
          </p:cNvPr>
          <p:cNvSpPr/>
          <p:nvPr/>
        </p:nvSpPr>
        <p:spPr>
          <a:xfrm>
            <a:off x="9162617" y="5177957"/>
            <a:ext cx="1081903" cy="590882"/>
          </a:xfrm>
          <a:prstGeom prst="rect">
            <a:avLst/>
          </a:prstGeom>
          <a:solidFill>
            <a:srgbClr val="635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0C21D03-3128-C2F5-E70A-085B08DA74AA}"/>
              </a:ext>
            </a:extLst>
          </p:cNvPr>
          <p:cNvSpPr/>
          <p:nvPr/>
        </p:nvSpPr>
        <p:spPr>
          <a:xfrm>
            <a:off x="10241060" y="6927130"/>
            <a:ext cx="830827" cy="584605"/>
          </a:xfrm>
          <a:prstGeom prst="rect">
            <a:avLst/>
          </a:prstGeom>
          <a:solidFill>
            <a:srgbClr val="635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0A40B47-546B-4479-2821-3EFDDB4500F7}"/>
              </a:ext>
            </a:extLst>
          </p:cNvPr>
          <p:cNvSpPr/>
          <p:nvPr/>
        </p:nvSpPr>
        <p:spPr>
          <a:xfrm>
            <a:off x="9785445" y="6344846"/>
            <a:ext cx="455615" cy="590882"/>
          </a:xfrm>
          <a:prstGeom prst="rect">
            <a:avLst/>
          </a:prstGeom>
          <a:solidFill>
            <a:srgbClr val="635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5A1DF33-3294-23A1-A53C-016D62CDBB82}"/>
              </a:ext>
            </a:extLst>
          </p:cNvPr>
          <p:cNvSpPr/>
          <p:nvPr/>
        </p:nvSpPr>
        <p:spPr>
          <a:xfrm>
            <a:off x="10249044" y="7517250"/>
            <a:ext cx="518375" cy="600952"/>
          </a:xfrm>
          <a:prstGeom prst="rect">
            <a:avLst/>
          </a:prstGeom>
          <a:solidFill>
            <a:srgbClr val="635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08CC7E5-0512-5D11-B5D1-7808DA7263AC}"/>
              </a:ext>
            </a:extLst>
          </p:cNvPr>
          <p:cNvSpPr/>
          <p:nvPr/>
        </p:nvSpPr>
        <p:spPr>
          <a:xfrm>
            <a:off x="9537570" y="5745778"/>
            <a:ext cx="269214" cy="602044"/>
          </a:xfrm>
          <a:prstGeom prst="rect">
            <a:avLst/>
          </a:prstGeom>
          <a:solidFill>
            <a:srgbClr val="635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9D5A0F-E204-E212-602E-0C6D58ED4CA5}"/>
              </a:ext>
            </a:extLst>
          </p:cNvPr>
          <p:cNvSpPr txBox="1"/>
          <p:nvPr/>
        </p:nvSpPr>
        <p:spPr>
          <a:xfrm>
            <a:off x="7655238" y="1899211"/>
            <a:ext cx="121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(~7/20)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6C2823-96A7-BA24-9A82-2F8C335EE3C1}"/>
              </a:ext>
            </a:extLst>
          </p:cNvPr>
          <p:cNvSpPr txBox="1"/>
          <p:nvPr/>
        </p:nvSpPr>
        <p:spPr>
          <a:xfrm>
            <a:off x="9039940" y="1899211"/>
            <a:ext cx="121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(~7/27)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98749D-FF15-B08F-03D5-1CFF9498DAE8}"/>
              </a:ext>
            </a:extLst>
          </p:cNvPr>
          <p:cNvSpPr txBox="1"/>
          <p:nvPr/>
        </p:nvSpPr>
        <p:spPr>
          <a:xfrm>
            <a:off x="10537884" y="1899211"/>
            <a:ext cx="121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(~8/3)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96D47FB-8237-F3DE-8824-9BE07D6DAAD0}"/>
              </a:ext>
            </a:extLst>
          </p:cNvPr>
          <p:cNvSpPr txBox="1"/>
          <p:nvPr/>
        </p:nvSpPr>
        <p:spPr>
          <a:xfrm>
            <a:off x="11848745" y="1899211"/>
            <a:ext cx="121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(~8/10)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F559D6-E318-93D4-B60F-B567A6FAB77A}"/>
              </a:ext>
            </a:extLst>
          </p:cNvPr>
          <p:cNvSpPr txBox="1"/>
          <p:nvPr/>
        </p:nvSpPr>
        <p:spPr>
          <a:xfrm>
            <a:off x="13265486" y="1899211"/>
            <a:ext cx="121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(~8/17)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62B1E6-E683-9B19-B93C-C55BF5A5E69E}"/>
              </a:ext>
            </a:extLst>
          </p:cNvPr>
          <p:cNvSpPr txBox="1"/>
          <p:nvPr/>
        </p:nvSpPr>
        <p:spPr>
          <a:xfrm>
            <a:off x="14682227" y="1899211"/>
            <a:ext cx="121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(~8/24)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424C3EC-E55F-DE7D-B173-EDAD91356038}"/>
              </a:ext>
            </a:extLst>
          </p:cNvPr>
          <p:cNvSpPr txBox="1"/>
          <p:nvPr/>
        </p:nvSpPr>
        <p:spPr>
          <a:xfrm>
            <a:off x="16149424" y="1915644"/>
            <a:ext cx="121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(8/26)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5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1232</Words>
  <Application>Microsoft Office PowerPoint</Application>
  <PresentationFormat>사용자 지정</PresentationFormat>
  <Paragraphs>293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G마켓 산스 Bold</vt:lpstr>
      <vt:lpstr>Noto Sans KR</vt:lpstr>
      <vt:lpstr>Noto Sans KR Light</vt:lpstr>
      <vt:lpstr>Noto Sans KR Medium</vt:lpstr>
      <vt:lpstr>NotoKr</vt:lpstr>
      <vt:lpstr>나눔스퀘어_ac</vt:lpstr>
      <vt:lpstr>나눔스퀘어_ac Bold</vt:lpstr>
      <vt:lpstr>나눔스퀘어_ac ExtraBold</vt:lpstr>
      <vt:lpstr>나눔스퀘어_ac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오승은</cp:lastModifiedBy>
  <cp:revision>144</cp:revision>
  <dcterms:created xsi:type="dcterms:W3CDTF">2022-07-19T10:17:38Z</dcterms:created>
  <dcterms:modified xsi:type="dcterms:W3CDTF">2022-07-20T09:15:07Z</dcterms:modified>
</cp:coreProperties>
</file>