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66" d="100"/>
          <a:sy n="66" d="100"/>
        </p:scale>
        <p:origin x="203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672DC-B7F4-4DAB-881F-460F91C4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41190-FAA5-447A-86BF-26171AE2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8D11E-3D71-4328-A519-3F6096DA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F54D-4E9E-4068-A5E9-3DAFE54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48512-5632-4BFF-8F85-5CDE8194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99CB3-DE4F-4551-826F-6996289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7A373-3F64-4225-8D86-783B557D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D6DFE-375B-4CC9-BC55-39633390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75CB-1C31-400E-8C6D-D7972C48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6896A-C8E5-4D35-9596-3F046200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3CBD-C67E-4677-8768-2A21E4EE0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48D31-372B-4A36-9D62-B4E9F94A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F233-DB08-41CF-BAFC-BEBCAA2D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190B-059E-429C-ABEA-ED7287C4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9D9D3-32D4-479C-BE5D-6D7F517E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93E45-3E6B-47C9-96DA-DE7424E3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AA9CC-B7DD-4CFF-98AE-BF263608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F437E-2D37-414F-B4D6-E2B1034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20E13-928A-4EF4-8708-BC490822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3C0F7-BC9D-46BC-B6B3-C52DBBF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83DE-E553-4300-9C5C-29D2DAA3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F1A63-C773-42AB-9D89-ADECDB64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CBB95-192C-4773-BCEF-DA218C85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AD6B6-35AA-49AC-9174-849287BB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6E170-8504-4830-87D0-15F72066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3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C9086-CAB5-45A4-9874-8B4E6D76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A9081-3C57-424C-A685-EEDFA839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9CB9F-4972-42F9-91BF-B4E6C929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0BB3-0410-4F8F-8CE7-D4052131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A79B5-D47E-42FA-BBA1-43FFE26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5485A-A564-4C63-A6F9-60B5B753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913A-EFC9-4D64-8D42-0A726249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518A5-2E0E-4253-8F87-7D21E2FE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4F313-5A6B-4D13-8703-C05C550D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BCD58-1190-4440-A923-9FFFB5AA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7DBCC6-BC5B-47EF-A9B4-0B461770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C13A8-9F79-4FC2-AAC2-B1C09F85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0E96E-8AA5-48F4-B485-9D19B679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71C06-10CC-4094-81BB-3314D3F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07B94-C0D1-41BA-A8DB-24827D9B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41BA7-B5D4-4DF2-9336-54A6142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FBAB51-161B-4F4C-9099-D4C6A84A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472CB-5D00-427F-AC4E-1B9FDF41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5257D5-5485-4A4B-82F3-0C69BED6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B7550-F83F-4ECE-8617-8E2DC81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9189D-2A6D-4A3E-B635-776E68A8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2353-2811-40E4-850B-70E64A52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F897-DD3F-49AE-96D8-319BABE7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CE0A3-E860-47BE-BC7B-28AE511E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E89EE-2E8D-4EE4-8C62-6FEF6535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E94D-636D-4D49-A517-997B8BDC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E3394-71B6-4ACE-B7B7-D903E935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1A1D1-54A7-4456-99B9-65CF2F85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4856B8-717F-4EE8-9A8C-6F4E87BCD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25DE14-0D92-4D58-B925-A37A18B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D35EE-BE38-46C0-92AE-37936E1D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9A328-BDF6-4069-8D69-5208213F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9F6B3-37F4-4EA8-9325-E6A1ADB1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8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80122-90F3-4974-AE5A-62AE5615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6E655-14D4-4563-944B-E88F71E0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DFCD6-8046-4D74-8071-2ED3EC33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845F-3CB6-4F49-963F-BDBEA3912BE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AD7DF-B6E3-47FA-A98C-AA1D8407C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40A84-4056-4891-A0CD-22C1141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E233-DE6B-44AE-9862-AC7549717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1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DA0F8C-294F-43EB-BBB4-4866EC9BF526}"/>
              </a:ext>
            </a:extLst>
          </p:cNvPr>
          <p:cNvSpPr/>
          <p:nvPr/>
        </p:nvSpPr>
        <p:spPr>
          <a:xfrm>
            <a:off x="1680882" y="632012"/>
            <a:ext cx="5553636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CPU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82540-C202-444B-830E-A722A1A252F7}"/>
              </a:ext>
            </a:extLst>
          </p:cNvPr>
          <p:cNvSpPr/>
          <p:nvPr/>
        </p:nvSpPr>
        <p:spPr>
          <a:xfrm>
            <a:off x="2226832" y="1219649"/>
            <a:ext cx="2011680" cy="7100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ALU</a:t>
            </a:r>
          </a:p>
          <a:p>
            <a:pPr algn="ctr"/>
            <a:r>
              <a:rPr lang="en-US" altLang="ko-KR" sz="1400" dirty="0"/>
              <a:t>(Arithmetic Logic Unit)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3FD591-3567-45AA-AEAF-092B4D575CA2}"/>
              </a:ext>
            </a:extLst>
          </p:cNvPr>
          <p:cNvSpPr/>
          <p:nvPr/>
        </p:nvSpPr>
        <p:spPr>
          <a:xfrm>
            <a:off x="2226833" y="3073998"/>
            <a:ext cx="2011680" cy="7100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유닛</a:t>
            </a:r>
            <a:endParaRPr lang="en-US" altLang="ko-KR" dirty="0"/>
          </a:p>
          <a:p>
            <a:pPr algn="ctr"/>
            <a:r>
              <a:rPr lang="en-US" altLang="ko-KR" dirty="0"/>
              <a:t>(Control Unit)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77F4D-90F4-4B1C-A05D-A8A5BFF192C7}"/>
              </a:ext>
            </a:extLst>
          </p:cNvPr>
          <p:cNvSpPr/>
          <p:nvPr/>
        </p:nvSpPr>
        <p:spPr>
          <a:xfrm>
            <a:off x="4730675" y="1108038"/>
            <a:ext cx="2011680" cy="1323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명령어 </a:t>
            </a:r>
            <a:r>
              <a:rPr lang="en-US" altLang="ko-KR" sz="1200" dirty="0"/>
              <a:t>A</a:t>
            </a:r>
          </a:p>
          <a:p>
            <a:pPr algn="ctr"/>
            <a:r>
              <a:rPr lang="ko-KR" altLang="en-US" sz="1200" dirty="0"/>
              <a:t>명령어 </a:t>
            </a:r>
            <a:r>
              <a:rPr lang="en-US" altLang="ko-KR" sz="1200" dirty="0"/>
              <a:t>B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8582A5-B62D-4F87-B6F3-03CC2C335484}"/>
              </a:ext>
            </a:extLst>
          </p:cNvPr>
          <p:cNvSpPr/>
          <p:nvPr/>
        </p:nvSpPr>
        <p:spPr>
          <a:xfrm>
            <a:off x="4730675" y="3073998"/>
            <a:ext cx="2011680" cy="710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인터페이스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E1587-7D43-4040-9580-4B96D29EFC00}"/>
              </a:ext>
            </a:extLst>
          </p:cNvPr>
          <p:cNvSpPr/>
          <p:nvPr/>
        </p:nvSpPr>
        <p:spPr>
          <a:xfrm>
            <a:off x="7780469" y="632012"/>
            <a:ext cx="2011680" cy="36728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291BD26-D72E-4518-BD30-50F0E0799E31}"/>
              </a:ext>
            </a:extLst>
          </p:cNvPr>
          <p:cNvSpPr/>
          <p:nvPr/>
        </p:nvSpPr>
        <p:spPr>
          <a:xfrm>
            <a:off x="1705087" y="4821220"/>
            <a:ext cx="8087062" cy="679524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 버스 </a:t>
            </a:r>
            <a:r>
              <a:rPr lang="en-US" altLang="ko-KR" dirty="0"/>
              <a:t>(I/O BUS) </a:t>
            </a:r>
            <a:endParaRPr lang="ko-KR" altLang="en-US" dirty="0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134E6F8C-4C06-41AB-ACB2-0283F07433DE}"/>
              </a:ext>
            </a:extLst>
          </p:cNvPr>
          <p:cNvSpPr/>
          <p:nvPr/>
        </p:nvSpPr>
        <p:spPr>
          <a:xfrm>
            <a:off x="5580529" y="3861995"/>
            <a:ext cx="217843" cy="1132243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C524BCFC-5445-4626-A32A-3CBC3D9C58A9}"/>
              </a:ext>
            </a:extLst>
          </p:cNvPr>
          <p:cNvSpPr/>
          <p:nvPr/>
        </p:nvSpPr>
        <p:spPr>
          <a:xfrm>
            <a:off x="5580528" y="2431228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47329DEB-DC3A-4AC6-AFF8-267AF97DCC88}"/>
              </a:ext>
            </a:extLst>
          </p:cNvPr>
          <p:cNvSpPr/>
          <p:nvPr/>
        </p:nvSpPr>
        <p:spPr>
          <a:xfrm rot="5400000">
            <a:off x="4372983" y="1264023"/>
            <a:ext cx="223222" cy="62125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86819DB-A16D-41F0-8456-7CBA9CD17DA4}"/>
              </a:ext>
            </a:extLst>
          </p:cNvPr>
          <p:cNvSpPr/>
          <p:nvPr/>
        </p:nvSpPr>
        <p:spPr>
          <a:xfrm>
            <a:off x="3178885" y="5273040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41B80609-DDC3-4414-99C4-80C2942D6620}"/>
              </a:ext>
            </a:extLst>
          </p:cNvPr>
          <p:cNvSpPr/>
          <p:nvPr/>
        </p:nvSpPr>
        <p:spPr>
          <a:xfrm>
            <a:off x="4621756" y="5262283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BB9E5060-340C-4CF6-9121-384BFE7A14B9}"/>
              </a:ext>
            </a:extLst>
          </p:cNvPr>
          <p:cNvSpPr/>
          <p:nvPr/>
        </p:nvSpPr>
        <p:spPr>
          <a:xfrm>
            <a:off x="5987078" y="5273040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BF2F17E2-EEB1-4346-B668-AF717DE39AFA}"/>
              </a:ext>
            </a:extLst>
          </p:cNvPr>
          <p:cNvSpPr/>
          <p:nvPr/>
        </p:nvSpPr>
        <p:spPr>
          <a:xfrm>
            <a:off x="7397676" y="5262282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F5B78E1-51BF-42AF-87DD-8FCB091A7317}"/>
              </a:ext>
            </a:extLst>
          </p:cNvPr>
          <p:cNvSpPr/>
          <p:nvPr/>
        </p:nvSpPr>
        <p:spPr>
          <a:xfrm>
            <a:off x="8568465" y="4314713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9002C-070B-487F-A4F7-468738970972}"/>
              </a:ext>
            </a:extLst>
          </p:cNvPr>
          <p:cNvSpPr/>
          <p:nvPr/>
        </p:nvSpPr>
        <p:spPr>
          <a:xfrm>
            <a:off x="2757318" y="6017113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606E7-C5D2-42EB-B3B0-AED87D7D0584}"/>
              </a:ext>
            </a:extLst>
          </p:cNvPr>
          <p:cNvSpPr/>
          <p:nvPr/>
        </p:nvSpPr>
        <p:spPr>
          <a:xfrm>
            <a:off x="4255320" y="6036834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867BC-1CEE-45DE-9D6D-6F3DFE3BD7E5}"/>
              </a:ext>
            </a:extLst>
          </p:cNvPr>
          <p:cNvSpPr/>
          <p:nvPr/>
        </p:nvSpPr>
        <p:spPr>
          <a:xfrm>
            <a:off x="5620645" y="6036833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네트워크 카드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47CFEF-6079-436F-A48C-BE741642ED32}"/>
              </a:ext>
            </a:extLst>
          </p:cNvPr>
          <p:cNvSpPr/>
          <p:nvPr/>
        </p:nvSpPr>
        <p:spPr>
          <a:xfrm>
            <a:off x="7031243" y="6036833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하드디스크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54320C-AD36-40F3-AB55-8F4E65CB6FF5}"/>
              </a:ext>
            </a:extLst>
          </p:cNvPr>
          <p:cNvSpPr/>
          <p:nvPr/>
        </p:nvSpPr>
        <p:spPr>
          <a:xfrm>
            <a:off x="7962004" y="1059628"/>
            <a:ext cx="1648610" cy="4034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626A9C-0941-4494-95DB-37375464E9F6}"/>
              </a:ext>
            </a:extLst>
          </p:cNvPr>
          <p:cNvSpPr/>
          <p:nvPr/>
        </p:nvSpPr>
        <p:spPr>
          <a:xfrm>
            <a:off x="7981952" y="1767841"/>
            <a:ext cx="1648610" cy="4034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8B2B67-A97B-43F0-9C73-40C5BF87E207}"/>
              </a:ext>
            </a:extLst>
          </p:cNvPr>
          <p:cNvSpPr/>
          <p:nvPr/>
        </p:nvSpPr>
        <p:spPr>
          <a:xfrm>
            <a:off x="7981952" y="2478743"/>
            <a:ext cx="1648610" cy="4034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</a:t>
            </a:r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7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DA0F8C-294F-43EB-BBB4-4866EC9BF526}"/>
              </a:ext>
            </a:extLst>
          </p:cNvPr>
          <p:cNvSpPr/>
          <p:nvPr/>
        </p:nvSpPr>
        <p:spPr>
          <a:xfrm>
            <a:off x="1680882" y="916192"/>
            <a:ext cx="5553636" cy="360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CPU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82540-C202-444B-830E-A722A1A252F7}"/>
              </a:ext>
            </a:extLst>
          </p:cNvPr>
          <p:cNvSpPr/>
          <p:nvPr/>
        </p:nvSpPr>
        <p:spPr>
          <a:xfrm>
            <a:off x="2226832" y="1271567"/>
            <a:ext cx="2011680" cy="6580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ALU</a:t>
            </a:r>
          </a:p>
          <a:p>
            <a:pPr algn="ctr"/>
            <a:r>
              <a:rPr lang="en-US" altLang="ko-KR" sz="1400" dirty="0"/>
              <a:t>(Arithmetic Logic Unit)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3FD591-3567-45AA-AEAF-092B4D575CA2}"/>
              </a:ext>
            </a:extLst>
          </p:cNvPr>
          <p:cNvSpPr/>
          <p:nvPr/>
        </p:nvSpPr>
        <p:spPr>
          <a:xfrm>
            <a:off x="2226833" y="3125916"/>
            <a:ext cx="2011680" cy="6580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유닛</a:t>
            </a:r>
            <a:endParaRPr lang="en-US" altLang="ko-KR" dirty="0"/>
          </a:p>
          <a:p>
            <a:pPr algn="ctr"/>
            <a:r>
              <a:rPr lang="en-US" altLang="ko-KR" dirty="0"/>
              <a:t>(Control Unit)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77F4D-90F4-4B1C-A05D-A8A5BFF192C7}"/>
              </a:ext>
            </a:extLst>
          </p:cNvPr>
          <p:cNvSpPr/>
          <p:nvPr/>
        </p:nvSpPr>
        <p:spPr>
          <a:xfrm>
            <a:off x="4926705" y="941232"/>
            <a:ext cx="1644650" cy="33438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E1587-7D43-4040-9580-4B96D29EFC00}"/>
              </a:ext>
            </a:extLst>
          </p:cNvPr>
          <p:cNvSpPr/>
          <p:nvPr/>
        </p:nvSpPr>
        <p:spPr>
          <a:xfrm>
            <a:off x="7780469" y="900590"/>
            <a:ext cx="2011680" cy="34795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291BD26-D72E-4518-BD30-50F0E0799E31}"/>
              </a:ext>
            </a:extLst>
          </p:cNvPr>
          <p:cNvSpPr/>
          <p:nvPr/>
        </p:nvSpPr>
        <p:spPr>
          <a:xfrm>
            <a:off x="1705087" y="4821220"/>
            <a:ext cx="8087062" cy="679524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 버스 </a:t>
            </a:r>
            <a:r>
              <a:rPr lang="en-US" altLang="ko-KR" dirty="0"/>
              <a:t>(I/O BUS) </a:t>
            </a:r>
            <a:endParaRPr lang="ko-KR" altLang="en-US" dirty="0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134E6F8C-4C06-41AB-ACB2-0283F07433DE}"/>
              </a:ext>
            </a:extLst>
          </p:cNvPr>
          <p:cNvSpPr/>
          <p:nvPr/>
        </p:nvSpPr>
        <p:spPr>
          <a:xfrm>
            <a:off x="5580529" y="4314714"/>
            <a:ext cx="217844" cy="67952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47329DEB-DC3A-4AC6-AFF8-267AF97DCC88}"/>
              </a:ext>
            </a:extLst>
          </p:cNvPr>
          <p:cNvSpPr/>
          <p:nvPr/>
        </p:nvSpPr>
        <p:spPr>
          <a:xfrm rot="5400000">
            <a:off x="4381144" y="1272184"/>
            <a:ext cx="206899" cy="62125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86819DB-A16D-41F0-8456-7CBA9CD17DA4}"/>
              </a:ext>
            </a:extLst>
          </p:cNvPr>
          <p:cNvSpPr/>
          <p:nvPr/>
        </p:nvSpPr>
        <p:spPr>
          <a:xfrm>
            <a:off x="3216985" y="5437465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41B80609-DDC3-4414-99C4-80C2942D6620}"/>
              </a:ext>
            </a:extLst>
          </p:cNvPr>
          <p:cNvSpPr/>
          <p:nvPr/>
        </p:nvSpPr>
        <p:spPr>
          <a:xfrm>
            <a:off x="4659856" y="5426708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BB9E5060-340C-4CF6-9121-384BFE7A14B9}"/>
              </a:ext>
            </a:extLst>
          </p:cNvPr>
          <p:cNvSpPr/>
          <p:nvPr/>
        </p:nvSpPr>
        <p:spPr>
          <a:xfrm>
            <a:off x="6025178" y="5437465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BF2F17E2-EEB1-4346-B668-AF717DE39AFA}"/>
              </a:ext>
            </a:extLst>
          </p:cNvPr>
          <p:cNvSpPr/>
          <p:nvPr/>
        </p:nvSpPr>
        <p:spPr>
          <a:xfrm>
            <a:off x="7435776" y="5426707"/>
            <a:ext cx="217844" cy="67952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F5B78E1-51BF-42AF-87DD-8FCB091A7317}"/>
              </a:ext>
            </a:extLst>
          </p:cNvPr>
          <p:cNvSpPr/>
          <p:nvPr/>
        </p:nvSpPr>
        <p:spPr>
          <a:xfrm>
            <a:off x="8568465" y="4364404"/>
            <a:ext cx="217844" cy="62983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9002C-070B-487F-A4F7-468738970972}"/>
              </a:ext>
            </a:extLst>
          </p:cNvPr>
          <p:cNvSpPr/>
          <p:nvPr/>
        </p:nvSpPr>
        <p:spPr>
          <a:xfrm>
            <a:off x="2795418" y="6181538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606E7-C5D2-42EB-B3B0-AED87D7D0584}"/>
              </a:ext>
            </a:extLst>
          </p:cNvPr>
          <p:cNvSpPr/>
          <p:nvPr/>
        </p:nvSpPr>
        <p:spPr>
          <a:xfrm>
            <a:off x="4293420" y="6201259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867BC-1CEE-45DE-9D6D-6F3DFE3BD7E5}"/>
              </a:ext>
            </a:extLst>
          </p:cNvPr>
          <p:cNvSpPr/>
          <p:nvPr/>
        </p:nvSpPr>
        <p:spPr>
          <a:xfrm>
            <a:off x="5658745" y="6201258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네트워크 카드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47CFEF-6079-436F-A48C-BE741642ED32}"/>
              </a:ext>
            </a:extLst>
          </p:cNvPr>
          <p:cNvSpPr/>
          <p:nvPr/>
        </p:nvSpPr>
        <p:spPr>
          <a:xfrm>
            <a:off x="7069343" y="6201258"/>
            <a:ext cx="950709" cy="4518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하드디스크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54320C-AD36-40F3-AB55-8F4E65CB6FF5}"/>
              </a:ext>
            </a:extLst>
          </p:cNvPr>
          <p:cNvSpPr/>
          <p:nvPr/>
        </p:nvSpPr>
        <p:spPr>
          <a:xfrm>
            <a:off x="7962004" y="1089128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0000101010010111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E5D392-119D-4977-A5A7-C1D404A1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79272"/>
              </p:ext>
            </p:extLst>
          </p:nvPr>
        </p:nvGraphicFramePr>
        <p:xfrm>
          <a:off x="4926704" y="1378771"/>
          <a:ext cx="1619622" cy="292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9622">
                  <a:extLst>
                    <a:ext uri="{9D8B030D-6E8A-4147-A177-3AD203B41FA5}">
                      <a16:colId xmlns:a16="http://schemas.microsoft.com/office/drawing/2014/main" val="3456569792"/>
                    </a:ext>
                  </a:extLst>
                </a:gridCol>
              </a:tblGrid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6900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02006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0717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20506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R4, </a:t>
                      </a:r>
                      <a:r>
                        <a:rPr lang="en-US" altLang="ko-KR" b="1" dirty="0" err="1"/>
                        <a:t>ir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43029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R5, </a:t>
                      </a:r>
                      <a:r>
                        <a:rPr lang="en-US" altLang="ko-KR" b="1" dirty="0" err="1"/>
                        <a:t>sp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69728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R6, </a:t>
                      </a:r>
                      <a:r>
                        <a:rPr lang="en-US" altLang="ko-KR" b="1" dirty="0" err="1"/>
                        <a:t>lr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3297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R7, pc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9928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5F19BA-B874-4E6C-8EF9-96AF4843BCB1}"/>
              </a:ext>
            </a:extLst>
          </p:cNvPr>
          <p:cNvSpPr/>
          <p:nvPr/>
        </p:nvSpPr>
        <p:spPr>
          <a:xfrm>
            <a:off x="6956164" y="4913175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0000101010010111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F12E29-50D8-4AAB-B6E7-4DDC4C0F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4220"/>
              </p:ext>
            </p:extLst>
          </p:nvPr>
        </p:nvGraphicFramePr>
        <p:xfrm>
          <a:off x="7096161" y="201361"/>
          <a:ext cx="4267200" cy="4381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20977103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65712536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6040035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6831923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67289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0586430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0006024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873278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901759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809552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58358291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2628532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2283708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0033236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8716068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63527305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743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643558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4053C33-033B-40CE-B1C7-84A9997C1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76629"/>
              </p:ext>
            </p:extLst>
          </p:nvPr>
        </p:nvGraphicFramePr>
        <p:xfrm>
          <a:off x="2739091" y="200075"/>
          <a:ext cx="2431974" cy="4381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31974">
                  <a:extLst>
                    <a:ext uri="{9D8B030D-6E8A-4147-A177-3AD203B41FA5}">
                      <a16:colId xmlns:a16="http://schemas.microsoft.com/office/drawing/2014/main" val="220977103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r2, r1,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27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DA0F8C-294F-43EB-BBB4-4866EC9BF526}"/>
              </a:ext>
            </a:extLst>
          </p:cNvPr>
          <p:cNvSpPr/>
          <p:nvPr/>
        </p:nvSpPr>
        <p:spPr>
          <a:xfrm>
            <a:off x="1680882" y="916192"/>
            <a:ext cx="5553636" cy="360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CPU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82540-C202-444B-830E-A722A1A252F7}"/>
              </a:ext>
            </a:extLst>
          </p:cNvPr>
          <p:cNvSpPr/>
          <p:nvPr/>
        </p:nvSpPr>
        <p:spPr>
          <a:xfrm>
            <a:off x="2226832" y="1271567"/>
            <a:ext cx="2011680" cy="6580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ALU</a:t>
            </a:r>
          </a:p>
          <a:p>
            <a:pPr algn="ctr"/>
            <a:r>
              <a:rPr lang="en-US" altLang="ko-KR" sz="1400" dirty="0"/>
              <a:t>(Arithmetic Logic Unit)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3FD591-3567-45AA-AEAF-092B4D575CA2}"/>
              </a:ext>
            </a:extLst>
          </p:cNvPr>
          <p:cNvSpPr/>
          <p:nvPr/>
        </p:nvSpPr>
        <p:spPr>
          <a:xfrm>
            <a:off x="2226833" y="3125916"/>
            <a:ext cx="2011680" cy="6580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 유닛</a:t>
            </a:r>
            <a:endParaRPr lang="en-US" altLang="ko-KR" dirty="0"/>
          </a:p>
          <a:p>
            <a:pPr algn="ctr"/>
            <a:r>
              <a:rPr lang="en-US" altLang="ko-KR" dirty="0"/>
              <a:t>(Control Unit)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277F4D-90F4-4B1C-A05D-A8A5BFF192C7}"/>
              </a:ext>
            </a:extLst>
          </p:cNvPr>
          <p:cNvSpPr/>
          <p:nvPr/>
        </p:nvSpPr>
        <p:spPr>
          <a:xfrm>
            <a:off x="4926705" y="941232"/>
            <a:ext cx="1644650" cy="33438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E1587-7D43-4040-9580-4B96D29EFC00}"/>
              </a:ext>
            </a:extLst>
          </p:cNvPr>
          <p:cNvSpPr/>
          <p:nvPr/>
        </p:nvSpPr>
        <p:spPr>
          <a:xfrm>
            <a:off x="7780469" y="900590"/>
            <a:ext cx="2011680" cy="34795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291BD26-D72E-4518-BD30-50F0E0799E31}"/>
              </a:ext>
            </a:extLst>
          </p:cNvPr>
          <p:cNvSpPr/>
          <p:nvPr/>
        </p:nvSpPr>
        <p:spPr>
          <a:xfrm>
            <a:off x="1705087" y="4587951"/>
            <a:ext cx="8087062" cy="2068687"/>
          </a:xfrm>
          <a:prstGeom prst="leftRightArrow">
            <a:avLst>
              <a:gd name="adj1" fmla="val 50000"/>
              <a:gd name="adj2" fmla="val 2831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입출력 버스 </a:t>
            </a:r>
            <a:r>
              <a:rPr lang="en-US" altLang="ko-KR" dirty="0"/>
              <a:t>(I/O BUS) </a:t>
            </a:r>
            <a:endParaRPr lang="ko-KR" altLang="en-US" dirty="0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134E6F8C-4C06-41AB-ACB2-0283F07433DE}"/>
              </a:ext>
            </a:extLst>
          </p:cNvPr>
          <p:cNvSpPr/>
          <p:nvPr/>
        </p:nvSpPr>
        <p:spPr>
          <a:xfrm>
            <a:off x="5580529" y="4314714"/>
            <a:ext cx="217844" cy="67952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47329DEB-DC3A-4AC6-AFF8-267AF97DCC88}"/>
              </a:ext>
            </a:extLst>
          </p:cNvPr>
          <p:cNvSpPr/>
          <p:nvPr/>
        </p:nvSpPr>
        <p:spPr>
          <a:xfrm rot="5400000">
            <a:off x="4381144" y="1272184"/>
            <a:ext cx="206899" cy="621256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F5B78E1-51BF-42AF-87DD-8FCB091A7317}"/>
              </a:ext>
            </a:extLst>
          </p:cNvPr>
          <p:cNvSpPr/>
          <p:nvPr/>
        </p:nvSpPr>
        <p:spPr>
          <a:xfrm>
            <a:off x="8568465" y="4364404"/>
            <a:ext cx="217844" cy="629834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54320C-AD36-40F3-AB55-8F4E65CB6FF5}"/>
              </a:ext>
            </a:extLst>
          </p:cNvPr>
          <p:cNvSpPr/>
          <p:nvPr/>
        </p:nvSpPr>
        <p:spPr>
          <a:xfrm>
            <a:off x="7962004" y="1327148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0x30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E5D392-119D-4977-A5A7-C1D404A106CA}"/>
              </a:ext>
            </a:extLst>
          </p:cNvPr>
          <p:cNvGraphicFramePr>
            <a:graphicFrameLocks noGrp="1"/>
          </p:cNvGraphicFramePr>
          <p:nvPr/>
        </p:nvGraphicFramePr>
        <p:xfrm>
          <a:off x="4926704" y="1378771"/>
          <a:ext cx="1619622" cy="2926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9622">
                  <a:extLst>
                    <a:ext uri="{9D8B030D-6E8A-4147-A177-3AD203B41FA5}">
                      <a16:colId xmlns:a16="http://schemas.microsoft.com/office/drawing/2014/main" val="3456569792"/>
                    </a:ext>
                  </a:extLst>
                </a:gridCol>
              </a:tblGrid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6900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02006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0717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20506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R4, </a:t>
                      </a:r>
                      <a:r>
                        <a:rPr lang="en-US" altLang="ko-KR" b="1" dirty="0" err="1"/>
                        <a:t>ir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43029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R5, </a:t>
                      </a:r>
                      <a:r>
                        <a:rPr lang="en-US" altLang="ko-KR" b="1" dirty="0" err="1"/>
                        <a:t>sp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69728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R6, </a:t>
                      </a:r>
                      <a:r>
                        <a:rPr lang="en-US" altLang="ko-KR" b="1" dirty="0" err="1"/>
                        <a:t>lr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32975"/>
                  </a:ext>
                </a:extLst>
              </a:tr>
              <a:tr h="29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R7, pc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8992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F12E29-50D8-4AAB-B6E7-4DDC4C0F4BC2}"/>
              </a:ext>
            </a:extLst>
          </p:cNvPr>
          <p:cNvGraphicFramePr>
            <a:graphicFrameLocks noGrp="1"/>
          </p:cNvGraphicFramePr>
          <p:nvPr/>
        </p:nvGraphicFramePr>
        <p:xfrm>
          <a:off x="7096161" y="201361"/>
          <a:ext cx="4267200" cy="4381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20977103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65712536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6040035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6831923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67289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0586430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0006024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873278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901759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809552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58358291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2628532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2283708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0033236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8716068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63527305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743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643558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4053C33-033B-40CE-B1C7-84A9997C177B}"/>
              </a:ext>
            </a:extLst>
          </p:cNvPr>
          <p:cNvGraphicFramePr>
            <a:graphicFrameLocks noGrp="1"/>
          </p:cNvGraphicFramePr>
          <p:nvPr/>
        </p:nvGraphicFramePr>
        <p:xfrm>
          <a:off x="2739091" y="200075"/>
          <a:ext cx="2431974" cy="4381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31974">
                  <a:extLst>
                    <a:ext uri="{9D8B030D-6E8A-4147-A177-3AD203B41FA5}">
                      <a16:colId xmlns:a16="http://schemas.microsoft.com/office/drawing/2014/main" val="220977103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r2, r1, 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27435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4FF830-E6D8-42AC-A853-396E013426D9}"/>
              </a:ext>
            </a:extLst>
          </p:cNvPr>
          <p:cNvSpPr/>
          <p:nvPr/>
        </p:nvSpPr>
        <p:spPr>
          <a:xfrm>
            <a:off x="7960660" y="2133182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B30525-903F-48F0-9CA4-6A9B07AC215B}"/>
              </a:ext>
            </a:extLst>
          </p:cNvPr>
          <p:cNvSpPr/>
          <p:nvPr/>
        </p:nvSpPr>
        <p:spPr>
          <a:xfrm>
            <a:off x="7960660" y="2888321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9DD394-FB59-48C6-B24F-C1F89F6B2194}"/>
              </a:ext>
            </a:extLst>
          </p:cNvPr>
          <p:cNvSpPr/>
          <p:nvPr/>
        </p:nvSpPr>
        <p:spPr>
          <a:xfrm>
            <a:off x="7096161" y="4989045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0ED1B-11F9-4705-B72E-E4E8287F21AC}"/>
              </a:ext>
            </a:extLst>
          </p:cNvPr>
          <p:cNvSpPr/>
          <p:nvPr/>
        </p:nvSpPr>
        <p:spPr>
          <a:xfrm>
            <a:off x="6919855" y="5501799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79A1BB-EA55-4C5F-A288-2006F5562BDC}"/>
              </a:ext>
            </a:extLst>
          </p:cNvPr>
          <p:cNvSpPr/>
          <p:nvPr/>
        </p:nvSpPr>
        <p:spPr>
          <a:xfrm>
            <a:off x="6725323" y="6014553"/>
            <a:ext cx="1648610" cy="3739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3821A-1A3E-43FC-9803-D860F1B62FA3}"/>
              </a:ext>
            </a:extLst>
          </p:cNvPr>
          <p:cNvSpPr txBox="1"/>
          <p:nvPr/>
        </p:nvSpPr>
        <p:spPr>
          <a:xfrm>
            <a:off x="9863120" y="1342084"/>
            <a:ext cx="15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0x10(a) 10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FDE9B-803D-4676-B996-9BD0D7FB0406}"/>
              </a:ext>
            </a:extLst>
          </p:cNvPr>
          <p:cNvSpPr txBox="1"/>
          <p:nvPr/>
        </p:nvSpPr>
        <p:spPr>
          <a:xfrm>
            <a:off x="9817178" y="2133182"/>
            <a:ext cx="15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0x20(b) 20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29036-1E7D-47F7-B63E-6A5908797994}"/>
              </a:ext>
            </a:extLst>
          </p:cNvPr>
          <p:cNvSpPr txBox="1"/>
          <p:nvPr/>
        </p:nvSpPr>
        <p:spPr>
          <a:xfrm>
            <a:off x="9863119" y="2892901"/>
            <a:ext cx="15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0x30(c) 30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F8F088-293E-4F11-B916-602371483C07}"/>
              </a:ext>
            </a:extLst>
          </p:cNvPr>
          <p:cNvSpPr/>
          <p:nvPr/>
        </p:nvSpPr>
        <p:spPr>
          <a:xfrm>
            <a:off x="5689450" y="1711417"/>
            <a:ext cx="711350" cy="4217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98BF09-147C-4771-A64B-2216A9E593A1}"/>
              </a:ext>
            </a:extLst>
          </p:cNvPr>
          <p:cNvSpPr/>
          <p:nvPr/>
        </p:nvSpPr>
        <p:spPr>
          <a:xfrm>
            <a:off x="5514786" y="2080748"/>
            <a:ext cx="711350" cy="4217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C2CA7C7-18E8-44F9-A272-53969929E9F2}"/>
              </a:ext>
            </a:extLst>
          </p:cNvPr>
          <p:cNvSpPr/>
          <p:nvPr/>
        </p:nvSpPr>
        <p:spPr>
          <a:xfrm>
            <a:off x="5257201" y="2445635"/>
            <a:ext cx="711350" cy="4217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30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9185A9-415F-4E6A-BDE2-10E9A9E15661}"/>
              </a:ext>
            </a:extLst>
          </p:cNvPr>
          <p:cNvSpPr/>
          <p:nvPr/>
        </p:nvSpPr>
        <p:spPr>
          <a:xfrm>
            <a:off x="5599710" y="324433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08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DA0F8C-294F-43EB-BBB4-4866EC9BF526}"/>
              </a:ext>
            </a:extLst>
          </p:cNvPr>
          <p:cNvSpPr/>
          <p:nvPr/>
        </p:nvSpPr>
        <p:spPr>
          <a:xfrm>
            <a:off x="402067" y="355898"/>
            <a:ext cx="1706432" cy="294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CBaseObject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8B89EB-E0D5-4F28-A8AE-1629FCF2A182}"/>
              </a:ext>
            </a:extLst>
          </p:cNvPr>
          <p:cNvSpPr/>
          <p:nvPr/>
        </p:nvSpPr>
        <p:spPr>
          <a:xfrm>
            <a:off x="518149" y="2478798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CBullet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906593-B26F-4572-8ACD-D24DDD42EB1A}"/>
              </a:ext>
            </a:extLst>
          </p:cNvPr>
          <p:cNvSpPr/>
          <p:nvPr/>
        </p:nvSpPr>
        <p:spPr>
          <a:xfrm>
            <a:off x="518150" y="904874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CPlayer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BB0D46-3732-44C4-8E41-374BD1F42909}"/>
              </a:ext>
            </a:extLst>
          </p:cNvPr>
          <p:cNvSpPr/>
          <p:nvPr/>
        </p:nvSpPr>
        <p:spPr>
          <a:xfrm>
            <a:off x="518149" y="1671021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CEnemy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203DBC-7F9D-4842-B9BA-CEFF2036EABB}"/>
              </a:ext>
            </a:extLst>
          </p:cNvPr>
          <p:cNvSpPr/>
          <p:nvPr/>
        </p:nvSpPr>
        <p:spPr>
          <a:xfrm>
            <a:off x="2705996" y="355898"/>
            <a:ext cx="1706432" cy="294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CSceneBase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F7CD3C-3591-4EB1-8FF5-6A3DF5193F5B}"/>
              </a:ext>
            </a:extLst>
          </p:cNvPr>
          <p:cNvSpPr/>
          <p:nvPr/>
        </p:nvSpPr>
        <p:spPr>
          <a:xfrm>
            <a:off x="2822078" y="2478798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CSceneGameOver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D9433F-DA33-4699-BBEE-368E5A8ECE25}"/>
              </a:ext>
            </a:extLst>
          </p:cNvPr>
          <p:cNvSpPr/>
          <p:nvPr/>
        </p:nvSpPr>
        <p:spPr>
          <a:xfrm>
            <a:off x="2822079" y="904874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CSceneTitle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5C83FF-1448-4135-979C-E4DB049F12C4}"/>
              </a:ext>
            </a:extLst>
          </p:cNvPr>
          <p:cNvSpPr/>
          <p:nvPr/>
        </p:nvSpPr>
        <p:spPr>
          <a:xfrm>
            <a:off x="2822078" y="1671021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CSceneGame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C94BD-8A94-411A-A729-D6785F89B515}"/>
              </a:ext>
            </a:extLst>
          </p:cNvPr>
          <p:cNvSpPr txBox="1"/>
          <p:nvPr/>
        </p:nvSpPr>
        <p:spPr>
          <a:xfrm>
            <a:off x="290680" y="3336720"/>
            <a:ext cx="53035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</a:p>
          <a:p>
            <a:r>
              <a:rPr lang="ko-KR" altLang="en-US" sz="1400" dirty="0"/>
              <a:t>상황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게임씬에서</a:t>
            </a:r>
            <a:r>
              <a:rPr lang="ko-KR" altLang="en-US" sz="1400" dirty="0"/>
              <a:t> </a:t>
            </a:r>
            <a:r>
              <a:rPr lang="en-US" altLang="ko-KR" sz="1400" dirty="0"/>
              <a:t>switch</a:t>
            </a:r>
            <a:r>
              <a:rPr lang="ko-KR" altLang="en-US" sz="1400" dirty="0"/>
              <a:t>로 스테이지마다 몬스터 배열을 달리하는게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스테이지별로 각 클래스를 만들어서 다르게 관리해야 한다고 </a:t>
            </a:r>
            <a:r>
              <a:rPr lang="ko-KR" altLang="en-US" sz="1400" dirty="0" err="1"/>
              <a:t>하셨었잖아요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그걸 지키기 위해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만들다보니</a:t>
            </a:r>
            <a:r>
              <a:rPr lang="ko-KR" altLang="en-US" sz="1400" dirty="0"/>
              <a:t> 실제 로직이 돌아가는 </a:t>
            </a:r>
            <a:r>
              <a:rPr lang="en-US" altLang="ko-KR" sz="1400" dirty="0"/>
              <a:t>Update() </a:t>
            </a:r>
            <a:r>
              <a:rPr lang="ko-KR" altLang="en-US" sz="1400" dirty="0"/>
              <a:t>같은 함수는  </a:t>
            </a:r>
            <a:r>
              <a:rPr lang="en-US" altLang="ko-KR" sz="1400" dirty="0"/>
              <a:t>title </a:t>
            </a:r>
            <a:r>
              <a:rPr lang="ko-KR" altLang="en-US" sz="1400" dirty="0" err="1"/>
              <a:t>씬에서는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CSceneTitle</a:t>
            </a:r>
            <a:r>
              <a:rPr lang="en-US" altLang="ko-KR" sz="1400" dirty="0"/>
              <a:t> </a:t>
            </a:r>
            <a:r>
              <a:rPr lang="ko-KR" altLang="en-US" sz="1400" dirty="0"/>
              <a:t>안에 코드들이 들어있었는데</a:t>
            </a:r>
            <a:r>
              <a:rPr lang="en-US" altLang="ko-KR" sz="1400" dirty="0"/>
              <a:t>, game</a:t>
            </a:r>
            <a:r>
              <a:rPr lang="ko-KR" altLang="en-US" sz="1400" dirty="0" err="1"/>
              <a:t>씬에서는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Update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Cstage</a:t>
            </a:r>
            <a:r>
              <a:rPr lang="ko-KR" altLang="en-US" sz="1400" dirty="0"/>
              <a:t>안에서 돌아가게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 위치가 같은 선상에 있는 것 같지 않아서 제가 </a:t>
            </a:r>
            <a:r>
              <a:rPr lang="en-US" altLang="ko-KR" sz="1400" dirty="0"/>
              <a:t>stage </a:t>
            </a:r>
            <a:r>
              <a:rPr lang="ko-KR" altLang="en-US" sz="1400" dirty="0"/>
              <a:t>개념을 선생님께서 </a:t>
            </a:r>
            <a:r>
              <a:rPr lang="ko-KR" altLang="en-US" sz="1400" dirty="0" err="1"/>
              <a:t>설명하신것과</a:t>
            </a:r>
            <a:r>
              <a:rPr lang="ko-KR" altLang="en-US" sz="1400" dirty="0"/>
              <a:t> 다르게 이해하고 잘못 사용하고 있는건지 궁금합니다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</a:t>
            </a:r>
          </a:p>
          <a:p>
            <a:r>
              <a:rPr lang="ko-KR" altLang="en-US" sz="1400" dirty="0"/>
              <a:t>원인 </a:t>
            </a:r>
            <a:r>
              <a:rPr lang="en-US" altLang="ko-KR" sz="1400" dirty="0"/>
              <a:t>: Stage</a:t>
            </a:r>
            <a:r>
              <a:rPr lang="ko-KR" altLang="en-US" sz="1400" dirty="0"/>
              <a:t>클래스에서 각 스테이지에 맞는 몬스터를 </a:t>
            </a:r>
            <a:r>
              <a:rPr lang="en-US" altLang="ko-KR" sz="1400" dirty="0" err="1"/>
              <a:t>init</a:t>
            </a:r>
            <a:r>
              <a:rPr lang="ko-KR" altLang="en-US" sz="1400" dirty="0"/>
              <a:t>만</a:t>
            </a:r>
            <a:r>
              <a:rPr lang="en-US" altLang="ko-KR" sz="1400" dirty="0"/>
              <a:t> </a:t>
            </a:r>
            <a:r>
              <a:rPr lang="ko-KR" altLang="en-US" sz="1400" dirty="0"/>
              <a:t>하고 그 배치만 </a:t>
            </a:r>
            <a:r>
              <a:rPr lang="en-US" altLang="ko-KR" sz="1400" dirty="0"/>
              <a:t>game</a:t>
            </a:r>
            <a:r>
              <a:rPr lang="ko-KR" altLang="en-US" sz="1400" dirty="0" err="1"/>
              <a:t>씬으로</a:t>
            </a:r>
            <a:r>
              <a:rPr lang="ko-KR" altLang="en-US" sz="1400" dirty="0"/>
              <a:t> 가져올까 싶었는데</a:t>
            </a:r>
            <a:r>
              <a:rPr lang="en-US" altLang="ko-KR" sz="1400" dirty="0"/>
              <a:t>(</a:t>
            </a:r>
            <a:r>
              <a:rPr lang="ko-KR" altLang="en-US" sz="1400" dirty="0"/>
              <a:t>그러면 같은 선상에서 </a:t>
            </a:r>
            <a:r>
              <a:rPr lang="en-US" altLang="ko-KR" sz="1400" dirty="0"/>
              <a:t>Update</a:t>
            </a:r>
            <a:r>
              <a:rPr lang="ko-KR" altLang="en-US" sz="1400" dirty="0"/>
              <a:t>가 돌아갈 수 있으니</a:t>
            </a:r>
            <a:r>
              <a:rPr lang="en-US" altLang="ko-KR" sz="1400" dirty="0"/>
              <a:t>), </a:t>
            </a:r>
            <a:r>
              <a:rPr lang="ko-KR" altLang="en-US" sz="1400" dirty="0"/>
              <a:t>그러면 각 </a:t>
            </a:r>
            <a:r>
              <a:rPr lang="en-US" altLang="ko-KR" sz="1400" dirty="0" err="1"/>
              <a:t>CStage</a:t>
            </a:r>
            <a:r>
              <a:rPr lang="ko-KR" altLang="en-US" sz="1400" dirty="0"/>
              <a:t>클래스 내부에 함수 </a:t>
            </a:r>
            <a:r>
              <a:rPr lang="ko-KR" altLang="en-US" sz="1400" dirty="0" err="1"/>
              <a:t>하나씩밖에</a:t>
            </a:r>
            <a:r>
              <a:rPr lang="ko-KR" altLang="en-US" sz="1400" dirty="0"/>
              <a:t> 없을 것 같아 그러면 굳이 클래스로 나눌 필요가 없는데</a:t>
            </a:r>
            <a:r>
              <a:rPr lang="en-US" altLang="ko-KR" sz="1400" dirty="0"/>
              <a:t>?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그러면 </a:t>
            </a:r>
            <a:r>
              <a:rPr lang="en-US" altLang="ko-KR" sz="1400" dirty="0">
                <a:sym typeface="Wingdings" panose="05000000000000000000" pitchFamily="2" charset="2"/>
              </a:rPr>
              <a:t>game</a:t>
            </a:r>
            <a:r>
              <a:rPr lang="ko-KR" altLang="en-US" sz="1400" dirty="0">
                <a:sym typeface="Wingdings" panose="05000000000000000000" pitchFamily="2" charset="2"/>
              </a:rPr>
              <a:t>씬 안에서 </a:t>
            </a:r>
            <a:r>
              <a:rPr lang="en-US" altLang="ko-KR" sz="1400" dirty="0">
                <a:sym typeface="Wingdings" panose="05000000000000000000" pitchFamily="2" charset="2"/>
              </a:rPr>
              <a:t>switch-case</a:t>
            </a:r>
            <a:r>
              <a:rPr lang="ko-KR" altLang="en-US" sz="1400" dirty="0">
                <a:sym typeface="Wingdings" panose="05000000000000000000" pitchFamily="2" charset="2"/>
              </a:rPr>
              <a:t>로 함수만 각각 불러도 </a:t>
            </a:r>
            <a:r>
              <a:rPr lang="ko-KR" altLang="en-US" sz="1400" dirty="0" err="1">
                <a:sym typeface="Wingdings" panose="05000000000000000000" pitchFamily="2" charset="2"/>
              </a:rPr>
              <a:t>될텐데</a:t>
            </a:r>
            <a:r>
              <a:rPr lang="en-US" altLang="ko-KR" sz="1400" dirty="0">
                <a:sym typeface="Wingdings" panose="05000000000000000000" pitchFamily="2" charset="2"/>
              </a:rPr>
              <a:t>?</a:t>
            </a:r>
            <a:r>
              <a:rPr lang="ko-KR" altLang="en-US" sz="1400" dirty="0">
                <a:sym typeface="Wingdings" panose="05000000000000000000" pitchFamily="2" charset="2"/>
              </a:rPr>
              <a:t>그럼 선생님이 하지 말라고 하셨던 구조인데</a:t>
            </a:r>
            <a:r>
              <a:rPr lang="en-US" altLang="ko-KR" sz="1400" dirty="0">
                <a:sym typeface="Wingdings" panose="05000000000000000000" pitchFamily="2" charset="2"/>
              </a:rPr>
              <a:t>?  </a:t>
            </a:r>
            <a:r>
              <a:rPr lang="ko-KR" altLang="en-US" sz="1400" dirty="0">
                <a:sym typeface="Wingdings" panose="05000000000000000000" pitchFamily="2" charset="2"/>
              </a:rPr>
              <a:t>상태가 되어서 </a:t>
            </a:r>
            <a:r>
              <a:rPr lang="en-US" altLang="ko-KR" sz="1400" dirty="0">
                <a:sym typeface="Wingdings" panose="05000000000000000000" pitchFamily="2" charset="2"/>
              </a:rPr>
              <a:t>game</a:t>
            </a:r>
            <a:r>
              <a:rPr lang="ko-KR" altLang="en-US" sz="1400" dirty="0" err="1">
                <a:sym typeface="Wingdings" panose="05000000000000000000" pitchFamily="2" charset="2"/>
              </a:rPr>
              <a:t>씬은</a:t>
            </a:r>
            <a:r>
              <a:rPr lang="ko-KR" altLang="en-US" sz="1400" dirty="0">
                <a:sym typeface="Wingdings" panose="05000000000000000000" pitchFamily="2" charset="2"/>
              </a:rPr>
              <a:t> 그 내부에서 </a:t>
            </a:r>
            <a:r>
              <a:rPr lang="en-US" altLang="ko-KR" sz="1400" dirty="0">
                <a:sym typeface="Wingdings" panose="05000000000000000000" pitchFamily="2" charset="2"/>
              </a:rPr>
              <a:t>stage</a:t>
            </a:r>
            <a:r>
              <a:rPr lang="ko-KR" altLang="en-US" sz="1400" dirty="0">
                <a:sym typeface="Wingdings" panose="05000000000000000000" pitchFamily="2" charset="2"/>
              </a:rPr>
              <a:t>를 갖고 로직을 실행시키는 구조로 </a:t>
            </a:r>
            <a:r>
              <a:rPr lang="ko-KR" altLang="en-US" sz="1400" dirty="0" err="1">
                <a:sym typeface="Wingdings" panose="05000000000000000000" pitchFamily="2" charset="2"/>
              </a:rPr>
              <a:t>만들다보니</a:t>
            </a:r>
            <a:r>
              <a:rPr lang="ko-KR" altLang="en-US" sz="1400" dirty="0">
                <a:sym typeface="Wingdings" panose="05000000000000000000" pitchFamily="2" charset="2"/>
              </a:rPr>
              <a:t> 이렇게 되었습니다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96A9CF-69E3-4417-925B-C1F416AC8FF5}"/>
              </a:ext>
            </a:extLst>
          </p:cNvPr>
          <p:cNvSpPr/>
          <p:nvPr/>
        </p:nvSpPr>
        <p:spPr>
          <a:xfrm>
            <a:off x="5009925" y="355898"/>
            <a:ext cx="1706432" cy="294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CStageBase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A691F7-C9DD-407D-91B3-D647C064840A}"/>
              </a:ext>
            </a:extLst>
          </p:cNvPr>
          <p:cNvSpPr/>
          <p:nvPr/>
        </p:nvSpPr>
        <p:spPr>
          <a:xfrm>
            <a:off x="5126007" y="2478798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CStage3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C36401-BDFB-4B0C-B5DC-781E669CC326}"/>
              </a:ext>
            </a:extLst>
          </p:cNvPr>
          <p:cNvSpPr/>
          <p:nvPr/>
        </p:nvSpPr>
        <p:spPr>
          <a:xfrm>
            <a:off x="5126008" y="904874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CStage1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3A82C-0F65-481F-8884-3DF67BC71FEA}"/>
              </a:ext>
            </a:extLst>
          </p:cNvPr>
          <p:cNvSpPr/>
          <p:nvPr/>
        </p:nvSpPr>
        <p:spPr>
          <a:xfrm>
            <a:off x="5126007" y="1671021"/>
            <a:ext cx="1428985" cy="603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CStage2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005E66-BDAE-47F9-AC63-85E40CA29A4F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 flipV="1">
            <a:off x="4251063" y="1206593"/>
            <a:ext cx="874945" cy="766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41D108-4F60-48F8-BA30-1CA3D770F19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4251063" y="1972740"/>
            <a:ext cx="874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2D7650-4492-4D84-9DE7-55D134E7B7F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251063" y="1972740"/>
            <a:ext cx="874944" cy="807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C7F2CD-7285-4535-A22C-A621B976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46" y="397023"/>
            <a:ext cx="5456315" cy="1273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0466E-EFE6-4CCD-9E17-3AB3665CC7A4}"/>
              </a:ext>
            </a:extLst>
          </p:cNvPr>
          <p:cNvSpPr txBox="1"/>
          <p:nvPr/>
        </p:nvSpPr>
        <p:spPr>
          <a:xfrm>
            <a:off x="7170057" y="1829248"/>
            <a:ext cx="461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</a:p>
          <a:p>
            <a:r>
              <a:rPr lang="ko-KR" altLang="en-US" dirty="0"/>
              <a:t>위와 같은 구조에서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BE0D3E-2AD5-4B49-9D10-B6374E5A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41" y="2633806"/>
            <a:ext cx="2695575" cy="1095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902677-7D44-4691-9CB7-206A42930362}"/>
              </a:ext>
            </a:extLst>
          </p:cNvPr>
          <p:cNvSpPr txBox="1"/>
          <p:nvPr/>
        </p:nvSpPr>
        <p:spPr>
          <a:xfrm>
            <a:off x="7052141" y="3886204"/>
            <a:ext cx="46198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이렇게 </a:t>
            </a:r>
            <a:r>
              <a:rPr lang="en-US" altLang="ko-KR" sz="1400" dirty="0"/>
              <a:t>enemy</a:t>
            </a:r>
            <a:r>
              <a:rPr lang="ko-KR" altLang="en-US" sz="1400" dirty="0"/>
              <a:t>도 </a:t>
            </a:r>
            <a:r>
              <a:rPr lang="en-US" altLang="ko-KR" sz="1400" dirty="0"/>
              <a:t>player</a:t>
            </a:r>
            <a:r>
              <a:rPr lang="ko-KR" altLang="en-US" sz="1400" dirty="0"/>
              <a:t>도 필요한 포인터들을 </a:t>
            </a:r>
            <a:r>
              <a:rPr lang="ko-KR" altLang="en-US" sz="1400" dirty="0" err="1"/>
              <a:t>우루루</a:t>
            </a:r>
            <a:r>
              <a:rPr lang="ko-KR" altLang="en-US" sz="1400" dirty="0"/>
              <a:t> 갖고 다니는게 맞는 구조인지 모르겠습니다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이게 다 선언 위치를 제대로 잡지 못해서 생기는 </a:t>
            </a:r>
            <a:r>
              <a:rPr lang="ko-KR" altLang="en-US" sz="1400" dirty="0" err="1"/>
              <a:t>문제같아서</a:t>
            </a:r>
            <a:r>
              <a:rPr lang="ko-KR" altLang="en-US" sz="1400" dirty="0"/>
              <a:t> 고민입니다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err="1"/>
              <a:t>Messagequeue</a:t>
            </a:r>
            <a:r>
              <a:rPr lang="ko-KR" altLang="en-US" sz="1400" dirty="0"/>
              <a:t>같은 경우는 각 </a:t>
            </a:r>
            <a:r>
              <a:rPr lang="en-US" altLang="ko-KR" sz="1400" dirty="0"/>
              <a:t>scene</a:t>
            </a:r>
            <a:r>
              <a:rPr lang="ko-KR" altLang="en-US" sz="1400" dirty="0"/>
              <a:t>의 </a:t>
            </a:r>
            <a:r>
              <a:rPr lang="en-US" altLang="ko-KR" sz="1400" dirty="0"/>
              <a:t>update</a:t>
            </a:r>
            <a:r>
              <a:rPr lang="ko-KR" altLang="en-US" sz="1400" dirty="0"/>
              <a:t>가 돌면서 큐를 전부 빼서 확인하는 구조이기 때문에 </a:t>
            </a:r>
            <a:r>
              <a:rPr lang="en-US" altLang="ko-KR" sz="1400" dirty="0" err="1"/>
              <a:t>CSceneGame</a:t>
            </a:r>
            <a:r>
              <a:rPr lang="ko-KR" altLang="en-US" sz="1400" dirty="0"/>
              <a:t>의 기능을 그대로 물려받은 </a:t>
            </a:r>
            <a:r>
              <a:rPr lang="en-US" altLang="ko-KR" sz="1400" dirty="0"/>
              <a:t>stage</a:t>
            </a:r>
            <a:r>
              <a:rPr lang="ko-KR" altLang="en-US" sz="1400" dirty="0"/>
              <a:t>에서 해주기 위해서 </a:t>
            </a:r>
            <a:r>
              <a:rPr lang="en-US" altLang="ko-KR" sz="1400" dirty="0"/>
              <a:t>CStage1</a:t>
            </a:r>
            <a:r>
              <a:rPr lang="ko-KR" altLang="en-US" sz="1400" dirty="0"/>
              <a:t>에서 선언했습니다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그런데 플레이어의 키 입력에 대한 큐의 </a:t>
            </a:r>
            <a:r>
              <a:rPr lang="en-US" altLang="ko-KR" sz="1400" dirty="0" err="1"/>
              <a:t>enq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CPlayer</a:t>
            </a:r>
            <a:r>
              <a:rPr lang="ko-KR" altLang="en-US" sz="1400" dirty="0"/>
              <a:t>클래스에서 해주기 때문에 플레이어 클래스도 또 </a:t>
            </a:r>
            <a:r>
              <a:rPr lang="en-US" altLang="ko-KR" sz="1400" dirty="0" err="1"/>
              <a:t>messageQueue</a:t>
            </a:r>
            <a:r>
              <a:rPr lang="ko-KR" altLang="en-US" sz="1400" dirty="0"/>
              <a:t>를 포인터로 들고있습니다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다들 매니저나 </a:t>
            </a:r>
            <a:r>
              <a:rPr lang="ko-KR" altLang="en-US" sz="1400" dirty="0" err="1"/>
              <a:t>큐같은걸</a:t>
            </a:r>
            <a:r>
              <a:rPr lang="ko-KR" altLang="en-US" sz="1400" dirty="0"/>
              <a:t> 포인터로 우르르 </a:t>
            </a:r>
            <a:r>
              <a:rPr lang="ko-KR" altLang="en-US" sz="1400" dirty="0" err="1"/>
              <a:t>들고다니는게</a:t>
            </a:r>
            <a:r>
              <a:rPr lang="ko-KR" altLang="en-US" sz="1400" dirty="0"/>
              <a:t> 맞는 구조인가요</a:t>
            </a:r>
            <a:r>
              <a:rPr lang="en-US" altLang="ko-KR" sz="1400" dirty="0"/>
              <a:t>..????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CB8959-4C2F-4959-9306-00FF9CCE8F87}"/>
              </a:ext>
            </a:extLst>
          </p:cNvPr>
          <p:cNvSpPr txBox="1"/>
          <p:nvPr/>
        </p:nvSpPr>
        <p:spPr>
          <a:xfrm>
            <a:off x="-4783847" y="-972205"/>
            <a:ext cx="53035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</a:t>
            </a:r>
          </a:p>
          <a:p>
            <a:r>
              <a:rPr lang="en-US" altLang="ko-KR" sz="1400" dirty="0" err="1"/>
              <a:t>checkMessage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위치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checkMessage</a:t>
            </a:r>
            <a:r>
              <a:rPr lang="en-US" altLang="ko-KR" sz="1400" dirty="0"/>
              <a:t> </a:t>
            </a:r>
            <a:r>
              <a:rPr lang="ko-KR" altLang="en-US" sz="1400" dirty="0"/>
              <a:t>함수같은 경우 </a:t>
            </a:r>
            <a:r>
              <a:rPr lang="en-US" altLang="ko-KR" sz="1400" dirty="0"/>
              <a:t>title</a:t>
            </a:r>
            <a:r>
              <a:rPr lang="ko-KR" altLang="en-US" sz="1400" dirty="0" err="1"/>
              <a:t>씬에서는</a:t>
            </a:r>
            <a:r>
              <a:rPr lang="ko-KR" altLang="en-US" sz="1400" dirty="0"/>
              <a:t> 타이틀에서의 키입력을 받기 위해 </a:t>
            </a:r>
            <a:r>
              <a:rPr lang="en-US" altLang="ko-KR" sz="1400" dirty="0" err="1">
                <a:highlight>
                  <a:srgbClr val="FFFF00"/>
                </a:highlight>
              </a:rPr>
              <a:t>CSceneTitle</a:t>
            </a:r>
            <a:r>
              <a:rPr lang="ko-KR" altLang="en-US" sz="1400" dirty="0">
                <a:highlight>
                  <a:srgbClr val="FFFF00"/>
                </a:highlight>
              </a:rPr>
              <a:t>에서 </a:t>
            </a:r>
            <a:r>
              <a:rPr lang="ko-KR" altLang="en-US" sz="1400" dirty="0"/>
              <a:t>큐에 </a:t>
            </a:r>
            <a:r>
              <a:rPr lang="ko-KR" altLang="en-US" sz="1400" dirty="0" err="1"/>
              <a:t>입력받고</a:t>
            </a:r>
            <a:r>
              <a:rPr lang="ko-KR" altLang="en-US" sz="1400" dirty="0"/>
              <a:t> 메시지를 체크하도록 작성했습니다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그런데 문제는</a:t>
            </a:r>
            <a:endParaRPr lang="en-US" altLang="ko-KR" sz="1400" dirty="0"/>
          </a:p>
          <a:p>
            <a:r>
              <a:rPr lang="en-US" altLang="ko-KR" sz="1400" dirty="0"/>
              <a:t>Game</a:t>
            </a:r>
            <a:r>
              <a:rPr lang="ko-KR" altLang="en-US" sz="1400" dirty="0" err="1"/>
              <a:t>씬에서도</a:t>
            </a:r>
            <a:r>
              <a:rPr lang="ko-KR" altLang="en-US" sz="1400" dirty="0"/>
              <a:t> </a:t>
            </a:r>
            <a:r>
              <a:rPr lang="en-US" altLang="ko-KR" sz="1400" dirty="0"/>
              <a:t>title</a:t>
            </a:r>
            <a:r>
              <a:rPr lang="ko-KR" altLang="en-US" sz="1400" dirty="0" err="1"/>
              <a:t>씬에서처럼</a:t>
            </a:r>
            <a:r>
              <a:rPr lang="ko-KR" altLang="en-US" sz="1400" dirty="0"/>
              <a:t> 동작하게 하자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 큐에 있는 메시지를 </a:t>
            </a:r>
            <a:r>
              <a:rPr lang="ko-KR" altLang="en-US" sz="1400" dirty="0" err="1"/>
              <a:t>빼보니</a:t>
            </a:r>
            <a:r>
              <a:rPr lang="en-US" altLang="ko-KR" sz="1400" dirty="0"/>
              <a:t>, player</a:t>
            </a:r>
            <a:r>
              <a:rPr lang="ko-KR" altLang="en-US" sz="1400" dirty="0"/>
              <a:t>의 위치를 이동시켜야 한다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근데 </a:t>
            </a:r>
            <a:r>
              <a:rPr lang="en-US" altLang="ko-KR" sz="1400" dirty="0"/>
              <a:t>player</a:t>
            </a:r>
            <a:r>
              <a:rPr lang="ko-KR" altLang="en-US" sz="1400" dirty="0"/>
              <a:t>를 </a:t>
            </a:r>
            <a:r>
              <a:rPr lang="en-US" altLang="ko-KR" sz="1400" dirty="0"/>
              <a:t>scene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이동시키는건</a:t>
            </a:r>
            <a:r>
              <a:rPr lang="ko-KR" altLang="en-US" sz="1400" dirty="0"/>
              <a:t> 좀 개념이 이상하다</a:t>
            </a:r>
            <a:r>
              <a:rPr lang="en-US" altLang="ko-KR" sz="1400" dirty="0"/>
              <a:t>??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어차피 키입력은 </a:t>
            </a:r>
            <a:r>
              <a:rPr lang="en-US" altLang="ko-KR" sz="1400" dirty="0">
                <a:sym typeface="Wingdings" panose="05000000000000000000" pitchFamily="2" charset="2"/>
              </a:rPr>
              <a:t>player</a:t>
            </a:r>
            <a:r>
              <a:rPr lang="ko-KR" altLang="en-US" sz="1400" dirty="0">
                <a:sym typeface="Wingdings" panose="05000000000000000000" pitchFamily="2" charset="2"/>
              </a:rPr>
              <a:t>밖에 </a:t>
            </a:r>
            <a:r>
              <a:rPr lang="ko-KR" altLang="en-US" sz="1400" dirty="0" err="1">
                <a:sym typeface="Wingdings" panose="05000000000000000000" pitchFamily="2" charset="2"/>
              </a:rPr>
              <a:t>안하니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game</a:t>
            </a:r>
            <a:r>
              <a:rPr lang="ko-KR" altLang="en-US" sz="1400" dirty="0" err="1">
                <a:sym typeface="Wingdings" panose="05000000000000000000" pitchFamily="2" charset="2"/>
              </a:rPr>
              <a:t>씬에서는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sym typeface="Wingdings" panose="05000000000000000000" pitchFamily="2" charset="2"/>
              </a:rPr>
              <a:t>C</a:t>
            </a:r>
            <a:r>
              <a:rPr lang="en-US" altLang="ko-KR" sz="1400" dirty="0" err="1">
                <a:highlight>
                  <a:srgbClr val="FFFF00"/>
                </a:highlight>
                <a:sym typeface="Wingdings" panose="05000000000000000000" pitchFamily="2" charset="2"/>
              </a:rPr>
              <a:t>Player</a:t>
            </a:r>
            <a:r>
              <a:rPr lang="en-US" altLang="ko-KR" sz="14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안에다가</a:t>
            </a:r>
            <a:r>
              <a:rPr lang="ko-KR" altLang="en-US" sz="1400" dirty="0">
                <a:sym typeface="Wingdings" panose="05000000000000000000" pitchFamily="2" charset="2"/>
              </a:rPr>
              <a:t> 넣어서 메시지를 체크하게 하자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>
                <a:sym typeface="Wingdings" panose="05000000000000000000" pitchFamily="2" charset="2"/>
              </a:rPr>
              <a:t>이렇게 해서 또 </a:t>
            </a:r>
            <a:r>
              <a:rPr lang="en-US" altLang="ko-KR" sz="1400" dirty="0">
                <a:sym typeface="Wingdings" panose="05000000000000000000" pitchFamily="2" charset="2"/>
              </a:rPr>
              <a:t>title </a:t>
            </a:r>
            <a:r>
              <a:rPr lang="ko-KR" altLang="en-US" sz="1400" dirty="0" err="1">
                <a:sym typeface="Wingdings" panose="05000000000000000000" pitchFamily="2" charset="2"/>
              </a:rPr>
              <a:t>씬과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game</a:t>
            </a:r>
            <a:r>
              <a:rPr lang="ko-KR" altLang="en-US" sz="1400" dirty="0" err="1">
                <a:sym typeface="Wingdings" panose="05000000000000000000" pitchFamily="2" charset="2"/>
              </a:rPr>
              <a:t>씬의</a:t>
            </a:r>
            <a:r>
              <a:rPr lang="ko-KR" altLang="en-US" sz="1400" dirty="0">
                <a:sym typeface="Wingdings" panose="05000000000000000000" pitchFamily="2" charset="2"/>
              </a:rPr>
              <a:t> 구성이 달라지게 되었습니다</a:t>
            </a:r>
            <a:r>
              <a:rPr lang="en-US" altLang="ko-KR" sz="1400" dirty="0">
                <a:sym typeface="Wingdings" panose="05000000000000000000" pitchFamily="2" charset="2"/>
              </a:rPr>
              <a:t>.. </a:t>
            </a:r>
            <a:r>
              <a:rPr lang="ko-KR" altLang="en-US" sz="1400" dirty="0">
                <a:sym typeface="Wingdings" panose="05000000000000000000" pitchFamily="2" charset="2"/>
              </a:rPr>
              <a:t>이건 확실히 이상하죠</a:t>
            </a:r>
            <a:r>
              <a:rPr lang="en-US" altLang="ko-KR" sz="1400" dirty="0">
                <a:sym typeface="Wingdings" panose="05000000000000000000" pitchFamily="2" charset="2"/>
              </a:rPr>
              <a:t>..????  1</a:t>
            </a:r>
            <a:r>
              <a:rPr lang="ko-KR" altLang="en-US" sz="1400" dirty="0">
                <a:sym typeface="Wingdings" panose="05000000000000000000" pitchFamily="2" charset="2"/>
              </a:rPr>
              <a:t>번 질문처럼 같은 선상에 코드가 </a:t>
            </a:r>
            <a:r>
              <a:rPr lang="ko-KR" altLang="en-US" sz="1400" dirty="0" err="1">
                <a:sym typeface="Wingdings" panose="05000000000000000000" pitchFamily="2" charset="2"/>
              </a:rPr>
              <a:t>없는것도</a:t>
            </a:r>
            <a:r>
              <a:rPr lang="ko-KR" altLang="en-US" sz="1400" dirty="0">
                <a:sym typeface="Wingdings" panose="05000000000000000000" pitchFamily="2" charset="2"/>
              </a:rPr>
              <a:t> 이상하고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어떻게 </a:t>
            </a:r>
            <a:r>
              <a:rPr lang="ko-KR" altLang="en-US" sz="1400" dirty="0" err="1">
                <a:sym typeface="Wingdings" panose="05000000000000000000" pitchFamily="2" charset="2"/>
              </a:rPr>
              <a:t>해야할지</a:t>
            </a:r>
            <a:r>
              <a:rPr lang="ko-KR" altLang="en-US" sz="1400" dirty="0">
                <a:sym typeface="Wingdings" panose="05000000000000000000" pitchFamily="2" charset="2"/>
              </a:rPr>
              <a:t> 모르겠습니다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41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550</Words>
  <Application>Microsoft Office PowerPoint</Application>
  <PresentationFormat>와이드스크린</PresentationFormat>
  <Paragraphs>248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정민지</dc:creator>
  <cp:lastModifiedBy>정민지</cp:lastModifiedBy>
  <cp:revision>89</cp:revision>
  <dcterms:created xsi:type="dcterms:W3CDTF">2019-12-30T14:40:07Z</dcterms:created>
  <dcterms:modified xsi:type="dcterms:W3CDTF">2020-02-19T13:24:39Z</dcterms:modified>
</cp:coreProperties>
</file>