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51" r:id="rId1"/>
    <p:sldMasterId id="2147483760" r:id="rId2"/>
    <p:sldMasterId id="2147483766" r:id="rId3"/>
    <p:sldMasterId id="2147483772" r:id="rId4"/>
  </p:sldMasterIdLst>
  <p:notesMasterIdLst>
    <p:notesMasterId r:id="rId16"/>
  </p:notesMasterIdLst>
  <p:handoutMasterIdLst>
    <p:handoutMasterId r:id="rId17"/>
  </p:handoutMasterIdLst>
  <p:sldIdLst>
    <p:sldId id="258" r:id="rId5"/>
    <p:sldId id="1183" r:id="rId6"/>
    <p:sldId id="1236" r:id="rId7"/>
    <p:sldId id="1239" r:id="rId8"/>
    <p:sldId id="1237" r:id="rId9"/>
    <p:sldId id="1238" r:id="rId10"/>
    <p:sldId id="1186" r:id="rId11"/>
    <p:sldId id="1233" r:id="rId12"/>
    <p:sldId id="1240" r:id="rId13"/>
    <p:sldId id="1241" r:id="rId14"/>
    <p:sldId id="1145" r:id="rId15"/>
  </p:sldIdLst>
  <p:sldSz cx="10080625" cy="6858000"/>
  <p:notesSz cx="6865938" cy="999807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Optima" panose="020B0600000101010101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74" userDrawn="1">
          <p15:clr>
            <a:srgbClr val="A4A3A4"/>
          </p15:clr>
        </p15:guide>
        <p15:guide id="7" pos="453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10" pos="6101" userDrawn="1">
          <p15:clr>
            <a:srgbClr val="A4A3A4"/>
          </p15:clr>
        </p15:guide>
        <p15:guide id="17" pos="6327" userDrawn="1">
          <p15:clr>
            <a:srgbClr val="A4A3A4"/>
          </p15:clr>
        </p15:guide>
        <p15:guide id="19" pos="4876" userDrawn="1">
          <p15:clr>
            <a:srgbClr val="A4A3A4"/>
          </p15:clr>
        </p15:guide>
        <p15:guide id="20" pos="5897" userDrawn="1">
          <p15:clr>
            <a:srgbClr val="A4A3A4"/>
          </p15:clr>
        </p15:guide>
        <p15:guide id="21" pos="227" userDrawn="1">
          <p15:clr>
            <a:srgbClr val="A4A3A4"/>
          </p15:clr>
        </p15:guide>
        <p15:guide id="22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민재" initials="진민" lastIdx="1" clrIdx="0">
    <p:extLst>
      <p:ext uri="{19B8F6BF-5375-455C-9EA6-DF929625EA0E}">
        <p15:presenceInfo xmlns:p15="http://schemas.microsoft.com/office/powerpoint/2012/main" userId="b49d2d3facbb5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32"/>
    <a:srgbClr val="95CBB4"/>
    <a:srgbClr val="E6F2ED"/>
    <a:srgbClr val="479372"/>
    <a:srgbClr val="336851"/>
    <a:srgbClr val="C5E1D5"/>
    <a:srgbClr val="86C4A9"/>
    <a:srgbClr val="D9EBE3"/>
    <a:srgbClr val="4EA47F"/>
    <a:srgbClr val="5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2" autoAdjust="0"/>
    <p:restoredTop sz="95223" autoAdjust="0"/>
  </p:normalViewPr>
  <p:slideViewPr>
    <p:cSldViewPr snapToGrid="0">
      <p:cViewPr varScale="1">
        <p:scale>
          <a:sx n="86" d="100"/>
          <a:sy n="86" d="100"/>
        </p:scale>
        <p:origin x="1296" y="58"/>
      </p:cViewPr>
      <p:guideLst>
        <p:guide orient="horz" pos="3974"/>
        <p:guide pos="453"/>
        <p:guide orient="horz" pos="4320"/>
        <p:guide pos="6101"/>
        <p:guide pos="6327"/>
        <p:guide pos="4876"/>
        <p:guide pos="5897"/>
        <p:guide pos="227"/>
        <p:guide orient="horz" pos="1253"/>
      </p:guideLst>
    </p:cSldViewPr>
  </p:slideViewPr>
  <p:outlineViewPr>
    <p:cViewPr>
      <p:scale>
        <a:sx n="33" d="100"/>
        <a:sy n="33" d="100"/>
      </p:scale>
      <p:origin x="0" y="-6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8344"/>
    </p:cViewPr>
  </p:sorterViewPr>
  <p:notesViewPr>
    <p:cSldViewPr snapToGrid="0">
      <p:cViewPr varScale="1">
        <p:scale>
          <a:sx n="47" d="100"/>
          <a:sy n="47" d="100"/>
        </p:scale>
        <p:origin x="2696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413233E2-F3CC-4FDF-B7D1-2C3A3EBF58FB}" type="datetimeFigureOut">
              <a:rPr lang="ko-KR" altLang="en-US" smtClean="0"/>
              <a:t>2018-10-25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3A551AC-1B7E-44F4-A4A2-162D68DC0B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8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00CFCA4-A162-4A82-8859-9D0CAF0B8185}" type="datetimeFigureOut">
              <a:rPr lang="ko-KR" altLang="en-US" smtClean="0"/>
              <a:t>2018-10-25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9363"/>
            <a:ext cx="49609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CA64647-3FDF-4990-A07F-F16D9EF482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6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4202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6704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6493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83126" y="1410266"/>
            <a:ext cx="8442219" cy="762514"/>
          </a:xfrm>
        </p:spPr>
        <p:txBody>
          <a:bodyPr anchor="t" anchorCtr="0">
            <a:noAutofit/>
          </a:bodyPr>
          <a:lstStyle>
            <a:lvl1pPr latinLnBrk="0">
              <a:lnSpc>
                <a:spcPct val="90000"/>
              </a:lnSpc>
              <a:defRPr sz="2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noProof="0" dirty="0"/>
              <a:t>Click to add the presentation’s main title</a:t>
            </a:r>
            <a:endParaRPr lang="ko-KR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3127" y="2324029"/>
            <a:ext cx="2453295" cy="445750"/>
          </a:xfrm>
        </p:spPr>
        <p:txBody>
          <a:bodyPr>
            <a:noAutofit/>
          </a:bodyPr>
          <a:lstStyle>
            <a:lvl1pPr marL="0" indent="0" algn="l" latinLnBrk="0">
              <a:lnSpc>
                <a:spcPct val="90000"/>
              </a:lnSpc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0" indent="0" algn="l">
              <a:buNone/>
              <a:defRPr sz="1764">
                <a:solidFill>
                  <a:schemeClr val="bg1"/>
                </a:solidFill>
                <a:latin typeface="+mj-lt"/>
              </a:defRPr>
            </a:lvl2pPr>
            <a:lvl3pPr marL="449443" indent="0" algn="l">
              <a:buNone/>
              <a:defRPr sz="1764">
                <a:solidFill>
                  <a:schemeClr val="bg1"/>
                </a:solidFill>
                <a:latin typeface="+mj-lt"/>
              </a:defRPr>
            </a:lvl3pPr>
            <a:lvl4pPr marL="898885" indent="0" algn="l">
              <a:buNone/>
              <a:defRPr sz="1764">
                <a:solidFill>
                  <a:schemeClr val="bg1"/>
                </a:solidFill>
                <a:latin typeface="+mj-lt"/>
              </a:defRPr>
            </a:lvl4pPr>
            <a:lvl5pPr marL="1348327" indent="0" algn="l">
              <a:buNone/>
              <a:defRPr sz="1764">
                <a:solidFill>
                  <a:schemeClr val="bg1"/>
                </a:solidFill>
                <a:latin typeface="+mj-lt"/>
              </a:defRPr>
            </a:lvl5pPr>
            <a:lvl6pPr marL="1797770" indent="0" algn="l">
              <a:buNone/>
              <a:defRPr sz="1764">
                <a:solidFill>
                  <a:schemeClr val="bg1"/>
                </a:solidFill>
                <a:latin typeface="+mj-lt"/>
              </a:defRPr>
            </a:lvl6pPr>
            <a:lvl7pPr marL="2247212" indent="0" algn="l">
              <a:buNone/>
              <a:defRPr sz="1764">
                <a:solidFill>
                  <a:schemeClr val="bg1"/>
                </a:solidFill>
                <a:latin typeface="+mj-lt"/>
              </a:defRPr>
            </a:lvl7pPr>
            <a:lvl8pPr marL="2696655" indent="0" algn="l">
              <a:buNone/>
              <a:defRPr sz="1764">
                <a:solidFill>
                  <a:schemeClr val="bg1"/>
                </a:solidFill>
                <a:latin typeface="+mj-lt"/>
              </a:defRPr>
            </a:lvl8pPr>
            <a:lvl9pPr marL="3146096" indent="0" algn="l">
              <a:buNone/>
              <a:defRPr sz="1764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ko-KR" noProof="0" dirty="0"/>
              <a:t>Subtitle and date (move higher if title is only one line)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6" b="22966"/>
          <a:stretch/>
        </p:blipFill>
        <p:spPr>
          <a:xfrm>
            <a:off x="351113" y="5990929"/>
            <a:ext cx="3146424" cy="8491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5243" y="3365390"/>
            <a:ext cx="2361227" cy="2251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90" y="4539780"/>
            <a:ext cx="2559139" cy="19168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039" y="385106"/>
            <a:ext cx="1610577" cy="5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42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384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6856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868221" y="2216732"/>
            <a:ext cx="8686331" cy="4202545"/>
          </a:xfrm>
        </p:spPr>
        <p:txBody>
          <a:bodyPr/>
          <a:lstStyle>
            <a:lvl1pPr>
              <a:defRPr sz="1400"/>
            </a:lvl1pPr>
            <a:lvl2pPr marL="177783" indent="-177783">
              <a:buFont typeface="Wingdings" panose="05000000000000000000" pitchFamily="2" charset="2"/>
              <a:buChar char="§"/>
              <a:defRPr sz="1200"/>
            </a:lvl2pPr>
            <a:lvl3pPr marL="447634" indent="-177783">
              <a:buFont typeface="Wingdings" panose="05000000000000000000" pitchFamily="2" charset="2"/>
              <a:buChar char="§"/>
              <a:defRPr sz="11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41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5" y="824547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6" y="662306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1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6" y="6634108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6" y="6606429"/>
            <a:ext cx="72603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2014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82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+mj-lt"/>
                <a:ea typeface="+mn-ea"/>
              </a:rPr>
              <a:t>ABLE</a:t>
            </a:r>
            <a:r>
              <a:rPr lang="en-US" altLang="ko-KR" sz="1000" i="1" baseline="0" dirty="0">
                <a:solidFill>
                  <a:srgbClr val="336851"/>
                </a:solidFill>
                <a:latin typeface="+mj-lt"/>
                <a:ea typeface="+mn-ea"/>
              </a:rPr>
              <a:t> Consulting</a:t>
            </a:r>
            <a:endParaRPr lang="ko-KR" altLang="en-US" sz="1000" i="1" dirty="0">
              <a:solidFill>
                <a:srgbClr val="336851"/>
              </a:solidFill>
              <a:latin typeface="+mj-lt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ln>
                  <a:noFill/>
                </a:ln>
                <a:noFill/>
                <a:latin typeface="+mj-lt"/>
                <a:ea typeface="+mn-ea"/>
              </a:rPr>
              <a:t>ABLE</a:t>
            </a:r>
            <a:r>
              <a:rPr lang="en-US" altLang="ko-KR" sz="1000" i="1" baseline="0" dirty="0">
                <a:ln>
                  <a:noFill/>
                </a:ln>
                <a:noFill/>
                <a:latin typeface="+mj-lt"/>
                <a:ea typeface="+mn-ea"/>
              </a:rPr>
              <a:t> Consulting</a:t>
            </a:r>
            <a:endParaRPr lang="ko-KR" altLang="en-US" sz="1000" i="1" dirty="0">
              <a:ln>
                <a:noFill/>
              </a:ln>
              <a:noFill/>
              <a:latin typeface="+mj-lt"/>
              <a:ea typeface="+mn-e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3697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066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8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ko-KR" altLang="en-US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진민재</a:t>
            </a:r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김영선 </a:t>
            </a:r>
            <a:r>
              <a:rPr lang="en-US" altLang="ko-KR" sz="900" b="0" i="1" kern="1200" dirty="0">
                <a:solidFill>
                  <a:srgbClr val="1D3B2A"/>
                </a:solidFill>
                <a:latin typeface="+mn-lt"/>
                <a:ea typeface="+mn-ea"/>
                <a:cs typeface="+mn-cs"/>
              </a:rPr>
              <a:t>_Bookstore Management</a:t>
            </a:r>
          </a:p>
        </p:txBody>
      </p:sp>
    </p:spTree>
    <p:extLst>
      <p:ext uri="{BB962C8B-B14F-4D97-AF65-F5344CB8AC3E}">
        <p14:creationId xmlns:p14="http://schemas.microsoft.com/office/powerpoint/2010/main" val="109254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661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8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latin typeface="+mn-ea"/>
                <a:ea typeface="+mn-ea"/>
              </a:rPr>
              <a:t>감사합니다</a:t>
            </a:r>
            <a:r>
              <a:rPr lang="en-US" altLang="ko-KR" sz="4236" b="1" dirty="0">
                <a:latin typeface="+mn-ea"/>
                <a:ea typeface="+mn-ea"/>
              </a:rPr>
              <a:t>.</a:t>
            </a:r>
            <a:endParaRPr lang="ko-KR" altLang="en-US" sz="4236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rgbClr val="1D3B2A"/>
                </a:solidFill>
                <a:latin typeface="+mn-ea"/>
                <a:ea typeface="+mn-ea"/>
                <a:cs typeface="+mn-cs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650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447801"/>
            <a:ext cx="7297256" cy="332958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4777380"/>
            <a:ext cx="7297256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0BF-ED5C-4D5D-ACEF-BA4AE52672F0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E3B1-F8D1-4218-B304-9629FC76A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799" y="635810"/>
            <a:ext cx="8918326" cy="625855"/>
          </a:xfrm>
        </p:spPr>
        <p:txBody>
          <a:bodyPr anchor="ctr"/>
          <a:lstStyle>
            <a:lvl1pPr latinLnBrk="0">
              <a:defRPr sz="3529"/>
            </a:lvl1pPr>
          </a:lstStyle>
          <a:p>
            <a:endParaRPr lang="ko-KR" altLang="en-US" noProof="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>
              <a:solidFill>
                <a:srgbClr val="000000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" y="1196119"/>
            <a:ext cx="4741961" cy="77083"/>
            <a:chOff x="1" y="1351949"/>
            <a:chExt cx="3019324" cy="7259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4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8" name="그룹 7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17" name="직사각형 16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654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/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 flipV="1">
            <a:off x="2" y="824541"/>
            <a:ext cx="10080624" cy="63523"/>
            <a:chOff x="1" y="1351949"/>
            <a:chExt cx="3019324" cy="72590"/>
          </a:xfrm>
        </p:grpSpPr>
        <p:sp>
          <p:nvSpPr>
            <p:cNvPr id="18" name="직사각형 17"/>
            <p:cNvSpPr/>
            <p:nvPr userDrawn="1"/>
          </p:nvSpPr>
          <p:spPr>
            <a:xfrm>
              <a:off x="1" y="1351949"/>
              <a:ext cx="2377440" cy="72590"/>
            </a:xfrm>
            <a:prstGeom prst="rect">
              <a:avLst/>
            </a:prstGeom>
            <a:solidFill>
              <a:srgbClr val="0041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2367816" y="1351949"/>
              <a:ext cx="651509" cy="72590"/>
            </a:xfrm>
            <a:prstGeom prst="rect">
              <a:avLst/>
            </a:prstGeom>
            <a:solidFill>
              <a:srgbClr val="7B19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06610" latinLnBrk="0">
                <a:defRPr/>
              </a:pPr>
              <a:endParaRPr lang="ko-KR" altLang="en-US" sz="158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8248073" y="6623056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solidFill>
                  <a:srgbClr val="336851"/>
                </a:solidFill>
                <a:latin typeface="Georgia"/>
              </a:rPr>
              <a:t>ABLE Consulting</a:t>
            </a:r>
            <a:endParaRPr lang="ko-KR" altLang="en-US" sz="1000" i="1" dirty="0">
              <a:solidFill>
                <a:srgbClr val="336851"/>
              </a:solidFill>
              <a:latin typeface="Georgia"/>
            </a:endParaRPr>
          </a:p>
        </p:txBody>
      </p:sp>
      <p:sp>
        <p:nvSpPr>
          <p:cNvPr id="24" name="직사각형 2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rgbClr val="336851">
              <a:alpha val="2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/>
            </a:lvl1pPr>
          </a:lstStyle>
          <a:p>
            <a:fld id="{B6C2EF24-4D27-4F7D-8E75-C1980893CDF8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248073" y="6634102"/>
            <a:ext cx="2189018" cy="17549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indent="-274294">
              <a:spcAft>
                <a:spcPts val="900"/>
              </a:spcAft>
            </a:pPr>
            <a:r>
              <a:rPr lang="en-US" altLang="ko-KR" sz="1000" i="1" dirty="0">
                <a:noFill/>
                <a:latin typeface="Georgia"/>
              </a:rPr>
              <a:t>ABLE Consulting</a:t>
            </a:r>
            <a:endParaRPr lang="ko-KR" altLang="en-US" sz="1000" i="1" dirty="0">
              <a:noFill/>
              <a:latin typeface="Georgi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208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2696"/>
            <a:ext cx="10080625" cy="6860695"/>
          </a:xfrm>
          <a:prstGeom prst="rect">
            <a:avLst/>
          </a:prstGeom>
          <a:solidFill>
            <a:srgbClr val="004126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06610">
              <a:defRPr/>
            </a:pPr>
            <a:endParaRPr lang="ko-KR" altLang="en-US" sz="1588" kern="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ko-KR" altLang="en-US" sz="4236" b="1" dirty="0">
                <a:solidFill>
                  <a:srgbClr val="000000"/>
                </a:solidFill>
                <a:latin typeface="맑은 고딕"/>
              </a:rPr>
              <a:t>감사합니다</a:t>
            </a:r>
            <a:r>
              <a:rPr lang="en-US" altLang="ko-KR" sz="4236" b="1" dirty="0">
                <a:solidFill>
                  <a:srgbClr val="000000"/>
                </a:solidFill>
                <a:latin typeface="맑은 고딕"/>
              </a:rPr>
              <a:t>.</a:t>
            </a:r>
            <a:endParaRPr lang="ko-KR" altLang="en-US" sz="4236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solidFill>
                  <a:srgbClr val="1D3B2A"/>
                </a:solidFill>
                <a:latin typeface="맑은 고딕"/>
              </a:rPr>
              <a:t>© 2016 ABLE Consulting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241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97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6" r:id="rId3"/>
    <p:sldLayoutId id="2147483755" r:id="rId4"/>
    <p:sldLayoutId id="2147483778" r:id="rId5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75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354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59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hf hdr="0" ftr="0" dt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Optima" panose="00000400000000000000" pitchFamily="2" charset="2"/>
          <a:ea typeface="+mj-ea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Optima" panose="00000400000000000000" pitchFamily="2" charset="2"/>
          <a:ea typeface="+mn-ea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usqo104@naver.co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jeongji.suji@gmail.com" TargetMode="External"/><Relationship Id="rId2" Type="http://schemas.openxmlformats.org/officeDocument/2006/relationships/hyperlink" Target="mailto:sonichyper@naver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old3311@naver.com" TargetMode="External"/><Relationship Id="rId4" Type="http://schemas.openxmlformats.org/officeDocument/2006/relationships/hyperlink" Target="mailto:kimdom194@naver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FF27D-149B-4C33-8047-40DF8504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18" y="796324"/>
            <a:ext cx="7819913" cy="776550"/>
          </a:xfrm>
        </p:spPr>
        <p:txBody>
          <a:bodyPr>
            <a:normAutofit/>
          </a:bodyPr>
          <a:lstStyle/>
          <a:p>
            <a:r>
              <a:rPr lang="en-US" altLang="ko-KR" sz="3638" dirty="0" err="1"/>
              <a:t>BookStore</a:t>
            </a:r>
            <a:r>
              <a:rPr lang="en-US" altLang="ko-KR" sz="3638" dirty="0"/>
              <a:t> </a:t>
            </a:r>
            <a:r>
              <a:rPr lang="ko-KR" altLang="en-US" sz="3638" dirty="0"/>
              <a:t>도서 및 고객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CA1A4-0173-4A72-9C74-F99DC9F79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66" y="4398722"/>
            <a:ext cx="5184097" cy="358344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개발자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김영선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진민재  </a:t>
            </a:r>
          </a:p>
          <a:p>
            <a:endParaRPr lang="en-US" altLang="ko-KR" sz="1654" dirty="0">
              <a:solidFill>
                <a:schemeClr val="tx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FBDDDE-D412-487B-ACA0-39D78634E8EE}"/>
              </a:ext>
            </a:extLst>
          </p:cNvPr>
          <p:cNvSpPr txBox="1">
            <a:spLocks/>
          </p:cNvSpPr>
          <p:nvPr/>
        </p:nvSpPr>
        <p:spPr>
          <a:xfrm>
            <a:off x="1325664" y="2030719"/>
            <a:ext cx="2624899" cy="38454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marR="0" indent="0" algn="l" defTabSz="89888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SzTx/>
              <a:buFontTx/>
              <a:buNone/>
              <a:tabLst/>
              <a:defRPr sz="194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Optima" panose="00000400000000000000" pitchFamily="2" charset="2"/>
                <a:ea typeface="+mn-ea"/>
                <a:cs typeface="+mn-cs"/>
              </a:defRPr>
            </a:lvl1pPr>
            <a:lvl2pPr marL="378013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None/>
              <a:defRPr sz="1940" kern="1200">
                <a:solidFill>
                  <a:schemeClr val="tx1">
                    <a:tint val="75000"/>
                  </a:schemeClr>
                </a:solidFill>
                <a:latin typeface="Optima" panose="00000400000000000000" pitchFamily="2" charset="2"/>
                <a:ea typeface="+mn-ea"/>
                <a:cs typeface="+mn-cs"/>
              </a:defRPr>
            </a:lvl2pPr>
            <a:lvl3pPr marL="756026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None/>
              <a:defRPr sz="1940" kern="1200">
                <a:solidFill>
                  <a:schemeClr val="tx1">
                    <a:tint val="75000"/>
                  </a:schemeClr>
                </a:solidFill>
                <a:latin typeface="Optima" panose="00000400000000000000" pitchFamily="2" charset="2"/>
                <a:ea typeface="+mn-ea"/>
                <a:cs typeface="+mn-cs"/>
              </a:defRPr>
            </a:lvl3pPr>
            <a:lvl4pPr marL="1134039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None/>
              <a:defRPr sz="1940" kern="1200">
                <a:solidFill>
                  <a:schemeClr val="tx1">
                    <a:tint val="75000"/>
                  </a:schemeClr>
                </a:solidFill>
                <a:latin typeface="Optima" panose="00000400000000000000" pitchFamily="2" charset="2"/>
                <a:ea typeface="+mn-ea"/>
                <a:cs typeface="+mn-cs"/>
              </a:defRPr>
            </a:lvl4pPr>
            <a:lvl5pPr marL="1512052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None/>
              <a:defRPr sz="1940" kern="1200" baseline="0">
                <a:solidFill>
                  <a:schemeClr val="tx1">
                    <a:tint val="75000"/>
                  </a:schemeClr>
                </a:solidFill>
                <a:latin typeface="Optima" panose="00000400000000000000" pitchFamily="2" charset="2"/>
                <a:ea typeface="+mn-ea"/>
                <a:cs typeface="+mn-cs"/>
              </a:defRPr>
            </a:lvl5pPr>
            <a:lvl6pPr marL="1890065" marR="0" indent="0" algn="ctr" defTabSz="89888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SzPct val="100000"/>
              <a:buFont typeface="+mj-lt"/>
              <a:buNone/>
              <a:tabLst/>
              <a:defRPr sz="1940" kern="1200"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+mn-ea"/>
                <a:cs typeface="+mn-cs"/>
              </a:defRPr>
            </a:lvl6pPr>
            <a:lvl7pPr marL="2268078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SzPct val="100000"/>
              <a:buFont typeface="+mj-lt"/>
              <a:buNone/>
              <a:defRPr sz="1940" kern="1200"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+mn-ea"/>
                <a:cs typeface="+mn-cs"/>
              </a:defRPr>
            </a:lvl7pPr>
            <a:lvl8pPr marL="2646091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SzPct val="100000"/>
              <a:buFont typeface="+mj-lt"/>
              <a:buNone/>
              <a:defRPr sz="1940" kern="1200"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+mn-ea"/>
                <a:cs typeface="+mn-cs"/>
              </a:defRPr>
            </a:lvl8pPr>
            <a:lvl9pPr marL="3024104" indent="0" algn="ctr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Font typeface="Arial" pitchFamily="34" charset="0"/>
              <a:buNone/>
              <a:defRPr sz="1940" b="1" kern="1200"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1"/>
                </a:solidFill>
              </a:rPr>
              <a:t>목차   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Ⅰ.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Ddl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Ⅱ. Trigger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Ⅲ. DML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Ⅲ.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기능 구현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	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165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10</a:t>
            </a:fld>
            <a:endParaRPr lang="ko-KR" altLang="en-US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4E64CC-084E-4175-A4D7-96412F24A31C}"/>
              </a:ext>
            </a:extLst>
          </p:cNvPr>
          <p:cNvGrpSpPr/>
          <p:nvPr/>
        </p:nvGrpSpPr>
        <p:grpSpPr>
          <a:xfrm>
            <a:off x="316053" y="1078637"/>
            <a:ext cx="9099947" cy="5228258"/>
            <a:chOff x="316053" y="1078637"/>
            <a:chExt cx="9099947" cy="52282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8B7AA9-CA45-4B0E-A2B5-6A89E89C32F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5134" y="1473693"/>
              <a:ext cx="7037619" cy="430567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982849-C702-4E54-B5D6-74E691DD65E8}"/>
                </a:ext>
              </a:extLst>
            </p:cNvPr>
            <p:cNvSpPr/>
            <p:nvPr/>
          </p:nvSpPr>
          <p:spPr>
            <a:xfrm>
              <a:off x="493958" y="1078637"/>
              <a:ext cx="2923945" cy="29591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5 &amp; 6.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도서 대출 및 반납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968BAE-7531-42DC-A479-A00D67F6DD04}"/>
                </a:ext>
              </a:extLst>
            </p:cNvPr>
            <p:cNvSpPr/>
            <p:nvPr/>
          </p:nvSpPr>
          <p:spPr>
            <a:xfrm>
              <a:off x="316053" y="5862232"/>
              <a:ext cx="9099947" cy="44466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Member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테이블의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대출책번호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변경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(update)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시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Book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테이블의 대출현황 자동 변경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(0 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대출불가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 1 :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대출가능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</p:grpSp>
      <p:sp>
        <p:nvSpPr>
          <p:cNvPr id="14" name="제목 2">
            <a:extLst>
              <a:ext uri="{FF2B5EF4-FFF2-40B4-BE49-F238E27FC236}">
                <a16:creationId xmlns:a16="http://schemas.microsoft.com/office/drawing/2014/main" id="{D23590ED-BE04-4B0A-9758-BC1C481D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352425"/>
            <a:ext cx="1622008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Ⅳ. </a:t>
            </a:r>
            <a:r>
              <a:rPr lang="ko-KR" altLang="en-US" dirty="0">
                <a:latin typeface="+mn-ea"/>
              </a:rPr>
              <a:t>기능 구형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919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Ⅰ. DDL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2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146910" y="1062386"/>
            <a:ext cx="978680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도서 공급자 테이블</a:t>
            </a:r>
          </a:p>
          <a:p>
            <a:r>
              <a:rPr lang="en-US" altLang="ko-KR" sz="1600" dirty="0"/>
              <a:t>c</a:t>
            </a:r>
            <a:r>
              <a:rPr lang="ko-KR" altLang="en-US" sz="1600" dirty="0" err="1"/>
              <a:t>reate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table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supplier_member</a:t>
            </a:r>
            <a:r>
              <a:rPr lang="ko-KR" altLang="en-US" sz="1600" dirty="0"/>
              <a:t> (</a:t>
            </a:r>
          </a:p>
          <a:p>
            <a:r>
              <a:rPr lang="ko-KR" altLang="en-US" sz="1600" dirty="0" err="1"/>
              <a:t>supp_no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(4) </a:t>
            </a:r>
            <a:r>
              <a:rPr lang="ko-KR" altLang="en-US" sz="1600" dirty="0" err="1"/>
              <a:t>primary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constraint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suppliermember_no_ck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check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supp_no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between</a:t>
            </a:r>
            <a:r>
              <a:rPr lang="ko-KR" altLang="en-US" sz="1600" dirty="0"/>
              <a:t> 111 and </a:t>
            </a:r>
            <a:r>
              <a:rPr lang="en-US" altLang="ko-KR" sz="1600" dirty="0"/>
              <a:t>999</a:t>
            </a:r>
            <a:r>
              <a:rPr lang="ko-KR" altLang="en-US" sz="1600" dirty="0"/>
              <a:t>),</a:t>
            </a:r>
          </a:p>
          <a:p>
            <a:r>
              <a:rPr lang="ko-KR" altLang="en-US" sz="1600" dirty="0"/>
              <a:t>업체이름 varchar2(20)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,</a:t>
            </a:r>
          </a:p>
          <a:p>
            <a:r>
              <a:rPr lang="ko-KR" altLang="en-US" sz="1600" dirty="0" err="1"/>
              <a:t>업체ID</a:t>
            </a:r>
            <a:r>
              <a:rPr lang="ko-KR" altLang="en-US" sz="1600" dirty="0"/>
              <a:t> varchar2(200)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,</a:t>
            </a:r>
          </a:p>
          <a:p>
            <a:r>
              <a:rPr lang="ko-KR" altLang="en-US" sz="1600" dirty="0"/>
              <a:t>업체전화번호 varchar2(50)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,</a:t>
            </a:r>
          </a:p>
          <a:p>
            <a:r>
              <a:rPr lang="ko-KR" altLang="en-US" sz="1600" dirty="0"/>
              <a:t>특징 varchar2(20)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null</a:t>
            </a:r>
            <a:endParaRPr lang="ko-KR" altLang="en-US" sz="1600" dirty="0"/>
          </a:p>
          <a:p>
            <a:r>
              <a:rPr lang="ko-KR" altLang="en-US" sz="1600" dirty="0"/>
              <a:t>);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도서 테이블</a:t>
            </a:r>
            <a:endParaRPr lang="en-US" altLang="ko-KR" sz="1600" dirty="0"/>
          </a:p>
          <a:p>
            <a:r>
              <a:rPr lang="en-US" altLang="ko-KR" sz="1600" dirty="0"/>
              <a:t>Create table book (</a:t>
            </a:r>
          </a:p>
          <a:p>
            <a:r>
              <a:rPr lang="ko-KR" altLang="en-US" sz="1600" dirty="0"/>
              <a:t>청구번호 </a:t>
            </a:r>
            <a:r>
              <a:rPr lang="en-US" altLang="ko-KR" sz="1600" dirty="0"/>
              <a:t>number(6) PRIMARY KEY constraint </a:t>
            </a:r>
            <a:r>
              <a:rPr lang="en-US" altLang="ko-KR" sz="1600" dirty="0" err="1"/>
              <a:t>book_no_ck</a:t>
            </a:r>
            <a:r>
              <a:rPr lang="en-US" altLang="ko-KR" sz="1600" dirty="0"/>
              <a:t> check(</a:t>
            </a:r>
            <a:r>
              <a:rPr lang="ko-KR" altLang="en-US" sz="1600" dirty="0"/>
              <a:t>청구번호 </a:t>
            </a:r>
            <a:r>
              <a:rPr lang="en-US" altLang="ko-KR" sz="1600" dirty="0"/>
              <a:t>between 10001 and 99999), </a:t>
            </a:r>
          </a:p>
          <a:p>
            <a:r>
              <a:rPr lang="ko-KR" altLang="en-US" sz="1600" dirty="0"/>
              <a:t>제목 </a:t>
            </a:r>
            <a:r>
              <a:rPr lang="en-US" altLang="ko-KR" sz="1600" dirty="0"/>
              <a:t>VARCHAR2(100) NOT NULL,</a:t>
            </a:r>
          </a:p>
          <a:p>
            <a:r>
              <a:rPr lang="ko-KR" altLang="en-US" sz="1600" dirty="0"/>
              <a:t>저자 </a:t>
            </a:r>
            <a:r>
              <a:rPr lang="en-US" altLang="ko-KR" sz="1600" dirty="0"/>
              <a:t>VARCHAR2(100) NOT NULL, </a:t>
            </a:r>
          </a:p>
          <a:p>
            <a:r>
              <a:rPr lang="ko-KR" altLang="en-US" sz="1600" dirty="0"/>
              <a:t>발행자 </a:t>
            </a:r>
            <a:r>
              <a:rPr lang="en-US" altLang="ko-KR" sz="1600" dirty="0"/>
              <a:t>VARCHAR2(100) NOT NULL, </a:t>
            </a:r>
          </a:p>
          <a:p>
            <a:r>
              <a:rPr lang="ko-KR" altLang="en-US" sz="1600" dirty="0" err="1"/>
              <a:t>발행년도</a:t>
            </a:r>
            <a:r>
              <a:rPr lang="ko-KR" altLang="en-US" sz="1600" dirty="0"/>
              <a:t> </a:t>
            </a:r>
            <a:r>
              <a:rPr lang="en-US" altLang="ko-KR" sz="1600" dirty="0"/>
              <a:t>number(5), </a:t>
            </a:r>
          </a:p>
          <a:p>
            <a:r>
              <a:rPr lang="ko-KR" altLang="en-US" sz="1600" dirty="0"/>
              <a:t>위치 </a:t>
            </a:r>
            <a:r>
              <a:rPr lang="en-US" altLang="ko-KR" sz="1600" dirty="0"/>
              <a:t>VARCHAR2(100), </a:t>
            </a:r>
          </a:p>
          <a:p>
            <a:r>
              <a:rPr lang="ko-KR" altLang="en-US" sz="1600" dirty="0"/>
              <a:t>분류 </a:t>
            </a:r>
            <a:r>
              <a:rPr lang="en-US" altLang="ko-KR" sz="1600" dirty="0"/>
              <a:t>number(5),</a:t>
            </a:r>
          </a:p>
          <a:p>
            <a:r>
              <a:rPr lang="ko-KR" altLang="en-US" sz="1600" dirty="0"/>
              <a:t>대출현황 </a:t>
            </a:r>
            <a:r>
              <a:rPr lang="en-US" altLang="ko-KR" sz="1600" dirty="0"/>
              <a:t>number(2) default 0 constraint </a:t>
            </a:r>
            <a:r>
              <a:rPr lang="en-US" altLang="ko-KR" sz="1600" dirty="0" err="1"/>
              <a:t>book_borrowstate_ck</a:t>
            </a:r>
            <a:r>
              <a:rPr lang="en-US" altLang="ko-KR" sz="1600" dirty="0"/>
              <a:t> check(</a:t>
            </a:r>
            <a:r>
              <a:rPr lang="ko-KR" altLang="en-US" sz="1600" dirty="0"/>
              <a:t>대출현황</a:t>
            </a:r>
            <a:r>
              <a:rPr lang="en-US" altLang="ko-KR" sz="1600" dirty="0"/>
              <a:t>=0 or </a:t>
            </a:r>
            <a:r>
              <a:rPr lang="ko-KR" altLang="en-US" sz="1600" dirty="0"/>
              <a:t>대출현황</a:t>
            </a:r>
            <a:r>
              <a:rPr lang="en-US" altLang="ko-KR" sz="1600" dirty="0"/>
              <a:t>=1)</a:t>
            </a:r>
          </a:p>
          <a:p>
            <a:r>
              <a:rPr lang="en-US" altLang="ko-KR" sz="1600" dirty="0"/>
              <a:t>); </a:t>
            </a:r>
          </a:p>
          <a:p>
            <a:endParaRPr lang="ko-KR" altLang="en-US" sz="1600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676604-EDE3-4A32-9B30-B1F44BE0EDCB}"/>
              </a:ext>
            </a:extLst>
          </p:cNvPr>
          <p:cNvGrpSpPr/>
          <p:nvPr/>
        </p:nvGrpSpPr>
        <p:grpSpPr>
          <a:xfrm>
            <a:off x="71166" y="1000238"/>
            <a:ext cx="9938289" cy="5506031"/>
            <a:chOff x="71166" y="1000238"/>
            <a:chExt cx="9938289" cy="55060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B5714F-AFEA-458F-8859-E1BC8CE0931F}"/>
                </a:ext>
              </a:extLst>
            </p:cNvPr>
            <p:cNvSpPr/>
            <p:nvPr/>
          </p:nvSpPr>
          <p:spPr>
            <a:xfrm>
              <a:off x="71166" y="1000238"/>
              <a:ext cx="9938289" cy="2355512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389D5-7770-4630-9989-0F2E0EF41348}"/>
                </a:ext>
              </a:extLst>
            </p:cNvPr>
            <p:cNvSpPr/>
            <p:nvPr/>
          </p:nvSpPr>
          <p:spPr>
            <a:xfrm>
              <a:off x="71166" y="3457027"/>
              <a:ext cx="9938289" cy="3049242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2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Ⅰ. DDL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8E01A-52C1-41D8-BFD7-D0CA99FC5483}"/>
              </a:ext>
            </a:extLst>
          </p:cNvPr>
          <p:cNvSpPr/>
          <p:nvPr/>
        </p:nvSpPr>
        <p:spPr>
          <a:xfrm>
            <a:off x="146910" y="1028695"/>
            <a:ext cx="978680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고객 테이블</a:t>
            </a:r>
          </a:p>
          <a:p>
            <a:r>
              <a:rPr lang="en-US" altLang="ko-KR" sz="1600" dirty="0"/>
              <a:t>create table member (</a:t>
            </a:r>
          </a:p>
          <a:p>
            <a:r>
              <a:rPr lang="en-US" altLang="ko-KR" sz="1600" dirty="0" err="1"/>
              <a:t>member_no</a:t>
            </a:r>
            <a:r>
              <a:rPr lang="en-US" altLang="ko-KR" sz="1600" dirty="0"/>
              <a:t> number(5) primary key constraint </a:t>
            </a:r>
            <a:r>
              <a:rPr lang="en-US" altLang="ko-KR" sz="1600" dirty="0" err="1"/>
              <a:t>member_no_ck</a:t>
            </a:r>
            <a:r>
              <a:rPr lang="en-US" altLang="ko-KR" sz="1600" dirty="0"/>
              <a:t> check(</a:t>
            </a:r>
            <a:r>
              <a:rPr lang="en-US" altLang="ko-KR" sz="1600" dirty="0" err="1"/>
              <a:t>member_no</a:t>
            </a:r>
            <a:r>
              <a:rPr lang="en-US" altLang="ko-KR" sz="1600" dirty="0"/>
              <a:t> between 1111 and 9999),</a:t>
            </a:r>
          </a:p>
          <a:p>
            <a:r>
              <a:rPr lang="ko-KR" altLang="en-US" sz="1600" dirty="0"/>
              <a:t>회원이름 </a:t>
            </a:r>
            <a:r>
              <a:rPr lang="en-US" altLang="ko-KR" sz="1600" dirty="0"/>
              <a:t>varchar2(20) not null,</a:t>
            </a:r>
          </a:p>
          <a:p>
            <a:r>
              <a:rPr lang="ko-KR" altLang="en-US" sz="1600" dirty="0"/>
              <a:t>회원</a:t>
            </a:r>
            <a:r>
              <a:rPr lang="en-US" altLang="ko-KR" sz="1600" dirty="0"/>
              <a:t>ID varchar2(200) not null,</a:t>
            </a:r>
          </a:p>
          <a:p>
            <a:r>
              <a:rPr lang="ko-KR" altLang="en-US" sz="1600" dirty="0"/>
              <a:t>회원전화번호 </a:t>
            </a:r>
            <a:r>
              <a:rPr lang="en-US" altLang="ko-KR" sz="1600" dirty="0"/>
              <a:t>varchar2(50) not null,</a:t>
            </a:r>
          </a:p>
          <a:p>
            <a:r>
              <a:rPr lang="ko-KR" altLang="en-US" sz="1600" dirty="0" err="1"/>
              <a:t>회원생년월일</a:t>
            </a:r>
            <a:r>
              <a:rPr lang="ko-KR" altLang="en-US" sz="1600" dirty="0"/>
              <a:t> </a:t>
            </a:r>
            <a:r>
              <a:rPr lang="en-US" altLang="ko-KR" sz="1600" dirty="0"/>
              <a:t>date not null,</a:t>
            </a:r>
          </a:p>
          <a:p>
            <a:r>
              <a:rPr lang="ko-KR" altLang="en-US" sz="1600" dirty="0"/>
              <a:t>회원비밀번호 </a:t>
            </a:r>
            <a:r>
              <a:rPr lang="en-US" altLang="ko-KR" sz="1600" dirty="0"/>
              <a:t>number(4) not null,</a:t>
            </a:r>
          </a:p>
          <a:p>
            <a:r>
              <a:rPr lang="ko-KR" altLang="en-US" sz="1600" dirty="0"/>
              <a:t>특징 </a:t>
            </a:r>
            <a:r>
              <a:rPr lang="en-US" altLang="ko-KR" sz="1600" dirty="0"/>
              <a:t>varchar2(50) not null,</a:t>
            </a:r>
          </a:p>
          <a:p>
            <a:r>
              <a:rPr lang="ko-KR" altLang="en-US" sz="1600" dirty="0" err="1"/>
              <a:t>대출책번호</a:t>
            </a:r>
            <a:r>
              <a:rPr lang="ko-KR" altLang="en-US" sz="1600" dirty="0"/>
              <a:t> </a:t>
            </a:r>
            <a:r>
              <a:rPr lang="en-US" altLang="ko-KR" sz="1600" dirty="0"/>
              <a:t>number(6),</a:t>
            </a:r>
          </a:p>
          <a:p>
            <a:r>
              <a:rPr lang="ko-KR" altLang="en-US" sz="1600" dirty="0"/>
              <a:t>대출일자 </a:t>
            </a:r>
            <a:r>
              <a:rPr lang="en-US" altLang="ko-KR" sz="1600" dirty="0"/>
              <a:t>date not null,</a:t>
            </a:r>
          </a:p>
          <a:p>
            <a:r>
              <a:rPr lang="ko-KR" altLang="en-US" sz="1600" dirty="0"/>
              <a:t>반납일자 </a:t>
            </a:r>
            <a:r>
              <a:rPr lang="en-US" altLang="ko-KR" sz="1600" dirty="0"/>
              <a:t>date not null</a:t>
            </a:r>
          </a:p>
          <a:p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도서 삭제 백업 테이블</a:t>
            </a:r>
            <a:endParaRPr lang="en-US" altLang="ko-KR" sz="1600" dirty="0"/>
          </a:p>
          <a:p>
            <a:r>
              <a:rPr lang="en-US" altLang="ko-KR" sz="1600" dirty="0"/>
              <a:t>create table </a:t>
            </a:r>
            <a:r>
              <a:rPr lang="en-US" altLang="ko-KR" sz="1600" dirty="0" err="1"/>
              <a:t>book_backup</a:t>
            </a:r>
            <a:r>
              <a:rPr lang="en-US" altLang="ko-KR" sz="1600" dirty="0"/>
              <a:t> as select * from book where 1=0;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-- </a:t>
            </a:r>
            <a:r>
              <a:rPr lang="ko-KR" altLang="en-US" sz="1600" dirty="0" err="1"/>
              <a:t>외래키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r>
              <a:rPr lang="en-US" altLang="ko-KR" sz="1600" dirty="0"/>
              <a:t>Alter table member add constraint </a:t>
            </a:r>
            <a:r>
              <a:rPr lang="en-US" altLang="ko-KR" sz="1600" dirty="0" err="1"/>
              <a:t>member_sort_fk</a:t>
            </a:r>
            <a:r>
              <a:rPr lang="en-US" altLang="ko-KR" sz="1600" dirty="0"/>
              <a:t> foreign key(</a:t>
            </a:r>
            <a:r>
              <a:rPr lang="ko-KR" altLang="en-US" sz="1600" dirty="0" err="1"/>
              <a:t>대출책번호</a:t>
            </a:r>
            <a:r>
              <a:rPr lang="en-US" altLang="ko-KR" sz="1600" dirty="0"/>
              <a:t>) references book(</a:t>
            </a:r>
            <a:r>
              <a:rPr lang="ko-KR" altLang="en-US" sz="1600" dirty="0"/>
              <a:t>청구번호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Alter table book add constraint </a:t>
            </a:r>
            <a:r>
              <a:rPr lang="en-US" altLang="ko-KR" sz="1600" dirty="0" err="1"/>
              <a:t>book_sort_fk</a:t>
            </a:r>
            <a:r>
              <a:rPr lang="en-US" altLang="ko-KR" sz="1600" dirty="0"/>
              <a:t> foreign key(</a:t>
            </a:r>
            <a:r>
              <a:rPr lang="ko-KR" altLang="en-US" sz="1600" dirty="0"/>
              <a:t>분류</a:t>
            </a:r>
            <a:r>
              <a:rPr lang="en-US" altLang="ko-KR" sz="1600" dirty="0"/>
              <a:t>) references </a:t>
            </a:r>
            <a:r>
              <a:rPr lang="en-US" altLang="ko-KR" sz="1600" dirty="0" err="1"/>
              <a:t>supplier_member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supp_no</a:t>
            </a:r>
            <a:r>
              <a:rPr lang="en-US" altLang="ko-KR" sz="1600" dirty="0"/>
              <a:t>);</a:t>
            </a:r>
            <a:endParaRPr lang="ko-KR" altLang="en-US" sz="1600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AD1C1A-FC24-4ECC-9793-C4C1B7A9DBA4}"/>
              </a:ext>
            </a:extLst>
          </p:cNvPr>
          <p:cNvGrpSpPr/>
          <p:nvPr/>
        </p:nvGrpSpPr>
        <p:grpSpPr>
          <a:xfrm>
            <a:off x="57967" y="1015664"/>
            <a:ext cx="9951488" cy="5545398"/>
            <a:chOff x="57967" y="1015664"/>
            <a:chExt cx="9951488" cy="55453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6021DD-82D0-4712-866C-F828C2E21DB0}"/>
                </a:ext>
              </a:extLst>
            </p:cNvPr>
            <p:cNvSpPr/>
            <p:nvPr/>
          </p:nvSpPr>
          <p:spPr>
            <a:xfrm>
              <a:off x="57967" y="1015664"/>
              <a:ext cx="9938289" cy="3392563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297338B-A825-4990-B0BD-6E9A71C1BA47}"/>
                </a:ext>
              </a:extLst>
            </p:cNvPr>
            <p:cNvSpPr/>
            <p:nvPr/>
          </p:nvSpPr>
          <p:spPr>
            <a:xfrm>
              <a:off x="71166" y="4627495"/>
              <a:ext cx="9938289" cy="877333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1A7F06-EC32-47DA-9832-FA1120C7818B}"/>
                </a:ext>
              </a:extLst>
            </p:cNvPr>
            <p:cNvSpPr/>
            <p:nvPr/>
          </p:nvSpPr>
          <p:spPr>
            <a:xfrm>
              <a:off x="71166" y="5685076"/>
              <a:ext cx="9938289" cy="875986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0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Ⅱ. Trigger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6C00D1-2AF1-4367-B352-567CA39FB00D}"/>
              </a:ext>
            </a:extLst>
          </p:cNvPr>
          <p:cNvGrpSpPr/>
          <p:nvPr/>
        </p:nvGrpSpPr>
        <p:grpSpPr>
          <a:xfrm>
            <a:off x="15784" y="1015664"/>
            <a:ext cx="10291191" cy="5770812"/>
            <a:chOff x="15784" y="1015664"/>
            <a:chExt cx="10291191" cy="57708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1535B1-7342-4165-BDFD-315D1CF32CEA}"/>
                </a:ext>
              </a:extLst>
            </p:cNvPr>
            <p:cNvSpPr/>
            <p:nvPr/>
          </p:nvSpPr>
          <p:spPr>
            <a:xfrm>
              <a:off x="15784" y="1015665"/>
              <a:ext cx="10291191" cy="5770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300" dirty="0" err="1"/>
                <a:t>create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replace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trigger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bookbacktrigger</a:t>
              </a:r>
              <a:endParaRPr lang="ko-KR" altLang="en-US" sz="1300" dirty="0"/>
            </a:p>
            <a:p>
              <a:r>
                <a:rPr lang="ko-KR" altLang="en-US" sz="1300" dirty="0" err="1"/>
                <a:t>before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delete</a:t>
              </a:r>
              <a:endParaRPr lang="ko-KR" altLang="en-US" sz="1300" dirty="0"/>
            </a:p>
            <a:p>
              <a:r>
                <a:rPr lang="ko-KR" altLang="en-US" sz="1300" dirty="0" err="1"/>
                <a:t>on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book</a:t>
              </a:r>
              <a:endParaRPr lang="ko-KR" altLang="en-US" sz="1300" dirty="0"/>
            </a:p>
            <a:p>
              <a:r>
                <a:rPr lang="ko-KR" altLang="en-US" sz="1300" dirty="0" err="1"/>
                <a:t>for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each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row</a:t>
              </a:r>
              <a:endParaRPr lang="ko-KR" altLang="en-US" sz="1300" dirty="0"/>
            </a:p>
            <a:p>
              <a:r>
                <a:rPr lang="ko-KR" altLang="en-US" sz="1300" dirty="0" err="1"/>
                <a:t>begin</a:t>
              </a:r>
              <a:endParaRPr lang="ko-KR" altLang="en-US" sz="1300" dirty="0"/>
            </a:p>
            <a:p>
              <a:r>
                <a:rPr lang="ko-KR" altLang="en-US" sz="1300" dirty="0" err="1"/>
                <a:t>insert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into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book_backup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values</a:t>
              </a:r>
              <a:r>
                <a:rPr lang="ko-KR" altLang="en-US" sz="1300" dirty="0"/>
                <a:t>(:</a:t>
              </a:r>
              <a:r>
                <a:rPr lang="ko-KR" altLang="en-US" sz="1300" dirty="0" err="1"/>
                <a:t>old.청구번호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old.제목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old.저자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old.발행자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old.발행년도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old.위치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old.분류</a:t>
              </a:r>
              <a:r>
                <a:rPr lang="ko-KR" altLang="en-US" sz="1300" dirty="0"/>
                <a:t>, :</a:t>
              </a:r>
              <a:r>
                <a:rPr lang="ko-KR" altLang="en-US" sz="1300" dirty="0" err="1"/>
                <a:t>old.대출현황</a:t>
              </a:r>
              <a:r>
                <a:rPr lang="ko-KR" altLang="en-US" sz="1300" dirty="0"/>
                <a:t>);</a:t>
              </a:r>
            </a:p>
            <a:p>
              <a:r>
                <a:rPr lang="ko-KR" altLang="en-US" sz="1300" dirty="0" err="1"/>
                <a:t>end</a:t>
              </a:r>
              <a:r>
                <a:rPr lang="ko-KR" altLang="en-US" sz="1300" dirty="0"/>
                <a:t>;</a:t>
              </a:r>
            </a:p>
            <a:p>
              <a:r>
                <a:rPr lang="ko-KR" altLang="en-US" sz="1300" dirty="0"/>
                <a:t>/</a:t>
              </a:r>
              <a:endParaRPr lang="en-US" altLang="ko-KR" sz="1300" dirty="0"/>
            </a:p>
            <a:p>
              <a:endParaRPr lang="ko-KR" altLang="en-US" sz="1300" dirty="0"/>
            </a:p>
            <a:p>
              <a:r>
                <a:rPr lang="ko-KR" altLang="en-US" sz="1400" dirty="0" err="1"/>
                <a:t>create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or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replace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trigger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bookborrowtrigger</a:t>
              </a:r>
              <a:endParaRPr lang="ko-KR" altLang="en-US" sz="1400" dirty="0"/>
            </a:p>
            <a:p>
              <a:r>
                <a:rPr lang="ko-KR" altLang="en-US" sz="1400" dirty="0" err="1"/>
                <a:t>before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update</a:t>
              </a:r>
              <a:endParaRPr lang="ko-KR" altLang="en-US" sz="1400" dirty="0"/>
            </a:p>
            <a:p>
              <a:r>
                <a:rPr lang="ko-KR" altLang="en-US" sz="1400" dirty="0" err="1"/>
                <a:t>on</a:t>
              </a:r>
              <a:r>
                <a:rPr lang="ko-KR" altLang="en-US" sz="1400" dirty="0"/>
                <a:t> </a:t>
              </a:r>
            </a:p>
            <a:p>
              <a:r>
                <a:rPr lang="ko-KR" altLang="en-US" sz="1400" dirty="0" err="1"/>
                <a:t>member</a:t>
              </a:r>
              <a:endParaRPr lang="ko-KR" altLang="en-US" sz="1400" dirty="0"/>
            </a:p>
            <a:p>
              <a:r>
                <a:rPr lang="ko-KR" altLang="en-US" sz="1400" dirty="0" err="1"/>
                <a:t>for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each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row</a:t>
              </a:r>
              <a:endParaRPr lang="ko-KR" altLang="en-US" sz="1400" dirty="0"/>
            </a:p>
            <a:p>
              <a:r>
                <a:rPr lang="ko-KR" altLang="en-US" sz="1400" dirty="0" err="1"/>
                <a:t>begin</a:t>
              </a:r>
              <a:endParaRPr lang="ko-KR" altLang="en-US" sz="1400" dirty="0"/>
            </a:p>
            <a:p>
              <a:r>
                <a:rPr lang="ko-KR" altLang="en-US" sz="1400" dirty="0" err="1"/>
                <a:t>update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book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set</a:t>
              </a:r>
              <a:r>
                <a:rPr lang="ko-KR" altLang="en-US" sz="1400" dirty="0"/>
                <a:t> 대출현황 = 0 </a:t>
              </a:r>
              <a:r>
                <a:rPr lang="ko-KR" altLang="en-US" sz="1400" dirty="0" err="1"/>
                <a:t>where</a:t>
              </a:r>
              <a:r>
                <a:rPr lang="ko-KR" altLang="en-US" sz="1400" dirty="0"/>
                <a:t> :</a:t>
              </a:r>
              <a:r>
                <a:rPr lang="ko-KR" altLang="en-US" sz="1400" dirty="0" err="1"/>
                <a:t>new.대출책번호</a:t>
              </a:r>
              <a:r>
                <a:rPr lang="ko-KR" altLang="en-US" sz="1400" dirty="0"/>
                <a:t> = 청구번호;</a:t>
              </a:r>
            </a:p>
            <a:p>
              <a:r>
                <a:rPr lang="ko-KR" altLang="en-US" sz="1400" dirty="0" err="1"/>
                <a:t>end</a:t>
              </a:r>
              <a:r>
                <a:rPr lang="ko-KR" altLang="en-US" sz="1400" dirty="0"/>
                <a:t>;</a:t>
              </a:r>
            </a:p>
            <a:p>
              <a:r>
                <a:rPr lang="ko-KR" altLang="en-US" sz="1400" dirty="0"/>
                <a:t>/</a:t>
              </a:r>
            </a:p>
            <a:p>
              <a:r>
                <a:rPr lang="ko-KR" altLang="en-US" sz="1400" dirty="0" err="1"/>
                <a:t>create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or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replace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trigger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bookreturntrigger</a:t>
              </a:r>
              <a:endParaRPr lang="ko-KR" altLang="en-US" sz="1400" dirty="0"/>
            </a:p>
            <a:p>
              <a:r>
                <a:rPr lang="ko-KR" altLang="en-US" sz="1400" dirty="0" err="1"/>
                <a:t>before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update</a:t>
              </a:r>
              <a:endParaRPr lang="ko-KR" altLang="en-US" sz="1400" dirty="0"/>
            </a:p>
            <a:p>
              <a:r>
                <a:rPr lang="ko-KR" altLang="en-US" sz="1400" dirty="0" err="1"/>
                <a:t>on</a:t>
              </a:r>
              <a:r>
                <a:rPr lang="ko-KR" altLang="en-US" sz="1400" dirty="0"/>
                <a:t> </a:t>
              </a:r>
            </a:p>
            <a:p>
              <a:r>
                <a:rPr lang="ko-KR" altLang="en-US" sz="1400" dirty="0" err="1"/>
                <a:t>member</a:t>
              </a:r>
              <a:endParaRPr lang="ko-KR" altLang="en-US" sz="1400" dirty="0"/>
            </a:p>
            <a:p>
              <a:r>
                <a:rPr lang="ko-KR" altLang="en-US" sz="1400" dirty="0" err="1"/>
                <a:t>for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each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row</a:t>
              </a:r>
              <a:endParaRPr lang="ko-KR" altLang="en-US" sz="1400" dirty="0"/>
            </a:p>
            <a:p>
              <a:r>
                <a:rPr lang="ko-KR" altLang="en-US" sz="1400" dirty="0" err="1"/>
                <a:t>begin</a:t>
              </a:r>
              <a:endParaRPr lang="ko-KR" altLang="en-US" sz="1400" dirty="0"/>
            </a:p>
            <a:p>
              <a:r>
                <a:rPr lang="ko-KR" altLang="en-US" sz="1400" dirty="0" err="1"/>
                <a:t>update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book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set</a:t>
              </a:r>
              <a:r>
                <a:rPr lang="ko-KR" altLang="en-US" sz="1400" dirty="0"/>
                <a:t> 대출현황 = 1 </a:t>
              </a:r>
              <a:r>
                <a:rPr lang="ko-KR" altLang="en-US" sz="1400" dirty="0" err="1"/>
                <a:t>where</a:t>
              </a:r>
              <a:r>
                <a:rPr lang="ko-KR" altLang="en-US" sz="1400" dirty="0"/>
                <a:t> :</a:t>
              </a:r>
              <a:r>
                <a:rPr lang="ko-KR" altLang="en-US" sz="1400" dirty="0" err="1"/>
                <a:t>new.대출책번호</a:t>
              </a:r>
              <a:r>
                <a:rPr lang="ko-KR" altLang="en-US" sz="1400" dirty="0"/>
                <a:t> = 99999 and :</a:t>
              </a:r>
              <a:r>
                <a:rPr lang="ko-KR" altLang="en-US" sz="1400" dirty="0" err="1"/>
                <a:t>old.대출책번호</a:t>
              </a:r>
              <a:r>
                <a:rPr lang="ko-KR" altLang="en-US" sz="1400" dirty="0"/>
                <a:t> = 청구번호;</a:t>
              </a:r>
            </a:p>
            <a:p>
              <a:r>
                <a:rPr lang="ko-KR" altLang="en-US" sz="1400" dirty="0" err="1"/>
                <a:t>end</a:t>
              </a:r>
              <a:r>
                <a:rPr lang="ko-KR" altLang="en-US" sz="1400" dirty="0"/>
                <a:t>;</a:t>
              </a:r>
            </a:p>
            <a:p>
              <a:r>
                <a:rPr lang="ko-KR" altLang="en-US" sz="1400" dirty="0"/>
                <a:t>/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9AB380-77EA-4C9B-900D-3236B8B5E048}"/>
                </a:ext>
              </a:extLst>
            </p:cNvPr>
            <p:cNvGrpSpPr/>
            <p:nvPr/>
          </p:nvGrpSpPr>
          <p:grpSpPr>
            <a:xfrm>
              <a:off x="57967" y="1015664"/>
              <a:ext cx="9938289" cy="5642588"/>
              <a:chOff x="57967" y="1015664"/>
              <a:chExt cx="9938289" cy="56425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07D47FB-C043-4611-AB6B-6BCDA81D5131}"/>
                  </a:ext>
                </a:extLst>
              </p:cNvPr>
              <p:cNvSpPr/>
              <p:nvPr/>
            </p:nvSpPr>
            <p:spPr>
              <a:xfrm>
                <a:off x="3603348" y="1139952"/>
                <a:ext cx="3116062" cy="639192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+mn-ea"/>
                  </a:rPr>
                  <a:t>도서 삭제 백업 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AA2B8BB-AC13-4E53-870A-81CAC618313F}"/>
                  </a:ext>
                </a:extLst>
              </p:cNvPr>
              <p:cNvSpPr/>
              <p:nvPr/>
            </p:nvSpPr>
            <p:spPr>
              <a:xfrm>
                <a:off x="3603348" y="3261878"/>
                <a:ext cx="3782873" cy="639192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+mn-ea"/>
                  </a:rPr>
                  <a:t>도서 대출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+mn-ea"/>
                  </a:rPr>
                  <a:t>반납 후 대출현황 수정  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E35BCE-F20F-41FE-A628-7AE6DEBC7288}"/>
                  </a:ext>
                </a:extLst>
              </p:cNvPr>
              <p:cNvSpPr/>
              <p:nvPr/>
            </p:nvSpPr>
            <p:spPr>
              <a:xfrm>
                <a:off x="57967" y="1015664"/>
                <a:ext cx="9938289" cy="1737177"/>
              </a:xfrm>
              <a:prstGeom prst="rect">
                <a:avLst/>
              </a:prstGeom>
              <a:noFill/>
              <a:ln w="9525">
                <a:solidFill>
                  <a:srgbClr val="20403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B08BD6B-0276-4ADA-8AEA-D80CE4A8640D}"/>
                  </a:ext>
                </a:extLst>
              </p:cNvPr>
              <p:cNvSpPr/>
              <p:nvPr/>
            </p:nvSpPr>
            <p:spPr>
              <a:xfrm>
                <a:off x="57967" y="2867440"/>
                <a:ext cx="9938289" cy="3790812"/>
              </a:xfrm>
              <a:prstGeom prst="rect">
                <a:avLst/>
              </a:prstGeom>
              <a:noFill/>
              <a:ln w="9525">
                <a:solidFill>
                  <a:srgbClr val="20403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591" indent="-101591" algn="ctr" defTabSz="1042959" eaLnBrk="0" latinLnBrk="0" hangingPunct="0">
                  <a:lnSpc>
                    <a:spcPct val="90000"/>
                  </a:lnSpc>
                  <a:buSzPct val="140000"/>
                </a:pP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2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>
          <a:xfrm>
            <a:off x="230601" y="334640"/>
            <a:ext cx="2420773" cy="44466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DML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5</a:t>
            </a:fld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941241-A73E-4510-8BC8-BADC41119CC6}"/>
              </a:ext>
            </a:extLst>
          </p:cNvPr>
          <p:cNvSpPr/>
          <p:nvPr/>
        </p:nvSpPr>
        <p:spPr>
          <a:xfrm>
            <a:off x="414864" y="98893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테이블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912FE52-F3F7-4B93-8BE3-6966C1623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47927"/>
              </p:ext>
            </p:extLst>
          </p:nvPr>
        </p:nvGraphicFramePr>
        <p:xfrm>
          <a:off x="319596" y="1358270"/>
          <a:ext cx="9534619" cy="5165088"/>
        </p:xfrm>
        <a:graphic>
          <a:graphicData uri="http://schemas.openxmlformats.org/drawingml/2006/table">
            <a:tbl>
              <a:tblPr/>
              <a:tblGrid>
                <a:gridCol w="989933">
                  <a:extLst>
                    <a:ext uri="{9D8B030D-6E8A-4147-A177-3AD203B41FA5}">
                      <a16:colId xmlns:a16="http://schemas.microsoft.com/office/drawing/2014/main" val="2409111848"/>
                    </a:ext>
                  </a:extLst>
                </a:gridCol>
                <a:gridCol w="2302897">
                  <a:extLst>
                    <a:ext uri="{9D8B030D-6E8A-4147-A177-3AD203B41FA5}">
                      <a16:colId xmlns:a16="http://schemas.microsoft.com/office/drawing/2014/main" val="222803689"/>
                    </a:ext>
                  </a:extLst>
                </a:gridCol>
                <a:gridCol w="2240375">
                  <a:extLst>
                    <a:ext uri="{9D8B030D-6E8A-4147-A177-3AD203B41FA5}">
                      <a16:colId xmlns:a16="http://schemas.microsoft.com/office/drawing/2014/main" val="3120571581"/>
                    </a:ext>
                  </a:extLst>
                </a:gridCol>
                <a:gridCol w="1010774">
                  <a:extLst>
                    <a:ext uri="{9D8B030D-6E8A-4147-A177-3AD203B41FA5}">
                      <a16:colId xmlns:a16="http://schemas.microsoft.com/office/drawing/2014/main" val="1028011495"/>
                    </a:ext>
                  </a:extLst>
                </a:gridCol>
                <a:gridCol w="614801">
                  <a:extLst>
                    <a:ext uri="{9D8B030D-6E8A-4147-A177-3AD203B41FA5}">
                      <a16:colId xmlns:a16="http://schemas.microsoft.com/office/drawing/2014/main" val="86213697"/>
                    </a:ext>
                  </a:extLst>
                </a:gridCol>
                <a:gridCol w="1865241">
                  <a:extLst>
                    <a:ext uri="{9D8B030D-6E8A-4147-A177-3AD203B41FA5}">
                      <a16:colId xmlns:a16="http://schemas.microsoft.com/office/drawing/2014/main" val="176383658"/>
                    </a:ext>
                  </a:extLst>
                </a:gridCol>
                <a:gridCol w="510598">
                  <a:extLst>
                    <a:ext uri="{9D8B030D-6E8A-4147-A177-3AD203B41FA5}">
                      <a16:colId xmlns:a16="http://schemas.microsoft.com/office/drawing/2014/main" val="3736614386"/>
                    </a:ext>
                  </a:extLst>
                </a:gridCol>
              </a:tblGrid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청구번호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표제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발행년도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자료이용하는곳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898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푸른 나무 싱싱함 같이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엄문용 지음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영문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어린이청소년도서관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서고자료신청실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38437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10002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데까르뜨의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Cogito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자기의식의 문제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김상환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연세대학교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1983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보존용자료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263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10003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영어와 함께 배우는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하늘처럼 높고 푸르게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엄문용 지음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비전사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어린이청소년도서관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서고자료신청실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2218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예수의 리더십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김재덕 지음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한국학술정보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131006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교통사범 처리기준 합리화 방안 연구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교통안전공단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교통안전공단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디지털열람실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01013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10006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점포 중심의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소매마케팅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이종철 편저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글로벌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디지털열람실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00859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휴먼 게놈을 찾아서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다니엘 코엥의 희망의 유전자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다니엘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김교신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옮김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동녘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디지털열람실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582428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10008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마이크로 광접속 효율 분석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박승룡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한양대학교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652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10009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스테인리스강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알루미늄 복합판재의 기계적 성질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김근환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서울대학교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보존용자료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10383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10010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손이 따뜻해야 건강하다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 마사지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마쓰오카 가요코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DSbooks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52097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10011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푸른 나무 싱싱함 같이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엄문용 지음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영문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어린이청소년도서관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서고자료신청실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2641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10012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그리움에 무슨 까닭이 있으랴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채규판 산문시집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채규판 지음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답게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60698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10013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보충수업교재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동화사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동화사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어린이청소년도서관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서고자료신청실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본관보존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53686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10014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이재현의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똑똑한 국어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실전문제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이재현 편저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박문각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938877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신한국사총설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황보윤식 편저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유풍출판사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도서자료실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서고자료대출반납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93859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10016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아름다운 위인전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고진숙 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한겨레신문사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어린이청소년도서관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서고자료신청실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1539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10017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인간성 상실을 주제로 한 조각에 대한 연구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 작품을 중심으로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최윤숙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목원대학교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1995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보존용자료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772196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10018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세기 이탈리아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Madrigal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연구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이선자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연세대학교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1986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보존용자료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621862"/>
                  </a:ext>
                </a:extLst>
              </a:tr>
              <a:tr h="19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1900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</a:t>
                      </a:r>
                    </a:p>
                  </a:txBody>
                  <a:tcPr marL="5642" marR="5642" marT="56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7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4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6</a:t>
            </a:fld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941241-A73E-4510-8BC8-BADC41119CC6}"/>
              </a:ext>
            </a:extLst>
          </p:cNvPr>
          <p:cNvSpPr/>
          <p:nvPr/>
        </p:nvSpPr>
        <p:spPr>
          <a:xfrm>
            <a:off x="227552" y="226205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고객 테이블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03475E-D15B-4823-AB14-6C04F17EF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03856"/>
              </p:ext>
            </p:extLst>
          </p:nvPr>
        </p:nvGraphicFramePr>
        <p:xfrm>
          <a:off x="227552" y="2743662"/>
          <a:ext cx="9499326" cy="3817400"/>
        </p:xfrm>
        <a:graphic>
          <a:graphicData uri="http://schemas.openxmlformats.org/drawingml/2006/table">
            <a:tbl>
              <a:tblPr/>
              <a:tblGrid>
                <a:gridCol w="1117567">
                  <a:extLst>
                    <a:ext uri="{9D8B030D-6E8A-4147-A177-3AD203B41FA5}">
                      <a16:colId xmlns:a16="http://schemas.microsoft.com/office/drawing/2014/main" val="2201413840"/>
                    </a:ext>
                  </a:extLst>
                </a:gridCol>
                <a:gridCol w="616991">
                  <a:extLst>
                    <a:ext uri="{9D8B030D-6E8A-4147-A177-3AD203B41FA5}">
                      <a16:colId xmlns:a16="http://schemas.microsoft.com/office/drawing/2014/main" val="1166993837"/>
                    </a:ext>
                  </a:extLst>
                </a:gridCol>
                <a:gridCol w="616991">
                  <a:extLst>
                    <a:ext uri="{9D8B030D-6E8A-4147-A177-3AD203B41FA5}">
                      <a16:colId xmlns:a16="http://schemas.microsoft.com/office/drawing/2014/main" val="1187714693"/>
                    </a:ext>
                  </a:extLst>
                </a:gridCol>
                <a:gridCol w="1839330">
                  <a:extLst>
                    <a:ext uri="{9D8B030D-6E8A-4147-A177-3AD203B41FA5}">
                      <a16:colId xmlns:a16="http://schemas.microsoft.com/office/drawing/2014/main" val="511537875"/>
                    </a:ext>
                  </a:extLst>
                </a:gridCol>
                <a:gridCol w="989513">
                  <a:extLst>
                    <a:ext uri="{9D8B030D-6E8A-4147-A177-3AD203B41FA5}">
                      <a16:colId xmlns:a16="http://schemas.microsoft.com/office/drawing/2014/main" val="216543684"/>
                    </a:ext>
                  </a:extLst>
                </a:gridCol>
                <a:gridCol w="616991">
                  <a:extLst>
                    <a:ext uri="{9D8B030D-6E8A-4147-A177-3AD203B41FA5}">
                      <a16:colId xmlns:a16="http://schemas.microsoft.com/office/drawing/2014/main" val="3693656404"/>
                    </a:ext>
                  </a:extLst>
                </a:gridCol>
                <a:gridCol w="861458">
                  <a:extLst>
                    <a:ext uri="{9D8B030D-6E8A-4147-A177-3AD203B41FA5}">
                      <a16:colId xmlns:a16="http://schemas.microsoft.com/office/drawing/2014/main" val="1953197678"/>
                    </a:ext>
                  </a:extLst>
                </a:gridCol>
                <a:gridCol w="686838">
                  <a:extLst>
                    <a:ext uri="{9D8B030D-6E8A-4147-A177-3AD203B41FA5}">
                      <a16:colId xmlns:a16="http://schemas.microsoft.com/office/drawing/2014/main" val="1822743989"/>
                    </a:ext>
                  </a:extLst>
                </a:gridCol>
                <a:gridCol w="756687">
                  <a:extLst>
                    <a:ext uri="{9D8B030D-6E8A-4147-A177-3AD203B41FA5}">
                      <a16:colId xmlns:a16="http://schemas.microsoft.com/office/drawing/2014/main" val="3914896021"/>
                    </a:ext>
                  </a:extLst>
                </a:gridCol>
                <a:gridCol w="1396960">
                  <a:extLst>
                    <a:ext uri="{9D8B030D-6E8A-4147-A177-3AD203B41FA5}">
                      <a16:colId xmlns:a16="http://schemas.microsoft.com/office/drawing/2014/main" val="1884494983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MEMBER_NO(PK)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대출책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대출일자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반납일자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3275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조두환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930526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doohwancho526@gmail.com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010-3577-4238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침착함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73494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1112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정현배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940913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gusqo104@naver.com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010-2204-4733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1112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달인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2018-10-18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286111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김수연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891220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smartmarvin@naver.com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010-9650-7730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차분함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6078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1114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이건훈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910907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leekeonhoon@gmail.com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010-9622-4100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1114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박력있음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38423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서동호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861003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seodh86@gmail.com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010-4931-3804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구수함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2018-10-20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7787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1116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이영현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940319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lyh.forest@gmail.com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010-3060-9094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1116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다정함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2018-10-24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44254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1117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최원정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940422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wjchoi2015@gmail.com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010-3124-8442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1117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언어의달인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2018-10-16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5699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임동원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941118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idw7868@hanmail.net 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010-4145-7868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1118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굵은목소리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2018-10-22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2018-10-27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0189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90/01/01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18/01/01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18/01/01</a:t>
                      </a:r>
                    </a:p>
                  </a:txBody>
                  <a:tcPr marL="6558" marR="6558" marT="65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18186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F3A847-DEB3-4B06-A0D8-FBC77E82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83368"/>
              </p:ext>
            </p:extLst>
          </p:nvPr>
        </p:nvGraphicFramePr>
        <p:xfrm>
          <a:off x="227552" y="1392768"/>
          <a:ext cx="9499326" cy="737429"/>
        </p:xfrm>
        <a:graphic>
          <a:graphicData uri="http://schemas.openxmlformats.org/drawingml/2006/table">
            <a:tbl>
              <a:tblPr/>
              <a:tblGrid>
                <a:gridCol w="986269">
                  <a:extLst>
                    <a:ext uri="{9D8B030D-6E8A-4147-A177-3AD203B41FA5}">
                      <a16:colId xmlns:a16="http://schemas.microsoft.com/office/drawing/2014/main" val="2695453129"/>
                    </a:ext>
                  </a:extLst>
                </a:gridCol>
                <a:gridCol w="2294373">
                  <a:extLst>
                    <a:ext uri="{9D8B030D-6E8A-4147-A177-3AD203B41FA5}">
                      <a16:colId xmlns:a16="http://schemas.microsoft.com/office/drawing/2014/main" val="1530611580"/>
                    </a:ext>
                  </a:extLst>
                </a:gridCol>
                <a:gridCol w="2232082">
                  <a:extLst>
                    <a:ext uri="{9D8B030D-6E8A-4147-A177-3AD203B41FA5}">
                      <a16:colId xmlns:a16="http://schemas.microsoft.com/office/drawing/2014/main" val="3600958614"/>
                    </a:ext>
                  </a:extLst>
                </a:gridCol>
                <a:gridCol w="1007032">
                  <a:extLst>
                    <a:ext uri="{9D8B030D-6E8A-4147-A177-3AD203B41FA5}">
                      <a16:colId xmlns:a16="http://schemas.microsoft.com/office/drawing/2014/main" val="3234538082"/>
                    </a:ext>
                  </a:extLst>
                </a:gridCol>
                <a:gridCol w="612525">
                  <a:extLst>
                    <a:ext uri="{9D8B030D-6E8A-4147-A177-3AD203B41FA5}">
                      <a16:colId xmlns:a16="http://schemas.microsoft.com/office/drawing/2014/main" val="2859838266"/>
                    </a:ext>
                  </a:extLst>
                </a:gridCol>
                <a:gridCol w="1858338">
                  <a:extLst>
                    <a:ext uri="{9D8B030D-6E8A-4147-A177-3AD203B41FA5}">
                      <a16:colId xmlns:a16="http://schemas.microsoft.com/office/drawing/2014/main" val="2410128898"/>
                    </a:ext>
                  </a:extLst>
                </a:gridCol>
                <a:gridCol w="508707">
                  <a:extLst>
                    <a:ext uri="{9D8B030D-6E8A-4147-A177-3AD203B41FA5}">
                      <a16:colId xmlns:a16="http://schemas.microsoft.com/office/drawing/2014/main" val="3121141497"/>
                    </a:ext>
                  </a:extLst>
                </a:gridCol>
              </a:tblGrid>
              <a:tr h="264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표제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저작자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발행자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발행년도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자료이용하는곳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FK)</a:t>
                      </a: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98944"/>
                  </a:ext>
                </a:extLst>
              </a:tr>
              <a:tr h="473411"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98885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48" marR="5848" marT="5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31305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31D0A5-6968-466B-99FA-6B897B877985}"/>
              </a:ext>
            </a:extLst>
          </p:cNvPr>
          <p:cNvSpPr/>
          <p:nvPr/>
        </p:nvSpPr>
        <p:spPr>
          <a:xfrm>
            <a:off x="227552" y="96979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백업 테이블</a:t>
            </a:r>
            <a:endParaRPr lang="en-US" altLang="ko-KR" dirty="0"/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B1C4839F-AAF2-461B-8B2A-CE19EE83E604}"/>
              </a:ext>
            </a:extLst>
          </p:cNvPr>
          <p:cNvSpPr txBox="1">
            <a:spLocks/>
          </p:cNvSpPr>
          <p:nvPr/>
        </p:nvSpPr>
        <p:spPr>
          <a:xfrm>
            <a:off x="230601" y="334640"/>
            <a:ext cx="2420773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</a:rPr>
              <a:t> Ⅲ. DML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제목 2"/>
          <p:cNvSpPr>
            <a:spLocks noGrp="1"/>
          </p:cNvSpPr>
          <p:nvPr>
            <p:ph type="title"/>
          </p:nvPr>
        </p:nvSpPr>
        <p:spPr>
          <a:xfrm>
            <a:off x="230601" y="334640"/>
            <a:ext cx="2420773" cy="44466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Ⅲ. DML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2032F17D-1115-47D6-8895-AB939C49D1C5}"/>
              </a:ext>
            </a:extLst>
          </p:cNvPr>
          <p:cNvSpPr txBox="1">
            <a:spLocks/>
          </p:cNvSpPr>
          <p:nvPr/>
        </p:nvSpPr>
        <p:spPr>
          <a:xfrm>
            <a:off x="8654636" y="334640"/>
            <a:ext cx="1984376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ea"/>
              </a:rPr>
              <a:t> 1. 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DB2BE6-D3E4-4529-9587-35C8F44E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1923"/>
              </p:ext>
            </p:extLst>
          </p:nvPr>
        </p:nvGraphicFramePr>
        <p:xfrm>
          <a:off x="579282" y="1633491"/>
          <a:ext cx="8922059" cy="4500980"/>
        </p:xfrm>
        <a:graphic>
          <a:graphicData uri="http://schemas.openxmlformats.org/drawingml/2006/table">
            <a:tbl>
              <a:tblPr/>
              <a:tblGrid>
                <a:gridCol w="2093553">
                  <a:extLst>
                    <a:ext uri="{9D8B030D-6E8A-4147-A177-3AD203B41FA5}">
                      <a16:colId xmlns:a16="http://schemas.microsoft.com/office/drawing/2014/main" val="935876167"/>
                    </a:ext>
                  </a:extLst>
                </a:gridCol>
                <a:gridCol w="1036994">
                  <a:extLst>
                    <a:ext uri="{9D8B030D-6E8A-4147-A177-3AD203B41FA5}">
                      <a16:colId xmlns:a16="http://schemas.microsoft.com/office/drawing/2014/main" val="3420940671"/>
                    </a:ext>
                  </a:extLst>
                </a:gridCol>
                <a:gridCol w="3091415">
                  <a:extLst>
                    <a:ext uri="{9D8B030D-6E8A-4147-A177-3AD203B41FA5}">
                      <a16:colId xmlns:a16="http://schemas.microsoft.com/office/drawing/2014/main" val="3529226033"/>
                    </a:ext>
                  </a:extLst>
                </a:gridCol>
                <a:gridCol w="1663103">
                  <a:extLst>
                    <a:ext uri="{9D8B030D-6E8A-4147-A177-3AD203B41FA5}">
                      <a16:colId xmlns:a16="http://schemas.microsoft.com/office/drawing/2014/main" val="1969858560"/>
                    </a:ext>
                  </a:extLst>
                </a:gridCol>
                <a:gridCol w="1036994">
                  <a:extLst>
                    <a:ext uri="{9D8B030D-6E8A-4147-A177-3AD203B41FA5}">
                      <a16:colId xmlns:a16="http://schemas.microsoft.com/office/drawing/2014/main" val="2747773744"/>
                    </a:ext>
                  </a:extLst>
                </a:gridCol>
              </a:tblGrid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SUPPLIER_NO(PK)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45954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연경모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sonichyper@naver.com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010-7223-1606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03766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sujeongji.suji@gmail.com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010-5934-2564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692062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kimdom194@naver.com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010-7314-2211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사회과학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75807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eunjikim214@gmail.com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010-5262-1387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자연과학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514940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이융희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yoongheui@naver.com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010-2522-9442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기술과학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15380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terrorsiin0126@gmail.com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010-9638-3578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22741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박현서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cold3311@naver.com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010-9475-2609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380253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jmjscv1@naver.com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010-2816-6741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32336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김희건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khk376@naver.com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010-4527-3042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3116"/>
                  </a:ext>
                </a:extLst>
              </a:tr>
              <a:tr h="409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대출관리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6683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1941241-A73E-4510-8BC8-BADC41119CC6}"/>
              </a:ext>
            </a:extLst>
          </p:cNvPr>
          <p:cNvSpPr/>
          <p:nvPr/>
        </p:nvSpPr>
        <p:spPr>
          <a:xfrm>
            <a:off x="554882" y="1140326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도서 공급자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27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8</a:t>
            </a:fld>
            <a:endParaRPr lang="ko-KR" altLang="en-US" dirty="0">
              <a:latin typeface="+mn-ea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1E62C5E5-8ACE-4ACF-90FB-B89231D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01" y="334640"/>
            <a:ext cx="2420773" cy="44466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Ⅳ. </a:t>
            </a:r>
            <a:r>
              <a:rPr lang="ko-KR" altLang="en-US" dirty="0">
                <a:latin typeface="+mn-ea"/>
              </a:rPr>
              <a:t>기능 구형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60FE35-EAA0-42B7-9623-2B14EAA7DAED}"/>
              </a:ext>
            </a:extLst>
          </p:cNvPr>
          <p:cNvGrpSpPr/>
          <p:nvPr/>
        </p:nvGrpSpPr>
        <p:grpSpPr>
          <a:xfrm>
            <a:off x="62146" y="1001463"/>
            <a:ext cx="9938289" cy="5559599"/>
            <a:chOff x="62146" y="1001463"/>
            <a:chExt cx="9938289" cy="55595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6AC7E6-173B-4600-97DE-CACF8FCD4FC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0600" y="1001463"/>
              <a:ext cx="5320743" cy="254960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0B91BE-2518-43CB-8F65-29B992F56E3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0600" y="4057095"/>
              <a:ext cx="9185399" cy="238809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7AD116-69FC-40E4-825D-DE0F28272881}"/>
                </a:ext>
              </a:extLst>
            </p:cNvPr>
            <p:cNvSpPr/>
            <p:nvPr/>
          </p:nvSpPr>
          <p:spPr>
            <a:xfrm>
              <a:off x="62146" y="3897360"/>
              <a:ext cx="9938289" cy="2663702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14A870-8B8C-4EDA-A342-54D7579A7363}"/>
                </a:ext>
              </a:extLst>
            </p:cNvPr>
            <p:cNvSpPr/>
            <p:nvPr/>
          </p:nvSpPr>
          <p:spPr>
            <a:xfrm>
              <a:off x="1712403" y="3941221"/>
              <a:ext cx="4546354" cy="34576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1.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대출 불가능한 도서목록 테이블 실행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42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latin typeface="+mn-ea"/>
              </a:rPr>
              <a:pPr/>
              <a:t>9</a:t>
            </a:fld>
            <a:endParaRPr lang="ko-KR" altLang="en-US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5786B8-3BC1-4F25-9F7D-A78CC2D6C14E}"/>
              </a:ext>
            </a:extLst>
          </p:cNvPr>
          <p:cNvGrpSpPr/>
          <p:nvPr/>
        </p:nvGrpSpPr>
        <p:grpSpPr>
          <a:xfrm>
            <a:off x="124428" y="926104"/>
            <a:ext cx="9836320" cy="5634958"/>
            <a:chOff x="124428" y="926104"/>
            <a:chExt cx="9836320" cy="56349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348F47-5B65-4995-974B-E92374798A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1156762"/>
              <a:ext cx="9428304" cy="23378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EC502E-E92A-4BA5-9C18-607EF9C0287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9579" y="3625880"/>
              <a:ext cx="9339528" cy="233781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1B3FDE-DE64-4A49-95F0-81AA699CE72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9579" y="6037187"/>
              <a:ext cx="3781425" cy="5238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D672C4-24F4-4D5A-9C54-DC0220803EBC}"/>
                </a:ext>
              </a:extLst>
            </p:cNvPr>
            <p:cNvSpPr/>
            <p:nvPr/>
          </p:nvSpPr>
          <p:spPr>
            <a:xfrm>
              <a:off x="124428" y="3587546"/>
              <a:ext cx="9836320" cy="2376151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09DBA2-8F45-4099-B2C4-4889AD3E1BEA}"/>
                </a:ext>
              </a:extLst>
            </p:cNvPr>
            <p:cNvSpPr/>
            <p:nvPr/>
          </p:nvSpPr>
          <p:spPr>
            <a:xfrm>
              <a:off x="142337" y="926104"/>
              <a:ext cx="9818410" cy="2558848"/>
            </a:xfrm>
            <a:prstGeom prst="rect">
              <a:avLst/>
            </a:prstGeom>
            <a:noFill/>
            <a:ln w="9525">
              <a:solidFill>
                <a:srgbClr val="20403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1C1393-2C6D-4D29-AE0B-A6EF190F16F6}"/>
                </a:ext>
              </a:extLst>
            </p:cNvPr>
            <p:cNvSpPr/>
            <p:nvPr/>
          </p:nvSpPr>
          <p:spPr>
            <a:xfrm>
              <a:off x="1321785" y="964713"/>
              <a:ext cx="3718527" cy="29591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2.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대출 가능한 도서목록 테이블 실행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18DC31-9065-40DC-855A-17C36D4449C3}"/>
                </a:ext>
              </a:extLst>
            </p:cNvPr>
            <p:cNvSpPr/>
            <p:nvPr/>
          </p:nvSpPr>
          <p:spPr>
            <a:xfrm>
              <a:off x="1884871" y="3645303"/>
              <a:ext cx="3155441" cy="29591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3.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새로운 도서 정보 입력 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A58A75-17B1-45D9-916A-B78DDFCF1330}"/>
                </a:ext>
              </a:extLst>
            </p:cNvPr>
            <p:cNvSpPr/>
            <p:nvPr/>
          </p:nvSpPr>
          <p:spPr>
            <a:xfrm>
              <a:off x="159578" y="5038043"/>
              <a:ext cx="9339528" cy="2959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algn="ctr" defTabSz="1042959" eaLnBrk="0" latinLnBrk="0" hangingPunct="0">
                <a:lnSpc>
                  <a:spcPct val="90000"/>
                </a:lnSpc>
                <a:buSzPct val="140000"/>
              </a:pP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0D4DEA-3544-4235-9762-478F4DD8DB43}"/>
                </a:ext>
              </a:extLst>
            </p:cNvPr>
            <p:cNvSpPr/>
            <p:nvPr/>
          </p:nvSpPr>
          <p:spPr>
            <a:xfrm>
              <a:off x="1884871" y="4575002"/>
              <a:ext cx="4546354" cy="29591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1591" indent="-101591" defTabSz="1042959" eaLnBrk="0" latinLnBrk="0" hangingPunct="0">
                <a:lnSpc>
                  <a:spcPct val="90000"/>
                </a:lnSpc>
                <a:buSzPct val="140000"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4.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기존 도서 정보 삭제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백업 트리거 구동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</p:grpSp>
      <p:sp>
        <p:nvSpPr>
          <p:cNvPr id="20" name="제목 2">
            <a:extLst>
              <a:ext uri="{FF2B5EF4-FFF2-40B4-BE49-F238E27FC236}">
                <a16:creationId xmlns:a16="http://schemas.microsoft.com/office/drawing/2014/main" id="{B61FE827-0D58-4739-8822-2E728228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352425"/>
            <a:ext cx="1984376" cy="4445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 Ⅳ. </a:t>
            </a:r>
            <a:r>
              <a:rPr lang="ko-KR" altLang="en-US" dirty="0">
                <a:latin typeface="+mn-ea"/>
              </a:rPr>
              <a:t>기능 구형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110792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Report_Samil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6851"/>
        </a:solidFill>
        <a:ln w="9525">
          <a:solidFill>
            <a:schemeClr val="bg1">
              <a:lumMod val="75000"/>
            </a:schemeClr>
          </a:solidFill>
        </a:ln>
        <a:effectLst/>
      </a:spPr>
      <a:bodyPr anchor="ctr"/>
      <a:lstStyle>
        <a:defPPr marL="101591" indent="-101591" algn="ctr" defTabSz="1042959" eaLnBrk="0" latinLnBrk="0" hangingPunct="0">
          <a:lnSpc>
            <a:spcPct val="90000"/>
          </a:lnSpc>
          <a:buSzPct val="140000"/>
          <a:defRPr sz="1100" dirty="0">
            <a:solidFill>
              <a:prstClr val="white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headEnd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10893</TotalTime>
  <Words>903</Words>
  <Application>Microsoft Office PowerPoint</Application>
  <PresentationFormat>사용자 지정</PresentationFormat>
  <Paragraphs>415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Calibri</vt:lpstr>
      <vt:lpstr>Wingdings</vt:lpstr>
      <vt:lpstr>Georgia</vt:lpstr>
      <vt:lpstr>Optima</vt:lpstr>
      <vt:lpstr>Arial</vt:lpstr>
      <vt:lpstr>Report_Samil</vt:lpstr>
      <vt:lpstr>1_Report_Samil</vt:lpstr>
      <vt:lpstr>2_Report_Samil</vt:lpstr>
      <vt:lpstr>3_Report_Samil</vt:lpstr>
      <vt:lpstr>BookStore 도서 및 고객 관리 시스템</vt:lpstr>
      <vt:lpstr>Ⅰ. DDL</vt:lpstr>
      <vt:lpstr>Ⅰ. DDL</vt:lpstr>
      <vt:lpstr>Ⅱ. Trigger</vt:lpstr>
      <vt:lpstr> Ⅲ. DML</vt:lpstr>
      <vt:lpstr>PowerPoint 프레젠테이션</vt:lpstr>
      <vt:lpstr> Ⅲ. DML</vt:lpstr>
      <vt:lpstr> Ⅳ. 기능 구형</vt:lpstr>
      <vt:lpstr> Ⅳ. 기능 구형</vt:lpstr>
      <vt:lpstr> Ⅳ. 기능 구형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ABLE_consulting</dc:creator>
  <cp:lastModifiedBy>민재 진</cp:lastModifiedBy>
  <cp:revision>1075</cp:revision>
  <cp:lastPrinted>2016-05-03T08:22:31Z</cp:lastPrinted>
  <dcterms:created xsi:type="dcterms:W3CDTF">2014-07-29T03:01:51Z</dcterms:created>
  <dcterms:modified xsi:type="dcterms:W3CDTF">2018-10-25T05:23:33Z</dcterms:modified>
</cp:coreProperties>
</file>