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729" r:id="rId24"/>
    <p:sldMasterId id="2147483730" r:id="rId26"/>
  </p:sldMasterIdLst>
  <p:notesMasterIdLst>
    <p:notesMasterId r:id="rId28"/>
  </p:notesMasterIdLst>
  <p:sldIdLst>
    <p:sldId id="256" r:id="rId30"/>
    <p:sldId id="258" r:id="rId31"/>
    <p:sldId id="274" r:id="rId33"/>
    <p:sldId id="275" r:id="rId35"/>
    <p:sldId id="276" r:id="rId37"/>
    <p:sldId id="284" r:id="rId39"/>
    <p:sldId id="287" r:id="rId41"/>
    <p:sldId id="289" r:id="rId43"/>
    <p:sldId id="292" r:id="rId45"/>
    <p:sldId id="273" r:id="rId47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eong JI" initials="S.JI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3384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94668"/>
  </p:normalViewPr>
  <p:slideViewPr>
    <p:cSldViewPr snapToGrid="0" snapToObjects="1">
      <p:cViewPr varScale="1">
        <p:scale>
          <a:sx n="92" d="100"/>
          <a:sy n="92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notesMaster" Target="notesMasters/notesMaster1.xml"></Relationship><Relationship Id="rId30" Type="http://schemas.openxmlformats.org/officeDocument/2006/relationships/slide" Target="slides/slide1.xml"></Relationship><Relationship Id="rId31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7" Type="http://schemas.openxmlformats.org/officeDocument/2006/relationships/slide" Target="slides/slide5.xml"></Relationship><Relationship Id="rId39" Type="http://schemas.openxmlformats.org/officeDocument/2006/relationships/slide" Target="slides/slide6.xml"></Relationship><Relationship Id="rId41" Type="http://schemas.openxmlformats.org/officeDocument/2006/relationships/slide" Target="slides/slide7.xml"></Relationship><Relationship Id="rId43" Type="http://schemas.openxmlformats.org/officeDocument/2006/relationships/slide" Target="slides/slide8.xml"></Relationship><Relationship Id="rId45" Type="http://schemas.openxmlformats.org/officeDocument/2006/relationships/slide" Target="slides/slide9.xml"></Relationship><Relationship Id="rId47" Type="http://schemas.openxmlformats.org/officeDocument/2006/relationships/slide" Target="slides/slide10.xml"></Relationship><Relationship Id="rId49" Type="http://schemas.openxmlformats.org/officeDocument/2006/relationships/commentAuthors" Target="commentAuthors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09:51:12.372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9T09:51:12.372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98B6-97A6-4446-8F2C-0A855240450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84F55-4D86-264B-88CA-F1F6C3E475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30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a91d00d5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a91d00d5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20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91d00d5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91d00d5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0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91d00d5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91d00d5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3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91d00d5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91d00d5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21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91d00d5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91d00d5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43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a91d00d5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a91d00d5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8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온라인 이미지 개체 틀 13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3" name="텍스트 개체 틀 13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온라인 이미지 개체 틀 131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33" name="텍스트 개체 틀 13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온라인 이미지 개체 틀 247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49" name="텍스트 개체 틀 248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68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355"/>
            <a:ext cx="6858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8035" cy="365760"/>
          </a:xfrm>
        </p:spPr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735" cy="36576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8035" cy="365760"/>
          </a:xfrm>
        </p:spPr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72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648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7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3766000"/>
            <a:ext cx="73704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6" y="0"/>
            <a:ext cx="40851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203275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1" y="789"/>
            <a:ext cx="2250363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6" y="789"/>
            <a:ext cx="2250363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6784"/>
            <a:ext cx="1851283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3" y="5623805"/>
            <a:ext cx="2389068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0" y="5407536"/>
            <a:ext cx="2795415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2430444"/>
            <a:ext cx="53613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1" y="4550877"/>
            <a:ext cx="53613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977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1" y="3079200"/>
            <a:ext cx="43869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3" y="5281487"/>
            <a:ext cx="2910145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50" y="3"/>
            <a:ext cx="2795415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5" y="2328133"/>
            <a:ext cx="53775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575530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1" name="Google Shape;51;p4"/>
          <p:cNvSpPr/>
          <p:nvPr/>
        </p:nvSpPr>
        <p:spPr>
          <a:xfrm>
            <a:off x="31" y="3766000"/>
            <a:ext cx="73704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" name="Google Shape;52;p4"/>
          <p:cNvSpPr/>
          <p:nvPr/>
        </p:nvSpPr>
        <p:spPr>
          <a:xfrm>
            <a:off x="203226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1" y="1127467"/>
            <a:ext cx="75057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1" y="2654300"/>
            <a:ext cx="75057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868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8" name="Google Shape;58;p5"/>
          <p:cNvSpPr/>
          <p:nvPr/>
        </p:nvSpPr>
        <p:spPr>
          <a:xfrm>
            <a:off x="31" y="3766000"/>
            <a:ext cx="73704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9" name="Google Shape;59;p5"/>
          <p:cNvSpPr/>
          <p:nvPr/>
        </p:nvSpPr>
        <p:spPr>
          <a:xfrm>
            <a:off x="203226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1" y="1127467"/>
            <a:ext cx="75057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1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2654300"/>
            <a:ext cx="36861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6829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6" name="Google Shape;66;p6"/>
          <p:cNvSpPr/>
          <p:nvPr/>
        </p:nvSpPr>
        <p:spPr>
          <a:xfrm>
            <a:off x="31" y="3766000"/>
            <a:ext cx="73704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7" name="Google Shape;67;p6"/>
          <p:cNvSpPr/>
          <p:nvPr/>
        </p:nvSpPr>
        <p:spPr>
          <a:xfrm>
            <a:off x="203226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1" y="1127467"/>
            <a:ext cx="75057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08340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2" name="Google Shape;72;p7"/>
          <p:cNvSpPr/>
          <p:nvPr/>
        </p:nvSpPr>
        <p:spPr>
          <a:xfrm>
            <a:off x="31" y="3766000"/>
            <a:ext cx="73704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3" name="Google Shape;73;p7"/>
          <p:cNvSpPr/>
          <p:nvPr/>
        </p:nvSpPr>
        <p:spPr>
          <a:xfrm>
            <a:off x="203226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1" y="1127467"/>
            <a:ext cx="37092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3092067"/>
            <a:ext cx="37092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787645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73692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9" name="Google Shape;79;p8"/>
          <p:cNvSpPr/>
          <p:nvPr/>
        </p:nvSpPr>
        <p:spPr>
          <a:xfrm flipH="1">
            <a:off x="3583211" y="2072151"/>
            <a:ext cx="55605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2" y="-158"/>
            <a:ext cx="2251347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6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3" y="6029500"/>
            <a:ext cx="1593307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4" y="1657"/>
            <a:ext cx="3257455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30" y="1734861"/>
            <a:ext cx="63669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27216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9"/>
          <p:cNvSpPr/>
          <p:nvPr/>
        </p:nvSpPr>
        <p:spPr>
          <a:xfrm>
            <a:off x="31" y="3766000"/>
            <a:ext cx="73704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8" name="Google Shape;98;p9"/>
          <p:cNvSpPr/>
          <p:nvPr/>
        </p:nvSpPr>
        <p:spPr>
          <a:xfrm>
            <a:off x="203226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1" y="1127467"/>
            <a:ext cx="64242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1" y="2067600"/>
            <a:ext cx="58599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1" y="3289400"/>
            <a:ext cx="58599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7015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82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3766000"/>
            <a:ext cx="73704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2067600"/>
            <a:ext cx="55614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6" name="Google Shape;106;p10"/>
          <p:cNvSpPr/>
          <p:nvPr/>
        </p:nvSpPr>
        <p:spPr>
          <a:xfrm>
            <a:off x="203226" y="275000"/>
            <a:ext cx="87375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6" y="5551333"/>
            <a:ext cx="74151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91252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3778767"/>
            <a:ext cx="35748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5492770"/>
            <a:ext cx="2520952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0" y="3"/>
            <a:ext cx="2795415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1" y="1845133"/>
            <a:ext cx="63723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1" y="3818467"/>
            <a:ext cx="63723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311143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01258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635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78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74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500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374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58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51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510224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8329-20EF-D340-A435-1821F53B792C}" type="datetimeFigureOut">
              <a:rPr kumimoji="1" lang="ko-KR" altLang="en-US" smtClean="0"/>
              <a:t>2018. 12. 19.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5B3A-AE18-9D43-A68D-38070B0362B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11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5" y="6058224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48689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1.jpg"></Relationship><Relationship Id="rId2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1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4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image" Target="../media/image7.png"></Relationship><Relationship Id="rId3" Type="http://schemas.openxmlformats.org/officeDocument/2006/relationships/image" Target="../media/image2.png"></Relationship><Relationship Id="rId7" Type="http://schemas.openxmlformats.org/officeDocument/2006/relationships/image" Target="../media/image6.jpg"></Relationship><Relationship Id="rId2" Type="http://schemas.openxmlformats.org/officeDocument/2006/relationships/notesSlide" Target="../notesSlides/notesSlide3.xml"></Relationship><Relationship Id="rId6" Type="http://schemas.openxmlformats.org/officeDocument/2006/relationships/image" Target="../media/image5.png"></Relationship><Relationship Id="rId5" Type="http://schemas.openxmlformats.org/officeDocument/2006/relationships/image" Target="../media/image4.png"></Relationship><Relationship Id="rId10" Type="http://schemas.openxmlformats.org/officeDocument/2006/relationships/image" Target="../media/image9.png"></Relationship><Relationship Id="rId4" Type="http://schemas.openxmlformats.org/officeDocument/2006/relationships/image" Target="../media/image3.png"></Relationship><Relationship Id="rId9" Type="http://schemas.openxmlformats.org/officeDocument/2006/relationships/image" Target="../media/image8.png"></Relationship><Relationship Id="rId11" Type="http://schemas.openxmlformats.org/officeDocument/2006/relationships/slideLayout" Target="../slideLayouts/slideLayout14.xml"></Relationship><Relationship Id="rId12" Type="http://schemas.openxmlformats.org/officeDocument/2006/relationships/comments" Target="../comments/commen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comments" Target="../comments/comment2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2" Type="http://schemas.openxmlformats.org/officeDocument/2006/relationships/notesSlide" Target="../notesSlides/notesSlide5.xml"></Relationship><Relationship Id="rId5" Type="http://schemas.openxmlformats.org/officeDocument/2006/relationships/image" Target="../media/image12.png"></Relationship><Relationship Id="rId4" Type="http://schemas.openxmlformats.org/officeDocument/2006/relationships/image" Target="../media/image11.png"></Relationship><Relationship Id="rId6" Type="http://schemas.openxmlformats.org/officeDocument/2006/relationships/slideLayout" Target="../slideLayouts/slideLayout14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notesSlide" Target="../notesSlides/notesSlide6.xml"></Relationship><Relationship Id="rId6" Type="http://schemas.openxmlformats.org/officeDocument/2006/relationships/image" Target="../media/image18.png"></Relationship><Relationship Id="rId5" Type="http://schemas.openxmlformats.org/officeDocument/2006/relationships/image" Target="../media/image9.png"></Relationship><Relationship Id="rId4" Type="http://schemas.openxmlformats.org/officeDocument/2006/relationships/image" Target="../media/image17.png"></Relationship><Relationship Id="rId7" Type="http://schemas.openxmlformats.org/officeDocument/2006/relationships/slideLayout" Target="../slideLayouts/slideLayout14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667140441.png"></Relationship><Relationship Id="rId3" Type="http://schemas.openxmlformats.org/officeDocument/2006/relationships/image" Target="../media/fImage525934068467.png"></Relationship><Relationship Id="rId4" Type="http://schemas.openxmlformats.org/officeDocument/2006/relationships/image" Target="../media/image19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slideLayout" Target="../slideLayouts/slideLayout14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69024056334.png"></Relationship><Relationship Id="rId3" Type="http://schemas.openxmlformats.org/officeDocument/2006/relationships/image" Target="../media/fImage68444076500.png"></Relationship><Relationship Id="rId4" Type="http://schemas.openxmlformats.org/officeDocument/2006/relationships/image" Target="../media/fImage96524139169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14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image1.jp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958CB8-1FF3-9C4A-8DFC-A8625B7D63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E46E29-54DF-8640-8B1C-462D8ADAE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03045"/>
            <a:ext cx="7773035" cy="224472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500" cap="none" dirty="0" smtClean="0" b="1" strike="noStrike">
                <a:latin typeface="Arial" charset="0"/>
                <a:ea typeface="Arial" charset="0"/>
              </a:rPr>
              <a:t>기업가치 평가 분석</a:t>
            </a:r>
            <a:endParaRPr lang="ko-KR" altLang="en-US" sz="6500" cap="none" dirty="0" smtClean="0" b="1" strike="noStrike">
              <a:latin typeface="Arial" charset="0"/>
              <a:ea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CE769-DE6F-714B-BC6C-0C428B686309}"/>
              </a:ext>
            </a:extLst>
          </p:cNvPr>
          <p:cNvSpPr txBox="1"/>
          <p:nvPr/>
        </p:nvSpPr>
        <p:spPr>
          <a:xfrm>
            <a:off x="447675" y="410210"/>
            <a:ext cx="3197225" cy="11385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002060"/>
                </a:solidFill>
                <a:latin typeface="Arial" charset="0"/>
                <a:ea typeface="Arial" charset="0"/>
              </a:rPr>
              <a:t>혁신성장 청년인재 집중양성 과정</a:t>
            </a:r>
            <a:endParaRPr lang="ko-KR" altLang="en-US" sz="1600" cap="none" dirty="0" smtClean="0" b="0" strike="noStrike">
              <a:solidFill>
                <a:srgbClr val="00206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rgbClr val="002060"/>
                </a:solidFill>
                <a:latin typeface="Arial" charset="0"/>
                <a:ea typeface="Arial" charset="0"/>
              </a:rPr>
              <a:t>2018-12-19</a:t>
            </a:r>
            <a:endParaRPr lang="ko-KR" altLang="en-US" sz="1600" cap="none" dirty="0" smtClean="0" b="0" strike="noStrike">
              <a:solidFill>
                <a:srgbClr val="00206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002060"/>
                </a:solidFill>
                <a:latin typeface="BM DoHyeon OTF" charset="0"/>
                <a:ea typeface="BM DoHyeon OTF" charset="0"/>
              </a:rPr>
              <a:t/>
            </a:r>
            <a:br>
              <a:rPr lang="en-US" altLang="ko-KR" sz="1800" cap="none" dirty="0" smtClean="0" b="0" strike="noStrike">
                <a:solidFill>
                  <a:srgbClr val="002060"/>
                </a:solidFill>
                <a:latin typeface="BM DoHyeon OTF" charset="0"/>
                <a:ea typeface="BM DoHyeon OTF" charset="0"/>
              </a:rPr>
            </a:br>
            <a:endParaRPr lang="ko-KR" altLang="en-US" sz="1800" cap="none" dirty="0" smtClean="0" b="0" strike="noStrike">
              <a:solidFill>
                <a:srgbClr val="002060"/>
              </a:solidFill>
              <a:latin typeface="BM DoHyeon OTF" charset="0"/>
              <a:ea typeface="BM DoHyeon OTF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1E18E6-EE18-4547-8A95-6C35FD7E0990}"/>
              </a:ext>
            </a:extLst>
          </p:cNvPr>
          <p:cNvSpPr/>
          <p:nvPr/>
        </p:nvSpPr>
        <p:spPr>
          <a:xfrm>
            <a:off x="221615" y="242570"/>
            <a:ext cx="8700770" cy="637286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398F8C-6A38-7246-BFB4-87C65AEC1F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1" name="Google Shape;251;p29"/>
          <p:cNvSpPr txBox="1">
            <a:spLocks noGrp="1"/>
          </p:cNvSpPr>
          <p:nvPr>
            <p:ph type="ctrTitle"/>
          </p:nvPr>
        </p:nvSpPr>
        <p:spPr>
          <a:xfrm>
            <a:off x="1721485" y="2607945"/>
            <a:ext cx="5700395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" altLang="en-US" sz="4500" b="1">
                <a:solidFill>
                  <a:srgbClr val="000000"/>
                </a:solidFill>
              </a:rPr>
              <a:t>감사합니다</a:t>
            </a:r>
            <a:endParaRPr sz="4500" b="1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76569D-BEC7-4344-B92B-631F3EEF0C2F}"/>
              </a:ext>
            </a:extLst>
          </p:cNvPr>
          <p:cNvSpPr/>
          <p:nvPr/>
        </p:nvSpPr>
        <p:spPr>
          <a:xfrm>
            <a:off x="221615" y="242570"/>
            <a:ext cx="8700770" cy="637286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925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75285" y="512445"/>
            <a:ext cx="4057015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" b="1" dirty="0">
                <a:solidFill>
                  <a:srgbClr val="000000"/>
                </a:solidFill>
              </a:rPr>
              <a:t>※ </a:t>
            </a:r>
            <a:r>
              <a:rPr lang="ko" b="1" dirty="0">
                <a:solidFill>
                  <a:srgbClr val="000000"/>
                </a:solidFill>
              </a:rPr>
              <a:t>프로젝트 개요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75285" y="1828800"/>
            <a:ext cx="8368030" cy="4406265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285750" indent="-285750" algn="l" fontAlgn="auto" defTabSz="12192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목적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: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기업가치평가를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위한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모델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수립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플랫폼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구축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12192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endParaRPr lang="ko-KR" altLang="en-US" sz="18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5750" indent="-285750" algn="l" fontAlgn="auto" defTabSz="12192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: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삼성전자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기업가치평가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분석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12192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endParaRPr lang="ko-KR" altLang="en-US" sz="18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85750" indent="-285750" algn="l" fontAlgn="auto" defTabSz="12192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v"/>
            </a:pP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프로젝트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구성</a:t>
            </a:r>
            <a:r>
              <a:rPr lang="en-US" altLang="ko-KR" sz="18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:</a:t>
            </a:r>
            <a:endParaRPr lang="ko-KR" altLang="en-US" sz="18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139700" indent="0" algn="l" fontAlgn="auto" defTabSz="1219200" eaLnBrk="0" latinLnBrk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596900" indent="0" algn="l" fontAlgn="auto" defTabSz="1219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1.   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분석개발환경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구축</a:t>
            </a:r>
            <a:endParaRPr lang="ko-KR" altLang="en-US" sz="16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  <a:p>
            <a:pPr marL="596900" indent="0" algn="l" fontAlgn="auto" defTabSz="1219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2.   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기업가치평가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분석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모델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수립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endParaRPr lang="ko-KR" altLang="en-US" sz="1600" cap="none" dirty="0" smtClean="0" b="1" strike="noStrike">
              <a:solidFill>
                <a:srgbClr val="434343"/>
              </a:solidFill>
              <a:latin typeface="Arial" charset="0"/>
              <a:ea typeface="Arial" charset="0"/>
            </a:endParaRPr>
          </a:p>
          <a:p>
            <a:pPr marL="596900" indent="0" algn="l" fontAlgn="auto" defTabSz="1219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3.   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데이터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수집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크롤링</a:t>
            </a:r>
            <a:endParaRPr lang="ko-KR" altLang="en-US" sz="16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  <a:p>
            <a:pPr marL="596900" indent="0" algn="l" fontAlgn="auto" defTabSz="1219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4.   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데이터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정제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분석 후 데이터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DB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저장</a:t>
            </a:r>
            <a:endParaRPr lang="ko-KR" altLang="en-US" sz="16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  <a:p>
            <a:pPr marL="596900" indent="0" algn="l" fontAlgn="auto" defTabSz="12192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5.   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데이터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도출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및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cap="none" dirty="0" smtClean="0" b="1" strike="noStrike">
                <a:solidFill>
                  <a:srgbClr val="434343"/>
                </a:solidFill>
                <a:latin typeface="맑은 고딕" charset="0"/>
                <a:ea typeface="맑은 고딕" charset="0"/>
              </a:rPr>
              <a:t>활용</a:t>
            </a:r>
            <a:endParaRPr lang="ko-KR" altLang="en-US" sz="1600" cap="none" dirty="0" smtClean="0" b="1" strike="noStrike">
              <a:solidFill>
                <a:srgbClr val="434343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12192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8DB0A-5562-B24A-889A-D9BBAA519BDD}"/>
              </a:ext>
            </a:extLst>
          </p:cNvPr>
          <p:cNvSpPr/>
          <p:nvPr/>
        </p:nvSpPr>
        <p:spPr>
          <a:xfrm>
            <a:off x="111125" y="1243965"/>
            <a:ext cx="8922385" cy="233680"/>
          </a:xfrm>
          <a:prstGeom prst="rect">
            <a:avLst/>
          </a:prstGeom>
          <a:solidFill>
            <a:srgbClr val="233841"/>
          </a:solidFill>
          <a:ln>
            <a:solidFill>
              <a:srgbClr val="233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423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75285" y="512445"/>
            <a:ext cx="4057015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" b="1" dirty="0">
                <a:solidFill>
                  <a:srgbClr val="000000"/>
                </a:solidFill>
              </a:rPr>
              <a:t>1</a:t>
            </a:r>
            <a:r>
              <a:rPr lang="en-US" altLang="ko-KR" b="1" dirty="0">
                <a:solidFill>
                  <a:srgbClr val="000000"/>
                </a:solidFill>
              </a:rPr>
              <a:t>.</a:t>
            </a:r>
            <a:r>
              <a:rPr lang="ko-KR" altLang="en-US" b="1" dirty="0">
                <a:solidFill>
                  <a:srgbClr val="000000"/>
                </a:solidFill>
              </a:rPr>
              <a:t> </a:t>
            </a:r>
            <a:r>
              <a:rPr lang="ko" altLang="ko-KR" b="1" dirty="0">
                <a:solidFill>
                  <a:srgbClr val="000000"/>
                </a:solidFill>
              </a:rPr>
              <a:t>분석 개발 환경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8DB0A-5562-B24A-889A-D9BBAA519BDD}"/>
              </a:ext>
            </a:extLst>
          </p:cNvPr>
          <p:cNvSpPr/>
          <p:nvPr/>
        </p:nvSpPr>
        <p:spPr>
          <a:xfrm>
            <a:off x="111125" y="1243965"/>
            <a:ext cx="8922385" cy="233680"/>
          </a:xfrm>
          <a:prstGeom prst="rect">
            <a:avLst/>
          </a:prstGeom>
          <a:solidFill>
            <a:srgbClr val="233841"/>
          </a:solidFill>
          <a:ln>
            <a:solidFill>
              <a:srgbClr val="233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Google Shape;143;p15">
            <a:extLst>
              <a:ext uri="{FF2B5EF4-FFF2-40B4-BE49-F238E27FC236}">
                <a16:creationId xmlns:a16="http://schemas.microsoft.com/office/drawing/2014/main" id="{28C92065-E697-0641-AF6B-D02D44BE8B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765" y="3366770"/>
            <a:ext cx="1875790" cy="63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4;p15">
            <a:extLst>
              <a:ext uri="{FF2B5EF4-FFF2-40B4-BE49-F238E27FC236}">
                <a16:creationId xmlns:a16="http://schemas.microsoft.com/office/drawing/2014/main" id="{1F698F9E-11BA-1D4D-AC02-B68E91978F2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735" y="4394200"/>
            <a:ext cx="1316990" cy="10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5;p15">
            <a:extLst>
              <a:ext uri="{FF2B5EF4-FFF2-40B4-BE49-F238E27FC236}">
                <a16:creationId xmlns:a16="http://schemas.microsoft.com/office/drawing/2014/main" id="{5366460F-FB1F-624A-8338-F2222406B94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1095" y="3282315"/>
            <a:ext cx="895350" cy="79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6;p15">
            <a:extLst>
              <a:ext uri="{FF2B5EF4-FFF2-40B4-BE49-F238E27FC236}">
                <a16:creationId xmlns:a16="http://schemas.microsoft.com/office/drawing/2014/main" id="{F0787E39-B752-4649-B1A5-B3B3807F78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3285" y="3075940"/>
            <a:ext cx="1014730" cy="114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7;p15">
            <a:extLst>
              <a:ext uri="{FF2B5EF4-FFF2-40B4-BE49-F238E27FC236}">
                <a16:creationId xmlns:a16="http://schemas.microsoft.com/office/drawing/2014/main" id="{F4EBFCCC-965B-F640-B0D6-BF2C0EB9A0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8375" y="3230245"/>
            <a:ext cx="102489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8;p15">
            <a:extLst>
              <a:ext uri="{FF2B5EF4-FFF2-40B4-BE49-F238E27FC236}">
                <a16:creationId xmlns:a16="http://schemas.microsoft.com/office/drawing/2014/main" id="{EB387D50-A29D-AD4D-AB1E-E0A86EBB0F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4860" y="4394835"/>
            <a:ext cx="1392555" cy="65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9;p15">
            <a:extLst>
              <a:ext uri="{FF2B5EF4-FFF2-40B4-BE49-F238E27FC236}">
                <a16:creationId xmlns:a16="http://schemas.microsoft.com/office/drawing/2014/main" id="{EC0EBB4F-5BED-034B-AEB2-B2FC4871AE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29505" y="4328795"/>
            <a:ext cx="1156970" cy="7880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>
            <a:spLocks/>
          </p:cNvSpPr>
          <p:nvPr/>
        </p:nvSpPr>
        <p:spPr>
          <a:xfrm rot="0">
            <a:off x="375285" y="2048510"/>
            <a:ext cx="2457450" cy="923925"/>
          </a:xfrm>
          <a:prstGeom prst="rect"/>
          <a:solidFill>
            <a:srgbClr val="1F353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데이터</a:t>
            </a: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수집</a:t>
            </a: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 / </a:t>
            </a: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크롤링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 rot="0">
            <a:off x="2953385" y="2044065"/>
            <a:ext cx="3542030" cy="923925"/>
          </a:xfrm>
          <a:prstGeom prst="rect"/>
          <a:solidFill>
            <a:srgbClr val="1F353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데이터</a:t>
            </a: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정제</a:t>
            </a: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 / </a:t>
            </a: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가공</a:t>
            </a: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 / </a:t>
            </a: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분석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 rot="0">
            <a:off x="6617335" y="2044065"/>
            <a:ext cx="2139315" cy="923925"/>
          </a:xfrm>
          <a:prstGeom prst="rect"/>
          <a:solidFill>
            <a:srgbClr val="1F353E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데이터</a:t>
            </a: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 </a:t>
            </a: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저장</a:t>
            </a: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17BB7-542F-524F-8F1C-73C9177B9BD5}"/>
              </a:ext>
            </a:extLst>
          </p:cNvPr>
          <p:cNvSpPr/>
          <p:nvPr/>
        </p:nvSpPr>
        <p:spPr>
          <a:xfrm>
            <a:off x="493395" y="2971800"/>
            <a:ext cx="2185035" cy="26943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B5819A-199A-714A-8681-F381E8CBDC5C}"/>
              </a:ext>
            </a:extLst>
          </p:cNvPr>
          <p:cNvSpPr/>
          <p:nvPr/>
        </p:nvSpPr>
        <p:spPr>
          <a:xfrm>
            <a:off x="3112770" y="2962275"/>
            <a:ext cx="3232785" cy="26943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A8C99F-BC6C-724F-B479-F8103B8B2FA5}"/>
              </a:ext>
            </a:extLst>
          </p:cNvPr>
          <p:cNvSpPr/>
          <p:nvPr/>
        </p:nvSpPr>
        <p:spPr>
          <a:xfrm>
            <a:off x="6756400" y="2962275"/>
            <a:ext cx="1875155" cy="26943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9BE0783-E28F-B24F-B565-AAB14A66916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70" y="4229100"/>
            <a:ext cx="1279525" cy="1136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092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75285" y="512445"/>
            <a:ext cx="5319395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" b="1" dirty="0">
                <a:solidFill>
                  <a:srgbClr val="000000"/>
                </a:solidFill>
              </a:rPr>
              <a:t>2</a:t>
            </a:r>
            <a:r>
              <a:rPr lang="en-US" altLang="ko-KR" b="1" dirty="0">
                <a:solidFill>
                  <a:srgbClr val="000000"/>
                </a:solidFill>
              </a:rPr>
              <a:t>.</a:t>
            </a:r>
            <a:r>
              <a:rPr lang="ko-KR" altLang="en-US" b="1" dirty="0">
                <a:solidFill>
                  <a:srgbClr val="000000"/>
                </a:solidFill>
              </a:rPr>
              <a:t> </a:t>
            </a:r>
            <a:r>
              <a:rPr lang="ko" altLang="ko-KR" b="1" dirty="0">
                <a:solidFill>
                  <a:srgbClr val="000000"/>
                </a:solidFill>
              </a:rPr>
              <a:t>기업가치평가 분석 모델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8DB0A-5562-B24A-889A-D9BBAA519BDD}"/>
              </a:ext>
            </a:extLst>
          </p:cNvPr>
          <p:cNvSpPr/>
          <p:nvPr/>
        </p:nvSpPr>
        <p:spPr>
          <a:xfrm>
            <a:off x="111125" y="1243965"/>
            <a:ext cx="8922385" cy="233680"/>
          </a:xfrm>
          <a:prstGeom prst="rect">
            <a:avLst/>
          </a:prstGeom>
          <a:solidFill>
            <a:srgbClr val="233841"/>
          </a:solidFill>
          <a:ln>
            <a:solidFill>
              <a:srgbClr val="233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375285" y="2952115"/>
            <a:ext cx="2457450" cy="831215"/>
          </a:xfrm>
          <a:prstGeom prst="rect"/>
          <a:solidFill>
            <a:srgbClr val="B8B8B8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FCFF</a:t>
            </a:r>
            <a:endParaRPr lang="ko-KR" altLang="en-US" sz="1600" cap="none" dirty="0" smtClean="0" b="1" strike="noStrike">
              <a:solidFill>
                <a:srgbClr val="23384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B17BB7-542F-524F-8F1C-73C9177B9BD5}"/>
              </a:ext>
            </a:extLst>
          </p:cNvPr>
          <p:cNvSpPr/>
          <p:nvPr/>
        </p:nvSpPr>
        <p:spPr>
          <a:xfrm>
            <a:off x="2831465" y="3011170"/>
            <a:ext cx="5896610" cy="69088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9CE4E9-8503-1B40-A618-85B84F86569B}"/>
              </a:ext>
            </a:extLst>
          </p:cNvPr>
          <p:cNvSpPr/>
          <p:nvPr/>
        </p:nvSpPr>
        <p:spPr>
          <a:xfrm>
            <a:off x="2901315" y="3173730"/>
            <a:ext cx="7412355" cy="37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2"/>
                </a:solidFill>
              </a:rPr>
              <a:t>* CFO + INT(1-Tax Rate) - CAPEX</a:t>
            </a: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375285" y="1798955"/>
            <a:ext cx="2457450" cy="923925"/>
          </a:xfrm>
          <a:prstGeom prst="rect"/>
          <a:solidFill>
            <a:srgbClr val="233841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DCF (</a:t>
            </a:r>
            <a:r>
              <a:rPr lang="en-US" altLang="ko-KR" sz="1800" cap="none" dirty="0" smtClean="0" b="1" strike="noStrike">
                <a:latin typeface="맑은 고딕" charset="0"/>
                <a:ea typeface="맑은 고딕" charset="0"/>
              </a:rPr>
              <a:t>현금흐름할인</a:t>
            </a:r>
            <a:r>
              <a:rPr lang="en-US" altLang="ko-KR" sz="1800" cap="none" dirty="0" smtClean="0" b="1" strike="noStrike">
                <a:latin typeface="Arial" charset="0"/>
                <a:ea typeface="Arial" charset="0"/>
              </a:rPr>
              <a:t>)</a:t>
            </a:r>
            <a:endParaRPr lang="ko-KR" altLang="en-US" sz="18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88AB73-459E-8244-8F08-D4593451FF6A}"/>
              </a:ext>
            </a:extLst>
          </p:cNvPr>
          <p:cNvSpPr/>
          <p:nvPr/>
        </p:nvSpPr>
        <p:spPr>
          <a:xfrm>
            <a:off x="2831465" y="1701800"/>
            <a:ext cx="5896610" cy="11137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129CF-AE28-6141-826D-E56F308CA253}"/>
              </a:ext>
            </a:extLst>
          </p:cNvPr>
          <p:cNvSpPr txBox="1"/>
          <p:nvPr/>
        </p:nvSpPr>
        <p:spPr>
          <a:xfrm>
            <a:off x="2901315" y="1908175"/>
            <a:ext cx="5896610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/>
                </a:solidFill>
              </a:rPr>
              <a:t>기업의 미래현금흐름을 할인하여 현재가치를 구하는 방법 </a:t>
            </a:r>
            <a:endParaRPr lang="en-US" altLang="ko-KR" sz="1400" b="1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" sz="1400" b="1" dirty="0">
                <a:solidFill>
                  <a:schemeClr val="bg2"/>
                </a:solidFill>
              </a:rPr>
              <a:t>* DCF = CF1/(1+r)^1 + CF2/(1+r)^2 + CF3/(1+r)^3 ...+ </a:t>
            </a:r>
            <a:r>
              <a:rPr lang="en-US" altLang="ko" sz="1400" b="1" dirty="0" err="1">
                <a:solidFill>
                  <a:schemeClr val="bg2"/>
                </a:solidFill>
              </a:rPr>
              <a:t>CFn</a:t>
            </a:r>
            <a:r>
              <a:rPr lang="en-US" altLang="ko" sz="1400" b="1" dirty="0">
                <a:solidFill>
                  <a:schemeClr val="bg2"/>
                </a:solidFill>
              </a:rPr>
              <a:t>/(1+r)^n</a:t>
            </a:r>
          </a:p>
          <a:p>
            <a:endParaRPr kumimoji="1" lang="ko-KR" altLang="en-US" sz="1400" dirty="0"/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 rot="0">
            <a:off x="375285" y="3844290"/>
            <a:ext cx="2457450" cy="831850"/>
          </a:xfrm>
          <a:prstGeom prst="rect"/>
          <a:solidFill>
            <a:srgbClr val="B8B8B8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r ( 할인율)</a:t>
            </a:r>
            <a:endParaRPr lang="ko-KR" altLang="en-US" sz="1600" cap="none" dirty="0" smtClean="0" b="1" strike="noStrike">
              <a:solidFill>
                <a:srgbClr val="23384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375285" y="4747895"/>
            <a:ext cx="2457450" cy="831850"/>
          </a:xfrm>
          <a:prstGeom prst="rect"/>
          <a:solidFill>
            <a:srgbClr val="B8B8B8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CAPM rate = RA</a:t>
            </a:r>
            <a:endParaRPr lang="ko-KR" altLang="en-US" sz="1600" cap="none" dirty="0" smtClean="0" b="1" strike="noStrike">
              <a:solidFill>
                <a:srgbClr val="23384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 rot="0">
            <a:off x="375285" y="5641975"/>
            <a:ext cx="2457450" cy="831850"/>
          </a:xfrm>
          <a:prstGeom prst="rect"/>
          <a:solidFill>
            <a:srgbClr val="B8B8B8"/>
          </a:solidFill>
          <a:ln w="0"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g (GDP)</a:t>
            </a:r>
            <a:endParaRPr lang="ko-KR" altLang="en-US" sz="1600" cap="none" dirty="0" smtClean="0" b="1" strike="noStrike">
              <a:solidFill>
                <a:srgbClr val="233841"/>
              </a:solidFill>
              <a:latin typeface="Arial" charset="0"/>
              <a:ea typeface="Arial" charset="0"/>
            </a:endParaRPr>
          </a:p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cap="none" dirty="0" smtClean="0" b="1" strike="noStrike">
              <a:latin typeface="Arial" charset="0"/>
              <a:ea typeface="Arial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E9AC06-93BF-2644-BF14-8BA618A026B1}"/>
              </a:ext>
            </a:extLst>
          </p:cNvPr>
          <p:cNvSpPr/>
          <p:nvPr/>
        </p:nvSpPr>
        <p:spPr>
          <a:xfrm>
            <a:off x="2831465" y="3921125"/>
            <a:ext cx="5896610" cy="69088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8AE0D8-9FD5-1C44-B68C-C9E5E391384F}"/>
              </a:ext>
            </a:extLst>
          </p:cNvPr>
          <p:cNvSpPr/>
          <p:nvPr/>
        </p:nvSpPr>
        <p:spPr>
          <a:xfrm>
            <a:off x="2901315" y="4083050"/>
            <a:ext cx="7412355" cy="37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2"/>
                </a:solidFill>
              </a:rPr>
              <a:t>*</a:t>
            </a:r>
            <a:r>
              <a:rPr lang="ko-KR" altLang="en-US" sz="1400" b="1" dirty="0">
                <a:solidFill>
                  <a:schemeClr val="bg2"/>
                </a:solidFill>
              </a:rPr>
              <a:t> 자본</a:t>
            </a:r>
            <a:r>
              <a:rPr lang="en-US" altLang="ko-KR" sz="1400" b="1" dirty="0">
                <a:solidFill>
                  <a:schemeClr val="bg2"/>
                </a:solidFill>
              </a:rPr>
              <a:t>/</a:t>
            </a:r>
            <a:r>
              <a:rPr lang="ko-KR" altLang="en-US" sz="1400" b="1" dirty="0">
                <a:solidFill>
                  <a:schemeClr val="bg2"/>
                </a:solidFill>
              </a:rPr>
              <a:t>자산 * </a:t>
            </a:r>
            <a:r>
              <a:rPr lang="en-US" altLang="ko-KR" sz="1400" b="1" dirty="0">
                <a:solidFill>
                  <a:schemeClr val="bg2"/>
                </a:solidFill>
              </a:rPr>
              <a:t>Equity rate + </a:t>
            </a:r>
            <a:r>
              <a:rPr lang="ko-KR" altLang="en-US" sz="1400" b="1" dirty="0">
                <a:solidFill>
                  <a:schemeClr val="bg2"/>
                </a:solidFill>
              </a:rPr>
              <a:t>부채</a:t>
            </a:r>
            <a:r>
              <a:rPr lang="en-US" altLang="ko-KR" sz="1400" b="1" dirty="0">
                <a:solidFill>
                  <a:schemeClr val="bg2"/>
                </a:solidFill>
              </a:rPr>
              <a:t>/</a:t>
            </a:r>
            <a:r>
              <a:rPr lang="ko-KR" altLang="en-US" sz="1400" b="1" dirty="0">
                <a:solidFill>
                  <a:schemeClr val="bg2"/>
                </a:solidFill>
              </a:rPr>
              <a:t>자산*</a:t>
            </a:r>
            <a:r>
              <a:rPr lang="en-US" altLang="ko-KR" sz="1400" b="1" dirty="0">
                <a:solidFill>
                  <a:schemeClr val="bg2"/>
                </a:solidFill>
              </a:rPr>
              <a:t>(</a:t>
            </a:r>
            <a:r>
              <a:rPr lang="ko-KR" altLang="en-US" sz="1400" b="1" dirty="0">
                <a:solidFill>
                  <a:schemeClr val="bg2"/>
                </a:solidFill>
              </a:rPr>
              <a:t>이자율</a:t>
            </a:r>
            <a:r>
              <a:rPr lang="en-US" altLang="ko-KR" sz="1400" b="1" dirty="0">
                <a:solidFill>
                  <a:schemeClr val="bg2"/>
                </a:solidFill>
              </a:rPr>
              <a:t>(1-t))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4EF0AF-69B3-ED43-9DA8-9839FD7E8389}"/>
              </a:ext>
            </a:extLst>
          </p:cNvPr>
          <p:cNvSpPr/>
          <p:nvPr/>
        </p:nvSpPr>
        <p:spPr>
          <a:xfrm>
            <a:off x="2831465" y="4837430"/>
            <a:ext cx="5896610" cy="69088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9529D0-27F8-D04D-AC5F-9A91C1E22FF4}"/>
              </a:ext>
            </a:extLst>
          </p:cNvPr>
          <p:cNvSpPr/>
          <p:nvPr/>
        </p:nvSpPr>
        <p:spPr>
          <a:xfrm>
            <a:off x="2901315" y="4999355"/>
            <a:ext cx="7412355" cy="375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2"/>
                </a:solidFill>
              </a:rPr>
              <a:t>* </a:t>
            </a:r>
            <a:r>
              <a:rPr lang="en-US" altLang="ko-KR" sz="1400" b="1" dirty="0" err="1">
                <a:solidFill>
                  <a:schemeClr val="bg2"/>
                </a:solidFill>
              </a:rPr>
              <a:t>Rrf</a:t>
            </a:r>
            <a:r>
              <a:rPr lang="en-US" altLang="ko-KR" sz="1400" b="1" dirty="0">
                <a:solidFill>
                  <a:schemeClr val="bg2"/>
                </a:solidFill>
              </a:rPr>
              <a:t> + [Ba x (Rm - </a:t>
            </a:r>
            <a:r>
              <a:rPr lang="en-US" altLang="ko-KR" sz="1400" b="1" dirty="0" err="1">
                <a:solidFill>
                  <a:schemeClr val="bg2"/>
                </a:solidFill>
              </a:rPr>
              <a:t>Rrf</a:t>
            </a:r>
            <a:r>
              <a:rPr lang="en-US" altLang="ko-KR" sz="1400" b="1" dirty="0">
                <a:solidFill>
                  <a:schemeClr val="bg2"/>
                </a:solidFill>
              </a:rPr>
              <a:t>)]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C553AC-0CEC-334A-8B59-A2BC794F03EA}"/>
              </a:ext>
            </a:extLst>
          </p:cNvPr>
          <p:cNvSpPr/>
          <p:nvPr/>
        </p:nvSpPr>
        <p:spPr>
          <a:xfrm>
            <a:off x="2831465" y="5712460"/>
            <a:ext cx="5896610" cy="690880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945C0D-C7FE-504E-BFFD-4ED6F2BED914}"/>
              </a:ext>
            </a:extLst>
          </p:cNvPr>
          <p:cNvSpPr/>
          <p:nvPr/>
        </p:nvSpPr>
        <p:spPr>
          <a:xfrm>
            <a:off x="2901315" y="5874385"/>
            <a:ext cx="7412990" cy="37592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* GDP 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(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맑은 고딕" charset="0"/>
                <a:ea typeface="맑은 고딕" charset="0"/>
              </a:rPr>
              <a:t>현대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맑은 고딕" charset="0"/>
                <a:ea typeface="맑은 고딕" charset="0"/>
              </a:rPr>
              <a:t>증권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맑은 고딕" charset="0"/>
                <a:ea typeface="맑은 고딕" charset="0"/>
              </a:rPr>
              <a:t>경기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맑은 고딕" charset="0"/>
                <a:ea typeface="맑은 고딕" charset="0"/>
              </a:rPr>
              <a:t>예측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맑은 고딕" charset="0"/>
                <a:ea typeface="맑은 고딕" charset="0"/>
              </a:rPr>
              <a:t>보고서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맑은 고딕" charset="0"/>
                <a:ea typeface="맑은 고딕" charset="0"/>
              </a:rPr>
              <a:t>참조</a:t>
            </a:r>
            <a:r>
              <a:rPr lang="en-US" altLang="ko-KR" sz="1100" cap="none" dirty="0" smtClean="0" b="1" strike="noStrike">
                <a:solidFill>
                  <a:srgbClr val="233841"/>
                </a:solidFill>
                <a:latin typeface="Arial" charset="0"/>
                <a:ea typeface="Arial" charset="0"/>
              </a:rPr>
              <a:t>)</a:t>
            </a:r>
            <a:endParaRPr lang="ko-KR" altLang="en-US" sz="1100" cap="none" dirty="0" smtClean="0" b="1" strike="noStrike">
              <a:solidFill>
                <a:srgbClr val="23384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68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75285" y="512445"/>
            <a:ext cx="520827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" b="1" dirty="0">
                <a:solidFill>
                  <a:srgbClr val="000000"/>
                </a:solidFill>
              </a:rPr>
              <a:t>3</a:t>
            </a:r>
            <a:r>
              <a:rPr lang="ko" altLang="ko-KR" b="1" dirty="0">
                <a:solidFill>
                  <a:srgbClr val="000000"/>
                </a:solidFill>
              </a:rPr>
              <a:t>. 데이터 수집 및 크롤링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75285" y="1828800"/>
            <a:ext cx="8367395" cy="440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" sz="2000" b="1" dirty="0">
                <a:solidFill>
                  <a:srgbClr val="000000"/>
                </a:solidFill>
              </a:rPr>
              <a:t>※ </a:t>
            </a:r>
            <a:r>
              <a:rPr lang="ko-KR" altLang="en-US" sz="2000" b="1" dirty="0">
                <a:solidFill>
                  <a:srgbClr val="000000"/>
                </a:solidFill>
              </a:rPr>
              <a:t>수집 데이터 </a:t>
            </a:r>
            <a:r>
              <a:rPr lang="en-US" altLang="ko-KR" sz="2000" b="1" dirty="0">
                <a:solidFill>
                  <a:srgbClr val="000000"/>
                </a:solidFill>
              </a:rPr>
              <a:t>(</a:t>
            </a:r>
            <a:r>
              <a:rPr lang="ko-KR" altLang="en-US" sz="2000" b="1" dirty="0" err="1">
                <a:solidFill>
                  <a:srgbClr val="000000"/>
                </a:solidFill>
              </a:rPr>
              <a:t>크롤링</a:t>
            </a:r>
            <a:r>
              <a:rPr lang="ko-KR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</a:rPr>
              <a:t>&amp; </a:t>
            </a:r>
            <a:r>
              <a:rPr lang="en-US" altLang="ko" sz="2000" b="1" dirty="0">
                <a:solidFill>
                  <a:srgbClr val="000000"/>
                </a:solidFill>
              </a:rPr>
              <a:t>CSV </a:t>
            </a:r>
            <a:r>
              <a:rPr lang="ko-KR" altLang="en-US" sz="2000" b="1" dirty="0">
                <a:solidFill>
                  <a:srgbClr val="000000"/>
                </a:solidFill>
              </a:rPr>
              <a:t>파일</a:t>
            </a:r>
            <a:r>
              <a:rPr lang="en-US" altLang="ko-KR" sz="2000" b="1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/>
                </a:solidFill>
              </a:rPr>
              <a:t>기업</a:t>
            </a:r>
            <a:r>
              <a:rPr lang="en-US" altLang="ko-KR" b="1" dirty="0">
                <a:solidFill>
                  <a:schemeClr val="bg2"/>
                </a:solidFill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</a:rPr>
              <a:t>재무재표</a:t>
            </a:r>
            <a:endParaRPr lang="en-US" altLang="ko-KR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err="1">
                <a:solidFill>
                  <a:schemeClr val="bg2"/>
                </a:solidFill>
              </a:rPr>
              <a:t>국고채</a:t>
            </a:r>
            <a:r>
              <a:rPr lang="ko-KR" altLang="en-US" b="1" dirty="0">
                <a:solidFill>
                  <a:schemeClr val="bg2"/>
                </a:solidFill>
              </a:rPr>
              <a:t> 데이터 </a:t>
            </a:r>
            <a:r>
              <a:rPr lang="en-US" altLang="ko-KR" b="1" dirty="0">
                <a:solidFill>
                  <a:schemeClr val="bg2"/>
                </a:solidFill>
              </a:rPr>
              <a:t>(10</a:t>
            </a:r>
            <a:r>
              <a:rPr lang="ko-KR" altLang="en-US" b="1" dirty="0">
                <a:solidFill>
                  <a:schemeClr val="bg2"/>
                </a:solidFill>
              </a:rPr>
              <a:t>년 평균</a:t>
            </a:r>
            <a:r>
              <a:rPr lang="en-US" altLang="ko-KR" b="1" dirty="0">
                <a:solidFill>
                  <a:schemeClr val="bg2"/>
                </a:solidFill>
              </a:rPr>
              <a:t>)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/>
                </a:solidFill>
              </a:rPr>
              <a:t>기업 주가 과거 데이터 </a:t>
            </a:r>
            <a:endParaRPr lang="en-US" altLang="ko-KR" b="1" dirty="0">
              <a:solidFill>
                <a:schemeClr val="bg2"/>
              </a:solidFill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/>
                </a:solidFill>
              </a:rPr>
              <a:t>코스피</a:t>
            </a:r>
            <a:r>
              <a:rPr lang="en-US" altLang="ko-KR" b="1" dirty="0">
                <a:solidFill>
                  <a:schemeClr val="bg2"/>
                </a:solidFill>
              </a:rPr>
              <a:t>200 </a:t>
            </a:r>
            <a:r>
              <a:rPr lang="ko-KR" altLang="en-US" b="1" dirty="0">
                <a:solidFill>
                  <a:schemeClr val="bg2"/>
                </a:solidFill>
              </a:rPr>
              <a:t>지수 과거 데이터  </a:t>
            </a:r>
            <a:endParaRPr lang="en-US" altLang="ko-KR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chemeClr val="bg2"/>
                </a:solidFill>
              </a:rPr>
              <a:t>산업 성장률 </a:t>
            </a:r>
            <a:r>
              <a:rPr lang="en-US" altLang="ko-KR" b="1" dirty="0">
                <a:solidFill>
                  <a:schemeClr val="bg2"/>
                </a:solidFill>
              </a:rPr>
              <a:t>(3</a:t>
            </a:r>
            <a:r>
              <a:rPr lang="ko-KR" altLang="en-US" b="1" dirty="0">
                <a:solidFill>
                  <a:schemeClr val="bg2"/>
                </a:solidFill>
              </a:rPr>
              <a:t>년 평균</a:t>
            </a:r>
            <a:r>
              <a:rPr lang="en-US" altLang="ko-KR" b="1" dirty="0">
                <a:solidFill>
                  <a:schemeClr val="bg2"/>
                </a:solidFill>
              </a:rPr>
              <a:t>)</a:t>
            </a:r>
            <a:endParaRPr lang="ko-KR" altLang="en-US" b="1" dirty="0">
              <a:solidFill>
                <a:schemeClr val="bg2"/>
              </a:solidFill>
            </a:endParaRPr>
          </a:p>
          <a:p>
            <a:pPr>
              <a:spcBef>
                <a:spcPts val="1600"/>
              </a:spcBef>
            </a:pPr>
            <a:endParaRPr lang="ko-KR" altLang="en-US" b="1" dirty="0"/>
          </a:p>
          <a:p>
            <a:pPr>
              <a:spcBef>
                <a:spcPts val="1600"/>
              </a:spcBef>
            </a:pPr>
            <a:r>
              <a:rPr lang="ko-KR" altLang="en-US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데이터 출처 </a:t>
            </a:r>
            <a:r>
              <a:rPr lang="en-US" altLang="ko-KR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: </a:t>
            </a:r>
            <a:r>
              <a:rPr lang="ko-KR" altLang="en-US" sz="1300" b="1" dirty="0" err="1">
                <a:solidFill>
                  <a:schemeClr val="lt1"/>
                </a:solidFill>
                <a:ea typeface="Arial"/>
                <a:cs typeface="Arial"/>
                <a:sym typeface="Arial"/>
              </a:rPr>
              <a:t>나이스평가정보</a:t>
            </a:r>
            <a:r>
              <a:rPr lang="ko-KR" altLang="en-US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altLang="ko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KISLINE | </a:t>
            </a:r>
            <a:r>
              <a:rPr lang="en-US" altLang="ko" sz="1300" b="1" dirty="0">
                <a:solidFill>
                  <a:schemeClr val="lt1"/>
                </a:solidFill>
              </a:rPr>
              <a:t>e-</a:t>
            </a:r>
            <a:r>
              <a:rPr lang="ko-KR" altLang="en-US" sz="1300" b="1" dirty="0" err="1">
                <a:solidFill>
                  <a:schemeClr val="lt1"/>
                </a:solidFill>
              </a:rPr>
              <a:t>나라지표</a:t>
            </a:r>
            <a:r>
              <a:rPr lang="ko-KR" altLang="en-US" sz="1300" b="1" dirty="0">
                <a:solidFill>
                  <a:schemeClr val="lt1"/>
                </a:solidFill>
              </a:rPr>
              <a:t> </a:t>
            </a:r>
            <a:r>
              <a:rPr lang="en-US" altLang="ko-KR" sz="1300" b="1" dirty="0">
                <a:solidFill>
                  <a:schemeClr val="lt1"/>
                </a:solidFill>
              </a:rPr>
              <a:t>| </a:t>
            </a:r>
            <a:r>
              <a:rPr lang="ko-KR" altLang="en-US" sz="1300" b="1" dirty="0" err="1">
                <a:solidFill>
                  <a:schemeClr val="lt1"/>
                </a:solidFill>
                <a:ea typeface="Arial"/>
                <a:cs typeface="Arial"/>
                <a:sym typeface="Arial"/>
              </a:rPr>
              <a:t>인베스팅</a:t>
            </a:r>
            <a:r>
              <a:rPr lang="ko-KR" altLang="en-US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 닷컴</a:t>
            </a:r>
            <a:r>
              <a:rPr lang="en-US" altLang="ko-KR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(</a:t>
            </a:r>
            <a:r>
              <a:rPr lang="en-US" altLang="ko" sz="1300" b="1" dirty="0" err="1">
                <a:solidFill>
                  <a:schemeClr val="lt1"/>
                </a:solidFill>
                <a:ea typeface="Arial"/>
                <a:cs typeface="Arial"/>
                <a:sym typeface="Arial"/>
              </a:rPr>
              <a:t>kr.investing.com</a:t>
            </a:r>
            <a:r>
              <a:rPr lang="en-US" altLang="ko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) | </a:t>
            </a:r>
            <a:r>
              <a:rPr lang="ko-KR" altLang="en-US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국가통계포털 </a:t>
            </a:r>
            <a:r>
              <a:rPr lang="en-US" altLang="ko" sz="1300" b="1" dirty="0">
                <a:solidFill>
                  <a:schemeClr val="lt1"/>
                </a:solidFill>
                <a:ea typeface="Arial"/>
                <a:cs typeface="Arial"/>
                <a:sym typeface="Arial"/>
              </a:rPr>
              <a:t>KOSIS  </a:t>
            </a:r>
            <a:endParaRPr lang="en-US" altLang="ko-KR" sz="1300" b="1" dirty="0">
              <a:solidFill>
                <a:schemeClr val="lt1"/>
              </a:solidFill>
              <a:ea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8DB0A-5562-B24A-889A-D9BBAA519BDD}"/>
              </a:ext>
            </a:extLst>
          </p:cNvPr>
          <p:cNvSpPr/>
          <p:nvPr/>
        </p:nvSpPr>
        <p:spPr>
          <a:xfrm>
            <a:off x="111125" y="1243965"/>
            <a:ext cx="8922385" cy="233680"/>
          </a:xfrm>
          <a:prstGeom prst="rect">
            <a:avLst/>
          </a:prstGeom>
          <a:solidFill>
            <a:srgbClr val="233841"/>
          </a:solidFill>
          <a:ln>
            <a:solidFill>
              <a:srgbClr val="233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Google Shape;164;p17">
            <a:extLst>
              <a:ext uri="{FF2B5EF4-FFF2-40B4-BE49-F238E27FC236}">
                <a16:creationId xmlns:a16="http://schemas.microsoft.com/office/drawing/2014/main" id="{D5331AF6-AFC2-5643-9B3B-B0F2100D0A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7085" y="3738245"/>
            <a:ext cx="1169035" cy="116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5;p17">
            <a:extLst>
              <a:ext uri="{FF2B5EF4-FFF2-40B4-BE49-F238E27FC236}">
                <a16:creationId xmlns:a16="http://schemas.microsoft.com/office/drawing/2014/main" id="{4F91A867-F732-CB48-A3DC-030E163FA6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515" y="2506345"/>
            <a:ext cx="1297940" cy="12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6;p17">
            <a:extLst>
              <a:ext uri="{FF2B5EF4-FFF2-40B4-BE49-F238E27FC236}">
                <a16:creationId xmlns:a16="http://schemas.microsoft.com/office/drawing/2014/main" id="{2C017041-F019-3A4B-9C99-2B6ACD04FC6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3555" y="2410460"/>
            <a:ext cx="863600" cy="8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13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75285" y="512445"/>
            <a:ext cx="6316980" cy="96583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4. 데이터 저장</a:t>
            </a:r>
            <a:endParaRPr lang="ko-KR" altLang="en-US" sz="30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8DB0A-5562-B24A-889A-D9BBAA519BDD}"/>
              </a:ext>
            </a:extLst>
          </p:cNvPr>
          <p:cNvSpPr/>
          <p:nvPr/>
        </p:nvSpPr>
        <p:spPr>
          <a:xfrm>
            <a:off x="111125" y="1243965"/>
            <a:ext cx="8922385" cy="233680"/>
          </a:xfrm>
          <a:prstGeom prst="rect">
            <a:avLst/>
          </a:prstGeom>
          <a:solidFill>
            <a:srgbClr val="233841"/>
          </a:solidFill>
          <a:ln>
            <a:solidFill>
              <a:srgbClr val="233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Google 187">
            <a:extLst>
              <a:ext uri="{FF2B5EF4-FFF2-40B4-BE49-F238E27FC236}">
                <a16:creationId xmlns:a16="http://schemas.microsoft.com/office/drawing/2014/main" id="{23992722-A6DE-794D-A24A-A9A664B5B7E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5200" y="1837055"/>
            <a:ext cx="1652270" cy="191452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326237-90D4-0A40-88C1-C20AF237E4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5" y="2780665"/>
            <a:ext cx="1862455" cy="1666240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F6B14E-2F9A-0B4D-BFF9-A404C50899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3613785"/>
            <a:ext cx="2427605" cy="2165350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ECDAA8-BE2E-DB4D-927E-B1B7407E3C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30" y="4680585"/>
            <a:ext cx="817245" cy="962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92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텍스트 개체 틀 134"/>
          <p:cNvSpPr txBox="1">
            <a:spLocks/>
          </p:cNvSpPr>
          <p:nvPr>
            <p:ph type="title"/>
          </p:nvPr>
        </p:nvSpPr>
        <p:spPr>
          <a:xfrm rot="0">
            <a:off x="375285" y="512445"/>
            <a:ext cx="6316980" cy="9658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5. 데이터 도출 및 활용(삼성전자)</a:t>
            </a:r>
            <a:endParaRPr lang="ko-KR" altLang="en-US" sz="30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111125" y="1243965"/>
            <a:ext cx="8923020" cy="234315"/>
          </a:xfrm>
          <a:prstGeom prst="rect"/>
          <a:solidFill>
            <a:srgbClr val="233841"/>
          </a:solidFill>
          <a:ln w="12700" cap="flat" cmpd="sng">
            <a:solidFill>
              <a:srgbClr val="2338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9320" y="1540510"/>
            <a:ext cx="3553460" cy="1677035"/>
          </a:xfrm>
          <a:prstGeom prst="rect"/>
          <a:noFill/>
        </p:spPr>
      </p:pic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6070" y="1534795"/>
            <a:ext cx="3837940" cy="4993640"/>
          </a:xfrm>
          <a:prstGeom prst="rect"/>
          <a:noFill/>
        </p:spPr>
      </p:pic>
      <p:pic>
        <p:nvPicPr>
          <p:cNvPr id="139" name="그림 1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18050" y="3740785"/>
            <a:ext cx="3592830" cy="2326640"/>
          </a:xfrm>
          <a:prstGeom prst="rect"/>
          <a:noFill/>
          <a:ln w="0">
            <a:noFill/>
            <a:prstDash/>
          </a:ln>
          <a:effectLst>
            <a:outerShdw sx="100000" sy="100000" blurRad="190500" dist="0" dir="0" rotWithShape="0" algn="tl">
              <a:srgbClr val="000000">
                <a:alpha val="69803"/>
              </a:srgbClr>
            </a:outerShdw>
          </a:effectLst>
        </p:spPr>
      </p:pic>
      <p:sp>
        <p:nvSpPr>
          <p:cNvPr id="140" name="도형 139"/>
          <p:cNvSpPr>
            <a:spLocks/>
          </p:cNvSpPr>
          <p:nvPr/>
        </p:nvSpPr>
        <p:spPr>
          <a:xfrm rot="0">
            <a:off x="7459980" y="1911985"/>
            <a:ext cx="815340" cy="22542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1" name="도형 140"/>
          <p:cNvSpPr>
            <a:spLocks/>
          </p:cNvSpPr>
          <p:nvPr/>
        </p:nvSpPr>
        <p:spPr>
          <a:xfrm rot="0">
            <a:off x="7117715" y="2656840"/>
            <a:ext cx="354965" cy="22415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텍스트 개체 틀 134"/>
          <p:cNvSpPr txBox="1">
            <a:spLocks/>
          </p:cNvSpPr>
          <p:nvPr>
            <p:ph type="title"/>
          </p:nvPr>
        </p:nvSpPr>
        <p:spPr>
          <a:xfrm rot="0">
            <a:off x="375285" y="512445"/>
            <a:ext cx="6316980" cy="9658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5. 데이터 도출 및 활용(기아자동차)</a:t>
            </a:r>
            <a:endParaRPr lang="ko-KR" altLang="en-US" sz="30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 rot="0">
            <a:off x="111125" y="1243965"/>
            <a:ext cx="8923020" cy="234315"/>
          </a:xfrm>
          <a:prstGeom prst="rect"/>
          <a:solidFill>
            <a:srgbClr val="233841"/>
          </a:solidFill>
          <a:ln w="12700" cap="flat" cmpd="sng">
            <a:solidFill>
              <a:srgbClr val="23384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7190" y="1605280"/>
            <a:ext cx="3773170" cy="4852670"/>
          </a:xfrm>
          <a:prstGeom prst="rect"/>
          <a:noFill/>
        </p:spPr>
      </p:pic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78680" y="1601470"/>
            <a:ext cx="3753485" cy="1696085"/>
          </a:xfrm>
          <a:prstGeom prst="rect"/>
          <a:noFill/>
        </p:spPr>
      </p:pic>
      <p:sp>
        <p:nvSpPr>
          <p:cNvPr id="139" name="도형 138"/>
          <p:cNvSpPr>
            <a:spLocks/>
          </p:cNvSpPr>
          <p:nvPr/>
        </p:nvSpPr>
        <p:spPr>
          <a:xfrm rot="0">
            <a:off x="7601585" y="1935480"/>
            <a:ext cx="756285" cy="22542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0" name="도형 139"/>
          <p:cNvSpPr>
            <a:spLocks/>
          </p:cNvSpPr>
          <p:nvPr/>
        </p:nvSpPr>
        <p:spPr>
          <a:xfrm rot="0">
            <a:off x="7282815" y="2691130"/>
            <a:ext cx="367030" cy="225425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73600" y="3514090"/>
            <a:ext cx="3507105" cy="2483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laydata/AppData/Roaming/PolarisOffice/ETemp/9000_21565712/image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9144635" cy="6858635"/>
          </a:xfrm>
          <a:prstGeom prst="rect"/>
          <a:noFill/>
        </p:spPr>
      </p:pic>
      <p:sp>
        <p:nvSpPr>
          <p:cNvPr id="251" name="텍스트 개체 틀 250"/>
          <p:cNvSpPr txBox="1">
            <a:spLocks/>
          </p:cNvSpPr>
          <p:nvPr>
            <p:ph type="ctrTitle"/>
          </p:nvPr>
        </p:nvSpPr>
        <p:spPr>
          <a:xfrm rot="0">
            <a:off x="236220" y="1263015"/>
            <a:ext cx="8877935" cy="376618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코드설명은</a:t>
            </a:r>
            <a:r>
              <a:rPr lang="en-US" altLang="ko-KR" sz="4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4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</a:br>
            <a:r>
              <a:rPr lang="en-US" altLang="ko-KR" sz="4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 EVEstimation_final.py</a:t>
            </a:r>
            <a:r>
              <a:rPr lang="en-US" altLang="ko-KR" sz="4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/>
            </a:r>
            <a:br>
              <a:rPr lang="en-US" altLang="ko-KR" sz="4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</a:br>
            <a:r>
              <a:rPr lang="en-US" altLang="ko-KR" sz="4500" cap="none" dirty="0" smtClean="0" b="1" strike="noStrike">
                <a:solidFill>
                  <a:srgbClr val="000000"/>
                </a:solidFill>
                <a:latin typeface="Arial" charset="0"/>
                <a:ea typeface="Arial" charset="0"/>
              </a:rPr>
              <a:t>의 주석 참조</a:t>
            </a:r>
            <a:endParaRPr lang="ko-KR" altLang="en-US" sz="4500" cap="none" dirty="0" smtClean="0" b="1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 rot="0">
            <a:off x="221615" y="242570"/>
            <a:ext cx="8701405" cy="6373495"/>
          </a:xfrm>
          <a:prstGeom prst="rect"/>
          <a:noFill/>
          <a:ln w="38100" cap="flat" cmpd="sng">
            <a:solidFill>
              <a:schemeClr val="tx2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61</Paragraphs>
  <Words>288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Sujeong JI</dc:creator>
  <cp:lastModifiedBy>doohwancho526</cp:lastModifiedBy>
  <dc:title>기업가치평가 분석</dc:title>
  <dcterms:modified xsi:type="dcterms:W3CDTF">2018-12-19T03:35:43Z</dcterms:modified>
</cp:coreProperties>
</file>