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3"/>
  </p:notesMasterIdLst>
  <p:sldIdLst>
    <p:sldId id="256" r:id="rId2"/>
    <p:sldId id="257" r:id="rId3"/>
    <p:sldId id="263" r:id="rId4"/>
    <p:sldId id="265" r:id="rId5"/>
    <p:sldId id="264" r:id="rId6"/>
    <p:sldId id="266" r:id="rId7"/>
    <p:sldId id="268" r:id="rId8"/>
    <p:sldId id="267" r:id="rId9"/>
    <p:sldId id="259" r:id="rId10"/>
    <p:sldId id="260"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548"/>
    <p:restoredTop sz="87276"/>
  </p:normalViewPr>
  <p:slideViewPr>
    <p:cSldViewPr snapToGrid="0" snapToObjects="1">
      <p:cViewPr varScale="1">
        <p:scale>
          <a:sx n="73" d="100"/>
          <a:sy n="73" d="100"/>
        </p:scale>
        <p:origin x="216" y="384"/>
      </p:cViewPr>
      <p:guideLst/>
    </p:cSldViewPr>
  </p:slideViewPr>
  <p:notesTextViewPr>
    <p:cViewPr>
      <p:scale>
        <a:sx n="1" d="1"/>
        <a:sy n="1" d="1"/>
      </p:scale>
      <p:origin x="0" y="0"/>
    </p:cViewPr>
  </p:notesTextViewPr>
  <p:notesViewPr>
    <p:cSldViewPr snapToGrid="0" snapToObjects="1">
      <p:cViewPr varScale="1">
        <p:scale>
          <a:sx n="75" d="100"/>
          <a:sy n="75" d="100"/>
        </p:scale>
        <p:origin x="3504" y="160"/>
      </p:cViewPr>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9DB278-6120-DB4C-9467-EF8458C9ED13}" type="datetimeFigureOut">
              <a:rPr lang="en-US" smtClean="0"/>
              <a:t>2/7/17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FE58DC-1D57-3F4B-9720-95C47234AB93}" type="slidenum">
              <a:rPr lang="en-US" smtClean="0"/>
              <a:t>‹#›</a:t>
            </a:fld>
            <a:endParaRPr lang="en-US"/>
          </a:p>
        </p:txBody>
      </p:sp>
    </p:spTree>
    <p:extLst>
      <p:ext uri="{BB962C8B-B14F-4D97-AF65-F5344CB8AC3E}">
        <p14:creationId xmlns:p14="http://schemas.microsoft.com/office/powerpoint/2010/main" val="1918502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twitter.com</a:t>
            </a:r>
            <a:r>
              <a:rPr lang="en-US" dirty="0" smtClean="0"/>
              <a:t>/</a:t>
            </a:r>
            <a:r>
              <a:rPr lang="en-US" dirty="0" err="1" smtClean="0"/>
              <a:t>jmjafrx</a:t>
            </a:r>
            <a:r>
              <a:rPr lang="en-US" dirty="0" smtClean="0"/>
              <a:t>/status/826835525147435009</a:t>
            </a:r>
          </a:p>
          <a:p>
            <a:endParaRPr lang="en-US" dirty="0"/>
          </a:p>
        </p:txBody>
      </p:sp>
      <p:sp>
        <p:nvSpPr>
          <p:cNvPr id="4" name="Slide Number Placeholder 3"/>
          <p:cNvSpPr>
            <a:spLocks noGrp="1"/>
          </p:cNvSpPr>
          <p:nvPr>
            <p:ph type="sldNum" sz="quarter" idx="10"/>
          </p:nvPr>
        </p:nvSpPr>
        <p:spPr/>
        <p:txBody>
          <a:bodyPr/>
          <a:lstStyle/>
          <a:p>
            <a:fld id="{A2FE58DC-1D57-3F4B-9720-95C47234AB93}" type="slidenum">
              <a:rPr lang="en-US" smtClean="0"/>
              <a:t>2</a:t>
            </a:fld>
            <a:endParaRPr lang="en-US"/>
          </a:p>
        </p:txBody>
      </p:sp>
    </p:spTree>
    <p:extLst>
      <p:ext uri="{BB962C8B-B14F-4D97-AF65-F5344CB8AC3E}">
        <p14:creationId xmlns:p14="http://schemas.microsoft.com/office/powerpoint/2010/main" val="752392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Bust portrait of the abolitionist as a young man from a daguerreotype </a:t>
            </a:r>
            <a:r>
              <a:rPr lang="en-US" sz="1200" kern="1200" dirty="0" err="1" smtClean="0">
                <a:solidFill>
                  <a:schemeClr val="tx1"/>
                </a:solidFill>
                <a:latin typeface="+mn-lt"/>
                <a:ea typeface="+mn-ea"/>
                <a:cs typeface="+mn-cs"/>
              </a:rPr>
              <a:t>image.Label</a:t>
            </a:r>
            <a:r>
              <a:rPr lang="en-US" sz="1200" kern="1200" dirty="0" smtClean="0">
                <a:solidFill>
                  <a:schemeClr val="tx1"/>
                </a:solidFill>
                <a:latin typeface="+mn-lt"/>
                <a:ea typeface="+mn-ea"/>
                <a:cs typeface="+mn-cs"/>
              </a:rPr>
              <a:t> with image: Frederick A. Douglass presented by him to Susan B. Anthony whose </a:t>
            </a:r>
            <a:r>
              <a:rPr lang="en-US" sz="1200" kern="1200" dirty="0" err="1" smtClean="0">
                <a:solidFill>
                  <a:schemeClr val="tx1"/>
                </a:solidFill>
                <a:latin typeface="+mn-lt"/>
                <a:ea typeface="+mn-ea"/>
                <a:cs typeface="+mn-cs"/>
              </a:rPr>
              <a:t>neice</a:t>
            </a:r>
            <a:r>
              <a:rPr lang="en-US" sz="1200" kern="1200" dirty="0" smtClean="0">
                <a:solidFill>
                  <a:schemeClr val="tx1"/>
                </a:solidFill>
                <a:latin typeface="+mn-lt"/>
                <a:ea typeface="+mn-ea"/>
                <a:cs typeface="+mn-cs"/>
              </a:rPr>
              <a:t>, Miss Lucy E. Anthony give it to Albert Cook </a:t>
            </a:r>
            <a:r>
              <a:rPr lang="en-US" sz="1200" kern="1200" dirty="0" err="1" smtClean="0">
                <a:solidFill>
                  <a:schemeClr val="tx1"/>
                </a:solidFill>
                <a:latin typeface="+mn-lt"/>
                <a:ea typeface="+mn-ea"/>
                <a:cs typeface="+mn-cs"/>
              </a:rPr>
              <a:t>Myers.In</a:t>
            </a:r>
            <a:r>
              <a:rPr lang="en-US" sz="1200" kern="1200" dirty="0" smtClean="0">
                <a:solidFill>
                  <a:schemeClr val="tx1"/>
                </a:solidFill>
                <a:latin typeface="+mn-lt"/>
                <a:ea typeface="+mn-ea"/>
                <a:cs typeface="+mn-cs"/>
              </a:rPr>
              <a:t> the Albert Cook Myers Historical Collection.DG327</a:t>
            </a:r>
            <a:endParaRPr lang="en-US" dirty="0"/>
          </a:p>
        </p:txBody>
      </p:sp>
      <p:sp>
        <p:nvSpPr>
          <p:cNvPr id="4" name="Slide Number Placeholder 3"/>
          <p:cNvSpPr>
            <a:spLocks noGrp="1"/>
          </p:cNvSpPr>
          <p:nvPr>
            <p:ph type="sldNum" sz="quarter" idx="10"/>
          </p:nvPr>
        </p:nvSpPr>
        <p:spPr/>
        <p:txBody>
          <a:bodyPr/>
          <a:lstStyle/>
          <a:p>
            <a:fld id="{A2FE58DC-1D57-3F4B-9720-95C47234AB93}" type="slidenum">
              <a:rPr lang="en-US" smtClean="0"/>
              <a:t>4</a:t>
            </a:fld>
            <a:endParaRPr lang="en-US"/>
          </a:p>
        </p:txBody>
      </p:sp>
    </p:spTree>
    <p:extLst>
      <p:ext uri="{BB962C8B-B14F-4D97-AF65-F5344CB8AC3E}">
        <p14:creationId xmlns:p14="http://schemas.microsoft.com/office/powerpoint/2010/main" val="573666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4BDF68E2-58F2-4D09-BE8B-E3BD06533059}" type="datetimeFigureOut">
              <a:rPr lang="en-US" smtClean="0"/>
              <a:t>2/7/17</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1164563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2/7/17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7739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2/7/17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9630664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2/7/17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95740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2/7/17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1767929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2/7/17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06811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2/7/17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53207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2/7/17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70073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2/7/17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14647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ABBEA6-7C60-4B02-AE87-00D78D8422AF}" type="datetimeFigureOut">
              <a:rPr lang="en-US" smtClean="0"/>
              <a:t>2/7/17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35905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2/7/17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4674122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98624D31-43A5-475A-80CF-332C9F6DCF35}" type="datetimeFigureOut">
              <a:rPr lang="en-US" smtClean="0"/>
              <a:t>2/7/17</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19054081"/>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VXM5UWuQbxQ" TargetMode="External"/><Relationship Id="rId4" Type="http://schemas.openxmlformats.org/officeDocument/2006/relationships/hyperlink" Target="https://www.nps.gov/frdo/planyourvisit/basicinfo.htm" TargetMode="External"/><Relationship Id="rId1" Type="http://schemas.openxmlformats.org/officeDocument/2006/relationships/slideLayout" Target="../slideLayouts/slideLayout2.xml"/><Relationship Id="rId2" Type="http://schemas.openxmlformats.org/officeDocument/2006/relationships/hyperlink" Target="https://www.youtube.com/watch?v=joxhFaT0VQ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jpg"/><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jpg"/></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4" Type="http://schemas.openxmlformats.org/officeDocument/2006/relationships/image" Target="../media/image10.jpg"/><Relationship Id="rId5" Type="http://schemas.openxmlformats.org/officeDocument/2006/relationships/image" Target="../media/image11.jpg"/><Relationship Id="rId6" Type="http://schemas.openxmlformats.org/officeDocument/2006/relationships/image" Target="../media/image12.jpg"/><Relationship Id="rId1" Type="http://schemas.openxmlformats.org/officeDocument/2006/relationships/slideLayout" Target="../slideLayouts/slideLayout7.xml"/><Relationship Id="rId2"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dirty="0" smtClean="0"/>
              <a:t>Remembering Resistance</a:t>
            </a:r>
            <a:br>
              <a:rPr lang="en-US" sz="6000" dirty="0" smtClean="0"/>
            </a:br>
            <a:r>
              <a:rPr lang="en-US" sz="6000" dirty="0"/>
              <a:t/>
            </a:r>
            <a:br>
              <a:rPr lang="en-US" sz="6000" dirty="0"/>
            </a:br>
            <a:r>
              <a:rPr lang="en-US" sz="3600" dirty="0" smtClean="0"/>
              <a:t>#</a:t>
            </a:r>
            <a:r>
              <a:rPr lang="en-US" sz="3600" dirty="0" err="1" smtClean="0"/>
              <a:t>BlackCodeStudies</a:t>
            </a:r>
            <a:r>
              <a:rPr lang="en-US" sz="3600" dirty="0" smtClean="0"/>
              <a:t/>
            </a:r>
            <a:br>
              <a:rPr lang="en-US" sz="3600" dirty="0" smtClean="0"/>
            </a:br>
            <a:r>
              <a:rPr lang="en-US" sz="3600" dirty="0" smtClean="0"/>
              <a:t>SP17</a:t>
            </a:r>
            <a:endParaRPr lang="en-US" sz="3600" dirty="0"/>
          </a:p>
        </p:txBody>
      </p:sp>
      <p:sp>
        <p:nvSpPr>
          <p:cNvPr id="3" name="Subtitle 2"/>
          <p:cNvSpPr>
            <a:spLocks noGrp="1"/>
          </p:cNvSpPr>
          <p:nvPr>
            <p:ph type="subTitle" idx="1"/>
          </p:nvPr>
        </p:nvSpPr>
        <p:spPr/>
        <p:txBody>
          <a:bodyPr/>
          <a:lstStyle/>
          <a:p>
            <a:r>
              <a:rPr lang="en-US" dirty="0" smtClean="0"/>
              <a:t>February 7, 2017</a:t>
            </a:r>
            <a:endParaRPr lang="en-US" dirty="0"/>
          </a:p>
        </p:txBody>
      </p:sp>
    </p:spTree>
    <p:extLst>
      <p:ext uri="{BB962C8B-B14F-4D97-AF65-F5344CB8AC3E}">
        <p14:creationId xmlns:p14="http://schemas.microsoft.com/office/powerpoint/2010/main" val="18042893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4600" y="0"/>
            <a:ext cx="4613792" cy="6858000"/>
          </a:xfrm>
          <a:prstGeom prst="rect">
            <a:avLst/>
          </a:prstGeom>
        </p:spPr>
      </p:pic>
    </p:spTree>
    <p:extLst>
      <p:ext uri="{BB962C8B-B14F-4D97-AF65-F5344CB8AC3E}">
        <p14:creationId xmlns:p14="http://schemas.microsoft.com/office/powerpoint/2010/main" val="8556362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49085" y="636813"/>
            <a:ext cx="10368643" cy="6647974"/>
          </a:xfrm>
          <a:prstGeom prst="rect">
            <a:avLst/>
          </a:prstGeom>
          <a:noFill/>
        </p:spPr>
        <p:txBody>
          <a:bodyPr wrap="square" rtlCol="0">
            <a:spAutoFit/>
          </a:bodyPr>
          <a:lstStyle/>
          <a:p>
            <a:r>
              <a:rPr lang="en-US" sz="2400" b="1" dirty="0"/>
              <a:t>The Only Possible Relationship to the University Today Is a Criminal One</a:t>
            </a:r>
            <a:endParaRPr lang="en-US" sz="2400" dirty="0"/>
          </a:p>
          <a:p>
            <a:endParaRPr lang="en-US" sz="2400" dirty="0" smtClean="0"/>
          </a:p>
          <a:p>
            <a:r>
              <a:rPr lang="en-US" sz="2400" dirty="0" smtClean="0"/>
              <a:t>“</a:t>
            </a:r>
            <a:r>
              <a:rPr lang="en-US" sz="2400" dirty="0"/>
              <a:t>To the university I’ll steal, and there I’ll steal,” to borrow from Pistol at the end of Henry V, as he would surely borrow from us. This is the only possible relationship to the American university today. This may be true of universities everywhere. It may have to be true of the university in general. But certainly, this much is true in the United States: it cannot be denied that the university is a place of refuge, and it cannot be accepted that the university is a place of enlightenment. In the face of these conditions one can only sneak into the university and steal what one can. To abuse its hospitality, to spite its mission, to join its refugee colony, its gypsy encampment, to be in but not of — this is the path of the subversive intellectual in the modern university.</a:t>
            </a:r>
          </a:p>
          <a:p>
            <a:endParaRPr lang="en-US" dirty="0" smtClean="0"/>
          </a:p>
          <a:p>
            <a:pPr marL="285750" indent="-285750">
              <a:buFontTx/>
              <a:buChar char="-"/>
            </a:pPr>
            <a:r>
              <a:rPr lang="en-US" dirty="0" smtClean="0"/>
              <a:t>Harney</a:t>
            </a:r>
            <a:r>
              <a:rPr lang="en-US" dirty="0"/>
              <a:t>, Stefano, and Fred </a:t>
            </a:r>
            <a:r>
              <a:rPr lang="en-US" dirty="0" err="1"/>
              <a:t>Moten</a:t>
            </a:r>
            <a:r>
              <a:rPr lang="en-US" dirty="0"/>
              <a:t>. “The </a:t>
            </a:r>
            <a:r>
              <a:rPr lang="en-US" dirty="0" err="1"/>
              <a:t>Undercommons</a:t>
            </a:r>
            <a:r>
              <a:rPr lang="en-US" dirty="0"/>
              <a:t>: Fugitive Study and Black Study.” </a:t>
            </a:r>
            <a:r>
              <a:rPr lang="en-US" i="1" dirty="0"/>
              <a:t>New York: Minor Compositions</a:t>
            </a:r>
            <a:r>
              <a:rPr lang="en-US" dirty="0"/>
              <a:t>, 2013.</a:t>
            </a:r>
          </a:p>
          <a:p>
            <a:r>
              <a:rPr lang="en-US" dirty="0"/>
              <a:t/>
            </a:r>
            <a:br>
              <a:rPr lang="en-US" dirty="0"/>
            </a:br>
            <a:endParaRPr lang="en-US" dirty="0"/>
          </a:p>
        </p:txBody>
      </p:sp>
    </p:spTree>
    <p:extLst>
      <p:ext uri="{BB962C8B-B14F-4D97-AF65-F5344CB8AC3E}">
        <p14:creationId xmlns:p14="http://schemas.microsoft.com/office/powerpoint/2010/main" val="19473466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Amazing Guy</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26411" y="1903547"/>
            <a:ext cx="3963562" cy="4954453"/>
          </a:xfrm>
        </p:spPr>
      </p:pic>
    </p:spTree>
    <p:extLst>
      <p:ext uri="{BB962C8B-B14F-4D97-AF65-F5344CB8AC3E}">
        <p14:creationId xmlns:p14="http://schemas.microsoft.com/office/powerpoint/2010/main" val="19374770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Remember Resistance?</a:t>
            </a:r>
            <a:endParaRPr lang="en-US" dirty="0"/>
          </a:p>
        </p:txBody>
      </p:sp>
      <p:sp>
        <p:nvSpPr>
          <p:cNvPr id="3" name="Content Placeholder 2"/>
          <p:cNvSpPr>
            <a:spLocks noGrp="1"/>
          </p:cNvSpPr>
          <p:nvPr>
            <p:ph idx="1"/>
          </p:nvPr>
        </p:nvSpPr>
        <p:spPr/>
        <p:txBody>
          <a:bodyPr>
            <a:normAutofit lnSpcReduction="10000"/>
          </a:bodyPr>
          <a:lstStyle/>
          <a:p>
            <a:r>
              <a:rPr lang="en-US" dirty="0" smtClean="0"/>
              <a:t>White House Black </a:t>
            </a:r>
            <a:r>
              <a:rPr lang="en-US" dirty="0"/>
              <a:t>History Remarks: </a:t>
            </a:r>
            <a:r>
              <a:rPr lang="en-US" dirty="0">
                <a:hlinkClick r:id="rId2"/>
              </a:rPr>
              <a:t>https://</a:t>
            </a:r>
            <a:r>
              <a:rPr lang="en-US" dirty="0" smtClean="0">
                <a:hlinkClick r:id="rId2"/>
              </a:rPr>
              <a:t>www.youtube.com/watch?v=joxhFaT0VQs</a:t>
            </a:r>
            <a:endParaRPr lang="en-US" dirty="0" smtClean="0"/>
          </a:p>
          <a:p>
            <a:r>
              <a:rPr lang="en-US" dirty="0" smtClean="0"/>
              <a:t>Frederick Douglass and John Brown: American Experience, </a:t>
            </a:r>
            <a:r>
              <a:rPr lang="en-US" dirty="0"/>
              <a:t>The Abolitionists, </a:t>
            </a:r>
            <a:r>
              <a:rPr lang="en-US" dirty="0">
                <a:hlinkClick r:id="rId3"/>
              </a:rPr>
              <a:t>https://</a:t>
            </a:r>
            <a:r>
              <a:rPr lang="en-US" dirty="0" smtClean="0">
                <a:hlinkClick r:id="rId3"/>
              </a:rPr>
              <a:t>www.youtube.com/watch?v=VXM5UWuQbxQ</a:t>
            </a:r>
            <a:r>
              <a:rPr lang="en-US" dirty="0" smtClean="0"/>
              <a:t> </a:t>
            </a:r>
          </a:p>
          <a:p>
            <a:r>
              <a:rPr lang="en-US" dirty="0" smtClean="0"/>
              <a:t>Douglass:</a:t>
            </a:r>
          </a:p>
          <a:p>
            <a:pPr lvl="1"/>
            <a:r>
              <a:rPr lang="en-US" dirty="0" smtClean="0"/>
              <a:t>“A Very pleasing feature of our pictorial relations is the very easy terms upon which all may enjoy them. The servant girl can now see a likeness of herself, such as noble ladies and even royalty itself could not purchase fifty years ago. Formerly, the luxury of a likeness was the exclusive privilege of the rich and great. But now, like education and a thousand other blessings brought to us by the advancing march of civilization, such pictures are placed within easy reach of the humblest members of society.” “Pictures and Progress,” 1863</a:t>
            </a:r>
          </a:p>
          <a:p>
            <a:r>
              <a:rPr lang="en-US" dirty="0"/>
              <a:t>Frederick Douglass National Historic Site: </a:t>
            </a:r>
            <a:r>
              <a:rPr lang="en-US" dirty="0">
                <a:hlinkClick r:id="rId4"/>
              </a:rPr>
              <a:t>https://</a:t>
            </a:r>
            <a:r>
              <a:rPr lang="en-US" dirty="0" smtClean="0">
                <a:hlinkClick r:id="rId4"/>
              </a:rPr>
              <a:t>www.nps.gov/frdo/planyourvisit/basicinfo.htm</a:t>
            </a:r>
            <a:r>
              <a:rPr lang="en-US" dirty="0" smtClean="0"/>
              <a:t> </a:t>
            </a:r>
          </a:p>
          <a:p>
            <a:r>
              <a:rPr lang="en-US" dirty="0" smtClean="0"/>
              <a:t>William Still and John Hawkes</a:t>
            </a:r>
          </a:p>
        </p:txBody>
      </p:sp>
    </p:spTree>
    <p:extLst>
      <p:ext uri="{BB962C8B-B14F-4D97-AF65-F5344CB8AC3E}">
        <p14:creationId xmlns:p14="http://schemas.microsoft.com/office/powerpoint/2010/main" val="16820852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413" y="0"/>
            <a:ext cx="51435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6312" y="0"/>
            <a:ext cx="4347482" cy="6858000"/>
          </a:xfrm>
          <a:prstGeom prst="rect">
            <a:avLst/>
          </a:prstGeom>
        </p:spPr>
      </p:pic>
    </p:spTree>
    <p:extLst>
      <p:ext uri="{BB962C8B-B14F-4D97-AF65-F5344CB8AC3E}">
        <p14:creationId xmlns:p14="http://schemas.microsoft.com/office/powerpoint/2010/main" val="6609164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504" y="659757"/>
            <a:ext cx="8715737" cy="5810491"/>
          </a:xfrm>
          <a:prstGeom prst="rect">
            <a:avLst/>
          </a:prstGeom>
        </p:spPr>
      </p:pic>
    </p:spTree>
    <p:extLst>
      <p:ext uri="{BB962C8B-B14F-4D97-AF65-F5344CB8AC3E}">
        <p14:creationId xmlns:p14="http://schemas.microsoft.com/office/powerpoint/2010/main" val="8376267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0720" y="0"/>
            <a:ext cx="8506047" cy="6858000"/>
          </a:xfrm>
          <a:prstGeom prst="rect">
            <a:avLst/>
          </a:prstGeom>
        </p:spPr>
      </p:pic>
    </p:spTree>
    <p:extLst>
      <p:ext uri="{BB962C8B-B14F-4D97-AF65-F5344CB8AC3E}">
        <p14:creationId xmlns:p14="http://schemas.microsoft.com/office/powerpoint/2010/main" val="21250237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8474" y="92168"/>
            <a:ext cx="4953965" cy="6765832"/>
          </a:xfrm>
          <a:prstGeom prst="rect">
            <a:avLst/>
          </a:prstGeom>
        </p:spPr>
      </p:pic>
      <p:sp>
        <p:nvSpPr>
          <p:cNvPr id="3" name="TextBox 2"/>
          <p:cNvSpPr txBox="1"/>
          <p:nvPr/>
        </p:nvSpPr>
        <p:spPr>
          <a:xfrm>
            <a:off x="7662439" y="474562"/>
            <a:ext cx="1979272" cy="923330"/>
          </a:xfrm>
          <a:prstGeom prst="rect">
            <a:avLst/>
          </a:prstGeom>
          <a:noFill/>
        </p:spPr>
        <p:txBody>
          <a:bodyPr wrap="square" rtlCol="0">
            <a:spAutoFit/>
          </a:bodyPr>
          <a:lstStyle/>
          <a:p>
            <a:r>
              <a:rPr lang="en-US" dirty="0" smtClean="0"/>
              <a:t>Born: 1821, NJ </a:t>
            </a:r>
          </a:p>
          <a:p>
            <a:r>
              <a:rPr lang="en-US" dirty="0" smtClean="0"/>
              <a:t>Philadelphia: 1844</a:t>
            </a:r>
            <a:endParaRPr lang="en-US" dirty="0"/>
          </a:p>
        </p:txBody>
      </p:sp>
    </p:spTree>
    <p:extLst>
      <p:ext uri="{BB962C8B-B14F-4D97-AF65-F5344CB8AC3E}">
        <p14:creationId xmlns:p14="http://schemas.microsoft.com/office/powerpoint/2010/main" val="13963420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0637" y="196770"/>
            <a:ext cx="2776097" cy="316791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7973" y="3669175"/>
            <a:ext cx="2780818" cy="292717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0145" y="196770"/>
            <a:ext cx="3179662" cy="3656612"/>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4969" y="3669175"/>
            <a:ext cx="4542150" cy="3028100"/>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28395" y="0"/>
            <a:ext cx="3859578" cy="5717894"/>
          </a:xfrm>
          <a:prstGeom prst="rect">
            <a:avLst/>
          </a:prstGeom>
        </p:spPr>
      </p:pic>
    </p:spTree>
    <p:extLst>
      <p:ext uri="{BB962C8B-B14F-4D97-AF65-F5344CB8AC3E}">
        <p14:creationId xmlns:p14="http://schemas.microsoft.com/office/powerpoint/2010/main" val="9561341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3500" y="0"/>
            <a:ext cx="4433777" cy="6858000"/>
          </a:xfrm>
          <a:prstGeom prst="rect">
            <a:avLst/>
          </a:prstGeom>
        </p:spPr>
      </p:pic>
    </p:spTree>
    <p:extLst>
      <p:ext uri="{BB962C8B-B14F-4D97-AF65-F5344CB8AC3E}">
        <p14:creationId xmlns:p14="http://schemas.microsoft.com/office/powerpoint/2010/main" val="1264095060"/>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4455</TotalTime>
  <Words>419</Words>
  <Application>Microsoft Macintosh PowerPoint</Application>
  <PresentationFormat>Widescreen</PresentationFormat>
  <Paragraphs>22</Paragraphs>
  <Slides>11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Century Schoolbook</vt:lpstr>
      <vt:lpstr>Wingdings 2</vt:lpstr>
      <vt:lpstr>Arial</vt:lpstr>
      <vt:lpstr>View</vt:lpstr>
      <vt:lpstr>Remembering Resistance  #BlackCodeStudies SP17</vt:lpstr>
      <vt:lpstr>An Amazing Guy</vt:lpstr>
      <vt:lpstr>How Do We Remember Resistance?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Remembering Resistance</dc:title>
  <dc:creator>Microsoft Office User</dc:creator>
  <cp:lastModifiedBy>Microsoft Office User</cp:lastModifiedBy>
  <cp:revision>11</cp:revision>
  <dcterms:created xsi:type="dcterms:W3CDTF">2017-02-07T13:13:41Z</dcterms:created>
  <dcterms:modified xsi:type="dcterms:W3CDTF">2017-02-10T15:29:36Z</dcterms:modified>
</cp:coreProperties>
</file>