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42882-5123-3349-86A4-9A80388F6F12}" type="datetimeFigureOut">
              <a:rPr lang="en-US" smtClean="0"/>
              <a:t>2/21/17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40182-AF8C-F947-87C8-B7BBDA96AA89}" type="slidenum">
              <a:rPr lang="en-US" smtClean="0"/>
              <a:t>‹#›</a:t>
            </a:fld>
            <a:endParaRPr lang="en-US"/>
          </a:p>
        </p:txBody>
      </p:sp>
    </p:spTree>
    <p:extLst>
      <p:ext uri="{BB962C8B-B14F-4D97-AF65-F5344CB8AC3E}">
        <p14:creationId xmlns:p14="http://schemas.microsoft.com/office/powerpoint/2010/main" val="20503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Portrayal of </a:t>
            </a:r>
            <a:r>
              <a:rPr lang="en-US" sz="1200" b="0" i="0" kern="1200" dirty="0" err="1" smtClean="0">
                <a:solidFill>
                  <a:schemeClr val="tx1"/>
                </a:solidFill>
                <a:effectLst/>
                <a:latin typeface="+mn-lt"/>
                <a:ea typeface="+mn-ea"/>
                <a:cs typeface="+mn-cs"/>
              </a:rPr>
              <a:t>Heth</a:t>
            </a:r>
            <a:r>
              <a:rPr lang="en-US" sz="1200" b="0" i="0" kern="1200" dirty="0" smtClean="0">
                <a:solidFill>
                  <a:schemeClr val="tx1"/>
                </a:solidFill>
                <a:effectLst/>
                <a:latin typeface="+mn-lt"/>
                <a:ea typeface="+mn-ea"/>
                <a:cs typeface="+mn-cs"/>
              </a:rPr>
              <a:t> and Barnum from the </a:t>
            </a:r>
            <a:r>
              <a:rPr lang="en-US" sz="1200" b="0" i="1" kern="1200" dirty="0" err="1" smtClean="0">
                <a:solidFill>
                  <a:schemeClr val="tx1"/>
                </a:solidFill>
                <a:effectLst/>
                <a:latin typeface="+mn-lt"/>
                <a:ea typeface="+mn-ea"/>
                <a:cs typeface="+mn-cs"/>
              </a:rPr>
              <a:t>Potsville</a:t>
            </a:r>
            <a:r>
              <a:rPr lang="en-US" sz="1200" b="0" i="1" kern="1200" dirty="0" smtClean="0">
                <a:solidFill>
                  <a:schemeClr val="tx1"/>
                </a:solidFill>
                <a:effectLst/>
                <a:latin typeface="+mn-lt"/>
                <a:ea typeface="+mn-ea"/>
                <a:cs typeface="+mn-cs"/>
              </a:rPr>
              <a:t> Herald</a:t>
            </a:r>
            <a:r>
              <a:rPr lang="en-US" sz="1200" b="0" i="0" kern="1200" dirty="0" smtClean="0">
                <a:solidFill>
                  <a:schemeClr val="tx1"/>
                </a:solidFill>
                <a:effectLst/>
                <a:latin typeface="+mn-lt"/>
                <a:ea typeface="+mn-ea"/>
                <a:cs typeface="+mn-cs"/>
              </a:rPr>
              <a:t>, 1935</a:t>
            </a:r>
          </a:p>
        </p:txBody>
      </p:sp>
      <p:sp>
        <p:nvSpPr>
          <p:cNvPr id="4" name="Slide Number Placeholder 3"/>
          <p:cNvSpPr>
            <a:spLocks noGrp="1"/>
          </p:cNvSpPr>
          <p:nvPr>
            <p:ph type="sldNum" sz="quarter" idx="10"/>
          </p:nvPr>
        </p:nvSpPr>
        <p:spPr/>
        <p:txBody>
          <a:bodyPr/>
          <a:lstStyle/>
          <a:p>
            <a:fld id="{F4640182-AF8C-F947-87C8-B7BBDA96AA89}" type="slidenum">
              <a:rPr lang="en-US" smtClean="0"/>
              <a:t>3</a:t>
            </a:fld>
            <a:endParaRPr lang="en-US"/>
          </a:p>
        </p:txBody>
      </p:sp>
    </p:spTree>
    <p:extLst>
      <p:ext uri="{BB962C8B-B14F-4D97-AF65-F5344CB8AC3E}">
        <p14:creationId xmlns:p14="http://schemas.microsoft.com/office/powerpoint/2010/main" val="140997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exhibition ad from 1818.</a:t>
            </a:r>
            <a:endParaRPr lang="en-US" dirty="0"/>
          </a:p>
        </p:txBody>
      </p:sp>
      <p:sp>
        <p:nvSpPr>
          <p:cNvPr id="4" name="Slide Number Placeholder 3"/>
          <p:cNvSpPr>
            <a:spLocks noGrp="1"/>
          </p:cNvSpPr>
          <p:nvPr>
            <p:ph type="sldNum" sz="quarter" idx="10"/>
          </p:nvPr>
        </p:nvSpPr>
        <p:spPr/>
        <p:txBody>
          <a:bodyPr/>
          <a:lstStyle/>
          <a:p>
            <a:fld id="{F4640182-AF8C-F947-87C8-B7BBDA96AA89}" type="slidenum">
              <a:rPr lang="en-US" smtClean="0"/>
              <a:t>4</a:t>
            </a:fld>
            <a:endParaRPr lang="en-US"/>
          </a:p>
        </p:txBody>
      </p:sp>
    </p:spTree>
    <p:extLst>
      <p:ext uri="{BB962C8B-B14F-4D97-AF65-F5344CB8AC3E}">
        <p14:creationId xmlns:p14="http://schemas.microsoft.com/office/powerpoint/2010/main" val="112375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inner workings of the Turk's arm, as envisioned by Joseph </a:t>
            </a:r>
            <a:r>
              <a:rPr lang="en-US" dirty="0" err="1" smtClean="0"/>
              <a:t>Racknitz</a:t>
            </a:r>
            <a:r>
              <a:rPr lang="en-US" dirty="0" smtClean="0"/>
              <a:t>.</a:t>
            </a:r>
            <a:br>
              <a:rPr lang="en-US" dirty="0" smtClean="0"/>
            </a:br>
            <a:endParaRPr lang="en-US" dirty="0"/>
          </a:p>
        </p:txBody>
      </p:sp>
      <p:sp>
        <p:nvSpPr>
          <p:cNvPr id="4" name="Slide Number Placeholder 3"/>
          <p:cNvSpPr>
            <a:spLocks noGrp="1"/>
          </p:cNvSpPr>
          <p:nvPr>
            <p:ph type="sldNum" sz="quarter" idx="10"/>
          </p:nvPr>
        </p:nvSpPr>
        <p:spPr/>
        <p:txBody>
          <a:bodyPr/>
          <a:lstStyle/>
          <a:p>
            <a:fld id="{F4640182-AF8C-F947-87C8-B7BBDA96AA89}" type="slidenum">
              <a:rPr lang="en-US" smtClean="0"/>
              <a:t>5</a:t>
            </a:fld>
            <a:endParaRPr lang="en-US"/>
          </a:p>
        </p:txBody>
      </p:sp>
    </p:spTree>
    <p:extLst>
      <p:ext uri="{BB962C8B-B14F-4D97-AF65-F5344CB8AC3E}">
        <p14:creationId xmlns:p14="http://schemas.microsoft.com/office/powerpoint/2010/main" val="207555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2/21/17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2/21/17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Black Machines</a:t>
            </a:r>
            <a:endParaRPr lang="en-US" dirty="0"/>
          </a:p>
        </p:txBody>
      </p:sp>
      <p:sp>
        <p:nvSpPr>
          <p:cNvPr id="3" name="Subtitle 2"/>
          <p:cNvSpPr>
            <a:spLocks noGrp="1"/>
          </p:cNvSpPr>
          <p:nvPr>
            <p:ph type="subTitle" idx="1"/>
          </p:nvPr>
        </p:nvSpPr>
        <p:spPr/>
        <p:txBody>
          <a:bodyPr/>
          <a:lstStyle/>
          <a:p>
            <a:endParaRPr lang="en-US" dirty="0" smtClean="0"/>
          </a:p>
          <a:p>
            <a:r>
              <a:rPr lang="en-US" dirty="0" smtClean="0"/>
              <a:t>February 21, 2017</a:t>
            </a:r>
            <a:endParaRPr lang="en-US" dirty="0"/>
          </a:p>
        </p:txBody>
      </p:sp>
    </p:spTree>
    <p:extLst>
      <p:ext uri="{BB962C8B-B14F-4D97-AF65-F5344CB8AC3E}">
        <p14:creationId xmlns:p14="http://schemas.microsoft.com/office/powerpoint/2010/main" val="26100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0"/>
            <a:ext cx="8778240" cy="6858000"/>
          </a:xfrm>
          <a:prstGeom prst="rect">
            <a:avLst/>
          </a:prstGeom>
        </p:spPr>
      </p:pic>
    </p:spTree>
    <p:extLst>
      <p:ext uri="{BB962C8B-B14F-4D97-AF65-F5344CB8AC3E}">
        <p14:creationId xmlns:p14="http://schemas.microsoft.com/office/powerpoint/2010/main" val="115271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Black Twitter?</a:t>
            </a:r>
            <a:endParaRPr lang="en-US" dirty="0"/>
          </a:p>
        </p:txBody>
      </p:sp>
      <p:sp>
        <p:nvSpPr>
          <p:cNvPr id="3" name="Content Placeholder 2"/>
          <p:cNvSpPr>
            <a:spLocks noGrp="1"/>
          </p:cNvSpPr>
          <p:nvPr>
            <p:ph idx="1"/>
          </p:nvPr>
        </p:nvSpPr>
        <p:spPr/>
        <p:txBody>
          <a:bodyPr/>
          <a:lstStyle/>
          <a:p>
            <a:r>
              <a:rPr lang="en-US" dirty="0" smtClean="0"/>
              <a:t>“</a:t>
            </a:r>
            <a:r>
              <a:rPr lang="is-IS" dirty="0" smtClean="0"/>
              <a:t>These insights will ultimately express how from analog to digital, the black other is almost always implicated in or conscripted by a white need to make sense of new relationships to new technologies as they “creep into his person.” And these technologies accomplish this fearsom invasion of the self initially by way of imitation</a:t>
            </a:r>
            <a:r>
              <a:rPr lang="en-US" dirty="0" smtClean="0"/>
              <a:t>—</a:t>
            </a:r>
            <a:r>
              <a:rPr lang="is-IS" dirty="0" smtClean="0"/>
              <a:t>by “nature” mimicking and therefore drawing attention to the “element of automatism” that is already there but masked as ”nature.”</a:t>
            </a:r>
          </a:p>
          <a:p>
            <a:r>
              <a:rPr lang="is-IS" dirty="0" smtClean="0"/>
              <a:t>Sambo. Comic/Comedy. Minstrelsy. </a:t>
            </a:r>
          </a:p>
          <a:p>
            <a:pPr lvl="1"/>
            <a:r>
              <a:rPr lang="is-IS" dirty="0" smtClean="0"/>
              <a:t>“...WE LAUGH EVERY TIME A PERSON GIVES US THE IMPRESSION OF BEING A THING.” </a:t>
            </a:r>
          </a:p>
          <a:p>
            <a:r>
              <a:rPr lang="is-IS" dirty="0" smtClean="0"/>
              <a:t>Black Machines</a:t>
            </a:r>
          </a:p>
          <a:p>
            <a:pPr lvl="1"/>
            <a:r>
              <a:rPr lang="is-IS" dirty="0" smtClean="0"/>
              <a:t>“...”we” fear and dread the moment whenever a </a:t>
            </a:r>
            <a:r>
              <a:rPr lang="is-IS" i="1" dirty="0" smtClean="0"/>
              <a:t>thing </a:t>
            </a:r>
            <a:r>
              <a:rPr lang="is-IS" dirty="0" smtClean="0"/>
              <a:t>gives us the impression of being a person.”</a:t>
            </a:r>
          </a:p>
          <a:p>
            <a:pPr lvl="1"/>
            <a:r>
              <a:rPr lang="is-IS" dirty="0" smtClean="0"/>
              <a:t>Robot (1922)</a:t>
            </a:r>
            <a:endParaRPr lang="en-US" dirty="0"/>
          </a:p>
        </p:txBody>
      </p:sp>
    </p:spTree>
    <p:extLst>
      <p:ext uri="{BB962C8B-B14F-4D97-AF65-F5344CB8AC3E}">
        <p14:creationId xmlns:p14="http://schemas.microsoft.com/office/powerpoint/2010/main" val="62110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Interdisciplinary as hybridity – Black Studies as Praxis</a:t>
            </a:r>
            <a:endParaRPr lang="en-US" sz="2800" dirty="0"/>
          </a:p>
        </p:txBody>
      </p:sp>
      <p:sp>
        <p:nvSpPr>
          <p:cNvPr id="3" name="Content Placeholder 2"/>
          <p:cNvSpPr>
            <a:spLocks noGrp="1"/>
          </p:cNvSpPr>
          <p:nvPr>
            <p:ph idx="1"/>
          </p:nvPr>
        </p:nvSpPr>
        <p:spPr/>
        <p:txBody>
          <a:bodyPr/>
          <a:lstStyle/>
          <a:p>
            <a:r>
              <a:rPr lang="en-US" dirty="0" smtClean="0"/>
              <a:t>Ethnic Studies, Black Studies, Women’s Studies have worked hard to decode operating systems, i.e. to think through difference, see contexts, capture process</a:t>
            </a:r>
          </a:p>
          <a:p>
            <a:pPr lvl="1"/>
            <a:r>
              <a:rPr lang="en-US" dirty="0" smtClean="0"/>
              <a:t>The metalanguage of race – Evelyn Brooks Higginbotham</a:t>
            </a:r>
          </a:p>
          <a:p>
            <a:pPr lvl="1"/>
            <a:r>
              <a:rPr lang="en-US" dirty="0" smtClean="0"/>
              <a:t> Intersectionality – </a:t>
            </a:r>
            <a:r>
              <a:rPr lang="en-US" dirty="0" err="1" smtClean="0"/>
              <a:t>Kimberlé</a:t>
            </a:r>
            <a:r>
              <a:rPr lang="en-US" dirty="0" smtClean="0"/>
              <a:t> Crenshaw</a:t>
            </a:r>
            <a:endParaRPr lang="en-US" dirty="0"/>
          </a:p>
          <a:p>
            <a:pPr lvl="1"/>
            <a:r>
              <a:rPr lang="en-US" dirty="0" smtClean="0"/>
              <a:t>Jeopardy – Deborah King </a:t>
            </a:r>
          </a:p>
          <a:p>
            <a:pPr lvl="1"/>
            <a:r>
              <a:rPr lang="en-US" dirty="0" smtClean="0"/>
              <a:t>Being Human as Praxis – Sylvia </a:t>
            </a:r>
            <a:r>
              <a:rPr lang="en-US" dirty="0" err="1" smtClean="0"/>
              <a:t>Wynter</a:t>
            </a:r>
            <a:endParaRPr lang="en-US" dirty="0"/>
          </a:p>
          <a:p>
            <a:pPr lvl="1"/>
            <a:r>
              <a:rPr lang="en-US" dirty="0"/>
              <a:t>A</a:t>
            </a:r>
            <a:r>
              <a:rPr lang="en-US" dirty="0" smtClean="0"/>
              <a:t>ntiblackness – Christina Sharpe, Simone Browne, </a:t>
            </a:r>
            <a:r>
              <a:rPr lang="en-US" dirty="0" err="1" smtClean="0"/>
              <a:t>Afrxlatinidad</a:t>
            </a:r>
            <a:endParaRPr lang="en-US" dirty="0" smtClean="0"/>
          </a:p>
          <a:p>
            <a:pPr lvl="1"/>
            <a:r>
              <a:rPr lang="en-US" dirty="0"/>
              <a:t>Advanced Marginalization – Cathy </a:t>
            </a:r>
            <a:r>
              <a:rPr lang="en-US" dirty="0" smtClean="0"/>
              <a:t>Cohen</a:t>
            </a:r>
          </a:p>
          <a:p>
            <a:pPr lvl="1"/>
            <a:r>
              <a:rPr lang="en-US" dirty="0" err="1" smtClean="0"/>
              <a:t>Fugitivity</a:t>
            </a:r>
            <a:r>
              <a:rPr lang="en-US" dirty="0" smtClean="0"/>
              <a:t> – Fred Moten, Jasmine Cobb</a:t>
            </a:r>
          </a:p>
          <a:p>
            <a:pPr lvl="1"/>
            <a:r>
              <a:rPr lang="en-US" dirty="0" err="1" smtClean="0"/>
              <a:t>Infrapolitics</a:t>
            </a:r>
            <a:r>
              <a:rPr lang="en-US" dirty="0" smtClean="0"/>
              <a:t> – Robin D. G. Kelley riffing on James Scott</a:t>
            </a:r>
          </a:p>
          <a:p>
            <a:pPr lvl="1"/>
            <a:r>
              <a:rPr lang="en-US" dirty="0" err="1" smtClean="0"/>
              <a:t>Thingification</a:t>
            </a:r>
            <a:r>
              <a:rPr lang="en-US" dirty="0" smtClean="0"/>
              <a:t> - </a:t>
            </a:r>
            <a:r>
              <a:rPr lang="en-US" dirty="0" err="1"/>
              <a:t>Aimé</a:t>
            </a:r>
            <a:r>
              <a:rPr lang="en-US" dirty="0"/>
              <a:t> </a:t>
            </a:r>
            <a:r>
              <a:rPr lang="en-US" dirty="0" err="1"/>
              <a:t>Césaire</a:t>
            </a:r>
            <a:r>
              <a:rPr lang="en-US" dirty="0"/>
              <a:t> </a:t>
            </a:r>
            <a:endParaRPr lang="en-US" dirty="0" smtClean="0"/>
          </a:p>
          <a:p>
            <a:pPr lvl="1"/>
            <a:r>
              <a:rPr lang="en-US" dirty="0" smtClean="0"/>
              <a:t>Hybrid knowledges – Tara McPherson</a:t>
            </a:r>
          </a:p>
          <a:p>
            <a:pPr lvl="1"/>
            <a:r>
              <a:rPr lang="en-US" dirty="0" err="1" smtClean="0"/>
              <a:t>Chude-Sokei</a:t>
            </a:r>
            <a:r>
              <a:rPr lang="en-US" dirty="0" smtClean="0"/>
              <a:t>, p. 121</a:t>
            </a:r>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54200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Code Studies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433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“Joice </a:t>
            </a:r>
            <a:r>
              <a:rPr lang="en-US" dirty="0" err="1" smtClean="0"/>
              <a:t>Heth</a:t>
            </a:r>
            <a:r>
              <a:rPr lang="en-US" dirty="0" smtClean="0"/>
              <a:t> is not a human being.”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985837"/>
            <a:ext cx="7315200" cy="4876800"/>
          </a:xfrm>
        </p:spPr>
      </p:pic>
    </p:spTree>
    <p:extLst>
      <p:ext uri="{BB962C8B-B14F-4D97-AF65-F5344CB8AC3E}">
        <p14:creationId xmlns:p14="http://schemas.microsoft.com/office/powerpoint/2010/main" val="66484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696" y="0"/>
            <a:ext cx="8974666" cy="6747869"/>
          </a:xfrm>
          <a:prstGeom prst="rect">
            <a:avLst/>
          </a:prstGeom>
        </p:spPr>
      </p:pic>
    </p:spTree>
    <p:extLst>
      <p:ext uri="{BB962C8B-B14F-4D97-AF65-F5344CB8AC3E}">
        <p14:creationId xmlns:p14="http://schemas.microsoft.com/office/powerpoint/2010/main" val="73739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0"/>
            <a:ext cx="9622140" cy="6858000"/>
          </a:xfrm>
          <a:prstGeom prst="rect">
            <a:avLst/>
          </a:prstGeom>
        </p:spPr>
      </p:pic>
    </p:spTree>
    <p:extLst>
      <p:ext uri="{BB962C8B-B14F-4D97-AF65-F5344CB8AC3E}">
        <p14:creationId xmlns:p14="http://schemas.microsoft.com/office/powerpoint/2010/main" val="15952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00" y="0"/>
            <a:ext cx="9617927" cy="6858000"/>
          </a:xfrm>
          <a:prstGeom prst="rect">
            <a:avLst/>
          </a:prstGeom>
        </p:spPr>
      </p:pic>
    </p:spTree>
    <p:extLst>
      <p:ext uri="{BB962C8B-B14F-4D97-AF65-F5344CB8AC3E}">
        <p14:creationId xmlns:p14="http://schemas.microsoft.com/office/powerpoint/2010/main" val="7283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407" y="262595"/>
            <a:ext cx="5750718" cy="4100512"/>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247" r="13858"/>
          <a:stretch/>
        </p:blipFill>
        <p:spPr>
          <a:xfrm>
            <a:off x="571500" y="2050256"/>
            <a:ext cx="5057775" cy="4625703"/>
          </a:xfrm>
          <a:prstGeom prst="rect">
            <a:avLst/>
          </a:prstGeom>
        </p:spPr>
      </p:pic>
    </p:spTree>
    <p:extLst>
      <p:ext uri="{BB962C8B-B14F-4D97-AF65-F5344CB8AC3E}">
        <p14:creationId xmlns:p14="http://schemas.microsoft.com/office/powerpoint/2010/main" val="11751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746" y="885789"/>
            <a:ext cx="8549209" cy="26337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351" y="3894138"/>
            <a:ext cx="8382000" cy="2400300"/>
          </a:xfrm>
          <a:prstGeom prst="rect">
            <a:avLst/>
          </a:prstGeom>
        </p:spPr>
      </p:pic>
      <p:cxnSp>
        <p:nvCxnSpPr>
          <p:cNvPr id="6" name="Straight Connector 5"/>
          <p:cNvCxnSpPr/>
          <p:nvPr/>
        </p:nvCxnSpPr>
        <p:spPr>
          <a:xfrm>
            <a:off x="4264050" y="3691015"/>
            <a:ext cx="708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15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Plantation as OS | Slavery as OS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266253"/>
            <a:ext cx="7315200" cy="4315968"/>
          </a:xfrm>
        </p:spPr>
      </p:pic>
    </p:spTree>
    <p:extLst>
      <p:ext uri="{BB962C8B-B14F-4D97-AF65-F5344CB8AC3E}">
        <p14:creationId xmlns:p14="http://schemas.microsoft.com/office/powerpoint/2010/main" val="138779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“Negro-in-the-machine”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722" y="863600"/>
            <a:ext cx="6555232" cy="5121275"/>
          </a:xfrm>
        </p:spPr>
      </p:pic>
    </p:spTree>
    <p:extLst>
      <p:ext uri="{BB962C8B-B14F-4D97-AF65-F5344CB8AC3E}">
        <p14:creationId xmlns:p14="http://schemas.microsoft.com/office/powerpoint/2010/main" val="21324386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92</TotalTime>
  <Words>304</Words>
  <Application>Microsoft Macintosh PowerPoint</Application>
  <PresentationFormat>Widescreen</PresentationFormat>
  <Paragraphs>37</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 2</vt:lpstr>
      <vt:lpstr>Frame</vt:lpstr>
      <vt:lpstr>Black Machines</vt:lpstr>
      <vt:lpstr>“Joice Heth is not a human being.”</vt:lpstr>
      <vt:lpstr>PowerPoint Presentation</vt:lpstr>
      <vt:lpstr>PowerPoint Presentation</vt:lpstr>
      <vt:lpstr>PowerPoint Presentation</vt:lpstr>
      <vt:lpstr>PowerPoint Presentation</vt:lpstr>
      <vt:lpstr>Modularity</vt:lpstr>
      <vt:lpstr>Plantation as OS | Slavery as OS</vt:lpstr>
      <vt:lpstr>“Negro-in-the-machine”</vt:lpstr>
      <vt:lpstr>PowerPoint Presentation</vt:lpstr>
      <vt:lpstr>What is Black Twitter?</vt:lpstr>
      <vt:lpstr>Interdisciplinary as hybridity – Black Studies as Praxis</vt:lpstr>
      <vt:lpstr>Black Code Studies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Machines</dc:title>
  <dc:creator>J M Johnson</dc:creator>
  <cp:lastModifiedBy>J M Johnson</cp:lastModifiedBy>
  <cp:revision>9</cp:revision>
  <dcterms:created xsi:type="dcterms:W3CDTF">2017-02-21T18:14:57Z</dcterms:created>
  <dcterms:modified xsi:type="dcterms:W3CDTF">2017-02-21T19:47:28Z</dcterms:modified>
</cp:coreProperties>
</file>