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CIS 068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167-659E-42AA-8E38-C76E7A15A8EE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5D8B-DF53-4D1F-BCC1-521ED7D06A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File </a:t>
            </a:r>
            <a:r>
              <a:rPr lang="en-US" altLang="en-US" dirty="0" smtClean="0"/>
              <a:t>Class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File </a:t>
            </a:r>
            <a:r>
              <a:rPr lang="en-US" altLang="en-US" dirty="0" smtClean="0"/>
              <a:t>Class is used </a:t>
            </a:r>
            <a:r>
              <a:rPr lang="en-US" altLang="en-US" dirty="0" smtClean="0"/>
              <a:t>to</a:t>
            </a:r>
          </a:p>
          <a:p>
            <a:pPr lvl="1"/>
            <a:r>
              <a:rPr lang="en-US" altLang="en-US" dirty="0" smtClean="0"/>
              <a:t>Examine files and directories</a:t>
            </a:r>
          </a:p>
          <a:p>
            <a:pPr lvl="1"/>
            <a:r>
              <a:rPr lang="en-US" altLang="en-US" dirty="0" smtClean="0"/>
              <a:t>Examine the list of files or directories on the hard drive</a:t>
            </a:r>
          </a:p>
          <a:p>
            <a:pPr lvl="1"/>
            <a:r>
              <a:rPr lang="en-US" altLang="en-US" dirty="0" smtClean="0"/>
              <a:t>Create new files and directories on the hard drive</a:t>
            </a:r>
          </a:p>
          <a:p>
            <a:pPr lvl="1"/>
            <a:r>
              <a:rPr lang="en-US" altLang="en-US" dirty="0" smtClean="0"/>
              <a:t>Create file stream objects</a:t>
            </a:r>
          </a:p>
          <a:p>
            <a:r>
              <a:rPr lang="en-US" altLang="en-US" dirty="0" smtClean="0"/>
              <a:t>There are four constructors: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A7D777-BE2C-4857-85EE-60B852C1711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73075" y="4343400"/>
            <a:ext cx="7451725" cy="203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File myDir = new File(“C:\Temp”);</a:t>
            </a:r>
          </a:p>
          <a:p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File myFile = new File(“C:\Temp\file.txt”);</a:t>
            </a:r>
          </a:p>
          <a:p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File myFile = new File (myDir, “file.txt”);</a:t>
            </a:r>
          </a:p>
          <a:p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File myFile = new File(“C:\Temp”, “file.txt”);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Stream Reader and Writer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Courier New" pitchFamily="49" charset="0"/>
              </a:rPr>
              <a:t>Reader</a:t>
            </a:r>
            <a:r>
              <a:rPr lang="en-US" altLang="en-US" dirty="0" smtClean="0"/>
              <a:t> and </a:t>
            </a:r>
            <a:r>
              <a:rPr lang="en-US" altLang="en-US" sz="2000" dirty="0" smtClean="0">
                <a:latin typeface="Courier New" pitchFamily="49" charset="0"/>
              </a:rPr>
              <a:t>Writer</a:t>
            </a:r>
            <a:r>
              <a:rPr lang="en-US" altLang="en-US" dirty="0" smtClean="0"/>
              <a:t> are the abstract </a:t>
            </a:r>
            <a:r>
              <a:rPr lang="en-US" altLang="en-US" dirty="0" err="1" smtClean="0"/>
              <a:t>superclasses</a:t>
            </a:r>
            <a:r>
              <a:rPr lang="en-US" altLang="en-US" dirty="0" smtClean="0"/>
              <a:t> in </a:t>
            </a:r>
            <a:r>
              <a:rPr lang="en-US" altLang="en-US" sz="2000" dirty="0" smtClean="0">
                <a:latin typeface="Courier New" pitchFamily="49" charset="0"/>
              </a:rPr>
              <a:t>java.io</a:t>
            </a:r>
            <a:r>
              <a:rPr lang="en-US" altLang="en-US" dirty="0" smtClean="0"/>
              <a:t> for 16 bit character streams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Courier New" pitchFamily="49" charset="0"/>
              </a:rPr>
              <a:t>Reader</a:t>
            </a:r>
            <a:r>
              <a:rPr lang="en-US" altLang="en-US" dirty="0" smtClean="0"/>
              <a:t> provides the methods and partial implementation for </a:t>
            </a:r>
            <a:r>
              <a:rPr lang="en-US" altLang="en-US" i="1" dirty="0" smtClean="0"/>
              <a:t>readers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latin typeface="Courier New" pitchFamily="49" charset="0"/>
              </a:rPr>
              <a:t>Writer</a:t>
            </a:r>
            <a:r>
              <a:rPr lang="en-US" altLang="en-US" dirty="0" smtClean="0"/>
              <a:t> provides the methods and partial implementation for </a:t>
            </a:r>
            <a:r>
              <a:rPr lang="en-US" altLang="en-US" i="1" dirty="0" smtClean="0"/>
              <a:t>writers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Subclasses of </a:t>
            </a:r>
            <a:r>
              <a:rPr lang="en-US" altLang="en-US" sz="2000" dirty="0" smtClean="0">
                <a:latin typeface="Courier New" pitchFamily="49" charset="0"/>
              </a:rPr>
              <a:t>Reader</a:t>
            </a:r>
            <a:r>
              <a:rPr lang="en-US" altLang="en-US" dirty="0" smtClean="0"/>
              <a:t> and </a:t>
            </a:r>
            <a:r>
              <a:rPr lang="en-US" altLang="en-US" sz="2000" dirty="0" smtClean="0">
                <a:latin typeface="Courier New" pitchFamily="49" charset="0"/>
              </a:rPr>
              <a:t>Writer</a:t>
            </a:r>
            <a:r>
              <a:rPr lang="en-US" altLang="en-US" dirty="0" smtClean="0"/>
              <a:t> implement specialized streams and are divided into two categories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Most </a:t>
            </a:r>
            <a:r>
              <a:rPr lang="en-US" altLang="en-US" dirty="0" smtClean="0">
                <a:solidFill>
                  <a:srgbClr val="000000"/>
                </a:solidFill>
              </a:rPr>
              <a:t>programs should use </a:t>
            </a:r>
            <a:r>
              <a:rPr lang="en-US" altLang="en-US" i="1" dirty="0" smtClean="0">
                <a:solidFill>
                  <a:srgbClr val="000000"/>
                </a:solidFill>
              </a:rPr>
              <a:t>readers</a:t>
            </a:r>
            <a:r>
              <a:rPr lang="en-US" altLang="en-US" dirty="0" smtClean="0">
                <a:solidFill>
                  <a:srgbClr val="000000"/>
                </a:solidFill>
              </a:rPr>
              <a:t> and </a:t>
            </a:r>
            <a:r>
              <a:rPr lang="en-US" altLang="en-US" i="1" dirty="0" smtClean="0">
                <a:solidFill>
                  <a:srgbClr val="000000"/>
                </a:solidFill>
              </a:rPr>
              <a:t>writers</a:t>
            </a:r>
            <a:r>
              <a:rPr lang="en-US" altLang="en-US" dirty="0" smtClean="0">
                <a:solidFill>
                  <a:srgbClr val="000000"/>
                </a:solidFill>
              </a:rPr>
              <a:t> to read and write textual  information</a:t>
            </a:r>
            <a:r>
              <a:rPr lang="en-US" altLang="en-US" dirty="0" smtClean="0">
                <a:solidFill>
                  <a:srgbClr val="000000"/>
                </a:solidFill>
                <a:latin typeface="LucidaGrande" charset="0"/>
              </a:rPr>
              <a:t> </a:t>
            </a:r>
          </a:p>
          <a:p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39382C-92CF-4303-8D78-3742D130D3F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</a:t>
            </a:r>
            <a:r>
              <a:rPr lang="en-US" altLang="en-US" dirty="0" smtClean="0"/>
              <a:t>Stream Class Hierarchy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DBF00D-0580-4527-B9DF-8CE22444C3F0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096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Input/Output</a:t>
            </a:r>
            <a:r>
              <a:rPr lang="en-US" altLang="en-US" dirty="0" smtClean="0"/>
              <a:t> </a:t>
            </a:r>
            <a:r>
              <a:rPr lang="en-US" altLang="en-US" dirty="0" smtClean="0"/>
              <a:t>Binary </a:t>
            </a:r>
            <a:r>
              <a:rPr lang="en-US" altLang="en-US" dirty="0" smtClean="0"/>
              <a:t>Stream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 smtClean="0">
                <a:latin typeface="Courier New" pitchFamily="49" charset="0"/>
              </a:rPr>
              <a:t>InputStream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>
                <a:latin typeface="Courier New" pitchFamily="49" charset="0"/>
              </a:rPr>
              <a:t>OutputStream</a:t>
            </a:r>
            <a:r>
              <a:rPr lang="en-US" altLang="en-US" sz="2400" dirty="0" smtClean="0"/>
              <a:t> are the abstract </a:t>
            </a:r>
            <a:r>
              <a:rPr lang="en-US" altLang="en-US" sz="2400" dirty="0" err="1" smtClean="0"/>
              <a:t>superclasses</a:t>
            </a:r>
            <a:r>
              <a:rPr lang="en-US" altLang="en-US" sz="2400" dirty="0" smtClean="0"/>
              <a:t> in </a:t>
            </a:r>
            <a:r>
              <a:rPr lang="en-US" altLang="en-US" sz="2400" dirty="0" smtClean="0">
                <a:latin typeface="Courier New" pitchFamily="49" charset="0"/>
              </a:rPr>
              <a:t>java.io</a:t>
            </a:r>
            <a:r>
              <a:rPr lang="en-US" altLang="en-US" sz="2400" dirty="0" smtClean="0"/>
              <a:t> for 8 bit byte streams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Courier New" pitchFamily="49" charset="0"/>
              </a:rPr>
              <a:t>InputStream</a:t>
            </a:r>
            <a:r>
              <a:rPr lang="en-US" altLang="en-US" sz="2400" dirty="0" smtClean="0"/>
              <a:t> provides the methods and partial implementation for </a:t>
            </a:r>
            <a:r>
              <a:rPr lang="en-US" altLang="en-US" sz="2400" i="1" dirty="0" smtClean="0"/>
              <a:t>input streams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Courier New" pitchFamily="49" charset="0"/>
              </a:rPr>
              <a:t>OutputStream</a:t>
            </a:r>
            <a:r>
              <a:rPr lang="en-US" altLang="en-US" sz="2400" dirty="0" smtClean="0"/>
              <a:t> provides the methods and partial implementation for </a:t>
            </a:r>
            <a:r>
              <a:rPr lang="en-US" altLang="en-US" sz="2400" i="1" dirty="0" smtClean="0"/>
              <a:t>output streams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Subclasses of </a:t>
            </a:r>
            <a:r>
              <a:rPr lang="en-US" altLang="en-US" sz="2400" dirty="0" err="1" smtClean="0">
                <a:latin typeface="Courier New" pitchFamily="49" charset="0"/>
              </a:rPr>
              <a:t>InputStream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>
                <a:latin typeface="Courier New" pitchFamily="49" charset="0"/>
              </a:rPr>
              <a:t>OutputStreams</a:t>
            </a:r>
            <a:r>
              <a:rPr lang="en-US" altLang="en-US" sz="2400" dirty="0" smtClean="0"/>
              <a:t> implement specialized streams and are divided into two </a:t>
            </a:r>
            <a:r>
              <a:rPr lang="en-US" altLang="en-US" sz="2400" dirty="0" smtClean="0"/>
              <a:t>categories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Most </a:t>
            </a:r>
            <a:r>
              <a:rPr lang="en-US" altLang="en-US" sz="2400" dirty="0" smtClean="0">
                <a:solidFill>
                  <a:srgbClr val="000000"/>
                </a:solidFill>
              </a:rPr>
              <a:t>programs should use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input streams</a:t>
            </a:r>
            <a:r>
              <a:rPr lang="en-US" altLang="en-US" sz="2400" dirty="0" smtClean="0">
                <a:solidFill>
                  <a:srgbClr val="000000"/>
                </a:solidFill>
              </a:rPr>
              <a:t> and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output streams</a:t>
            </a:r>
            <a:r>
              <a:rPr lang="en-US" altLang="en-US" sz="2400" dirty="0" smtClean="0">
                <a:solidFill>
                  <a:srgbClr val="000000"/>
                </a:solidFill>
              </a:rPr>
              <a:t> to read and write byte information such as images, sounds, etc</a:t>
            </a:r>
            <a:endParaRPr lang="en-US" altLang="en-US" sz="2400" dirty="0" smtClean="0">
              <a:solidFill>
                <a:srgbClr val="000000"/>
              </a:solidFill>
              <a:latin typeface="LucidaGrande" charset="0"/>
            </a:endParaRPr>
          </a:p>
          <a:p>
            <a:endParaRPr lang="en-US" altLang="en-US" sz="24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890BA8-27FB-409A-BBEB-A80F234352A1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Character and </a:t>
            </a:r>
            <a:r>
              <a:rPr lang="en-US" altLang="en-US" dirty="0" smtClean="0"/>
              <a:t>Binary Stream Methods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Reader</a:t>
            </a:r>
            <a:r>
              <a:rPr lang="en-US" altLang="en-US" smtClean="0"/>
              <a:t> and </a:t>
            </a:r>
            <a:r>
              <a:rPr lang="en-US" altLang="en-US" b="1" smtClean="0"/>
              <a:t>InputStream</a:t>
            </a:r>
            <a:r>
              <a:rPr lang="en-US" altLang="en-US" smtClean="0"/>
              <a:t> define similar abstract methods but for different data types</a:t>
            </a:r>
          </a:p>
          <a:p>
            <a:pPr lvl="1"/>
            <a:r>
              <a:rPr lang="en-US" altLang="en-US" sz="1800" b="1" smtClean="0">
                <a:latin typeface="Times New Roman" pitchFamily="18" charset="0"/>
              </a:rPr>
              <a:t>Reader</a:t>
            </a:r>
            <a:r>
              <a:rPr lang="en-US" altLang="en-US" sz="1800" smtClean="0">
                <a:latin typeface="Times New Roman" pitchFamily="18" charset="0"/>
              </a:rPr>
              <a:t> contains these methods for reading characters and arrays of characters: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              	int read()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int read(char cbuf[])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int read(char cbuf[], int offset, int length)</a:t>
            </a:r>
            <a:endParaRPr lang="en-US" altLang="en-US" b="1" smtClean="0">
              <a:latin typeface="Times New Roman" pitchFamily="18" charset="0"/>
            </a:endParaRPr>
          </a:p>
          <a:p>
            <a:pPr lvl="1"/>
            <a:r>
              <a:rPr lang="en-US" altLang="en-US" sz="1800" b="1" smtClean="0">
                <a:latin typeface="Times New Roman" pitchFamily="18" charset="0"/>
              </a:rPr>
              <a:t>InputStream</a:t>
            </a:r>
            <a:r>
              <a:rPr lang="en-US" altLang="en-US" sz="1800" smtClean="0">
                <a:latin typeface="Times New Roman" pitchFamily="18" charset="0"/>
              </a:rPr>
              <a:t> defines the same methods but for reading bytes and arrays of bytes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              int read()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int read(byte cbuf[])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int read(byte cbuf[], int offset, int length)</a:t>
            </a:r>
          </a:p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632B64-9CBF-430B-8CA8-B4282DAAC7D8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Character and </a:t>
            </a:r>
            <a:r>
              <a:rPr lang="en-US" altLang="en-US" dirty="0" smtClean="0"/>
              <a:t>Binary Stream Methods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Writer</a:t>
            </a:r>
            <a:r>
              <a:rPr lang="en-US" altLang="en-US" smtClean="0"/>
              <a:t> and </a:t>
            </a:r>
            <a:r>
              <a:rPr lang="en-US" altLang="en-US" b="1" smtClean="0"/>
              <a:t>OutputStream</a:t>
            </a:r>
            <a:r>
              <a:rPr lang="en-US" altLang="en-US" smtClean="0"/>
              <a:t> define similar abstract method but for different data types</a:t>
            </a:r>
          </a:p>
          <a:p>
            <a:pPr lvl="1"/>
            <a:r>
              <a:rPr lang="en-US" altLang="en-US" sz="1800" b="1" smtClean="0">
                <a:latin typeface="Times New Roman" pitchFamily="18" charset="0"/>
              </a:rPr>
              <a:t>Writer</a:t>
            </a:r>
            <a:r>
              <a:rPr lang="en-US" altLang="en-US" sz="1800" smtClean="0">
                <a:latin typeface="Times New Roman" pitchFamily="18" charset="0"/>
              </a:rPr>
              <a:t> contains these methods for writing characters, arrays of characters, and strings: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              	void write(int c)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void write(char cbuf[])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void write(char cbuf[], int offset, int length)</a:t>
            </a:r>
          </a:p>
          <a:p>
            <a:pPr lvl="1"/>
            <a:r>
              <a:rPr lang="en-US" altLang="en-US" sz="1800" b="1" smtClean="0">
                <a:latin typeface="Times New Roman" pitchFamily="18" charset="0"/>
              </a:rPr>
              <a:t>OutputStream</a:t>
            </a:r>
            <a:r>
              <a:rPr lang="en-US" altLang="en-US" sz="1800" smtClean="0">
                <a:latin typeface="Times New Roman" pitchFamily="18" charset="0"/>
              </a:rPr>
              <a:t> defines the same methods but for writing bytes and arrays of bytes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              	void write(int c)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void write(byte cbuf[])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Times New Roman" pitchFamily="18" charset="0"/>
              </a:rPr>
              <a:t>void write(byte cbuf[], int offset, int length)</a:t>
            </a:r>
          </a:p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EE56DE-4B16-4EDA-B73D-D28807C55831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Writing Textfiles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257800"/>
          </a:xfrm>
        </p:spPr>
        <p:txBody>
          <a:bodyPr/>
          <a:lstStyle/>
          <a:p>
            <a:pPr marL="609600" indent="-609600"/>
            <a:r>
              <a:rPr lang="de-DE" sz="3200"/>
              <a:t>Class: FileWriter</a:t>
            </a:r>
          </a:p>
          <a:p>
            <a:pPr marL="609600" indent="-609600"/>
            <a:r>
              <a:rPr lang="de-DE" sz="3200"/>
              <a:t>Frequently used methods:</a:t>
            </a:r>
          </a:p>
        </p:txBody>
      </p:sp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4953000" y="2667000"/>
          <a:ext cx="3971925" cy="3543300"/>
        </p:xfrm>
        <a:graphic>
          <a:graphicData uri="http://schemas.openxmlformats.org/presentationml/2006/ole">
            <p:oleObj spid="_x0000_s1026" name="Picture Publisher Bild" r:id="rId3" imgW="3971880" imgH="3543480" progId="PictPub.Image.7">
              <p:embed/>
            </p:oleObj>
          </a:graphicData>
        </a:graphic>
      </p:graphicFrame>
      <p:sp>
        <p:nvSpPr>
          <p:cNvPr id="241675" name="Line 11"/>
          <p:cNvSpPr>
            <a:spLocks noChangeShapeType="1"/>
          </p:cNvSpPr>
          <p:nvPr/>
        </p:nvSpPr>
        <p:spPr bwMode="auto">
          <a:xfrm>
            <a:off x="3581400" y="3276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3581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35814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35814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3581400" y="5867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V="1">
            <a:off x="3581400" y="2286000"/>
            <a:ext cx="0" cy="3581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Writing Textfiles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5715000"/>
          </a:xfrm>
        </p:spPr>
        <p:txBody>
          <a:bodyPr/>
          <a:lstStyle/>
          <a:p>
            <a:pPr marL="609600" indent="-609600"/>
            <a:r>
              <a:rPr lang="de-DE" sz="3200" dirty="0"/>
              <a:t>Using </a:t>
            </a:r>
            <a:r>
              <a:rPr lang="de-DE" sz="3200" dirty="0" smtClean="0"/>
              <a:t>FileWriter </a:t>
            </a:r>
            <a:endParaRPr lang="de-DE" sz="3200" dirty="0"/>
          </a:p>
          <a:p>
            <a:pPr marL="1009650" lvl="1" indent="-609600">
              <a:buFontTx/>
              <a:buChar char="•"/>
            </a:pPr>
            <a:r>
              <a:rPr lang="de-DE" sz="2800" dirty="0"/>
              <a:t>is not very convenient (only String-output possible)</a:t>
            </a:r>
          </a:p>
          <a:p>
            <a:pPr marL="1009650" lvl="1" indent="-609600">
              <a:buFontTx/>
              <a:buChar char="•"/>
            </a:pPr>
            <a:r>
              <a:rPr lang="de-DE" sz="2800" dirty="0"/>
              <a:t>Is not efficient (every character is written in a single step, invoking a huge overhead)</a:t>
            </a:r>
          </a:p>
          <a:p>
            <a:pPr marL="609600" indent="-609600"/>
            <a:endParaRPr lang="de-DE" sz="3200" dirty="0"/>
          </a:p>
          <a:p>
            <a:pPr marL="609600" indent="-609600"/>
            <a:r>
              <a:rPr lang="de-DE" sz="3200" dirty="0"/>
              <a:t>Better: wrap </a:t>
            </a:r>
            <a:r>
              <a:rPr lang="de-DE" sz="3200" dirty="0" smtClean="0"/>
              <a:t>FileWriter </a:t>
            </a:r>
            <a:r>
              <a:rPr lang="de-DE" sz="3200" dirty="0"/>
              <a:t>with processing streams</a:t>
            </a:r>
          </a:p>
          <a:p>
            <a:pPr marL="1009650" lvl="1" indent="-609600">
              <a:buFontTx/>
              <a:buChar char="•"/>
            </a:pPr>
            <a:r>
              <a:rPr lang="de-DE" sz="2800" dirty="0"/>
              <a:t>BufferedWriter</a:t>
            </a:r>
          </a:p>
          <a:p>
            <a:pPr marL="1009650" lvl="1" indent="-609600">
              <a:buFontTx/>
              <a:buChar char="•"/>
            </a:pPr>
            <a:r>
              <a:rPr lang="de-DE" sz="2800" dirty="0"/>
              <a:t>PrintWriter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Wrapping Textfiles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/>
            <a:r>
              <a:rPr lang="de-DE" sz="3200" dirty="0"/>
              <a:t>BufferedWriter:</a:t>
            </a:r>
          </a:p>
          <a:p>
            <a:pPr marL="1009650" lvl="1" indent="-609600">
              <a:buFontTx/>
              <a:buChar char="•"/>
            </a:pPr>
            <a:r>
              <a:rPr lang="de-DE" sz="2800" dirty="0"/>
              <a:t>Buffers output of FileWriter, i.e. multiple characters are processed together, enhancing efficiency</a:t>
            </a:r>
          </a:p>
          <a:p>
            <a:pPr marL="609600" indent="-609600"/>
            <a:endParaRPr lang="de-DE" sz="3200" dirty="0"/>
          </a:p>
          <a:p>
            <a:pPr marL="609600" indent="-609600"/>
            <a:r>
              <a:rPr lang="de-DE" sz="3200" dirty="0"/>
              <a:t>PrintWriter</a:t>
            </a:r>
          </a:p>
          <a:p>
            <a:pPr marL="1009650" lvl="1" indent="-609600">
              <a:buFontTx/>
              <a:buChar char="•"/>
            </a:pPr>
            <a:r>
              <a:rPr lang="de-DE" sz="2800" dirty="0"/>
              <a:t>provides methods for convenient handling, e.g. println()</a:t>
            </a:r>
          </a:p>
          <a:p>
            <a:pPr marL="1009650" lvl="1" indent="-609600"/>
            <a:r>
              <a:rPr lang="de-DE" sz="1600" dirty="0"/>
              <a:t>( remark: the System.out.println() – method is a method of  the PrintWriter-instance System.out ! )</a:t>
            </a:r>
          </a:p>
          <a:p>
            <a:pPr marL="609600" indent="-609600"/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Wrapping a Writer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1600200"/>
          </a:xfrm>
        </p:spPr>
        <p:txBody>
          <a:bodyPr>
            <a:normAutofit/>
          </a:bodyPr>
          <a:lstStyle/>
          <a:p>
            <a:pPr marL="609600" indent="-609600"/>
            <a:r>
              <a:rPr lang="de-DE" sz="3200" dirty="0"/>
              <a:t>A typical codesegment for opening a convenient, efficient textfile:</a:t>
            </a:r>
          </a:p>
          <a:p>
            <a:pPr marL="609600" indent="-609600"/>
            <a:endParaRPr lang="de-DE" sz="3200" dirty="0"/>
          </a:p>
          <a:p>
            <a:pPr marL="609600" indent="-609600"/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70866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609600" indent="-609600"/>
            <a:endParaRPr lang="de-DE" sz="2400" dirty="0" smtClean="0"/>
          </a:p>
          <a:p>
            <a:pPr marL="609600" indent="-609600">
              <a:buNone/>
            </a:pPr>
            <a:r>
              <a:rPr lang="de-DE" dirty="0" smtClean="0"/>
              <a:t>FileWriter out = new FileWriter("test.txt");</a:t>
            </a:r>
          </a:p>
          <a:p>
            <a:pPr marL="609600" indent="-609600">
              <a:buNone/>
            </a:pPr>
            <a:r>
              <a:rPr lang="de-DE" dirty="0" smtClean="0"/>
              <a:t>BufferedWriter b = new BufferedWriter(out);</a:t>
            </a:r>
          </a:p>
          <a:p>
            <a:pPr marL="609600" indent="-609600">
              <a:buNone/>
            </a:pPr>
            <a:r>
              <a:rPr lang="de-DE" dirty="0" smtClean="0"/>
              <a:t>PrintWriter p = new PrintWriter(b);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162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PrintWriter p = new PrintWriter(</a:t>
            </a:r>
          </a:p>
          <a:p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dirty="0" smtClean="0"/>
              <a:t>new BufferedWriter(</a:t>
            </a:r>
          </a:p>
          <a:p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dirty="0" smtClean="0"/>
              <a:t>new FileWriter("test.txt")));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038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Reading Textfiles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/>
            <a:r>
              <a:rPr lang="de-DE" sz="3200"/>
              <a:t>Class: ReadText</a:t>
            </a:r>
          </a:p>
          <a:p>
            <a:pPr marL="609600" indent="-609600"/>
            <a:r>
              <a:rPr lang="de-DE" sz="3200"/>
              <a:t>Frequently used Methods:</a:t>
            </a:r>
          </a:p>
          <a:p>
            <a:pPr marL="609600" indent="-609600"/>
            <a:endParaRPr lang="de-DE" sz="3200"/>
          </a:p>
          <a:p>
            <a:pPr marL="609600" indent="-609600"/>
            <a:endParaRPr lang="de-DE" sz="320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572000" y="2209800"/>
          <a:ext cx="4467225" cy="4400550"/>
        </p:xfrm>
        <a:graphic>
          <a:graphicData uri="http://schemas.openxmlformats.org/presentationml/2006/ole">
            <p:oleObj spid="_x0000_s2050" name="Picture Publisher Bild" r:id="rId3" imgW="4467240" imgH="4400640" progId="PictPub.Image.7">
              <p:embed/>
            </p:oleObj>
          </a:graphicData>
        </a:graphic>
      </p:graphicFrame>
      <p:sp>
        <p:nvSpPr>
          <p:cNvPr id="245765" name="Line 5"/>
          <p:cNvSpPr>
            <a:spLocks noChangeShapeType="1"/>
          </p:cNvSpPr>
          <p:nvPr/>
        </p:nvSpPr>
        <p:spPr bwMode="auto">
          <a:xfrm>
            <a:off x="3352800" y="2819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3352800" y="40386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3352800" y="4495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3352800" y="50292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V="1">
            <a:off x="3352800" y="2209800"/>
            <a:ext cx="0" cy="2819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33400" y="5867400"/>
            <a:ext cx="3917950" cy="7794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(The other methods are used for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positioning, we don’t cover that here)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 smtClean="0"/>
              <a:t>Testing and Checking File Objects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There are more than 30 methods that you can apply to File objects. These are a few: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getName()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getPath()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getParent()</a:t>
            </a:r>
          </a:p>
          <a:p>
            <a:r>
              <a:rPr lang="en-US" altLang="en-US" smtClean="0"/>
              <a:t>Query Files and Directory 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exists()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isDirectory()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isFile()</a:t>
            </a:r>
          </a:p>
          <a:p>
            <a:r>
              <a:rPr lang="en-US" altLang="en-US" smtClean="0">
                <a:cs typeface="Courier New" pitchFamily="49" charset="0"/>
              </a:rPr>
              <a:t>Creating and Modifying Files and Directories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renameTo(File path)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mkdir()</a:t>
            </a:r>
          </a:p>
          <a:p>
            <a:pPr lvl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createNewFile()</a:t>
            </a:r>
          </a:p>
          <a:p>
            <a:pPr lvl="1"/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4C4513-0012-4DA5-956B-7B4FC9684A2A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CIS 068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Wrapping a Reader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1981200"/>
          </a:xfrm>
        </p:spPr>
        <p:txBody>
          <a:bodyPr/>
          <a:lstStyle/>
          <a:p>
            <a:pPr marL="609600" indent="-609600"/>
            <a:r>
              <a:rPr lang="de-DE" sz="3200" dirty="0"/>
              <a:t>Again:</a:t>
            </a:r>
          </a:p>
          <a:p>
            <a:pPr marL="1009650" lvl="1" indent="-609600"/>
            <a:r>
              <a:rPr lang="de-DE" sz="2800" dirty="0"/>
              <a:t>Using FileReader is not very efficient. </a:t>
            </a:r>
            <a:r>
              <a:rPr lang="de-DE" sz="2800" dirty="0" smtClean="0"/>
              <a:t>Better wrap </a:t>
            </a:r>
            <a:r>
              <a:rPr lang="de-DE" sz="2800" dirty="0"/>
              <a:t>it with BufferedReader:</a:t>
            </a:r>
          </a:p>
          <a:p>
            <a:pPr marL="609600" indent="-609600"/>
            <a:endParaRPr lang="de-D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19400"/>
            <a:ext cx="7391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BufferedReader br = new BufferedReader(new                 FileReader(“name“));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EOF Detection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305800" cy="3505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de-DE" sz="2800" dirty="0"/>
              <a:t>Detecting the end of a file (EOF):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sz="2800" dirty="0"/>
              <a:t>Usually amount of data to be read is not known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sz="2800" dirty="0"/>
              <a:t>Reading methods return ‘impossible‘ value if end of file is reached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sz="2800" dirty="0"/>
              <a:t>Example: </a:t>
            </a:r>
          </a:p>
          <a:p>
            <a:pPr marL="914400" lvl="1" indent="-457200">
              <a:lnSpc>
                <a:spcPct val="90000"/>
              </a:lnSpc>
            </a:pPr>
            <a:r>
              <a:rPr lang="de-DE" sz="2000" dirty="0"/>
              <a:t>FileReader.read returns -1</a:t>
            </a:r>
          </a:p>
          <a:p>
            <a:pPr marL="914400" lvl="1" indent="-457200">
              <a:lnSpc>
                <a:spcPct val="90000"/>
              </a:lnSpc>
            </a:pPr>
            <a:r>
              <a:rPr lang="de-DE" sz="2000" dirty="0"/>
              <a:t>BufferedReader.readLine() returns ‘null‘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sz="2800" dirty="0"/>
              <a:t>Typical code for EOF detection</a:t>
            </a:r>
            <a:r>
              <a:rPr lang="de-DE" sz="2800" dirty="0" smtClean="0"/>
              <a:t>:</a:t>
            </a:r>
            <a:endParaRPr lang="de-D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4648200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de-DE" dirty="0" smtClean="0"/>
              <a:t>	while ((c = myReader.read() != -1){	 // read and check c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...do something with c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dirty="0" smtClean="0"/>
              <a:t>Example: </a:t>
            </a:r>
            <a:r>
              <a:rPr lang="de-DE" dirty="0"/>
              <a:t>Copying a Textfile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de-DE" dirty="0" smtClean="0"/>
              <a:t>import java.io.*;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public class IOTest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{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public static void main(String[] args)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{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try{	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BufferedReader myInput = new BufferedReader(new 				FileReader("IOTest.java"));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BufferedWriter myOutput = new BufferedWriter(new 				FileWriter("Test.txt"));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int c;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while ((c=myInput.read()) != -1)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	myOutput.write(c);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myInput.close();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	myOutput.close();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	}catch(IOException e){}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	}</a:t>
            </a:r>
          </a:p>
          <a:p>
            <a:pPr marL="609600" indent="-609600">
              <a:lnSpc>
                <a:spcPct val="90000"/>
              </a:lnSpc>
            </a:pPr>
            <a:r>
              <a:rPr lang="de-DE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/>
              <a:t>Binary Files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305800" cy="4419600"/>
          </a:xfrm>
        </p:spPr>
        <p:txBody>
          <a:bodyPr/>
          <a:lstStyle/>
          <a:p>
            <a:pPr marL="609600" indent="-609600">
              <a:buFontTx/>
              <a:buChar char="•"/>
            </a:pPr>
            <a:r>
              <a:rPr lang="de-DE" sz="3200"/>
              <a:t>Stores binary images of information identical to the binary images stored in main memory</a:t>
            </a:r>
          </a:p>
          <a:p>
            <a:pPr marL="609600" indent="-609600">
              <a:buFontTx/>
              <a:buChar char="•"/>
            </a:pPr>
            <a:r>
              <a:rPr lang="de-DE" sz="3200"/>
              <a:t>Binary files are more efficient in terms of processing time and space utilization</a:t>
            </a:r>
          </a:p>
          <a:p>
            <a:pPr marL="609600" indent="-609600">
              <a:buFontTx/>
              <a:buChar char="•"/>
            </a:pPr>
            <a:r>
              <a:rPr lang="de-DE" sz="3200"/>
              <a:t>drawback: not ‘human readable‘, i.e. you can‘t use a texteditor (or any standard-tool) to read and understand binary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/>
              <a:t>Binary Files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810000"/>
          </a:xfrm>
        </p:spPr>
        <p:txBody>
          <a:bodyPr/>
          <a:lstStyle/>
          <a:p>
            <a:pPr marL="609600" indent="-609600"/>
            <a:r>
              <a:rPr lang="de-DE" sz="3200"/>
              <a:t>Example: writing of the integer ’42‘</a:t>
            </a:r>
          </a:p>
          <a:p>
            <a:pPr marL="609600" indent="-609600">
              <a:buFontTx/>
              <a:buChar char="•"/>
            </a:pPr>
            <a:r>
              <a:rPr lang="de-DE" sz="3200"/>
              <a:t>TextFile: ‘4‘ ‘2‘  (internally translated to 2 16-bit representations of the characters ‘4‘ and ‘2‘)</a:t>
            </a:r>
          </a:p>
          <a:p>
            <a:pPr marL="609600" indent="-609600">
              <a:buFontTx/>
              <a:buChar char="•"/>
            </a:pPr>
            <a:r>
              <a:rPr lang="de-DE" sz="3200"/>
              <a:t>Binary-File: 00101010, one byte </a:t>
            </a:r>
          </a:p>
          <a:p>
            <a:pPr marL="609600" indent="-609600"/>
            <a:r>
              <a:rPr lang="de-DE" sz="3200"/>
              <a:t>	(= 42 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/>
              <a:t>Writing Binary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/>
            <a:r>
              <a:rPr lang="de-DE" sz="3200"/>
              <a:t>Class: FileOutputStream</a:t>
            </a:r>
          </a:p>
          <a:p>
            <a:pPr marL="609600" indent="-609600"/>
            <a:endParaRPr lang="de-DE" sz="3200"/>
          </a:p>
          <a:p>
            <a:pPr marL="609600" indent="-609600"/>
            <a:r>
              <a:rPr lang="de-DE" sz="3200"/>
              <a:t>... see FileWriter</a:t>
            </a:r>
          </a:p>
          <a:p>
            <a:pPr marL="609600" indent="-609600"/>
            <a:endParaRPr lang="de-DE" sz="3200"/>
          </a:p>
          <a:p>
            <a:pPr marL="609600" indent="-609600"/>
            <a:r>
              <a:rPr lang="de-DE" sz="3200"/>
              <a:t>The difference:</a:t>
            </a:r>
          </a:p>
          <a:p>
            <a:pPr marL="609600" indent="-609600"/>
            <a:r>
              <a:rPr lang="de-DE" sz="3200"/>
              <a:t>No difference in usage, only in output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/>
              <a:t>Reading Binary Files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/>
            <a:r>
              <a:rPr lang="de-DE" sz="3200"/>
              <a:t>Class: FileInputStream</a:t>
            </a:r>
          </a:p>
          <a:p>
            <a:pPr marL="609600" indent="-609600"/>
            <a:endParaRPr lang="de-DE" sz="3200"/>
          </a:p>
          <a:p>
            <a:pPr marL="609600" indent="-609600"/>
            <a:r>
              <a:rPr lang="de-DE" sz="3200"/>
              <a:t>... see FileReader</a:t>
            </a:r>
          </a:p>
          <a:p>
            <a:pPr marL="609600" indent="-609600"/>
            <a:endParaRPr lang="de-DE" sz="3200"/>
          </a:p>
          <a:p>
            <a:pPr marL="609600" indent="-609600"/>
            <a:r>
              <a:rPr lang="de-DE" sz="3200"/>
              <a:t>The difference:</a:t>
            </a:r>
          </a:p>
          <a:p>
            <a:pPr marL="609600" indent="-609600"/>
            <a:r>
              <a:rPr lang="de-DE" sz="3200"/>
              <a:t>No difference in usage, only in output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58" name="Rectangle 30"/>
          <p:cNvSpPr>
            <a:spLocks noChangeArrowheads="1"/>
          </p:cNvSpPr>
          <p:nvPr/>
        </p:nvSpPr>
        <p:spPr bwMode="auto">
          <a:xfrm>
            <a:off x="838200" y="2819400"/>
            <a:ext cx="2590800" cy="1524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2957" name="Rectangle 29"/>
          <p:cNvSpPr>
            <a:spLocks noChangeArrowheads="1"/>
          </p:cNvSpPr>
          <p:nvPr/>
        </p:nvSpPr>
        <p:spPr bwMode="auto">
          <a:xfrm>
            <a:off x="838200" y="4343400"/>
            <a:ext cx="2590800" cy="1524000"/>
          </a:xfrm>
          <a:prstGeom prst="rect">
            <a:avLst/>
          </a:prstGeom>
          <a:solidFill>
            <a:srgbClr val="66FF99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/>
              <a:t>Binary vs. TextFiles</a:t>
            </a:r>
          </a:p>
        </p:txBody>
      </p:sp>
      <p:graphicFrame>
        <p:nvGraphicFramePr>
          <p:cNvPr id="252956" name="Group 28"/>
          <p:cNvGraphicFramePr>
            <a:graphicFrameLocks noGrp="1"/>
          </p:cNvGraphicFramePr>
          <p:nvPr>
            <p:ph sz="half" idx="2"/>
          </p:nvPr>
        </p:nvGraphicFramePr>
        <p:xfrm>
          <a:off x="838200" y="1295400"/>
          <a:ext cx="7848600" cy="4572000"/>
        </p:xfrm>
        <a:graphic>
          <a:graphicData uri="http://schemas.openxmlformats.org/drawingml/2006/table">
            <a:tbl>
              <a:tblPr/>
              <a:tblGrid>
                <a:gridCol w="2616200"/>
                <a:gridCol w="2789238"/>
                <a:gridCol w="2443162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Efficient in terms of time and 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Preinformation about data needed to understand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Human readable, contains redundant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Not 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00100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public static void main(String[]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File("C:/JavaTemp");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myDir.isDirectory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? " is " : " is not ")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+ "a directory");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File(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newDir.mkdir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String[]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myDir.list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for (String f 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fileList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05400" y="2590800"/>
            <a:ext cx="2438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6200" y="3048000"/>
            <a:ext cx="1295400" cy="73866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</a:t>
            </a:r>
            <a:r>
              <a:rPr lang="en-US" sz="1400" dirty="0" err="1" smtClean="0"/>
              <a:t>JavaTemp</a:t>
            </a:r>
            <a:r>
              <a:rPr lang="en-US" sz="1400" dirty="0" smtClean="0"/>
              <a:t> a directory in C:\ drive?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3200400"/>
            <a:ext cx="472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0" y="4572000"/>
            <a:ext cx="32766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a directory called “</a:t>
            </a:r>
            <a:r>
              <a:rPr lang="en-US" sz="1400" dirty="0" err="1" smtClean="0"/>
              <a:t>newDir</a:t>
            </a:r>
            <a:r>
              <a:rPr lang="en-US" sz="1400" dirty="0" smtClean="0"/>
              <a:t>” in C:\JavaTemp folder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62400" y="38100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0" y="5410200"/>
            <a:ext cx="31242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 of files/directories in C:\JavaTemp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Stream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600200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To bring in information, a program opens a </a:t>
            </a:r>
            <a:r>
              <a:rPr lang="en-US" altLang="en-US" b="1" smtClean="0"/>
              <a:t>stream</a:t>
            </a:r>
            <a:r>
              <a:rPr lang="en-US" altLang="en-US" smtClean="0"/>
              <a:t> on the source (a file, memory, a socket) and reads the information sequentially:</a:t>
            </a:r>
          </a:p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29C46D-ABB0-410E-8D7F-8E1E49C825D2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717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43300"/>
            <a:ext cx="5715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Stream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To output information, a program opens a </a:t>
            </a:r>
            <a:r>
              <a:rPr lang="en-US" altLang="en-US" b="1" smtClean="0"/>
              <a:t>stream</a:t>
            </a:r>
            <a:r>
              <a:rPr lang="en-US" altLang="en-US" smtClean="0"/>
              <a:t> to the destination (a file, memory, a socket) and writes the information sequentially:</a:t>
            </a:r>
          </a:p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281F75-1189-47E9-A436-0B6460764D5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479800"/>
            <a:ext cx="56007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IO Stream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No matter where the data is coming from or going to and no matter what its type, the algorithms for sequentially reading and writing data are 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  <a:r>
              <a:rPr lang="en-US" altLang="en-US" dirty="0" smtClean="0">
                <a:solidFill>
                  <a:srgbClr val="000000"/>
                </a:solidFill>
                <a:latin typeface="LucidaGrande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LucidaGrande" charset="0"/>
            </a:endParaRPr>
          </a:p>
          <a:p>
            <a:endParaRPr lang="en-US" alt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E93328-CB42-47E1-A400-6599EC7B6F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3505200"/>
            <a:ext cx="3276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LucidaGrande-Bold" charset="0"/>
              </a:rPr>
              <a:t>Reading</a:t>
            </a:r>
          </a:p>
          <a:p>
            <a:pPr>
              <a:buFontTx/>
              <a:buNone/>
              <a:defRPr/>
            </a:pPr>
            <a:endParaRPr lang="en-US" sz="2000" b="1" kern="0" dirty="0" smtClean="0">
              <a:solidFill>
                <a:srgbClr val="000000"/>
              </a:solidFill>
              <a:latin typeface="LucidaGrande-Bold" charset="0"/>
            </a:endParaRPr>
          </a:p>
          <a:p>
            <a:pPr>
              <a:buFontTx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open a stream</a:t>
            </a:r>
          </a:p>
          <a:p>
            <a:pPr>
              <a:buFontTx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while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more information{</a:t>
            </a:r>
            <a:endParaRPr lang="en-US" sz="1600" kern="0" dirty="0" smtClean="0">
              <a:solidFill>
                <a:srgbClr val="000000"/>
              </a:solidFill>
              <a:latin typeface="Courier"/>
            </a:endParaRPr>
          </a:p>
          <a:p>
            <a:pPr>
              <a:buFontTx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	read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information</a:t>
            </a:r>
          </a:p>
          <a:p>
            <a:pPr>
              <a:buFontTx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Courier"/>
              </a:rPr>
              <a:t>close the stream</a:t>
            </a:r>
            <a:endParaRPr lang="en-US" sz="1600" kern="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770438" y="3535362"/>
            <a:ext cx="3382962" cy="286543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  <a:defRPr/>
            </a:pPr>
            <a:r>
              <a:rPr lang="en-US" sz="1800" b="1" kern="0" dirty="0" smtClean="0">
                <a:solidFill>
                  <a:srgbClr val="000000"/>
                </a:solidFill>
                <a:latin typeface="LucidaGrande-Bold" charset="0"/>
              </a:rPr>
              <a:t>Writing</a:t>
            </a:r>
          </a:p>
          <a:p>
            <a:pPr algn="ctr">
              <a:buFontTx/>
              <a:buNone/>
              <a:defRPr/>
            </a:pPr>
            <a:endParaRPr lang="en-US" sz="1800" b="1" kern="0" dirty="0" smtClean="0">
              <a:solidFill>
                <a:srgbClr val="000000"/>
              </a:solidFill>
              <a:latin typeface="LucidaGrande-Bold" charset="0"/>
            </a:endParaRPr>
          </a:p>
          <a:p>
            <a:pPr>
              <a:buFontTx/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open a stream</a:t>
            </a:r>
          </a:p>
          <a:p>
            <a:pPr>
              <a:buFontTx/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while more </a:t>
            </a: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information{</a:t>
            </a:r>
            <a:endParaRPr lang="en-US" sz="1800" kern="0" dirty="0" smtClean="0">
              <a:solidFill>
                <a:srgbClr val="000000"/>
              </a:solidFill>
              <a:latin typeface="Courier"/>
            </a:endParaRPr>
          </a:p>
          <a:p>
            <a:pPr>
              <a:buFontTx/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	write </a:t>
            </a: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information</a:t>
            </a:r>
          </a:p>
          <a:p>
            <a:pPr>
              <a:buFontTx/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urier"/>
              </a:rPr>
              <a:t>close the stream </a:t>
            </a:r>
            <a:endParaRPr lang="en-US" sz="1800" kern="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>
            <a:off x="4267200" y="3657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 and Binary Streams</a:t>
            </a:r>
            <a:endParaRPr lang="en-US" altLang="en-US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5AE7BD-1F13-4305-96D4-9EAF83F3CA7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The stream classes are divided into two class hierarchies, based on the data type: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Character Stream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Java stores its characters internally as 16-bit Unicode characters (2 bytes)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Characters streams are used for storing and retrieving text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Binary </a:t>
            </a:r>
            <a:r>
              <a:rPr lang="en-US" altLang="en-US" dirty="0" smtClean="0">
                <a:solidFill>
                  <a:srgbClr val="000000"/>
                </a:solidFill>
              </a:rPr>
              <a:t>Stream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A series of bytes exactly as it appears in memory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No transformation of data takes </a:t>
            </a:r>
            <a:r>
              <a:rPr lang="en-US" altLang="en-US" dirty="0" smtClean="0">
                <a:solidFill>
                  <a:srgbClr val="000000"/>
                </a:solidFill>
              </a:rPr>
              <a:t>place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CIS 068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 and Binary Streams</a:t>
            </a:r>
            <a:endParaRPr lang="de-DE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18288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de-DE" sz="28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de-DE" sz="2800" dirty="0" smtClean="0"/>
              <a:t>Character Stream </a:t>
            </a:r>
            <a:r>
              <a:rPr lang="de-DE" sz="2800" dirty="0"/>
              <a:t>– streams, containing </a:t>
            </a:r>
            <a:r>
              <a:rPr lang="de-DE" sz="2800" dirty="0" smtClean="0"/>
              <a:t>‘text‘</a:t>
            </a:r>
            <a:endParaRPr lang="de-DE" sz="2800" dirty="0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2457450" y="2286000"/>
            <a:ext cx="4048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I</a:t>
            </a: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2895600" y="2286000"/>
            <a:ext cx="2905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‘</a:t>
            </a: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3200400" y="2286000"/>
            <a:ext cx="4762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3657600" y="22860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3962400" y="2286000"/>
            <a:ext cx="4254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4343400" y="22860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4648200" y="2286000"/>
            <a:ext cx="4254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5029200" y="2286000"/>
            <a:ext cx="4079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5410200" y="2286000"/>
            <a:ext cx="4429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5867400" y="2286000"/>
            <a:ext cx="3063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172200" y="2286000"/>
            <a:ext cx="442913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619875" y="2286000"/>
            <a:ext cx="458788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7086600" y="2286000"/>
            <a:ext cx="476250" cy="49530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\n</a:t>
            </a: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09600" y="2286000"/>
            <a:ext cx="1354138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7924800" y="2286000"/>
            <a:ext cx="1117600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Device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1981200" y="25146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7620000" y="25146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762000" y="4267200"/>
            <a:ext cx="7049302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Binary Streams, containing 8 – bit information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2514600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01101001</a:t>
            </a: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609600" y="4953000"/>
            <a:ext cx="1354138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7924800" y="4953000"/>
            <a:ext cx="1117600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Device</a:t>
            </a:r>
          </a:p>
        </p:txBody>
      </p:sp>
      <p:sp>
        <p:nvSpPr>
          <p:cNvPr id="235568" name="Line 48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69" name="Line 49"/>
          <p:cNvSpPr>
            <a:spLocks noChangeShapeType="1"/>
          </p:cNvSpPr>
          <p:nvPr/>
        </p:nvSpPr>
        <p:spPr bwMode="auto">
          <a:xfrm>
            <a:off x="7620000" y="51816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0" name="Rectangle 50"/>
          <p:cNvSpPr>
            <a:spLocks noChangeArrowheads="1"/>
          </p:cNvSpPr>
          <p:nvPr/>
        </p:nvSpPr>
        <p:spPr bwMode="auto">
          <a:xfrm>
            <a:off x="4195763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11101101</a:t>
            </a:r>
          </a:p>
        </p:txBody>
      </p:sp>
      <p:sp>
        <p:nvSpPr>
          <p:cNvPr id="235571" name="Rectangle 51"/>
          <p:cNvSpPr>
            <a:spLocks noChangeArrowheads="1"/>
          </p:cNvSpPr>
          <p:nvPr/>
        </p:nvSpPr>
        <p:spPr bwMode="auto">
          <a:xfrm>
            <a:off x="5872163" y="4953000"/>
            <a:ext cx="1682750" cy="495300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00000000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44538" y="152400"/>
            <a:ext cx="7772400" cy="914400"/>
          </a:xfrm>
        </p:spPr>
        <p:txBody>
          <a:bodyPr/>
          <a:lstStyle/>
          <a:p>
            <a:r>
              <a:rPr lang="en-US" altLang="en-US" smtClean="0"/>
              <a:t>Character Stream Class Hierarchy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BD1717-EFD7-48DD-95CA-0F4E6DA61160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602288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Micrografx Picture Publisher 7 Bild</vt:lpstr>
      <vt:lpstr>File Class</vt:lpstr>
      <vt:lpstr>Testing and Checking File Objects</vt:lpstr>
      <vt:lpstr>File Class Example</vt:lpstr>
      <vt:lpstr>Input Stream</vt:lpstr>
      <vt:lpstr>Output Stream</vt:lpstr>
      <vt:lpstr>IO Stream</vt:lpstr>
      <vt:lpstr>Character and Binary Streams</vt:lpstr>
      <vt:lpstr>Character and Binary Streams</vt:lpstr>
      <vt:lpstr>Character Stream Class Hierarchy</vt:lpstr>
      <vt:lpstr>Stream Reader and Writer</vt:lpstr>
      <vt:lpstr>Binary Stream Class Hierarchy</vt:lpstr>
      <vt:lpstr>Input/Output Binary Stream</vt:lpstr>
      <vt:lpstr>Character and Binary Stream Methods</vt:lpstr>
      <vt:lpstr>Character and Binary Stream Methods</vt:lpstr>
      <vt:lpstr>Writing Textfiles</vt:lpstr>
      <vt:lpstr>Writing Textfiles</vt:lpstr>
      <vt:lpstr>Wrapping Textfiles</vt:lpstr>
      <vt:lpstr>Wrapping a Writer</vt:lpstr>
      <vt:lpstr>Reading Textfiles</vt:lpstr>
      <vt:lpstr>Wrapping a Reader</vt:lpstr>
      <vt:lpstr>EOF Detection</vt:lpstr>
      <vt:lpstr>Example: Copying a Textfile</vt:lpstr>
      <vt:lpstr>Binary Files</vt:lpstr>
      <vt:lpstr>Binary Files</vt:lpstr>
      <vt:lpstr>Writing Binary Files</vt:lpstr>
      <vt:lpstr>Reading Binary Files</vt:lpstr>
      <vt:lpstr>Binary vs. TextFiles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Class</dc:title>
  <dc:creator>Teradyne User</dc:creator>
  <cp:lastModifiedBy>Teradyne User</cp:lastModifiedBy>
  <cp:revision>1</cp:revision>
  <dcterms:created xsi:type="dcterms:W3CDTF">2015-03-15T21:55:26Z</dcterms:created>
  <dcterms:modified xsi:type="dcterms:W3CDTF">2015-03-15T21:56:18Z</dcterms:modified>
</cp:coreProperties>
</file>