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2" d="100"/>
          <a:sy n="72" d="100"/>
        </p:scale>
        <p:origin x="-1085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AE486-FCCC-44C8-85AC-45926B1A03E7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34877-05D3-49C0-B8D7-06431D589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1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AC89-6A6C-4081-A584-4DE1CB728C01}" type="datetime1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E247-6214-4F90-8A52-F3063C2A3FF8}" type="datetime1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6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9C46-680B-43C2-BC35-E5F4774EB7C1}" type="datetime1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5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853C-E39C-46A7-AA9E-A857EC7CD1EC}" type="datetime1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6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CEB5-7696-4CDE-A6CC-722F4B322881}" type="datetime1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BE9C-FDE9-4DBC-98FC-5A12FE45F37C}" type="datetime1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2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7DB-DA2D-41D3-98A9-69DC2A73A9B2}" type="datetime1">
              <a:rPr lang="en-US" smtClean="0"/>
              <a:t>4/5/2015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0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9E5E-0088-4DD2-8535-5CE296FCF1E2}" type="datetime1">
              <a:rPr lang="en-US" smtClean="0"/>
              <a:t>4/5/2015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6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55C1-C0DF-4A6F-BF62-745A96D285A7}" type="datetime1">
              <a:rPr lang="en-US" smtClean="0"/>
              <a:t>4/5/2015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7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BDA1-AD91-460E-B72B-836004512FB8}" type="datetime1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073C-E591-4DD5-81B0-04DE63DD4C22}" type="datetime1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2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02739-E166-4D86-A831-C9DE130A500B}" type="datetime1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65466-5CD5-474D-8558-58916B9DB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7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75000"/>
            <a:ext cx="749141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39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700" y="3562350"/>
            <a:ext cx="2162175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The </a:t>
            </a:r>
            <a:r>
              <a:rPr lang="en-US" alt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while</a:t>
            </a:r>
            <a:r>
              <a:rPr lang="en-US" altLang="en-US" smtClean="0">
                <a:ea typeface="ＭＳ Ｐゴシック" pitchFamily="34" charset="-128"/>
              </a:rPr>
              <a:t> Loop</a:t>
            </a:r>
          </a:p>
        </p:txBody>
      </p:sp>
      <p:sp>
        <p:nvSpPr>
          <p:cNvPr id="91141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2362200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Examples of loop applications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Calculating compound interest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Simulations, event driven programs…</a:t>
            </a:r>
          </a:p>
          <a:p>
            <a:r>
              <a:rPr lang="en-US" altLang="en-US" smtClean="0">
                <a:ea typeface="ＭＳ Ｐゴシック" pitchFamily="34" charset="-128"/>
              </a:rPr>
              <a:t>Compound interest algorithm (Chapter 1)</a:t>
            </a:r>
          </a:p>
          <a:p>
            <a:pPr>
              <a:buFont typeface="Wingdings" pitchFamily="2" charset="2"/>
              <a:buNone/>
            </a:pPr>
            <a:endParaRPr lang="en-US" altLang="en-US" sz="280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en-US" sz="2800" smtClean="0">
              <a:ea typeface="ＭＳ Ｐゴシック" pitchFamily="34" charset="-128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6200" y="5064125"/>
            <a:ext cx="990600" cy="609600"/>
          </a:xfrm>
          <a:prstGeom prst="rightArrow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Steps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0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Common Error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584200" y="1295400"/>
            <a:ext cx="8229600" cy="4525963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Off-by-One Errors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A </a:t>
            </a:r>
            <a:r>
              <a:rPr lang="ja-JP" altLang="en-US" sz="2400" dirty="0" smtClean="0"/>
              <a:t>‘</a:t>
            </a:r>
            <a:r>
              <a:rPr lang="en-US" altLang="ja-JP" sz="2400" dirty="0" smtClean="0"/>
              <a:t>counter</a:t>
            </a:r>
            <a:r>
              <a:rPr lang="ja-JP" altLang="en-US" sz="2400" dirty="0" smtClean="0"/>
              <a:t>’</a:t>
            </a:r>
            <a:r>
              <a:rPr lang="en-US" altLang="ja-JP" sz="2400" dirty="0" smtClean="0"/>
              <a:t> variable is often used in the test condition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Your counter can start at 0 or 1, but programmers often start a counter at 0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If I want to paint all 5 fingers, when I am done?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ea typeface="ＭＳ Ｐゴシック" pitchFamily="34" charset="-128"/>
              </a:rPr>
              <a:t>Start at 0, use </a:t>
            </a:r>
            <a:r>
              <a:rPr lang="en-US" altLang="en-US" b="1" dirty="0" smtClean="0">
                <a:solidFill>
                  <a:srgbClr val="00B050"/>
                </a:solidFill>
                <a:ea typeface="ＭＳ Ｐゴシック" pitchFamily="34" charset="-128"/>
              </a:rPr>
              <a:t>&lt;</a:t>
            </a:r>
            <a:r>
              <a:rPr lang="en-US" altLang="en-US" dirty="0" smtClean="0">
                <a:ea typeface="ＭＳ Ｐゴシック" pitchFamily="34" charset="-128"/>
              </a:rPr>
              <a:t>		</a:t>
            </a:r>
            <a:r>
              <a:rPr lang="en-US" altLang="en-US" b="1" dirty="0" smtClean="0">
                <a:ea typeface="ＭＳ Ｐゴシック" pitchFamily="34" charset="-128"/>
              </a:rPr>
              <a:t>Start at 1, use </a:t>
            </a:r>
            <a:r>
              <a:rPr lang="en-US" altLang="en-US" b="1" dirty="0" smtClean="0">
                <a:solidFill>
                  <a:srgbClr val="00B050"/>
                </a:solidFill>
                <a:ea typeface="ＭＳ Ｐゴシック" pitchFamily="34" charset="-128"/>
              </a:rPr>
              <a:t>&lt;=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b="1" dirty="0" smtClean="0">
              <a:solidFill>
                <a:srgbClr val="C00000"/>
              </a:solidFill>
              <a:ea typeface="ＭＳ Ｐゴシック" pitchFamily="34" charset="-128"/>
            </a:endParaRP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b="1" dirty="0" smtClean="0">
              <a:solidFill>
                <a:srgbClr val="C00000"/>
              </a:solidFill>
              <a:ea typeface="ＭＳ Ｐゴシック" pitchFamily="34" charset="-128"/>
            </a:endParaRP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b="1" dirty="0" smtClean="0">
              <a:solidFill>
                <a:srgbClr val="C00000"/>
              </a:solidFill>
              <a:ea typeface="ＭＳ Ｐゴシック" pitchFamily="34" charset="-128"/>
            </a:endParaRP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b="1" dirty="0" smtClean="0">
              <a:solidFill>
                <a:srgbClr val="C00000"/>
              </a:solidFill>
              <a:ea typeface="ＭＳ Ｐゴシック" pitchFamily="34" charset="-128"/>
            </a:endParaRP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b="1" dirty="0" smtClean="0">
              <a:solidFill>
                <a:srgbClr val="C00000"/>
              </a:solidFill>
              <a:ea typeface="ＭＳ Ｐゴシック" pitchFamily="34" charset="-128"/>
            </a:endParaRPr>
          </a:p>
          <a:p>
            <a:pPr lvl="2" fontAlgn="auto">
              <a:spcAft>
                <a:spcPts val="0"/>
              </a:spcAft>
              <a:buFontTx/>
              <a:buNone/>
              <a:defRPr/>
            </a:pPr>
            <a:r>
              <a:rPr lang="en-US" altLang="en-US" b="1" dirty="0" smtClean="0">
                <a:solidFill>
                  <a:srgbClr val="C00000"/>
                </a:solidFill>
                <a:ea typeface="ＭＳ Ｐゴシック" pitchFamily="34" charset="-128"/>
              </a:rPr>
              <a:t>0, 1, 2, 3, 4				1, 2, 3, 4, 5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3810000"/>
            <a:ext cx="3962400" cy="2209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int finger =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0</a:t>
            </a:r>
            <a:r>
              <a:rPr lang="en-US" sz="2000" kern="0" dirty="0">
                <a:latin typeface="Consolas" pitchFamily="49" charset="0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final int FINGERS = 5;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while</a:t>
            </a:r>
            <a:r>
              <a:rPr lang="en-US" sz="2000" kern="0" dirty="0">
                <a:latin typeface="Consolas" pitchFamily="49" charset="0"/>
              </a:rPr>
              <a:t> (finger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</a:rPr>
              <a:t>&lt;</a:t>
            </a:r>
            <a:r>
              <a:rPr lang="en-US" sz="2000" kern="0" dirty="0">
                <a:latin typeface="Consolas" pitchFamily="49" charset="0"/>
              </a:rPr>
              <a:t> FINGERS)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// paint finger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finger++;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</a:p>
        </p:txBody>
      </p:sp>
      <p:pic>
        <p:nvPicPr>
          <p:cNvPr id="1003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16668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699000" y="3733800"/>
            <a:ext cx="4114800" cy="2209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int finger =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1</a:t>
            </a:r>
            <a:r>
              <a:rPr lang="en-US" sz="2000" kern="0" dirty="0">
                <a:latin typeface="Consolas" pitchFamily="49" charset="0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final int FINGERS = 5;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while</a:t>
            </a:r>
            <a:r>
              <a:rPr lang="en-US" sz="2000" kern="0" dirty="0">
                <a:latin typeface="Consolas" pitchFamily="49" charset="0"/>
              </a:rPr>
              <a:t> (finger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</a:rPr>
              <a:t>&lt;=</a:t>
            </a:r>
            <a:r>
              <a:rPr lang="en-US" sz="2000" kern="0" dirty="0">
                <a:latin typeface="Consolas" pitchFamily="49" charset="0"/>
              </a:rPr>
              <a:t> FINGERS)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// paint finger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finger++;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7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7086600" cy="71596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>
                <a:ea typeface="ＭＳ Ｐゴシック" pitchFamily="34" charset="-128"/>
              </a:rPr>
              <a:t>Hand-Tracing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304800" y="4594225"/>
            <a:ext cx="8458200" cy="15240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800" smtClean="0">
                <a:ea typeface="ＭＳ Ｐゴシック" pitchFamily="34" charset="-128"/>
              </a:rPr>
              <a:t>Example:  Calculate the sum of digits (1+7+2+9)</a:t>
            </a:r>
          </a:p>
          <a:p>
            <a:pPr lvl="1" fontAlgn="auto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sz="2400" smtClean="0">
                <a:ea typeface="ＭＳ Ｐゴシック" pitchFamily="34" charset="-128"/>
              </a:rPr>
              <a:t>Make columns for key variables (n, sum, digit)</a:t>
            </a:r>
          </a:p>
          <a:p>
            <a:pPr lvl="1" fontAlgn="auto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sz="2400" smtClean="0">
                <a:ea typeface="ＭＳ Ｐゴシック" pitchFamily="34" charset="-128"/>
              </a:rPr>
              <a:t>Examine the code and number the steps</a:t>
            </a:r>
          </a:p>
          <a:p>
            <a:pPr lvl="1" fontAlgn="auto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sz="2400" smtClean="0">
                <a:ea typeface="ＭＳ Ｐゴシック" pitchFamily="34" charset="-128"/>
              </a:rPr>
              <a:t>Set variables to state before loop begins</a:t>
            </a:r>
          </a:p>
        </p:txBody>
      </p:sp>
      <p:pic>
        <p:nvPicPr>
          <p:cNvPr id="1013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3810000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13313" y="1412875"/>
            <a:ext cx="33909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pic>
        <p:nvPicPr>
          <p:cNvPr id="23560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0200" y="1752600"/>
            <a:ext cx="7620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5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Tracing Sum of Digits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1000" y="47244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3200" kern="0" dirty="0">
                <a:latin typeface="+mn-lt"/>
              </a:rPr>
              <a:t>Start executing loop body statements changing variable values on a new line</a:t>
            </a:r>
          </a:p>
          <a:p>
            <a:pPr marL="800100" lvl="1" indent="-342900"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3200" kern="0" dirty="0">
                <a:latin typeface="+mn-lt"/>
              </a:rPr>
              <a:t>Cross out values in previous line</a:t>
            </a:r>
          </a:p>
        </p:txBody>
      </p:sp>
      <p:pic>
        <p:nvPicPr>
          <p:cNvPr id="24582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3313" y="1412875"/>
            <a:ext cx="33909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pic>
        <p:nvPicPr>
          <p:cNvPr id="24583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51313" y="3048000"/>
            <a:ext cx="7620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1222375"/>
            <a:ext cx="370522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9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Tracing Sum of Digits</a:t>
            </a:r>
          </a:p>
        </p:txBody>
      </p:sp>
      <p:pic>
        <p:nvPicPr>
          <p:cNvPr id="10342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376713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7350" y="47244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800" kern="0" dirty="0">
                <a:latin typeface="+mn-lt"/>
              </a:rPr>
              <a:t>Continue executing loop statements changing variables</a:t>
            </a:r>
          </a:p>
          <a:p>
            <a:pPr marL="800100" lvl="1" indent="-342900"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800" kern="0" dirty="0">
                <a:latin typeface="+mn-lt"/>
              </a:rPr>
              <a:t>1729 / 10 leaves 172 (no remainder)</a:t>
            </a:r>
          </a:p>
        </p:txBody>
      </p:sp>
      <p:pic>
        <p:nvPicPr>
          <p:cNvPr id="25607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13313" y="1412875"/>
            <a:ext cx="33909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pic>
        <p:nvPicPr>
          <p:cNvPr id="25608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57663" y="3343275"/>
            <a:ext cx="7620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5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Tracing Sum of Digits</a:t>
            </a:r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458200" cy="1905000"/>
          </a:xfrm>
        </p:spPr>
        <p:txBody>
          <a:bodyPr/>
          <a:lstStyle/>
          <a:p>
            <a:r>
              <a:rPr lang="en-US" altLang="en-US" sz="2800" smtClean="0">
                <a:ea typeface="ＭＳ Ｐゴシック" pitchFamily="34" charset="-128"/>
              </a:rPr>
              <a:t>Test condition.  If true, execute loop again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Variable n is 172, Is 172 &gt; 0?, True! </a:t>
            </a:r>
          </a:p>
          <a:p>
            <a:r>
              <a:rPr lang="en-US" altLang="en-US" sz="2800" smtClean="0">
                <a:ea typeface="ＭＳ Ｐゴシック" pitchFamily="34" charset="-128"/>
              </a:rPr>
              <a:t>Make a new line for the second time through and update variables</a:t>
            </a:r>
          </a:p>
        </p:txBody>
      </p:sp>
      <p:pic>
        <p:nvPicPr>
          <p:cNvPr id="10445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37338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13313" y="1412875"/>
            <a:ext cx="33909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pic>
        <p:nvPicPr>
          <p:cNvPr id="26632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57663" y="2057400"/>
            <a:ext cx="7620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Tracing Sum of Digits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11163" y="4800600"/>
            <a:ext cx="8458200" cy="12954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Third time through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Variable n is 17 which is still greater than 0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Execute loop statements and update variables </a:t>
            </a:r>
          </a:p>
        </p:txBody>
      </p:sp>
      <p:pic>
        <p:nvPicPr>
          <p:cNvPr id="10547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1263"/>
            <a:ext cx="3657600" cy="326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13313" y="1412875"/>
            <a:ext cx="33909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pic>
        <p:nvPicPr>
          <p:cNvPr id="27656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51313" y="2057400"/>
            <a:ext cx="7620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2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Tracing Sum of Digits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374650" y="4648200"/>
            <a:ext cx="8458200" cy="12954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Fourth loop iteration: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Variable n is 1 at start of loop.  1 &gt; 0?  True  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Executes loop and changes variable </a:t>
            </a:r>
            <a:r>
              <a:rPr lang="en-US" altLang="en-US" sz="2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n</a:t>
            </a:r>
            <a:r>
              <a:rPr lang="en-US" altLang="en-US" sz="2400" dirty="0" smtClean="0">
                <a:ea typeface="ＭＳ Ｐゴシック" pitchFamily="34" charset="-128"/>
              </a:rPr>
              <a:t> to 0 (1/10 = 0)</a:t>
            </a:r>
          </a:p>
        </p:txBody>
      </p:sp>
      <p:pic>
        <p:nvPicPr>
          <p:cNvPr id="10650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37465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13313" y="1412875"/>
            <a:ext cx="33909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pic>
        <p:nvPicPr>
          <p:cNvPr id="28680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57663" y="2057400"/>
            <a:ext cx="7620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8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Tracing Sum of Digits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19100" y="4572000"/>
            <a:ext cx="8153400" cy="14478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Because n is 0, the expression</a:t>
            </a:r>
            <a:r>
              <a:rPr lang="en-US" altLang="en-US" sz="2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(n &gt; 0)</a:t>
            </a:r>
            <a:r>
              <a:rPr lang="en-US" altLang="en-US" sz="2400" dirty="0" smtClean="0"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altLang="en-US" sz="2400" dirty="0" smtClean="0">
                <a:ea typeface="ＭＳ Ｐゴシック" pitchFamily="34" charset="-128"/>
              </a:rPr>
              <a:t>is False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Loop body is not executed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Jumps to next statement after the loop body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Finally prints the sum!</a:t>
            </a:r>
          </a:p>
        </p:txBody>
      </p:sp>
      <p:pic>
        <p:nvPicPr>
          <p:cNvPr id="10752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3733800" cy="326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13313" y="1412875"/>
            <a:ext cx="33909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pic>
        <p:nvPicPr>
          <p:cNvPr id="29704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2057400"/>
            <a:ext cx="7620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10" name="Curved Left Arrow 9"/>
          <p:cNvSpPr/>
          <p:nvPr/>
        </p:nvSpPr>
        <p:spPr>
          <a:xfrm>
            <a:off x="8001000" y="2057400"/>
            <a:ext cx="838200" cy="2057400"/>
          </a:xfrm>
          <a:prstGeom prst="curvedLeftArrow">
            <a:avLst/>
          </a:prstGeom>
          <a:solidFill>
            <a:srgbClr val="3853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Summary of the </a:t>
            </a:r>
            <a:r>
              <a:rPr lang="en-US" alt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while</a:t>
            </a:r>
            <a:r>
              <a:rPr lang="en-US" altLang="en-US" smtClean="0">
                <a:ea typeface="ＭＳ Ｐゴシック" pitchFamily="34" charset="-128"/>
              </a:rPr>
              <a:t> Loop</a:t>
            </a:r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while</a:t>
            </a:r>
            <a:r>
              <a:rPr lang="en-US" altLang="en-US" smtClean="0">
                <a:ea typeface="ＭＳ Ｐゴシック" pitchFamily="34" charset="-128"/>
                <a:cs typeface="Consolas" pitchFamily="49" charset="0"/>
              </a:rPr>
              <a:t> loops are very commonly used</a:t>
            </a:r>
          </a:p>
          <a:p>
            <a:pPr lvl="1"/>
            <a:r>
              <a:rPr lang="en-US" altLang="en-US" smtClean="0">
                <a:ea typeface="ＭＳ Ｐゴシック" pitchFamily="34" charset="-128"/>
                <a:cs typeface="Consolas" pitchFamily="49" charset="0"/>
              </a:rPr>
              <a:t>Initialize variables before you test</a:t>
            </a:r>
          </a:p>
          <a:p>
            <a:pPr lvl="1"/>
            <a:r>
              <a:rPr lang="en-US" altLang="en-US" smtClean="0">
                <a:ea typeface="ＭＳ Ｐゴシック" pitchFamily="34" charset="-128"/>
                <a:cs typeface="Consolas" pitchFamily="49" charset="0"/>
              </a:rPr>
              <a:t>The condition is tested BEFORE the loop body</a:t>
            </a:r>
          </a:p>
          <a:p>
            <a:pPr lvl="2"/>
            <a:r>
              <a:rPr lang="en-US" altLang="en-US" smtClean="0">
                <a:ea typeface="ＭＳ Ｐゴシック" pitchFamily="34" charset="-128"/>
                <a:cs typeface="Consolas" pitchFamily="49" charset="0"/>
              </a:rPr>
              <a:t>This is called </a:t>
            </a:r>
            <a:r>
              <a:rPr lang="en-US" altLang="en-US" i="1" smtClean="0">
                <a:ea typeface="ＭＳ Ｐゴシック" pitchFamily="34" charset="-128"/>
                <a:cs typeface="Consolas" pitchFamily="49" charset="0"/>
              </a:rPr>
              <a:t>pre-test</a:t>
            </a:r>
          </a:p>
          <a:p>
            <a:pPr lvl="2"/>
            <a:r>
              <a:rPr lang="en-US" altLang="en-US" smtClean="0">
                <a:ea typeface="ＭＳ Ｐゴシック" pitchFamily="34" charset="-128"/>
                <a:cs typeface="Consolas" pitchFamily="49" charset="0"/>
              </a:rPr>
              <a:t>The condition often uses a counter variable</a:t>
            </a:r>
          </a:p>
          <a:p>
            <a:pPr lvl="1"/>
            <a:r>
              <a:rPr lang="en-US" altLang="en-US" smtClean="0">
                <a:ea typeface="ＭＳ Ｐゴシック" pitchFamily="34" charset="-128"/>
                <a:cs typeface="Consolas" pitchFamily="49" charset="0"/>
              </a:rPr>
              <a:t>Something inside the loop should change one of the variables used in the test</a:t>
            </a:r>
          </a:p>
          <a:p>
            <a:r>
              <a:rPr lang="en-US" altLang="en-US" smtClean="0">
                <a:ea typeface="ＭＳ Ｐゴシック" pitchFamily="34" charset="-128"/>
                <a:cs typeface="Consolas" pitchFamily="49" charset="0"/>
              </a:rPr>
              <a:t>Watch out for infinite loops!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8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The </a:t>
            </a:r>
            <a:r>
              <a:rPr lang="en-US" altLang="en-US" dirty="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for</a:t>
            </a:r>
            <a:r>
              <a:rPr lang="en-US" altLang="en-US" dirty="0" smtClean="0">
                <a:ea typeface="ＭＳ Ｐゴシック" pitchFamily="34" charset="-128"/>
              </a:rPr>
              <a:t> Loop</a:t>
            </a:r>
          </a:p>
        </p:txBody>
      </p:sp>
      <p:sp>
        <p:nvSpPr>
          <p:cNvPr id="109571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sz="2800" smtClean="0">
                <a:ea typeface="ＭＳ Ｐゴシック" pitchFamily="34" charset="-128"/>
              </a:rPr>
              <a:t>Use a </a:t>
            </a:r>
            <a:r>
              <a:rPr lang="en-US" altLang="en-US" sz="28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for</a:t>
            </a:r>
            <a:r>
              <a:rPr lang="en-US" altLang="en-US" sz="2800" smtClean="0">
                <a:ea typeface="ＭＳ Ｐゴシック" pitchFamily="34" charset="-128"/>
              </a:rPr>
              <a:t> loop when you: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itchFamily="34" charset="-128"/>
              </a:rPr>
              <a:t>Can use an integer counter variable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itchFamily="34" charset="-128"/>
              </a:rPr>
              <a:t>Have a constant increment (or decrement) 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itchFamily="34" charset="-128"/>
              </a:rPr>
              <a:t>Have a fixed starting and ending value for the counter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2971800"/>
            <a:ext cx="4800600" cy="220980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int i = 5;  // initialize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while (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i &lt;= 10</a:t>
            </a:r>
            <a:r>
              <a:rPr lang="en-US" sz="2000" kern="0" dirty="0">
                <a:latin typeface="Consolas" pitchFamily="49" charset="0"/>
              </a:rPr>
              <a:t>) 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// test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sum = sum + 1;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</a:t>
            </a:r>
            <a:r>
              <a:rPr lang="en-US" sz="2000" kern="0" dirty="0" err="1">
                <a:solidFill>
                  <a:srgbClr val="00B050"/>
                </a:solidFill>
                <a:latin typeface="Consolas" pitchFamily="49" charset="0"/>
              </a:rPr>
              <a:t>i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</a:rPr>
              <a:t>++; // update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952875" y="4800600"/>
            <a:ext cx="4800600" cy="160020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nn-NO" sz="2000" kern="0" dirty="0">
                <a:latin typeface="Consolas" pitchFamily="49" charset="0"/>
              </a:rPr>
              <a:t>for (</a:t>
            </a:r>
            <a:r>
              <a:rPr lang="nn-NO" sz="2000" kern="0" dirty="0">
                <a:solidFill>
                  <a:srgbClr val="0033CC"/>
                </a:solidFill>
                <a:latin typeface="Consolas" pitchFamily="49" charset="0"/>
              </a:rPr>
              <a:t>int i = 5</a:t>
            </a:r>
            <a:r>
              <a:rPr lang="nn-NO" sz="2000" kern="0" dirty="0">
                <a:latin typeface="Consolas" pitchFamily="49" charset="0"/>
              </a:rPr>
              <a:t>; </a:t>
            </a:r>
            <a:r>
              <a:rPr lang="nn-NO" sz="2000" kern="0" dirty="0">
                <a:solidFill>
                  <a:srgbClr val="C00000"/>
                </a:solidFill>
                <a:latin typeface="Consolas" pitchFamily="49" charset="0"/>
              </a:rPr>
              <a:t>i &lt;= 10</a:t>
            </a:r>
            <a:r>
              <a:rPr lang="nn-NO" sz="2000" kern="0" dirty="0">
                <a:latin typeface="Consolas" pitchFamily="49" charset="0"/>
              </a:rPr>
              <a:t>;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</a:rPr>
              <a:t>i++</a:t>
            </a:r>
            <a:r>
              <a:rPr lang="nn-NO" sz="2000" kern="0" dirty="0">
                <a:latin typeface="Consolas" pitchFamily="49" charset="0"/>
              </a:rPr>
              <a:t>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nn-NO" sz="2000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nn-NO" sz="2000" kern="0" dirty="0">
                <a:latin typeface="Consolas" pitchFamily="49" charset="0"/>
              </a:rPr>
              <a:t>   sum = sum + i;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nn-NO" sz="2000" kern="0" dirty="0">
                <a:latin typeface="Consolas" pitchFamily="49" charset="0"/>
              </a:rPr>
              <a:t>}</a:t>
            </a:r>
            <a:endParaRPr lang="en-US" sz="2000" kern="0" dirty="0">
              <a:latin typeface="Consolas" pitchFamily="49" charset="0"/>
            </a:endParaRPr>
          </a:p>
        </p:txBody>
      </p:sp>
      <p:sp>
        <p:nvSpPr>
          <p:cNvPr id="109576" name="TextBox 8"/>
          <p:cNvSpPr txBox="1">
            <a:spLocks noChangeArrowheads="1"/>
          </p:cNvSpPr>
          <p:nvPr/>
        </p:nvSpPr>
        <p:spPr bwMode="auto">
          <a:xfrm>
            <a:off x="2895600" y="3959225"/>
            <a:ext cx="2112963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while</a:t>
            </a:r>
            <a:r>
              <a:rPr lang="en-US" altLang="en-US" sz="2400">
                <a:latin typeface="Arial" charset="0"/>
                <a:ea typeface="ＭＳ Ｐゴシック" pitchFamily="34" charset="-128"/>
                <a:cs typeface="Consolas" pitchFamily="49" charset="0"/>
              </a:rPr>
              <a:t> version</a:t>
            </a:r>
          </a:p>
        </p:txBody>
      </p:sp>
      <p:sp>
        <p:nvSpPr>
          <p:cNvPr id="109577" name="TextBox 9"/>
          <p:cNvSpPr txBox="1">
            <a:spLocks noChangeArrowheads="1"/>
          </p:cNvSpPr>
          <p:nvPr/>
        </p:nvSpPr>
        <p:spPr bwMode="auto">
          <a:xfrm>
            <a:off x="6789738" y="5486400"/>
            <a:ext cx="1773237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for</a:t>
            </a:r>
            <a:r>
              <a:rPr lang="en-US" altLang="en-US" sz="2400">
                <a:latin typeface="Arial" charset="0"/>
                <a:ea typeface="ＭＳ Ｐゴシック" pitchFamily="34" charset="-128"/>
                <a:cs typeface="Consolas" pitchFamily="49" charset="0"/>
              </a:rPr>
              <a:t> version</a:t>
            </a:r>
          </a:p>
        </p:txBody>
      </p:sp>
      <p:sp>
        <p:nvSpPr>
          <p:cNvPr id="109578" name="TextBox 9"/>
          <p:cNvSpPr txBox="1">
            <a:spLocks noChangeArrowheads="1"/>
          </p:cNvSpPr>
          <p:nvPr/>
        </p:nvSpPr>
        <p:spPr bwMode="auto">
          <a:xfrm>
            <a:off x="5314950" y="2971800"/>
            <a:ext cx="3676650" cy="1323975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lvl="2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  <a:ea typeface="ＭＳ Ｐゴシック" pitchFamily="34" charset="-128"/>
              </a:rPr>
              <a:t>Use a </a:t>
            </a:r>
            <a:r>
              <a:rPr lang="en-US" altLang="en-US" sz="2000">
                <a:solidFill>
                  <a:srgbClr val="0033CC"/>
                </a:solidFill>
                <a:latin typeface="Arial" charset="0"/>
                <a:ea typeface="ＭＳ Ｐゴシック" pitchFamily="34" charset="-128"/>
              </a:rPr>
              <a:t>for</a:t>
            </a:r>
            <a:r>
              <a:rPr lang="en-US" altLang="en-US" sz="2000">
                <a:latin typeface="Arial" charset="0"/>
                <a:ea typeface="ＭＳ Ｐゴシック" pitchFamily="34" charset="-128"/>
              </a:rPr>
              <a:t> loop when a value runs from a starting point to an</a:t>
            </a:r>
          </a:p>
          <a:p>
            <a:pPr marL="0" lvl="2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  <a:ea typeface="ＭＳ Ｐゴシック" pitchFamily="34" charset="-128"/>
              </a:rPr>
              <a:t>ending point with a constant increment or decrement.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7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3125788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Planning the </a:t>
            </a:r>
            <a:r>
              <a:rPr lang="en-US" alt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while</a:t>
            </a:r>
            <a:r>
              <a:rPr lang="en-US" altLang="en-US" smtClean="0">
                <a:ea typeface="ＭＳ Ｐゴシック" pitchFamily="34" charset="-128"/>
              </a:rPr>
              <a:t> Loop</a:t>
            </a:r>
          </a:p>
        </p:txBody>
      </p:sp>
      <p:sp>
        <p:nvSpPr>
          <p:cNvPr id="14340" name="Content Placeholder 2"/>
          <p:cNvSpPr>
            <a:spLocks noGrp="1"/>
          </p:cNvSpPr>
          <p:nvPr>
            <p:ph idx="1"/>
          </p:nvPr>
        </p:nvSpPr>
        <p:spPr>
          <a:xfrm>
            <a:off x="3352800" y="2667000"/>
            <a:ext cx="5638800" cy="2133600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/>
          <a:p>
            <a:pPr fontAlgn="auto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</a:rPr>
              <a:t>while</a:t>
            </a:r>
            <a:r>
              <a:rPr lang="en-US" sz="2000" dirty="0" smtClean="0">
                <a:latin typeface="Consolas" pitchFamily="49" charset="0"/>
              </a:rPr>
              <a:t> (balance &lt; TARGET)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</a:rPr>
              <a:t>{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</a:rPr>
              <a:t>  year++;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</a:rPr>
              <a:t> double </a:t>
            </a:r>
            <a:r>
              <a:rPr lang="en-US" sz="2000" dirty="0" smtClean="0">
                <a:latin typeface="Consolas" pitchFamily="49" charset="0"/>
              </a:rPr>
              <a:t>interest = balance * RATE/100;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</a:rPr>
              <a:t>  balance = balance + interest;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</a:rPr>
              <a:t>}</a:t>
            </a:r>
          </a:p>
        </p:txBody>
      </p:sp>
      <p:sp>
        <p:nvSpPr>
          <p:cNvPr id="92166" name="TextBox 7"/>
          <p:cNvSpPr txBox="1">
            <a:spLocks noChangeArrowheads="1"/>
          </p:cNvSpPr>
          <p:nvPr/>
        </p:nvSpPr>
        <p:spPr bwMode="auto">
          <a:xfrm>
            <a:off x="3352800" y="1295400"/>
            <a:ext cx="5105400" cy="830263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lvl="2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charset="0"/>
                <a:ea typeface="ＭＳ Ｐゴシック" pitchFamily="34" charset="-128"/>
              </a:rPr>
              <a:t>A loop executes instructions</a:t>
            </a:r>
          </a:p>
          <a:p>
            <a:pPr marL="0" lvl="2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charset="0"/>
                <a:ea typeface="ＭＳ Ｐゴシック" pitchFamily="34" charset="-128"/>
              </a:rPr>
              <a:t>repeatedly while a condition is true.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0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Execution of a </a:t>
            </a:r>
            <a:r>
              <a:rPr lang="en-US" alt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for</a:t>
            </a:r>
            <a:r>
              <a:rPr lang="en-US" altLang="en-US" smtClean="0">
                <a:ea typeface="ＭＳ Ｐゴシック" pitchFamily="34" charset="-128"/>
              </a:rPr>
              <a:t> Loop</a:t>
            </a:r>
          </a:p>
        </p:txBody>
      </p:sp>
      <p:pic>
        <p:nvPicPr>
          <p:cNvPr id="1105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40"/>
          <a:stretch>
            <a:fillRect/>
          </a:stretch>
        </p:blipFill>
        <p:spPr bwMode="auto">
          <a:xfrm>
            <a:off x="1600200" y="1295400"/>
            <a:ext cx="70104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urved Right Arrow 7"/>
          <p:cNvSpPr/>
          <p:nvPr/>
        </p:nvSpPr>
        <p:spPr>
          <a:xfrm flipV="1">
            <a:off x="609600" y="2590800"/>
            <a:ext cx="914400" cy="3657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05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791200"/>
            <a:ext cx="19050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124200" y="3276600"/>
            <a:ext cx="30480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2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124200" y="4495800"/>
            <a:ext cx="30480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2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124200" y="5791200"/>
            <a:ext cx="30480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2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609600" y="1676400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609600" y="2971800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609600" y="4191000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609600" y="5410200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609600" y="2971800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609600" y="4191000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609600" y="5410200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124200" y="3276600"/>
            <a:ext cx="30480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3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124200" y="4495800"/>
            <a:ext cx="30480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3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124200" y="5791200"/>
            <a:ext cx="30480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3</a:t>
            </a:r>
          </a:p>
        </p:txBody>
      </p:sp>
      <p:sp>
        <p:nvSpPr>
          <p:cNvPr id="25" name="Curved Right Arrow 24"/>
          <p:cNvSpPr/>
          <p:nvPr/>
        </p:nvSpPr>
        <p:spPr>
          <a:xfrm flipV="1">
            <a:off x="609600" y="2590800"/>
            <a:ext cx="914400" cy="3657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for</a:t>
            </a:r>
            <a:r>
              <a:rPr lang="en-US" altLang="en-US" smtClean="0">
                <a:ea typeface="ＭＳ Ｐゴシック" pitchFamily="34" charset="-128"/>
                <a:cs typeface="Consolas" pitchFamily="49" charset="0"/>
              </a:rPr>
              <a:t> Statement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762000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mtClean="0">
                <a:ea typeface="ＭＳ Ｐゴシック" pitchFamily="34" charset="-128"/>
              </a:rPr>
              <a:t>Two semicolons separate the three parts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smtClean="0">
                <a:ea typeface="ＭＳ Ｐゴシック" pitchFamily="34" charset="-128"/>
              </a:rPr>
              <a:t>Initialization </a:t>
            </a:r>
            <a:r>
              <a:rPr lang="en-US" altLang="en-US" b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;</a:t>
            </a:r>
            <a:r>
              <a:rPr lang="en-US" altLang="en-US" smtClean="0">
                <a:ea typeface="ＭＳ Ｐゴシック" pitchFamily="34" charset="-128"/>
              </a:rPr>
              <a:t>  Condition </a:t>
            </a:r>
            <a:r>
              <a:rPr lang="en-US" altLang="en-US" b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;</a:t>
            </a:r>
            <a:r>
              <a:rPr lang="en-US" altLang="en-US" smtClean="0">
                <a:ea typeface="ＭＳ Ｐゴシック" pitchFamily="34" charset="-128"/>
              </a:rPr>
              <a:t> Update</a:t>
            </a:r>
          </a:p>
        </p:txBody>
      </p:sp>
      <p:pic>
        <p:nvPicPr>
          <p:cNvPr id="111622" name="Picture 1" descr="bjlo_ch04_Syn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202613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1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When to use a </a:t>
            </a:r>
            <a:r>
              <a:rPr lang="en-US" alt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for</a:t>
            </a:r>
            <a:r>
              <a:rPr lang="en-US" altLang="en-US" smtClean="0">
                <a:ea typeface="ＭＳ Ｐゴシック" pitchFamily="34" charset="-128"/>
              </a:rPr>
              <a:t> Loop?</a:t>
            </a:r>
          </a:p>
        </p:txBody>
      </p:sp>
      <p:sp>
        <p:nvSpPr>
          <p:cNvPr id="112643" name="Content Placeholder 2"/>
          <p:cNvSpPr>
            <a:spLocks noGrp="1"/>
          </p:cNvSpPr>
          <p:nvPr>
            <p:ph idx="1"/>
          </p:nvPr>
        </p:nvSpPr>
        <p:spPr>
          <a:xfrm>
            <a:off x="582613" y="1143000"/>
            <a:ext cx="8229600" cy="4525963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Yes, a </a:t>
            </a:r>
            <a:r>
              <a:rPr lang="en-US" alt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while</a:t>
            </a:r>
            <a:r>
              <a:rPr lang="en-US" altLang="en-US" smtClean="0">
                <a:ea typeface="ＭＳ Ｐゴシック" pitchFamily="34" charset="-128"/>
              </a:rPr>
              <a:t> loop can do everything a </a:t>
            </a:r>
            <a:r>
              <a:rPr lang="en-US" alt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for</a:t>
            </a:r>
            <a:r>
              <a:rPr lang="en-US" altLang="en-US" smtClean="0">
                <a:ea typeface="ＭＳ Ｐゴシック" pitchFamily="34" charset="-128"/>
              </a:rPr>
              <a:t> loop can do</a:t>
            </a:r>
          </a:p>
          <a:p>
            <a:r>
              <a:rPr lang="en-US" altLang="en-US" smtClean="0">
                <a:ea typeface="ＭＳ Ｐゴシック" pitchFamily="34" charset="-128"/>
              </a:rPr>
              <a:t>Programmers like it because it is concise</a:t>
            </a:r>
          </a:p>
          <a:p>
            <a:pPr lvl="2"/>
            <a:r>
              <a:rPr lang="en-US" altLang="en-US" smtClean="0">
                <a:ea typeface="ＭＳ Ｐゴシック" pitchFamily="34" charset="-128"/>
              </a:rPr>
              <a:t>Initialization </a:t>
            </a:r>
          </a:p>
          <a:p>
            <a:pPr lvl="2"/>
            <a:r>
              <a:rPr lang="en-US" altLang="en-US" smtClean="0">
                <a:ea typeface="ＭＳ Ｐゴシック" pitchFamily="34" charset="-128"/>
              </a:rPr>
              <a:t>Condition</a:t>
            </a:r>
          </a:p>
          <a:p>
            <a:pPr lvl="2"/>
            <a:r>
              <a:rPr lang="en-US" altLang="en-US" smtClean="0">
                <a:ea typeface="ＭＳ Ｐゴシック" pitchFamily="34" charset="-128"/>
              </a:rPr>
              <a:t>Update  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All on one line!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2819400"/>
            <a:ext cx="5151438" cy="3505200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1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Planning a </a:t>
            </a:r>
            <a:r>
              <a:rPr lang="en-US" alt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for</a:t>
            </a:r>
            <a:r>
              <a:rPr lang="en-US" altLang="en-US" smtClean="0">
                <a:ea typeface="ＭＳ Ｐゴシック" pitchFamily="34" charset="-128"/>
              </a:rPr>
              <a:t> Loop</a:t>
            </a:r>
          </a:p>
        </p:txBody>
      </p:sp>
      <p:sp>
        <p:nvSpPr>
          <p:cNvPr id="113667" name="Content Placeholder 2"/>
          <p:cNvSpPr>
            <a:spLocks noGrp="1"/>
          </p:cNvSpPr>
          <p:nvPr>
            <p:ph idx="1"/>
          </p:nvPr>
        </p:nvSpPr>
        <p:spPr>
          <a:xfrm>
            <a:off x="2895600" y="1066800"/>
            <a:ext cx="6096000" cy="990600"/>
          </a:xfrm>
        </p:spPr>
        <p:txBody>
          <a:bodyPr/>
          <a:lstStyle/>
          <a:p>
            <a:r>
              <a:rPr lang="en-US" altLang="en-US" sz="2800" smtClean="0">
                <a:ea typeface="ＭＳ Ｐゴシック" pitchFamily="34" charset="-128"/>
              </a:rPr>
              <a:t>Print the balance at the end of each year for a number of years</a:t>
            </a:r>
          </a:p>
          <a:p>
            <a:pPr>
              <a:buFont typeface="Wingdings" pitchFamily="2" charset="2"/>
              <a:buNone/>
            </a:pPr>
            <a:endParaRPr lang="en-US" altLang="en-US" sz="2800" smtClean="0">
              <a:ea typeface="ＭＳ Ｐゴシック" pitchFamily="34" charset="-128"/>
            </a:endParaRPr>
          </a:p>
        </p:txBody>
      </p:sp>
      <p:pic>
        <p:nvPicPr>
          <p:cNvPr id="11367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6"/>
          <a:stretch>
            <a:fillRect/>
          </a:stretch>
        </p:blipFill>
        <p:spPr bwMode="auto">
          <a:xfrm>
            <a:off x="533400" y="990600"/>
            <a:ext cx="2520950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88" y="2057400"/>
            <a:ext cx="2552700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7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800600"/>
            <a:ext cx="48768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8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5867400" cy="529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latin typeface="Arial Black" pitchFamily="34" charset="0"/>
                <a:ea typeface="ＭＳ Ｐゴシック" pitchFamily="34" charset="-128"/>
              </a:rPr>
              <a:t>InvestmentTable.java</a:t>
            </a:r>
          </a:p>
        </p:txBody>
      </p:sp>
      <p:sp>
        <p:nvSpPr>
          <p:cNvPr id="114692" name="Content Placeholder 2"/>
          <p:cNvSpPr>
            <a:spLocks noGrp="1"/>
          </p:cNvSpPr>
          <p:nvPr>
            <p:ph idx="1"/>
          </p:nvPr>
        </p:nvSpPr>
        <p:spPr>
          <a:xfrm>
            <a:off x="5715000" y="2209800"/>
            <a:ext cx="3276600" cy="4038600"/>
          </a:xfrm>
        </p:spPr>
        <p:txBody>
          <a:bodyPr/>
          <a:lstStyle/>
          <a:p>
            <a:endParaRPr lang="en-US" altLang="en-US" sz="2800" smtClean="0">
              <a:ea typeface="ＭＳ Ｐゴシック" pitchFamily="34" charset="-128"/>
            </a:endParaRPr>
          </a:p>
          <a:p>
            <a:r>
              <a:rPr lang="en-US" altLang="en-US" sz="2800" smtClean="0">
                <a:ea typeface="ＭＳ Ｐゴシック" pitchFamily="34" charset="-128"/>
              </a:rPr>
              <a:t>Setup variables</a:t>
            </a:r>
          </a:p>
          <a:p>
            <a:pPr lvl="1"/>
            <a:endParaRPr lang="en-US" altLang="en-US" sz="2000" smtClean="0">
              <a:ea typeface="ＭＳ Ｐゴシック" pitchFamily="34" charset="-128"/>
            </a:endParaRPr>
          </a:p>
          <a:p>
            <a:r>
              <a:rPr lang="en-US" altLang="en-US" sz="2800" smtClean="0">
                <a:ea typeface="ＭＳ Ｐゴシック" pitchFamily="34" charset="-128"/>
              </a:rPr>
              <a:t>Get input</a:t>
            </a:r>
          </a:p>
          <a:p>
            <a:pPr lvl="1"/>
            <a:endParaRPr lang="en-US" altLang="en-US" sz="1800" smtClean="0">
              <a:ea typeface="ＭＳ Ｐゴシック" pitchFamily="34" charset="-128"/>
            </a:endParaRPr>
          </a:p>
          <a:p>
            <a:r>
              <a:rPr lang="en-US" altLang="en-US" sz="2800" smtClean="0">
                <a:ea typeface="ＭＳ Ｐゴシック" pitchFamily="34" charset="-128"/>
              </a:rPr>
              <a:t>Loop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Calc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Output</a:t>
            </a:r>
          </a:p>
          <a:p>
            <a:endParaRPr lang="en-US" altLang="en-US" sz="280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2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Good Examples of </a:t>
            </a:r>
            <a:r>
              <a:rPr lang="en-US" altLang="en-US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for</a:t>
            </a:r>
            <a:r>
              <a:rPr lang="en-US" altLang="en-US" smtClean="0">
                <a:ea typeface="ＭＳ Ｐゴシック" pitchFamily="34" charset="-128"/>
              </a:rPr>
              <a:t> Loops</a:t>
            </a:r>
          </a:p>
        </p:txBody>
      </p:sp>
      <p:sp>
        <p:nvSpPr>
          <p:cNvPr id="115715" name="Content Placeholder 2"/>
          <p:cNvSpPr>
            <a:spLocks noGrp="1"/>
          </p:cNvSpPr>
          <p:nvPr>
            <p:ph idx="1"/>
          </p:nvPr>
        </p:nvSpPr>
        <p:spPr>
          <a:xfrm>
            <a:off x="304800" y="5334000"/>
            <a:ext cx="8458200" cy="914400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Keep it simple!</a:t>
            </a:r>
          </a:p>
        </p:txBody>
      </p:sp>
      <p:pic>
        <p:nvPicPr>
          <p:cNvPr id="115718" name="Picture 2"/>
          <p:cNvPicPr>
            <a:picLocks noChangeAspect="1" noChangeArrowheads="1"/>
          </p:cNvPicPr>
          <p:nvPr/>
        </p:nvPicPr>
        <p:blipFill>
          <a:blip r:embed="rId2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867568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2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for</a:t>
            </a:r>
            <a:r>
              <a:rPr lang="en-US" altLang="en-US" smtClean="0">
                <a:ea typeface="ＭＳ Ｐゴシック" pitchFamily="34" charset="-128"/>
                <a:cs typeface="Consolas" pitchFamily="49" charset="0"/>
              </a:rPr>
              <a:t> Loop variable Scope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1143000"/>
            <a:ext cx="8077200" cy="2209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rgbClr val="835E01"/>
              </a:buClr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  <a:cs typeface="Courier New" pitchFamily="49" charset="0"/>
              </a:rPr>
              <a:t>for</a:t>
            </a:r>
            <a:r>
              <a:rPr lang="en-US" altLang="en-US" sz="2400">
                <a:solidFill>
                  <a:srgbClr val="333333"/>
                </a:solidFill>
                <a:latin typeface="Consolas" pitchFamily="49" charset="0"/>
                <a:ea typeface="ＭＳ Ｐゴシック" pitchFamily="34" charset="-128"/>
                <a:cs typeface="Courier New" pitchFamily="49" charset="0"/>
              </a:rPr>
              <a:t>( </a:t>
            </a:r>
            <a:r>
              <a:rPr lang="en-US" altLang="en-US" sz="240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urier New" pitchFamily="49" charset="0"/>
              </a:rPr>
              <a:t>int x = 1</a:t>
            </a:r>
            <a:r>
              <a:rPr lang="en-US" altLang="en-US" sz="2400">
                <a:solidFill>
                  <a:srgbClr val="333333"/>
                </a:solidFill>
                <a:latin typeface="Consolas" pitchFamily="49" charset="0"/>
                <a:ea typeface="ＭＳ Ｐゴシック" pitchFamily="34" charset="-128"/>
                <a:cs typeface="Courier New" pitchFamily="49" charset="0"/>
              </a:rPr>
              <a:t>; x &lt; 10</a:t>
            </a:r>
            <a:r>
              <a:rPr lang="en-US" altLang="en-US" sz="3200">
                <a:solidFill>
                  <a:srgbClr val="333333"/>
                </a:solidFill>
                <a:latin typeface="Consolas" pitchFamily="49" charset="0"/>
                <a:ea typeface="ＭＳ Ｐゴシック" pitchFamily="34" charset="-128"/>
                <a:cs typeface="Courier New" pitchFamily="49" charset="0"/>
              </a:rPr>
              <a:t>;</a:t>
            </a:r>
            <a:r>
              <a:rPr lang="en-US" altLang="en-US" sz="2000">
                <a:solidFill>
                  <a:srgbClr val="333333"/>
                </a:solidFill>
                <a:latin typeface="Arial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altLang="en-US" sz="2400">
                <a:solidFill>
                  <a:srgbClr val="333333"/>
                </a:solidFill>
                <a:latin typeface="Consolas" pitchFamily="49" charset="0"/>
                <a:ea typeface="ＭＳ Ｐゴシック" pitchFamily="34" charset="-128"/>
                <a:cs typeface="Courier New" pitchFamily="49" charset="0"/>
              </a:rPr>
              <a:t>x = x + 1) {</a:t>
            </a:r>
          </a:p>
          <a:p>
            <a:pPr lvl="1" eaLnBrk="1" hangingPunct="1">
              <a:spcBef>
                <a:spcPts val="600"/>
              </a:spcBef>
              <a:buClr>
                <a:srgbClr val="835E01"/>
              </a:buClr>
              <a:buFontTx/>
              <a:buNone/>
            </a:pPr>
            <a:r>
              <a:rPr lang="en-US" altLang="en-US" sz="2400">
                <a:solidFill>
                  <a:srgbClr val="333333"/>
                </a:solidFill>
                <a:latin typeface="Consolas" pitchFamily="49" charset="0"/>
                <a:ea typeface="ＭＳ Ｐゴシック" pitchFamily="34" charset="-128"/>
                <a:cs typeface="Courier New" pitchFamily="49" charset="0"/>
              </a:rPr>
              <a:t>   // steps to do inside the loop</a:t>
            </a:r>
          </a:p>
          <a:p>
            <a:pPr lvl="1" eaLnBrk="1" hangingPunct="1">
              <a:spcBef>
                <a:spcPts val="600"/>
              </a:spcBef>
              <a:buClr>
                <a:srgbClr val="835E01"/>
              </a:buClr>
              <a:buFontTx/>
              <a:buNone/>
            </a:pPr>
            <a:r>
              <a:rPr lang="en-US" altLang="en-US" sz="2400">
                <a:solidFill>
                  <a:srgbClr val="333333"/>
                </a:solidFill>
                <a:latin typeface="Consolas" pitchFamily="49" charset="0"/>
                <a:ea typeface="ＭＳ Ｐゴシック" pitchFamily="34" charset="-128"/>
                <a:cs typeface="Courier New" pitchFamily="49" charset="0"/>
              </a:rPr>
              <a:t>   // You can use </a:t>
            </a:r>
            <a:r>
              <a:rPr lang="ja-JP" altLang="en-US" sz="2400">
                <a:solidFill>
                  <a:srgbClr val="333333"/>
                </a:solidFill>
                <a:latin typeface="Consolas" pitchFamily="49" charset="0"/>
                <a:cs typeface="Courier New" pitchFamily="49" charset="0"/>
              </a:rPr>
              <a:t>‘</a:t>
            </a:r>
            <a:r>
              <a:rPr lang="en-US" altLang="ja-JP" sz="2400">
                <a:solidFill>
                  <a:srgbClr val="333333"/>
                </a:solidFill>
                <a:latin typeface="Consolas" pitchFamily="49" charset="0"/>
                <a:cs typeface="Courier New" pitchFamily="49" charset="0"/>
              </a:rPr>
              <a:t>x</a:t>
            </a:r>
            <a:r>
              <a:rPr lang="ja-JP" altLang="en-US" sz="2400">
                <a:solidFill>
                  <a:srgbClr val="333333"/>
                </a:solidFill>
                <a:latin typeface="Consolas" pitchFamily="49" charset="0"/>
                <a:cs typeface="Courier New" pitchFamily="49" charset="0"/>
              </a:rPr>
              <a:t>’</a:t>
            </a:r>
            <a:r>
              <a:rPr lang="en-US" altLang="ja-JP" sz="2400">
                <a:solidFill>
                  <a:srgbClr val="333333"/>
                </a:solidFill>
                <a:latin typeface="Consolas" pitchFamily="49" charset="0"/>
                <a:cs typeface="Courier New" pitchFamily="49" charset="0"/>
              </a:rPr>
              <a:t> anywhere in this box</a:t>
            </a:r>
          </a:p>
          <a:p>
            <a:pPr lvl="1" eaLnBrk="1" hangingPunct="1">
              <a:spcBef>
                <a:spcPts val="600"/>
              </a:spcBef>
              <a:buClr>
                <a:srgbClr val="835E01"/>
              </a:buClr>
              <a:buFontTx/>
              <a:buNone/>
            </a:pPr>
            <a:r>
              <a:rPr lang="en-US" altLang="en-US" sz="2400">
                <a:solidFill>
                  <a:srgbClr val="333333"/>
                </a:solidFill>
                <a:latin typeface="Consolas" pitchFamily="49" charset="0"/>
                <a:ea typeface="ＭＳ Ｐゴシック" pitchFamily="34" charset="-128"/>
                <a:cs typeface="Courier New" pitchFamily="49" charset="0"/>
              </a:rPr>
              <a:t>}</a:t>
            </a:r>
          </a:p>
          <a:p>
            <a:pPr lvl="1" eaLnBrk="1" hangingPunct="1">
              <a:spcBef>
                <a:spcPts val="600"/>
              </a:spcBef>
              <a:buClr>
                <a:srgbClr val="835E01"/>
              </a:buClr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  <a:cs typeface="Courier New" pitchFamily="49" charset="0"/>
              </a:rPr>
              <a:t>if</a:t>
            </a:r>
            <a:r>
              <a:rPr lang="en-US" altLang="en-US" sz="240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urier New" pitchFamily="49" charset="0"/>
              </a:rPr>
              <a:t> (x &gt; 100)   </a:t>
            </a:r>
            <a:r>
              <a:rPr lang="en-US" altLang="en-US" sz="2400">
                <a:solidFill>
                  <a:srgbClr val="00B0F0"/>
                </a:solidFill>
                <a:latin typeface="Consolas" pitchFamily="49" charset="0"/>
                <a:ea typeface="ＭＳ Ｐゴシック" pitchFamily="34" charset="-128"/>
                <a:cs typeface="Courier New" pitchFamily="49" charset="0"/>
              </a:rPr>
              <a:t>// Error! x is out of scope! </a:t>
            </a:r>
          </a:p>
        </p:txBody>
      </p:sp>
      <p:sp>
        <p:nvSpPr>
          <p:cNvPr id="116741" name="Rectangle 3"/>
          <p:cNvSpPr txBox="1">
            <a:spLocks noChangeArrowheads="1"/>
          </p:cNvSpPr>
          <p:nvPr/>
        </p:nvSpPr>
        <p:spPr bwMode="auto">
          <a:xfrm>
            <a:off x="304800" y="3505200"/>
            <a:ext cx="8610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</a:pPr>
            <a:r>
              <a:rPr lang="en-US" altLang="en-US" sz="2800">
                <a:latin typeface="Arial" charset="0"/>
                <a:ea typeface="ＭＳ Ｐゴシック" pitchFamily="34" charset="-128"/>
              </a:rPr>
              <a:t>Scope is the </a:t>
            </a:r>
            <a:r>
              <a:rPr lang="ja-JP" altLang="en-US" sz="2800">
                <a:latin typeface="Arial" charset="0"/>
              </a:rPr>
              <a:t>‘</a:t>
            </a:r>
            <a:r>
              <a:rPr lang="en-US" altLang="ja-JP" sz="2800">
                <a:latin typeface="Arial" charset="0"/>
              </a:rPr>
              <a:t>lifetime</a:t>
            </a:r>
            <a:r>
              <a:rPr lang="ja-JP" altLang="en-US" sz="2800">
                <a:latin typeface="Arial" charset="0"/>
              </a:rPr>
              <a:t>’</a:t>
            </a:r>
            <a:r>
              <a:rPr lang="en-US" altLang="ja-JP" sz="2800">
                <a:latin typeface="Arial" charset="0"/>
              </a:rPr>
              <a:t> of a variable.</a:t>
            </a:r>
          </a:p>
          <a:p>
            <a:pPr eaLnBrk="1" hangingPunct="1">
              <a:spcBef>
                <a:spcPts val="6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</a:pPr>
            <a:r>
              <a:rPr lang="en-US" altLang="en-US" sz="2800">
                <a:latin typeface="Arial" charset="0"/>
                <a:ea typeface="ＭＳ Ｐゴシック" pitchFamily="34" charset="-128"/>
              </a:rPr>
              <a:t>When </a:t>
            </a:r>
            <a:r>
              <a:rPr lang="ja-JP" altLang="en-US" sz="2800">
                <a:solidFill>
                  <a:srgbClr val="3333CC"/>
                </a:solidFill>
                <a:latin typeface="Consolas" pitchFamily="49" charset="0"/>
                <a:cs typeface="Courier New" pitchFamily="49" charset="0"/>
              </a:rPr>
              <a:t>‘</a:t>
            </a:r>
            <a:r>
              <a:rPr lang="en-US" altLang="ja-JP" sz="2800">
                <a:solidFill>
                  <a:srgbClr val="3333CC"/>
                </a:solidFill>
                <a:latin typeface="Consolas" pitchFamily="49" charset="0"/>
                <a:cs typeface="Courier New" pitchFamily="49" charset="0"/>
              </a:rPr>
              <a:t>x</a:t>
            </a:r>
            <a:r>
              <a:rPr lang="ja-JP" altLang="en-US" sz="2800">
                <a:solidFill>
                  <a:srgbClr val="3333CC"/>
                </a:solidFill>
                <a:latin typeface="Consolas" pitchFamily="49" charset="0"/>
                <a:cs typeface="Courier New" pitchFamily="49" charset="0"/>
              </a:rPr>
              <a:t>’</a:t>
            </a:r>
            <a:r>
              <a:rPr lang="en-US" altLang="ja-JP" sz="2800">
                <a:solidFill>
                  <a:srgbClr val="3333CC"/>
                </a:solidFill>
                <a:latin typeface="Arial" charset="0"/>
                <a:cs typeface="Courier New" pitchFamily="49" charset="0"/>
              </a:rPr>
              <a:t> </a:t>
            </a:r>
            <a:r>
              <a:rPr lang="en-US" altLang="ja-JP" sz="2800">
                <a:latin typeface="Arial" charset="0"/>
              </a:rPr>
              <a:t>is declared in the for statement:</a:t>
            </a:r>
          </a:p>
          <a:p>
            <a:pPr lvl="1" eaLnBrk="1" hangingPunct="1">
              <a:spcBef>
                <a:spcPts val="600"/>
              </a:spcBef>
              <a:buClr>
                <a:srgbClr val="835E01"/>
              </a:buClr>
              <a:buFont typeface="Wingdings" pitchFamily="2" charset="2"/>
              <a:buChar char="§"/>
            </a:pPr>
            <a:r>
              <a:rPr lang="ja-JP" altLang="en-US" sz="2400">
                <a:solidFill>
                  <a:srgbClr val="3333CC"/>
                </a:solidFill>
                <a:latin typeface="Consolas" pitchFamily="49" charset="0"/>
              </a:rPr>
              <a:t>‘</a:t>
            </a:r>
            <a:r>
              <a:rPr lang="en-US" altLang="ja-JP" sz="2400">
                <a:solidFill>
                  <a:srgbClr val="3333CC"/>
                </a:solidFill>
                <a:latin typeface="Consolas" pitchFamily="49" charset="0"/>
              </a:rPr>
              <a:t>x</a:t>
            </a:r>
            <a:r>
              <a:rPr lang="ja-JP" altLang="en-US" sz="2400">
                <a:solidFill>
                  <a:srgbClr val="3333CC"/>
                </a:solidFill>
                <a:latin typeface="Consolas" pitchFamily="49" charset="0"/>
              </a:rPr>
              <a:t>’</a:t>
            </a:r>
            <a:r>
              <a:rPr lang="en-US" altLang="ja-JP" sz="2400">
                <a:solidFill>
                  <a:srgbClr val="3333CC"/>
                </a:solidFill>
                <a:latin typeface="Consolas" pitchFamily="49" charset="0"/>
              </a:rPr>
              <a:t> </a:t>
            </a:r>
            <a:r>
              <a:rPr lang="en-US" altLang="ja-JP" sz="2200">
                <a:latin typeface="Arial" charset="0"/>
              </a:rPr>
              <a:t>exists only inside the </a:t>
            </a:r>
            <a:r>
              <a:rPr lang="ja-JP" altLang="en-US" sz="2200">
                <a:latin typeface="Arial" charset="0"/>
              </a:rPr>
              <a:t>‘</a:t>
            </a:r>
            <a:r>
              <a:rPr lang="en-US" altLang="ja-JP" sz="2200">
                <a:latin typeface="Arial" charset="0"/>
              </a:rPr>
              <a:t>block</a:t>
            </a:r>
            <a:r>
              <a:rPr lang="ja-JP" altLang="en-US" sz="2200">
                <a:latin typeface="Arial" charset="0"/>
              </a:rPr>
              <a:t>’</a:t>
            </a:r>
            <a:r>
              <a:rPr lang="en-US" altLang="ja-JP" sz="2200">
                <a:latin typeface="Arial" charset="0"/>
              </a:rPr>
              <a:t> of the for loop  </a:t>
            </a:r>
            <a:r>
              <a:rPr lang="en-US" altLang="ja-JP" sz="2400">
                <a:solidFill>
                  <a:srgbClr val="3333CC"/>
                </a:solidFill>
                <a:latin typeface="Consolas" pitchFamily="49" charset="0"/>
              </a:rPr>
              <a:t>{    }</a:t>
            </a:r>
            <a:endParaRPr lang="en-US" altLang="ja-JP" sz="2000">
              <a:solidFill>
                <a:srgbClr val="3333CC"/>
              </a:solidFill>
              <a:latin typeface="Consolas" pitchFamily="49" charset="0"/>
            </a:endParaRPr>
          </a:p>
          <a:p>
            <a:pPr eaLnBrk="1" hangingPunct="1">
              <a:spcBef>
                <a:spcPts val="6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</a:pPr>
            <a:r>
              <a:rPr lang="en-US" altLang="en-US" sz="2800">
                <a:latin typeface="Arial" charset="0"/>
                <a:ea typeface="ＭＳ Ｐゴシック" pitchFamily="34" charset="-128"/>
              </a:rPr>
              <a:t>Solution:  Declare</a:t>
            </a:r>
            <a:r>
              <a:rPr lang="ja-JP" altLang="en-US" sz="2800">
                <a:solidFill>
                  <a:srgbClr val="3333CC"/>
                </a:solidFill>
                <a:latin typeface="Consolas" pitchFamily="49" charset="0"/>
              </a:rPr>
              <a:t>‘</a:t>
            </a:r>
            <a:r>
              <a:rPr lang="en-US" altLang="ja-JP" sz="2800">
                <a:solidFill>
                  <a:srgbClr val="3333CC"/>
                </a:solidFill>
                <a:latin typeface="Consolas" pitchFamily="49" charset="0"/>
              </a:rPr>
              <a:t>x</a:t>
            </a:r>
            <a:r>
              <a:rPr lang="ja-JP" altLang="en-US" sz="2800">
                <a:solidFill>
                  <a:srgbClr val="3333CC"/>
                </a:solidFill>
                <a:latin typeface="Consolas" pitchFamily="49" charset="0"/>
              </a:rPr>
              <a:t>’</a:t>
            </a:r>
            <a:r>
              <a:rPr lang="en-US" altLang="ja-JP" sz="2800">
                <a:latin typeface="Arial" charset="0"/>
              </a:rPr>
              <a:t>outside the for loop</a:t>
            </a:r>
            <a:endParaRPr lang="en-US" altLang="en-US" sz="2800" b="1">
              <a:latin typeface="Arial" charset="0"/>
              <a:ea typeface="ＭＳ Ｐゴシック" pitchFamily="34" charset="-128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1000" y="5486400"/>
            <a:ext cx="8077200" cy="838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742950" lvl="1" indent="-285750">
              <a:spcBef>
                <a:spcPts val="0"/>
              </a:spcBef>
              <a:buClr>
                <a:srgbClr val="835E01"/>
              </a:buClr>
              <a:buSzPct val="100000"/>
              <a:defRPr/>
            </a:pPr>
            <a:r>
              <a:rPr lang="en-US" kern="0" dirty="0">
                <a:solidFill>
                  <a:srgbClr val="0033CC"/>
                </a:solidFill>
                <a:latin typeface="Consolas" pitchFamily="49" charset="0"/>
                <a:cs typeface="Courier New" pitchFamily="49" charset="0"/>
              </a:rPr>
              <a:t>int x</a:t>
            </a:r>
            <a:r>
              <a:rPr lang="en-US" kern="0" dirty="0">
                <a:solidFill>
                  <a:srgbClr val="333333"/>
                </a:solidFill>
                <a:latin typeface="Consolas" pitchFamily="49" charset="0"/>
                <a:cs typeface="Courier New" pitchFamily="49" charset="0"/>
              </a:rPr>
              <a:t>;</a:t>
            </a:r>
          </a:p>
          <a:p>
            <a:pPr marL="742950" lvl="1" indent="-285750">
              <a:spcBef>
                <a:spcPts val="0"/>
              </a:spcBef>
              <a:buClr>
                <a:srgbClr val="835E01"/>
              </a:buClr>
              <a:buSzPct val="100000"/>
              <a:defRPr/>
            </a:pPr>
            <a:r>
              <a:rPr lang="en-US" kern="0" dirty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for</a:t>
            </a:r>
            <a:r>
              <a:rPr lang="en-US" kern="0" dirty="0">
                <a:solidFill>
                  <a:srgbClr val="333333"/>
                </a:solidFill>
                <a:latin typeface="Consolas" pitchFamily="49" charset="0"/>
                <a:cs typeface="Courier New" pitchFamily="49" charset="0"/>
              </a:rPr>
              <a:t>(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  <a:cs typeface="Courier New" pitchFamily="49" charset="0"/>
              </a:rPr>
              <a:t>x = 1</a:t>
            </a:r>
            <a:r>
              <a:rPr lang="en-US" kern="0" dirty="0">
                <a:solidFill>
                  <a:srgbClr val="333333"/>
                </a:solidFill>
                <a:latin typeface="Consolas" pitchFamily="49" charset="0"/>
                <a:cs typeface="Courier New" pitchFamily="49" charset="0"/>
              </a:rPr>
              <a:t>; x &lt; 10</a:t>
            </a:r>
            <a:r>
              <a:rPr lang="en-US" sz="3200" kern="0" dirty="0">
                <a:solidFill>
                  <a:srgbClr val="333333"/>
                </a:solidFill>
                <a:latin typeface="Consolas" pitchFamily="49" charset="0"/>
                <a:cs typeface="Courier New" pitchFamily="49" charset="0"/>
              </a:rPr>
              <a:t>;</a:t>
            </a:r>
            <a:r>
              <a:rPr lang="en-US" sz="2000" kern="0" dirty="0">
                <a:solidFill>
                  <a:srgbClr val="333333"/>
                </a:solidFill>
                <a:latin typeface="+mn-lt"/>
                <a:cs typeface="Courier New" pitchFamily="49" charset="0"/>
              </a:rPr>
              <a:t> </a:t>
            </a:r>
            <a:r>
              <a:rPr lang="en-US" kern="0" dirty="0">
                <a:solidFill>
                  <a:srgbClr val="333333"/>
                </a:solidFill>
                <a:latin typeface="Consolas" pitchFamily="49" charset="0"/>
                <a:cs typeface="Courier New" pitchFamily="49" charset="0"/>
              </a:rPr>
              <a:t>x = x + 1)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4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Programming Tip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2600" smtClean="0">
                <a:ea typeface="ＭＳ Ｐゴシック" pitchFamily="34" charset="-128"/>
              </a:rPr>
              <a:t>Use </a:t>
            </a:r>
            <a:r>
              <a:rPr lang="en-US" altLang="en-US" sz="26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for</a:t>
            </a:r>
            <a:r>
              <a:rPr lang="en-US" altLang="en-US" sz="2600" smtClean="0">
                <a:ea typeface="ＭＳ Ｐゴシック" pitchFamily="34" charset="-128"/>
              </a:rPr>
              <a:t> loops for their intended purposes only</a:t>
            </a:r>
          </a:p>
          <a:p>
            <a:pPr lvl="1">
              <a:lnSpc>
                <a:spcPct val="80000"/>
              </a:lnSpc>
              <a:spcBef>
                <a:spcPts val="400"/>
              </a:spcBef>
            </a:pPr>
            <a:r>
              <a:rPr lang="en-US" altLang="en-US" sz="2200" smtClean="0">
                <a:ea typeface="ＭＳ Ｐゴシック" pitchFamily="34" charset="-128"/>
              </a:rPr>
              <a:t>Increment (or decrement) by a constant value</a:t>
            </a:r>
          </a:p>
          <a:p>
            <a:pPr lvl="1">
              <a:lnSpc>
                <a:spcPct val="80000"/>
              </a:lnSpc>
              <a:spcBef>
                <a:spcPts val="400"/>
              </a:spcBef>
            </a:pPr>
            <a:r>
              <a:rPr lang="en-US" altLang="en-US" sz="2200" smtClean="0">
                <a:ea typeface="ＭＳ Ｐゴシック" pitchFamily="34" charset="-128"/>
              </a:rPr>
              <a:t>Do not update the counter inside the body</a:t>
            </a:r>
          </a:p>
          <a:p>
            <a:pPr lvl="2">
              <a:lnSpc>
                <a:spcPct val="80000"/>
              </a:lnSpc>
              <a:spcBef>
                <a:spcPts val="400"/>
              </a:spcBef>
            </a:pPr>
            <a:r>
              <a:rPr lang="en-US" altLang="en-US" sz="1900" smtClean="0">
                <a:ea typeface="ＭＳ Ｐゴシック" pitchFamily="34" charset="-128"/>
              </a:rPr>
              <a:t>Update in the third section of the header</a:t>
            </a:r>
          </a:p>
          <a:p>
            <a:pPr lvl="2">
              <a:lnSpc>
                <a:spcPct val="80000"/>
              </a:lnSpc>
              <a:spcBef>
                <a:spcPts val="400"/>
              </a:spcBef>
            </a:pPr>
            <a:endParaRPr lang="en-US" altLang="en-US" sz="1900" smtClean="0">
              <a:ea typeface="ＭＳ Ｐゴシック" pitchFamily="34" charset="-128"/>
            </a:endParaRPr>
          </a:p>
          <a:p>
            <a:pPr lvl="2">
              <a:lnSpc>
                <a:spcPct val="80000"/>
              </a:lnSpc>
              <a:spcBef>
                <a:spcPts val="400"/>
              </a:spcBef>
            </a:pPr>
            <a:endParaRPr lang="en-US" altLang="en-US" sz="1900" smtClean="0">
              <a:ea typeface="ＭＳ Ｐゴシック" pitchFamily="34" charset="-128"/>
            </a:endParaRPr>
          </a:p>
          <a:p>
            <a:pPr lvl="2">
              <a:lnSpc>
                <a:spcPct val="80000"/>
              </a:lnSpc>
              <a:spcBef>
                <a:spcPts val="400"/>
              </a:spcBef>
            </a:pPr>
            <a:endParaRPr lang="en-US" altLang="en-US" sz="1900" smtClean="0">
              <a:ea typeface="ＭＳ Ｐゴシック" pitchFamily="34" charset="-128"/>
            </a:endParaRPr>
          </a:p>
          <a:p>
            <a:pPr lvl="2">
              <a:lnSpc>
                <a:spcPct val="80000"/>
              </a:lnSpc>
              <a:spcBef>
                <a:spcPts val="400"/>
              </a:spcBef>
            </a:pPr>
            <a:endParaRPr lang="en-US" altLang="en-US" sz="1900" smtClean="0">
              <a:ea typeface="ＭＳ Ｐゴシック" pitchFamily="34" charset="-128"/>
            </a:endParaRPr>
          </a:p>
          <a:p>
            <a:pPr lvl="2">
              <a:lnSpc>
                <a:spcPct val="80000"/>
              </a:lnSpc>
              <a:spcBef>
                <a:spcPts val="400"/>
              </a:spcBef>
            </a:pPr>
            <a:endParaRPr lang="en-US" altLang="en-US" sz="1900" smtClean="0">
              <a:ea typeface="ＭＳ Ｐゴシック" pitchFamily="34" charset="-128"/>
            </a:endParaRPr>
          </a:p>
          <a:p>
            <a:pPr lvl="2">
              <a:lnSpc>
                <a:spcPct val="80000"/>
              </a:lnSpc>
              <a:spcBef>
                <a:spcPts val="400"/>
              </a:spcBef>
            </a:pPr>
            <a:endParaRPr lang="en-US" altLang="en-US" sz="1900" smtClean="0">
              <a:ea typeface="ＭＳ Ｐゴシック" pitchFamily="34" charset="-128"/>
            </a:endParaRPr>
          </a:p>
          <a:p>
            <a:pPr lvl="2">
              <a:lnSpc>
                <a:spcPct val="80000"/>
              </a:lnSpc>
              <a:spcBef>
                <a:spcPts val="400"/>
              </a:spcBef>
            </a:pPr>
            <a:endParaRPr lang="en-US" altLang="en-US" sz="1100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2600" smtClean="0">
                <a:ea typeface="ＭＳ Ｐゴシック" pitchFamily="34" charset="-128"/>
              </a:rPr>
              <a:t>Most counters start at one </a:t>
            </a:r>
            <a:r>
              <a:rPr lang="ja-JP" altLang="en-US" sz="2600" smtClean="0"/>
              <a:t>‘</a:t>
            </a:r>
            <a:r>
              <a:rPr lang="en-US" altLang="ja-JP" sz="2600" smtClean="0"/>
              <a:t>end</a:t>
            </a:r>
            <a:r>
              <a:rPr lang="ja-JP" altLang="en-US" sz="2600" smtClean="0"/>
              <a:t>’</a:t>
            </a:r>
            <a:r>
              <a:rPr lang="en-US" altLang="ja-JP" sz="2600" smtClean="0"/>
              <a:t> (0 or 1)</a:t>
            </a:r>
          </a:p>
          <a:p>
            <a:pPr lvl="1">
              <a:lnSpc>
                <a:spcPct val="80000"/>
              </a:lnSpc>
              <a:spcBef>
                <a:spcPts val="400"/>
              </a:spcBef>
            </a:pPr>
            <a:r>
              <a:rPr lang="en-US" altLang="en-US" sz="2200" smtClean="0">
                <a:ea typeface="ＭＳ Ｐゴシック" pitchFamily="34" charset="-128"/>
              </a:rPr>
              <a:t>Many programmers use an integer named </a:t>
            </a:r>
            <a:r>
              <a:rPr lang="en-US" altLang="en-US" sz="22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i</a:t>
            </a:r>
            <a:r>
              <a:rPr lang="en-US" altLang="en-US" sz="2200" smtClean="0">
                <a:ea typeface="ＭＳ Ｐゴシック" pitchFamily="34" charset="-128"/>
              </a:rPr>
              <a:t> for </a:t>
            </a:r>
            <a:r>
              <a:rPr lang="ja-JP" altLang="en-US" sz="2200" smtClean="0"/>
              <a:t>‘</a:t>
            </a:r>
            <a:r>
              <a:rPr lang="en-US" altLang="ja-JP" sz="2200" smtClean="0"/>
              <a:t>index</a:t>
            </a:r>
            <a:r>
              <a:rPr lang="ja-JP" altLang="en-US" sz="2200" smtClean="0"/>
              <a:t>’</a:t>
            </a:r>
            <a:r>
              <a:rPr lang="en-US" altLang="ja-JP" sz="2200" smtClean="0"/>
              <a:t> or </a:t>
            </a:r>
            <a:r>
              <a:rPr lang="ja-JP" altLang="en-US" sz="2200" smtClean="0"/>
              <a:t>‘</a:t>
            </a:r>
            <a:r>
              <a:rPr lang="en-US" altLang="ja-JP" sz="2200" smtClean="0"/>
              <a:t>counter</a:t>
            </a:r>
            <a:r>
              <a:rPr lang="ja-JP" altLang="en-US" sz="2200" smtClean="0"/>
              <a:t>’</a:t>
            </a:r>
            <a:r>
              <a:rPr lang="en-US" altLang="ja-JP" sz="2200" smtClean="0"/>
              <a:t> variable in </a:t>
            </a:r>
            <a:r>
              <a:rPr lang="en-US" altLang="ja-JP" sz="2200" smtClean="0">
                <a:solidFill>
                  <a:srgbClr val="0033CC"/>
                </a:solidFill>
                <a:latin typeface="Consolas" pitchFamily="49" charset="0"/>
              </a:rPr>
              <a:t>for</a:t>
            </a:r>
            <a:r>
              <a:rPr lang="en-US" altLang="ja-JP" sz="2200" smtClean="0"/>
              <a:t> loops</a:t>
            </a:r>
            <a:endParaRPr lang="en-US" altLang="en-US" sz="2200" smtClean="0">
              <a:ea typeface="ＭＳ Ｐゴシック" pitchFamily="34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81050" y="2789238"/>
            <a:ext cx="7958138" cy="1752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solidFill>
                  <a:srgbClr val="C00000"/>
                </a:solidFill>
                <a:latin typeface="Consolas" pitchFamily="49" charset="0"/>
              </a:rPr>
              <a:t>for</a:t>
            </a:r>
            <a:r>
              <a:rPr lang="en-US" sz="1400" kern="0" dirty="0">
                <a:latin typeface="Consolas" pitchFamily="49" charset="0"/>
              </a:rPr>
              <a:t> (int counter = 1; counter &lt;= 100; counter++)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Consolas" pitchFamily="49" charset="0"/>
              </a:rPr>
              <a:t>   </a:t>
            </a:r>
            <a:r>
              <a:rPr lang="en-US" sz="14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1400" kern="0" dirty="0">
                <a:latin typeface="Consolas" pitchFamily="49" charset="0"/>
              </a:rPr>
              <a:t> (counter % 10 == 0) </a:t>
            </a:r>
            <a:r>
              <a:rPr lang="en-US" sz="1400" kern="0" dirty="0">
                <a:solidFill>
                  <a:srgbClr val="00B0F0"/>
                </a:solidFill>
                <a:latin typeface="Consolas" pitchFamily="49" charset="0"/>
              </a:rPr>
              <a:t>// Skip values divisible by 10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Consolas" pitchFamily="49" charset="0"/>
              </a:rPr>
              <a:t> 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Consolas" pitchFamily="49" charset="0"/>
              </a:rPr>
              <a:t>      counter++; </a:t>
            </a:r>
            <a:r>
              <a:rPr lang="en-US" sz="1400" kern="0" dirty="0">
                <a:solidFill>
                  <a:srgbClr val="00B0F0"/>
                </a:solidFill>
                <a:latin typeface="Consolas" pitchFamily="49" charset="0"/>
              </a:rPr>
              <a:t>// Bad style: Do NOT update the counter inside loop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Consolas" pitchFamily="49" charset="0"/>
              </a:rPr>
              <a:t> 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Consolas" pitchFamily="49" charset="0"/>
              </a:rPr>
              <a:t>   </a:t>
            </a:r>
            <a:r>
              <a:rPr lang="en-US" sz="1400" kern="0" dirty="0" err="1">
                <a:latin typeface="Consolas" pitchFamily="49" charset="0"/>
              </a:rPr>
              <a:t>System.out.println</a:t>
            </a:r>
            <a:r>
              <a:rPr lang="en-US" sz="1400" kern="0" dirty="0">
                <a:latin typeface="Consolas" pitchFamily="49" charset="0"/>
              </a:rPr>
              <a:t>(counter);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Consolas" pitchFamily="49" charset="0"/>
              </a:rPr>
              <a:t>}</a:t>
            </a:r>
          </a:p>
        </p:txBody>
      </p:sp>
      <p:pic>
        <p:nvPicPr>
          <p:cNvPr id="11776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52400"/>
            <a:ext cx="13287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43000"/>
            <a:ext cx="60325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Programming Tip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228600" y="2209800"/>
            <a:ext cx="8458200" cy="22860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Count Iterations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Many bugs are </a:t>
            </a:r>
            <a:r>
              <a:rPr lang="ja-JP" altLang="en-US" sz="2400" dirty="0" smtClean="0"/>
              <a:t>‘</a:t>
            </a:r>
            <a:r>
              <a:rPr lang="en-US" altLang="ja-JP" sz="2400" dirty="0" smtClean="0"/>
              <a:t>off by one</a:t>
            </a:r>
            <a:r>
              <a:rPr lang="ja-JP" altLang="en-US" sz="2400" dirty="0" smtClean="0"/>
              <a:t>’</a:t>
            </a:r>
            <a:r>
              <a:rPr lang="en-US" altLang="ja-JP" sz="2400" dirty="0" smtClean="0"/>
              <a:t> issues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One too many or one too few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How many posts are there?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How many pairs of rails are there?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2800" dirty="0" smtClean="0">
              <a:ea typeface="ＭＳ Ｐゴシック" pitchFamily="34" charset="-128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4495800"/>
            <a:ext cx="6781800" cy="1600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final int RAILS = 5;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for</a:t>
            </a:r>
            <a:r>
              <a:rPr lang="en-US" sz="2000" kern="0" dirty="0">
                <a:latin typeface="Consolas" pitchFamily="49" charset="0"/>
              </a:rPr>
              <a:t> (int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i = 1</a:t>
            </a:r>
            <a:r>
              <a:rPr lang="en-US" sz="2000" kern="0" dirty="0">
                <a:latin typeface="Consolas" pitchFamily="49" charset="0"/>
              </a:rPr>
              <a:t>; i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&lt;</a:t>
            </a:r>
            <a:r>
              <a:rPr lang="en-US" sz="2000" kern="0" dirty="0">
                <a:latin typeface="Consolas" pitchFamily="49" charset="0"/>
              </a:rPr>
              <a:t> RAILS; i++ 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System.out.println("Painting rail “ + </a:t>
            </a:r>
            <a:r>
              <a:rPr lang="en-US" sz="2000" kern="0" dirty="0" err="1">
                <a:latin typeface="Consolas" pitchFamily="49" charset="0"/>
              </a:rPr>
              <a:t>i</a:t>
            </a:r>
            <a:r>
              <a:rPr lang="en-US" sz="2000" kern="0" dirty="0">
                <a:latin typeface="Consolas" pitchFamily="49" charset="0"/>
              </a:rPr>
              <a:t>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858000" y="4343400"/>
            <a:ext cx="2713038" cy="1524000"/>
          </a:xfrm>
          <a:prstGeom prst="rect">
            <a:avLst/>
          </a:prstGeom>
          <a:solidFill>
            <a:srgbClr val="FFF1CE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Painting rail 1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Painting rail 2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Painting rail 3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Painting rail 4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1879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52400"/>
            <a:ext cx="13287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Summary of the </a:t>
            </a:r>
            <a:r>
              <a:rPr lang="en-US" alt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for</a:t>
            </a:r>
            <a:r>
              <a:rPr lang="en-US" altLang="en-US" smtClean="0">
                <a:ea typeface="ＭＳ Ｐゴシック" pitchFamily="34" charset="-128"/>
              </a:rPr>
              <a:t> Loop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for</a:t>
            </a:r>
            <a:r>
              <a:rPr lang="en-US" altLang="en-US" smtClean="0">
                <a:ea typeface="ＭＳ Ｐゴシック" pitchFamily="34" charset="-128"/>
              </a:rPr>
              <a:t> loops are very commonly used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mtClean="0">
                <a:ea typeface="ＭＳ Ｐゴシック" pitchFamily="34" charset="-128"/>
              </a:rPr>
              <a:t>They have a very concise notation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smtClean="0">
                <a:ea typeface="ＭＳ Ｐゴシック" pitchFamily="34" charset="-128"/>
              </a:rPr>
              <a:t>Initialization </a:t>
            </a:r>
            <a:r>
              <a:rPr lang="en-US" altLang="en-US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;</a:t>
            </a:r>
            <a:r>
              <a:rPr lang="en-US" altLang="en-US" smtClean="0">
                <a:ea typeface="ＭＳ Ｐゴシック" pitchFamily="34" charset="-128"/>
              </a:rPr>
              <a:t>   Condition </a:t>
            </a:r>
            <a:r>
              <a:rPr lang="en-US" altLang="en-US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;</a:t>
            </a:r>
            <a:r>
              <a:rPr lang="en-US" altLang="en-US" smtClean="0">
                <a:ea typeface="ＭＳ Ｐゴシック" pitchFamily="34" charset="-128"/>
              </a:rPr>
              <a:t>   Update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smtClean="0">
                <a:ea typeface="ＭＳ Ｐゴシック" pitchFamily="34" charset="-128"/>
              </a:rPr>
              <a:t>Initialization happens once at the start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smtClean="0">
                <a:ea typeface="ＭＳ Ｐゴシック" pitchFamily="34" charset="-128"/>
              </a:rPr>
              <a:t>Condition is tested every time BEFORE executing the body (</a:t>
            </a:r>
            <a:r>
              <a:rPr lang="en-US" altLang="en-US" i="1" smtClean="0">
                <a:ea typeface="ＭＳ Ｐゴシック" pitchFamily="34" charset="-128"/>
              </a:rPr>
              <a:t>pre-test</a:t>
            </a:r>
            <a:r>
              <a:rPr lang="en-US" altLang="en-US" smtClean="0">
                <a:ea typeface="ＭＳ Ｐゴシック" pitchFamily="34" charset="-128"/>
              </a:rPr>
              <a:t>)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smtClean="0">
                <a:ea typeface="ＭＳ Ｐゴシック" pitchFamily="34" charset="-128"/>
              </a:rPr>
              <a:t>Increment is done at the end of the body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mtClean="0">
                <a:ea typeface="ＭＳ Ｐゴシック" pitchFamily="34" charset="-128"/>
              </a:rPr>
              <a:t>Great for integer counting, String (array) processing and more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7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while</a:t>
            </a:r>
            <a:r>
              <a:rPr lang="en-US" altLang="en-US" dirty="0" smtClean="0">
                <a:ea typeface="ＭＳ Ｐゴシック" pitchFamily="34" charset="-128"/>
              </a:rPr>
              <a:t> </a:t>
            </a:r>
            <a:r>
              <a:rPr lang="en-US" altLang="en-US" dirty="0" smtClean="0">
                <a:ea typeface="ＭＳ Ｐゴシック" pitchFamily="34" charset="-128"/>
              </a:rPr>
              <a:t>Statement</a:t>
            </a:r>
          </a:p>
        </p:txBody>
      </p:sp>
      <p:pic>
        <p:nvPicPr>
          <p:cNvPr id="93189" name="Picture 1" descr="bjlo_ch04_syn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95400"/>
            <a:ext cx="86804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The </a:t>
            </a:r>
            <a:r>
              <a:rPr lang="en-US" alt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do</a:t>
            </a:r>
            <a:r>
              <a:rPr lang="en-US" altLang="en-US" smtClean="0">
                <a:ea typeface="ＭＳ Ｐゴシック" pitchFamily="34" charset="-128"/>
              </a:rPr>
              <a:t> Loop</a:t>
            </a:r>
          </a:p>
        </p:txBody>
      </p:sp>
      <p:sp>
        <p:nvSpPr>
          <p:cNvPr id="120835" name="Content Placeholder 2"/>
          <p:cNvSpPr>
            <a:spLocks noGrp="1"/>
          </p:cNvSpPr>
          <p:nvPr>
            <p:ph idx="1"/>
          </p:nvPr>
        </p:nvSpPr>
        <p:spPr>
          <a:xfrm>
            <a:off x="2362200" y="1066800"/>
            <a:ext cx="6553200" cy="5105400"/>
          </a:xfrm>
        </p:spPr>
        <p:txBody>
          <a:bodyPr/>
          <a:lstStyle/>
          <a:p>
            <a:r>
              <a:rPr lang="en-US" altLang="en-US" sz="2800" smtClean="0">
                <a:ea typeface="ＭＳ Ｐゴシック" pitchFamily="34" charset="-128"/>
              </a:rPr>
              <a:t>Use a </a:t>
            </a:r>
            <a:r>
              <a:rPr lang="en-US" altLang="en-US" sz="28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do</a:t>
            </a:r>
            <a:r>
              <a:rPr lang="en-US" altLang="en-US" sz="2800" smtClean="0">
                <a:ea typeface="ＭＳ Ｐゴシック" pitchFamily="34" charset="-128"/>
              </a:rPr>
              <a:t> loop when you want to: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Execute the body at least once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Test the condition AFTER your first loop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00400" y="2667000"/>
            <a:ext cx="4953000" cy="2514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int i = 1;  // initialize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final int FINGERS = 5;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do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// paint finger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</a:t>
            </a:r>
            <a:r>
              <a:rPr lang="en-US" sz="2000" kern="0" dirty="0" err="1">
                <a:solidFill>
                  <a:srgbClr val="00B050"/>
                </a:solidFill>
                <a:latin typeface="Consolas" pitchFamily="49" charset="0"/>
              </a:rPr>
              <a:t>i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</a:rPr>
              <a:t>++; // update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</a:p>
          <a:p>
            <a:pPr marL="342900" indent="-342900">
              <a:buClr>
                <a:srgbClr val="835E01"/>
              </a:buClr>
              <a:buSzPct val="60000"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while</a:t>
            </a:r>
            <a:r>
              <a:rPr lang="en-US" sz="2000" kern="0" dirty="0">
                <a:latin typeface="Consolas" pitchFamily="49" charset="0"/>
              </a:rPr>
              <a:t> (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i &lt;= FINGERS</a:t>
            </a:r>
            <a:r>
              <a:rPr lang="en-US" sz="2000" kern="0" dirty="0">
                <a:latin typeface="Consolas" pitchFamily="49" charset="0"/>
              </a:rPr>
              <a:t>); 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// test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latin typeface="Consolas" pitchFamily="49" charset="0"/>
            </a:endParaRPr>
          </a:p>
        </p:txBody>
      </p:sp>
      <p:sp>
        <p:nvSpPr>
          <p:cNvPr id="11" name="Up Arrow 10"/>
          <p:cNvSpPr/>
          <p:nvPr/>
        </p:nvSpPr>
        <p:spPr>
          <a:xfrm>
            <a:off x="5943600" y="5181600"/>
            <a:ext cx="457200" cy="457200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14800" y="5638800"/>
            <a:ext cx="4360863" cy="4619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Note the semicolon at the end!</a:t>
            </a:r>
          </a:p>
        </p:txBody>
      </p:sp>
      <p:pic>
        <p:nvPicPr>
          <p:cNvPr id="120841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2590800" cy="510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5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do</a:t>
            </a:r>
            <a:r>
              <a:rPr lang="en-US" altLang="en-US" smtClean="0">
                <a:ea typeface="ＭＳ Ｐゴシック" pitchFamily="34" charset="-128"/>
                <a:cs typeface="Consolas" pitchFamily="49" charset="0"/>
              </a:rPr>
              <a:t> Loop Example</a:t>
            </a:r>
          </a:p>
        </p:txBody>
      </p:sp>
      <p:sp>
        <p:nvSpPr>
          <p:cNvPr id="121859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105400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User Input Validation: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Range check a value entered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User must enter something to validate first!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09600" y="2819400"/>
            <a:ext cx="7848600" cy="2667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2000" smtClean="0">
                <a:latin typeface="Consolas" pitchFamily="49" charset="0"/>
                <a:cs typeface="Arial" pitchFamily="34" charset="0"/>
              </a:rPr>
              <a:t>int value;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2000" smtClean="0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do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2000" smtClean="0">
                <a:latin typeface="Consolas" pitchFamily="49" charset="0"/>
                <a:cs typeface="Arial" pitchFamily="34" charset="0"/>
              </a:rPr>
              <a:t>{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2000" smtClean="0">
                <a:latin typeface="Consolas" pitchFamily="49" charset="0"/>
                <a:cs typeface="Arial" pitchFamily="34" charset="0"/>
              </a:rPr>
              <a:t>   System.out.println(</a:t>
            </a:r>
            <a:r>
              <a:rPr lang="ja-JP" altLang="en-US" sz="2000" smtClean="0">
                <a:latin typeface="Consolas" pitchFamily="49" charset="0"/>
                <a:cs typeface="Arial" pitchFamily="34" charset="0"/>
              </a:rPr>
              <a:t>“</a:t>
            </a:r>
            <a:r>
              <a:rPr lang="en-US" altLang="ja-JP" sz="2000" smtClean="0">
                <a:latin typeface="Consolas" pitchFamily="49" charset="0"/>
                <a:cs typeface="Arial" pitchFamily="34" charset="0"/>
              </a:rPr>
              <a:t>Enter an integer &lt; 100: </a:t>
            </a:r>
            <a:r>
              <a:rPr lang="ja-JP" altLang="en-US" sz="2000" smtClean="0">
                <a:latin typeface="Consolas" pitchFamily="49" charset="0"/>
                <a:cs typeface="Arial" pitchFamily="34" charset="0"/>
              </a:rPr>
              <a:t>”</a:t>
            </a:r>
            <a:r>
              <a:rPr lang="en-US" altLang="ja-JP" sz="2000" smtClean="0">
                <a:latin typeface="Consolas" pitchFamily="49" charset="0"/>
                <a:cs typeface="Arial" pitchFamily="34" charset="0"/>
              </a:rPr>
              <a:t>); 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2000" smtClean="0">
                <a:latin typeface="Consolas" pitchFamily="49" charset="0"/>
                <a:cs typeface="Arial" pitchFamily="34" charset="0"/>
              </a:rPr>
              <a:t>   value = in.nextInt();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2000" smtClean="0">
                <a:latin typeface="Consolas" pitchFamily="49" charset="0"/>
                <a:cs typeface="Arial" pitchFamily="34" charset="0"/>
              </a:rPr>
              <a:t>}</a:t>
            </a:r>
          </a:p>
          <a:p>
            <a:pPr>
              <a:buClr>
                <a:srgbClr val="835E01"/>
              </a:buClr>
              <a:buSzPct val="60000"/>
              <a:defRPr/>
            </a:pPr>
            <a:r>
              <a:rPr lang="en-US" altLang="en-US" sz="2000" smtClean="0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while</a:t>
            </a:r>
            <a:r>
              <a:rPr lang="en-US" altLang="en-US" sz="2000" smtClean="0">
                <a:latin typeface="Consolas" pitchFamily="49" charset="0"/>
                <a:cs typeface="Arial" pitchFamily="34" charset="0"/>
              </a:rPr>
              <a:t> (value &gt;= 100);  </a:t>
            </a:r>
            <a:r>
              <a:rPr lang="en-US" altLang="en-US" sz="2000" smtClean="0">
                <a:solidFill>
                  <a:srgbClr val="00B0F0"/>
                </a:solidFill>
                <a:latin typeface="Consolas" pitchFamily="49" charset="0"/>
                <a:cs typeface="Arial" pitchFamily="34" charset="0"/>
              </a:rPr>
              <a:t>// test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altLang="en-US" sz="2000" b="1" smtClean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7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Programming Tip</a:t>
            </a:r>
          </a:p>
        </p:txBody>
      </p:sp>
      <p:sp>
        <p:nvSpPr>
          <p:cNvPr id="1228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</a:pPr>
            <a:r>
              <a:rPr lang="en-US" altLang="en-US" sz="2800" smtClean="0">
                <a:ea typeface="ＭＳ Ｐゴシック" pitchFamily="34" charset="-128"/>
              </a:rPr>
              <a:t>Flowcharts for loops</a:t>
            </a:r>
          </a:p>
          <a:p>
            <a:pPr lvl="1">
              <a:spcBef>
                <a:spcPts val="400"/>
              </a:spcBef>
            </a:pPr>
            <a:r>
              <a:rPr lang="en-US" altLang="en-US" sz="2400" smtClean="0">
                <a:ea typeface="ＭＳ Ｐゴシック" pitchFamily="34" charset="-128"/>
              </a:rPr>
              <a:t>To avoid </a:t>
            </a:r>
            <a:r>
              <a:rPr lang="ja-JP" altLang="en-US" sz="2400" smtClean="0"/>
              <a:t>‘</a:t>
            </a:r>
            <a:r>
              <a:rPr lang="en-US" altLang="ja-JP" sz="2400" smtClean="0"/>
              <a:t>spaghetti code</a:t>
            </a:r>
            <a:r>
              <a:rPr lang="ja-JP" altLang="en-US" sz="2400" smtClean="0"/>
              <a:t>’</a:t>
            </a:r>
            <a:r>
              <a:rPr lang="en-US" altLang="ja-JP" sz="2400" smtClean="0"/>
              <a:t>, never have an arrow that points inside the loop body</a:t>
            </a:r>
            <a:endParaRPr lang="en-US" altLang="en-US" sz="2400" smtClean="0">
              <a:ea typeface="ＭＳ Ｐゴシック" pitchFamily="34" charset="-128"/>
            </a:endParaRPr>
          </a:p>
        </p:txBody>
      </p:sp>
      <p:pic>
        <p:nvPicPr>
          <p:cNvPr id="12288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52400"/>
            <a:ext cx="13287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514600"/>
            <a:ext cx="641032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122888" name="TextBox 8"/>
          <p:cNvSpPr txBox="1">
            <a:spLocks noChangeArrowheads="1"/>
          </p:cNvSpPr>
          <p:nvPr/>
        </p:nvSpPr>
        <p:spPr bwMode="auto">
          <a:xfrm>
            <a:off x="352425" y="2532063"/>
            <a:ext cx="23939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while</a:t>
            </a:r>
            <a:r>
              <a:rPr lang="en-US" altLang="en-US" sz="240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and </a:t>
            </a:r>
            <a:r>
              <a:rPr lang="en-US" altLang="en-US" sz="240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test before</a:t>
            </a:r>
            <a:endParaRPr lang="en-US" altLang="en-US" sz="2400">
              <a:latin typeface="Arial" charset="0"/>
              <a:ea typeface="ＭＳ Ｐゴシック" pitchFamily="34" charset="-128"/>
              <a:cs typeface="Consolas" pitchFamily="49" charset="0"/>
            </a:endParaRPr>
          </a:p>
        </p:txBody>
      </p:sp>
      <p:sp>
        <p:nvSpPr>
          <p:cNvPr id="122889" name="TextBox 9"/>
          <p:cNvSpPr txBox="1">
            <a:spLocks noChangeArrowheads="1"/>
          </p:cNvSpPr>
          <p:nvPr/>
        </p:nvSpPr>
        <p:spPr bwMode="auto">
          <a:xfrm>
            <a:off x="6946900" y="4191000"/>
            <a:ext cx="15446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do</a:t>
            </a:r>
            <a:r>
              <a:rPr lang="en-US" altLang="en-US" sz="240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tests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after</a:t>
            </a:r>
            <a:endParaRPr lang="en-US" altLang="en-US" sz="2400">
              <a:latin typeface="Arial" charset="0"/>
              <a:ea typeface="ＭＳ Ｐゴシック" pitchFamily="34" charset="-128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itchFamily="34" charset="-128"/>
              </a:rPr>
              <a:t>Processing </a:t>
            </a:r>
            <a:r>
              <a:rPr lang="en-US" altLang="en-US" sz="3600" dirty="0" smtClean="0">
                <a:ea typeface="ＭＳ Ｐゴシック" pitchFamily="34" charset="-128"/>
              </a:rPr>
              <a:t>Sentinel Values</a:t>
            </a:r>
          </a:p>
        </p:txBody>
      </p:sp>
      <p:sp>
        <p:nvSpPr>
          <p:cNvPr id="123907" name="Content Placeholder 2"/>
          <p:cNvSpPr>
            <a:spLocks noGrp="1"/>
          </p:cNvSpPr>
          <p:nvPr>
            <p:ph idx="1"/>
          </p:nvPr>
        </p:nvSpPr>
        <p:spPr>
          <a:xfrm>
            <a:off x="2362200" y="1066800"/>
            <a:ext cx="6553200" cy="5105400"/>
          </a:xfrm>
        </p:spPr>
        <p:txBody>
          <a:bodyPr/>
          <a:lstStyle/>
          <a:p>
            <a:r>
              <a:rPr lang="en-US" altLang="en-US" sz="2800" smtClean="0">
                <a:ea typeface="ＭＳ Ｐゴシック" pitchFamily="34" charset="-128"/>
              </a:rPr>
              <a:t>Sentinel values are often used: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When you don</a:t>
            </a:r>
            <a:r>
              <a:rPr lang="en-US" altLang="ja-JP" sz="2400" smtClean="0"/>
              <a:t>’t know how many items are in a list, use a </a:t>
            </a:r>
            <a:r>
              <a:rPr lang="ja-JP" altLang="en-US" sz="2400" smtClean="0"/>
              <a:t>‘</a:t>
            </a:r>
            <a:r>
              <a:rPr lang="en-US" altLang="ja-JP" sz="2400" smtClean="0"/>
              <a:t>special</a:t>
            </a:r>
            <a:r>
              <a:rPr lang="ja-JP" altLang="en-US" sz="2400" smtClean="0"/>
              <a:t>’</a:t>
            </a:r>
            <a:r>
              <a:rPr lang="en-US" altLang="ja-JP" sz="2400" smtClean="0"/>
              <a:t> character or value to signal no more items.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For numeric input of positive numbers, it is common to use the value </a:t>
            </a:r>
            <a:r>
              <a:rPr lang="en-US" altLang="en-US" sz="2400" smtClean="0">
                <a:solidFill>
                  <a:srgbClr val="0033CC"/>
                </a:solidFill>
                <a:ea typeface="ＭＳ Ｐゴシック" pitchFamily="34" charset="-128"/>
              </a:rPr>
              <a:t>-1</a:t>
            </a:r>
            <a:r>
              <a:rPr lang="en-US" altLang="en-US" sz="2400" smtClean="0">
                <a:ea typeface="ＭＳ Ｐゴシック" pitchFamily="34" charset="-128"/>
              </a:rPr>
              <a:t>:  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352800" y="4114800"/>
            <a:ext cx="4953000" cy="2286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</a:rPr>
              <a:t>salary = in.nextDouble();</a:t>
            </a:r>
          </a:p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Consolas" pitchFamily="49" charset="0"/>
              </a:rPr>
              <a:t>while</a:t>
            </a:r>
            <a:r>
              <a:rPr lang="en-US" sz="2000" dirty="0">
                <a:latin typeface="Consolas" pitchFamily="49" charset="0"/>
              </a:rPr>
              <a:t> (salary != 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</a:rPr>
              <a:t>-1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</a:rPr>
              <a:t>{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</a:rPr>
              <a:t>   sum = sum + salary;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</a:rPr>
              <a:t>   count++;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</a:rPr>
              <a:t>   salary = in.nextDouble();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</a:rPr>
              <a:t>}</a:t>
            </a:r>
            <a:endParaRPr lang="en-US" sz="2000" b="1" kern="0" dirty="0">
              <a:latin typeface="Consolas" pitchFamily="49" charset="0"/>
            </a:endParaRPr>
          </a:p>
        </p:txBody>
      </p:sp>
      <p:sp>
        <p:nvSpPr>
          <p:cNvPr id="123911" name="TextBox 7"/>
          <p:cNvSpPr txBox="1">
            <a:spLocks noChangeArrowheads="1"/>
          </p:cNvSpPr>
          <p:nvPr/>
        </p:nvSpPr>
        <p:spPr bwMode="auto">
          <a:xfrm>
            <a:off x="228600" y="4953000"/>
            <a:ext cx="2743200" cy="1323975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lvl="2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  <a:ea typeface="ＭＳ Ｐゴシック" pitchFamily="34" charset="-128"/>
              </a:rPr>
              <a:t>A sentinel value denotes the end of a data set, but it is not part of the data.</a:t>
            </a:r>
            <a:endParaRPr lang="en-US" altLang="en-US" sz="2000">
              <a:solidFill>
                <a:srgbClr val="0033C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pic>
        <p:nvPicPr>
          <p:cNvPr id="46088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363" y="1143000"/>
            <a:ext cx="2433637" cy="337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5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Averaging a set of values</a:t>
            </a:r>
          </a:p>
        </p:txBody>
      </p:sp>
      <p:sp>
        <p:nvSpPr>
          <p:cNvPr id="124931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5105400"/>
          </a:xfrm>
        </p:spPr>
        <p:txBody>
          <a:bodyPr/>
          <a:lstStyle/>
          <a:p>
            <a:r>
              <a:rPr lang="en-US" altLang="en-US" sz="2800" dirty="0" smtClean="0">
                <a:ea typeface="ＭＳ Ｐゴシック" pitchFamily="34" charset="-128"/>
              </a:rPr>
              <a:t>Declare and initialize a </a:t>
            </a:r>
            <a:r>
              <a:rPr lang="ja-JP" altLang="en-US" sz="2800" dirty="0" smtClean="0"/>
              <a:t>‘</a:t>
            </a:r>
            <a:r>
              <a:rPr lang="en-US" altLang="ja-JP" sz="2800" dirty="0" smtClean="0"/>
              <a:t>sum</a:t>
            </a:r>
            <a:r>
              <a:rPr lang="ja-JP" altLang="en-US" sz="2800" dirty="0" smtClean="0"/>
              <a:t>’</a:t>
            </a:r>
            <a:r>
              <a:rPr lang="en-US" altLang="ja-JP" sz="2800" dirty="0" smtClean="0"/>
              <a:t> variable to 0</a:t>
            </a:r>
          </a:p>
          <a:p>
            <a:r>
              <a:rPr lang="en-US" altLang="en-US" sz="2800" dirty="0" smtClean="0">
                <a:ea typeface="ＭＳ Ｐゴシック" pitchFamily="34" charset="-128"/>
              </a:rPr>
              <a:t>Declare and initialize a </a:t>
            </a:r>
            <a:r>
              <a:rPr lang="ja-JP" altLang="en-US" sz="2800" dirty="0" smtClean="0"/>
              <a:t>‘</a:t>
            </a:r>
            <a:r>
              <a:rPr lang="en-US" altLang="ja-JP" sz="2800" dirty="0" smtClean="0"/>
              <a:t>count</a:t>
            </a:r>
            <a:r>
              <a:rPr lang="ja-JP" altLang="en-US" sz="2800" dirty="0" smtClean="0"/>
              <a:t>’</a:t>
            </a:r>
            <a:r>
              <a:rPr lang="en-US" altLang="ja-JP" sz="2800" dirty="0" smtClean="0"/>
              <a:t> variable to 0</a:t>
            </a:r>
          </a:p>
          <a:p>
            <a:r>
              <a:rPr lang="en-US" altLang="en-US" sz="2800" dirty="0" smtClean="0">
                <a:ea typeface="ＭＳ Ｐゴシック" pitchFamily="34" charset="-128"/>
              </a:rPr>
              <a:t>Declare and initialize an </a:t>
            </a:r>
            <a:r>
              <a:rPr lang="ja-JP" altLang="en-US" sz="2800" dirty="0" smtClean="0"/>
              <a:t>‘</a:t>
            </a:r>
            <a:r>
              <a:rPr lang="en-US" altLang="ja-JP" sz="2800" dirty="0" smtClean="0"/>
              <a:t>input</a:t>
            </a:r>
            <a:r>
              <a:rPr lang="ja-JP" altLang="en-US" sz="2800" dirty="0" smtClean="0"/>
              <a:t>’</a:t>
            </a:r>
            <a:r>
              <a:rPr lang="en-US" altLang="ja-JP" sz="2800" dirty="0" smtClean="0"/>
              <a:t> variable to 0</a:t>
            </a:r>
          </a:p>
          <a:p>
            <a:r>
              <a:rPr lang="en-US" altLang="en-US" sz="2800" dirty="0" smtClean="0">
                <a:ea typeface="ＭＳ Ｐゴシック" pitchFamily="34" charset="-128"/>
              </a:rPr>
              <a:t>Prompt user with instructions</a:t>
            </a:r>
          </a:p>
          <a:p>
            <a:r>
              <a:rPr lang="en-US" altLang="en-US" sz="2800" dirty="0" smtClean="0">
                <a:ea typeface="ＭＳ Ｐゴシック" pitchFamily="34" charset="-128"/>
              </a:rPr>
              <a:t>Loop until sentinel value is entered</a:t>
            </a:r>
            <a:endParaRPr lang="en-US" altLang="en-US" sz="2400" dirty="0" smtClean="0">
              <a:ea typeface="ＭＳ Ｐゴシック" pitchFamily="34" charset="-128"/>
            </a:endParaRPr>
          </a:p>
          <a:p>
            <a:pPr lvl="1"/>
            <a:r>
              <a:rPr lang="en-US" altLang="en-US" sz="2400" dirty="0" smtClean="0">
                <a:ea typeface="ＭＳ Ｐゴシック" pitchFamily="34" charset="-128"/>
              </a:rPr>
              <a:t>Save entered value to input variable</a:t>
            </a:r>
          </a:p>
          <a:p>
            <a:pPr lvl="1"/>
            <a:r>
              <a:rPr lang="en-US" altLang="en-US" sz="2400" dirty="0" smtClean="0">
                <a:ea typeface="ＭＳ Ｐゴシック" pitchFamily="34" charset="-128"/>
              </a:rPr>
              <a:t>If input is not -1 (sentinel value)</a:t>
            </a:r>
          </a:p>
          <a:p>
            <a:pPr lvl="2"/>
            <a:r>
              <a:rPr lang="en-US" altLang="en-US" sz="2000" dirty="0" smtClean="0">
                <a:ea typeface="ＭＳ Ｐゴシック" pitchFamily="34" charset="-128"/>
              </a:rPr>
              <a:t>Add input to sum variable</a:t>
            </a:r>
          </a:p>
          <a:p>
            <a:pPr lvl="2"/>
            <a:r>
              <a:rPr lang="en-US" altLang="en-US" sz="2000" dirty="0" smtClean="0">
                <a:ea typeface="ＭＳ Ｐゴシック" pitchFamily="34" charset="-128"/>
              </a:rPr>
              <a:t>Add 1 to count variable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Make sure you have at least one entry before you divide!</a:t>
            </a:r>
          </a:p>
          <a:p>
            <a:pPr lvl="1"/>
            <a:r>
              <a:rPr lang="en-US" altLang="en-US" sz="2400" dirty="0" smtClean="0">
                <a:ea typeface="ＭＳ Ｐゴシック" pitchFamily="34" charset="-128"/>
              </a:rPr>
              <a:t>Divide sum by count and output.    Done!</a:t>
            </a:r>
          </a:p>
          <a:p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8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latin typeface="Arial Black" pitchFamily="34" charset="0"/>
                <a:ea typeface="ＭＳ Ｐゴシック" pitchFamily="34" charset="-128"/>
              </a:rPr>
              <a:t>SentinelDemo.java (1)</a:t>
            </a:r>
          </a:p>
        </p:txBody>
      </p:sp>
      <p:pic>
        <p:nvPicPr>
          <p:cNvPr id="12595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7086600" cy="524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7" name="TextBox 6"/>
          <p:cNvSpPr txBox="1">
            <a:spLocks noChangeArrowheads="1"/>
          </p:cNvSpPr>
          <p:nvPr/>
        </p:nvSpPr>
        <p:spPr bwMode="auto">
          <a:xfrm>
            <a:off x="4114800" y="1524000"/>
            <a:ext cx="4114800" cy="646113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lvl="2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ea typeface="ＭＳ Ｐゴシック" pitchFamily="34" charset="-128"/>
              </a:rPr>
              <a:t>Outside the while loop, declare and initialize variables to use</a:t>
            </a:r>
            <a:endParaRPr lang="en-US" altLang="en-US" sz="1800">
              <a:solidFill>
                <a:srgbClr val="0033C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sp>
        <p:nvSpPr>
          <p:cNvPr id="125958" name="TextBox 7"/>
          <p:cNvSpPr txBox="1">
            <a:spLocks noChangeArrowheads="1"/>
          </p:cNvSpPr>
          <p:nvPr/>
        </p:nvSpPr>
        <p:spPr bwMode="auto">
          <a:xfrm>
            <a:off x="4419600" y="3429000"/>
            <a:ext cx="4267200" cy="646113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lvl="2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ea typeface="ＭＳ Ｐゴシック" pitchFamily="34" charset="-128"/>
              </a:rPr>
              <a:t>Since </a:t>
            </a:r>
            <a:r>
              <a:rPr lang="en-US" altLang="en-US" sz="180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salary</a:t>
            </a:r>
            <a:r>
              <a:rPr lang="en-US" altLang="en-US" sz="1800">
                <a:latin typeface="Arial" charset="0"/>
                <a:ea typeface="ＭＳ Ｐゴシック" pitchFamily="34" charset="-128"/>
              </a:rPr>
              <a:t> is initialized to 0, the while loop statements will be executed</a:t>
            </a:r>
            <a:endParaRPr lang="en-US" altLang="en-US" sz="1800">
              <a:solidFill>
                <a:srgbClr val="0033CC"/>
              </a:solidFill>
              <a:latin typeface="Consolas" pitchFamily="49" charset="0"/>
              <a:ea typeface="ＭＳ Ｐゴシック" pitchFamily="34" charset="-128"/>
            </a:endParaRPr>
          </a:p>
        </p:txBody>
      </p:sp>
      <p:sp>
        <p:nvSpPr>
          <p:cNvPr id="125959" name="TextBox 8"/>
          <p:cNvSpPr txBox="1">
            <a:spLocks noChangeArrowheads="1"/>
          </p:cNvSpPr>
          <p:nvPr/>
        </p:nvSpPr>
        <p:spPr bwMode="auto">
          <a:xfrm>
            <a:off x="4876800" y="4191000"/>
            <a:ext cx="2743200" cy="646113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lvl="2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ea typeface="ＭＳ Ｐゴシック" pitchFamily="34" charset="-128"/>
              </a:rPr>
              <a:t>Input new </a:t>
            </a:r>
            <a:r>
              <a:rPr lang="en-US" altLang="en-US" sz="180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salary</a:t>
            </a:r>
            <a:r>
              <a:rPr lang="en-US" altLang="en-US" sz="1800">
                <a:latin typeface="Arial" charset="0"/>
                <a:ea typeface="ＭＳ Ｐゴシック" pitchFamily="34" charset="-128"/>
              </a:rPr>
              <a:t> and compare to sentinel</a:t>
            </a:r>
            <a:endParaRPr lang="en-US" altLang="en-US" sz="1800">
              <a:solidFill>
                <a:srgbClr val="0033CC"/>
              </a:solidFill>
              <a:latin typeface="Consolas" pitchFamily="49" charset="0"/>
              <a:ea typeface="ＭＳ Ｐゴシック" pitchFamily="34" charset="-128"/>
            </a:endParaRPr>
          </a:p>
        </p:txBody>
      </p:sp>
      <p:sp>
        <p:nvSpPr>
          <p:cNvPr id="125960" name="TextBox 9"/>
          <p:cNvSpPr txBox="1">
            <a:spLocks noChangeArrowheads="1"/>
          </p:cNvSpPr>
          <p:nvPr/>
        </p:nvSpPr>
        <p:spPr bwMode="auto">
          <a:xfrm>
            <a:off x="4876800" y="4953000"/>
            <a:ext cx="2743200" cy="646113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lvl="2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ea typeface="ＭＳ Ｐゴシック" pitchFamily="34" charset="-128"/>
              </a:rPr>
              <a:t>Update running </a:t>
            </a:r>
            <a:r>
              <a:rPr lang="en-US" altLang="en-US" sz="180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sum</a:t>
            </a:r>
            <a:r>
              <a:rPr lang="en-US" altLang="en-US" sz="1800">
                <a:latin typeface="Arial" charset="0"/>
                <a:ea typeface="ＭＳ Ｐゴシック" pitchFamily="34" charset="-128"/>
              </a:rPr>
              <a:t> and </a:t>
            </a:r>
            <a:r>
              <a:rPr lang="en-US" altLang="en-US" sz="1800">
                <a:latin typeface="Consolas" pitchFamily="49" charset="0"/>
                <a:ea typeface="ＭＳ Ｐゴシック" pitchFamily="34" charset="-128"/>
              </a:rPr>
              <a:t>count</a:t>
            </a:r>
            <a:r>
              <a:rPr lang="en-US" altLang="en-US" sz="1800">
                <a:latin typeface="Arial" charset="0"/>
                <a:ea typeface="ＭＳ Ｐゴシック" pitchFamily="34" charset="-128"/>
              </a:rPr>
              <a:t> to average later</a:t>
            </a:r>
            <a:endParaRPr lang="en-US" altLang="en-US" sz="1800">
              <a:solidFill>
                <a:srgbClr val="0033CC"/>
              </a:solidFill>
              <a:latin typeface="Consolas" pitchFamily="49" charset="0"/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latin typeface="Arial Black" pitchFamily="34" charset="0"/>
                <a:ea typeface="ＭＳ Ｐゴシック" pitchFamily="34" charset="-128"/>
              </a:rPr>
              <a:t>SentinelDemo.java (2)</a:t>
            </a:r>
            <a:endParaRPr lang="en-US" altLang="en-US" sz="3600" smtClean="0">
              <a:ea typeface="ＭＳ Ｐゴシック" pitchFamily="34" charset="-128"/>
            </a:endParaRPr>
          </a:p>
        </p:txBody>
      </p:sp>
      <p:pic>
        <p:nvPicPr>
          <p:cNvPr id="12698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7772400" cy="366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800600"/>
            <a:ext cx="56673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82" name="TextBox 6"/>
          <p:cNvSpPr txBox="1">
            <a:spLocks noChangeArrowheads="1"/>
          </p:cNvSpPr>
          <p:nvPr/>
        </p:nvSpPr>
        <p:spPr bwMode="auto">
          <a:xfrm>
            <a:off x="3429000" y="1676400"/>
            <a:ext cx="2286000" cy="369888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lvl="2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ea typeface="ＭＳ Ｐゴシック" pitchFamily="34" charset="-128"/>
              </a:rPr>
              <a:t>Prevent divide by 0</a:t>
            </a:r>
            <a:endParaRPr lang="en-US" altLang="en-US" sz="1800">
              <a:solidFill>
                <a:srgbClr val="0033C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sp>
        <p:nvSpPr>
          <p:cNvPr id="126983" name="TextBox 7"/>
          <p:cNvSpPr txBox="1">
            <a:spLocks noChangeArrowheads="1"/>
          </p:cNvSpPr>
          <p:nvPr/>
        </p:nvSpPr>
        <p:spPr bwMode="auto">
          <a:xfrm>
            <a:off x="5791200" y="2895600"/>
            <a:ext cx="2743200" cy="923925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lvl="2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ea typeface="ＭＳ Ｐゴシック" pitchFamily="34" charset="-128"/>
              </a:rPr>
              <a:t>Calculate and output the average salary using </a:t>
            </a:r>
            <a:r>
              <a:rPr lang="en-US" altLang="en-US" sz="180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sum</a:t>
            </a:r>
            <a:r>
              <a:rPr lang="en-US" altLang="en-US" sz="1800">
                <a:latin typeface="Arial" charset="0"/>
                <a:ea typeface="ＭＳ Ｐゴシック" pitchFamily="34" charset="-128"/>
              </a:rPr>
              <a:t> and </a:t>
            </a:r>
            <a:r>
              <a:rPr lang="en-US" altLang="en-US" sz="1800">
                <a:latin typeface="Consolas" pitchFamily="49" charset="0"/>
                <a:ea typeface="ＭＳ Ｐゴシック" pitchFamily="34" charset="-128"/>
              </a:rPr>
              <a:t>count</a:t>
            </a:r>
            <a:r>
              <a:rPr lang="en-US" altLang="en-US" sz="1800">
                <a:latin typeface="Arial" charset="0"/>
                <a:ea typeface="ＭＳ Ｐゴシック" pitchFamily="34" charset="-128"/>
              </a:rPr>
              <a:t> variables</a:t>
            </a:r>
            <a:endParaRPr lang="en-US" altLang="en-US" sz="1800">
              <a:solidFill>
                <a:srgbClr val="0033CC"/>
              </a:solidFill>
              <a:latin typeface="Consolas" pitchFamily="49" charset="0"/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8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Boolean variables and sentinels </a:t>
            </a:r>
          </a:p>
        </p:txBody>
      </p:sp>
      <p:sp>
        <p:nvSpPr>
          <p:cNvPr id="12800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105400"/>
          </a:xfrm>
        </p:spPr>
        <p:txBody>
          <a:bodyPr/>
          <a:lstStyle/>
          <a:p>
            <a:r>
              <a:rPr lang="en-US" altLang="en-US" sz="2800" smtClean="0">
                <a:ea typeface="ＭＳ Ｐゴシック" pitchFamily="34" charset="-128"/>
              </a:rPr>
              <a:t>A </a:t>
            </a:r>
            <a:r>
              <a:rPr lang="en-US" altLang="en-US" sz="28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boolean</a:t>
            </a:r>
            <a:r>
              <a:rPr lang="en-US" altLang="en-US" sz="2800" smtClean="0">
                <a:ea typeface="ＭＳ Ｐゴシック" pitchFamily="34" charset="-128"/>
              </a:rPr>
              <a:t> variable can be used to control a loop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Sometimes called a </a:t>
            </a:r>
            <a:r>
              <a:rPr lang="ja-JP" altLang="en-US" sz="2400" smtClean="0"/>
              <a:t>‘</a:t>
            </a:r>
            <a:r>
              <a:rPr lang="en-US" altLang="ja-JP" sz="2400" smtClean="0"/>
              <a:t>flag</a:t>
            </a:r>
            <a:r>
              <a:rPr lang="ja-JP" altLang="en-US" sz="2400" smtClean="0"/>
              <a:t>’</a:t>
            </a:r>
            <a:r>
              <a:rPr lang="en-US" altLang="ja-JP" sz="2400" smtClean="0"/>
              <a:t> variable</a:t>
            </a:r>
            <a:endParaRPr lang="en-US" altLang="en-US" sz="2400" smtClean="0">
              <a:ea typeface="ＭＳ Ｐゴシック" pitchFamily="34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2171700"/>
            <a:ext cx="8153400" cy="4343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System.out.print("Enter salaries, -1 to finish: ");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boolean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done</a:t>
            </a:r>
            <a:r>
              <a:rPr lang="en-US" sz="2000" kern="0" dirty="0">
                <a:latin typeface="Consolas" pitchFamily="49" charset="0"/>
              </a:rPr>
              <a:t> = false;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while</a:t>
            </a:r>
            <a:r>
              <a:rPr lang="en-US" sz="2000" kern="0" dirty="0">
                <a:latin typeface="Consolas" pitchFamily="49" charset="0"/>
              </a:rPr>
              <a:t> (!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done</a:t>
            </a:r>
            <a:r>
              <a:rPr lang="en-US" sz="2000" kern="0" dirty="0">
                <a:latin typeface="Consolas" pitchFamily="49" charset="0"/>
              </a:rPr>
              <a:t>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value = in.nextDouble();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000" kern="0" dirty="0">
                <a:latin typeface="Consolas" pitchFamily="49" charset="0"/>
              </a:rPr>
              <a:t> (value == -1)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  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done</a:t>
            </a:r>
            <a:r>
              <a:rPr lang="en-US" sz="2000" kern="0" dirty="0">
                <a:latin typeface="Consolas" pitchFamily="49" charset="0"/>
              </a:rPr>
              <a:t> = true;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else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   </a:t>
            </a: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</a:rPr>
              <a:t>// Process value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</a:p>
        </p:txBody>
      </p:sp>
      <p:sp>
        <p:nvSpPr>
          <p:cNvPr id="128006" name="TextBox 7"/>
          <p:cNvSpPr txBox="1">
            <a:spLocks noChangeArrowheads="1"/>
          </p:cNvSpPr>
          <p:nvPr/>
        </p:nvSpPr>
        <p:spPr bwMode="auto">
          <a:xfrm>
            <a:off x="3810000" y="2574925"/>
            <a:ext cx="4191000" cy="369888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lvl="2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ea typeface="ＭＳ Ｐゴシック" pitchFamily="34" charset="-128"/>
              </a:rPr>
              <a:t>Initialize </a:t>
            </a:r>
            <a:r>
              <a:rPr lang="en-US" altLang="en-US" sz="180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done</a:t>
            </a:r>
            <a:r>
              <a:rPr lang="en-US" altLang="en-US" sz="1800">
                <a:latin typeface="Arial" charset="0"/>
                <a:ea typeface="ＭＳ Ｐゴシック" pitchFamily="34" charset="-128"/>
              </a:rPr>
              <a:t> so that loop will execute</a:t>
            </a:r>
            <a:endParaRPr lang="en-US" altLang="en-US" sz="1800">
              <a:solidFill>
                <a:srgbClr val="0033CC"/>
              </a:solidFill>
              <a:latin typeface="Consolas" pitchFamily="49" charset="0"/>
              <a:ea typeface="ＭＳ Ｐゴシック" pitchFamily="34" charset="-128"/>
            </a:endParaRPr>
          </a:p>
        </p:txBody>
      </p:sp>
      <p:sp>
        <p:nvSpPr>
          <p:cNvPr id="128007" name="TextBox 8"/>
          <p:cNvSpPr txBox="1">
            <a:spLocks noChangeArrowheads="1"/>
          </p:cNvSpPr>
          <p:nvPr/>
        </p:nvSpPr>
        <p:spPr bwMode="auto">
          <a:xfrm>
            <a:off x="3505200" y="4343400"/>
            <a:ext cx="2819400" cy="646113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lvl="2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ea typeface="ＭＳ Ｐゴシック" pitchFamily="34" charset="-128"/>
              </a:rPr>
              <a:t>Set done </a:t>
            </a:r>
            <a:r>
              <a:rPr lang="ja-JP" altLang="en-US" sz="1800">
                <a:latin typeface="Arial" charset="0"/>
              </a:rPr>
              <a:t>‘</a:t>
            </a:r>
            <a:r>
              <a:rPr lang="en-US" altLang="ja-JP" sz="1800">
                <a:latin typeface="Arial" charset="0"/>
              </a:rPr>
              <a:t>flag</a:t>
            </a:r>
            <a:r>
              <a:rPr lang="ja-JP" altLang="en-US" sz="1800">
                <a:latin typeface="Arial" charset="0"/>
              </a:rPr>
              <a:t>’</a:t>
            </a:r>
            <a:r>
              <a:rPr lang="en-US" altLang="ja-JP" sz="1800">
                <a:latin typeface="Arial" charset="0"/>
              </a:rPr>
              <a:t> to true if sentinel value is found</a:t>
            </a:r>
            <a:endParaRPr lang="en-US" altLang="en-US" sz="1800">
              <a:solidFill>
                <a:srgbClr val="0033C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7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Common Loop Algorithms</a:t>
            </a:r>
          </a:p>
        </p:txBody>
      </p:sp>
      <p:sp>
        <p:nvSpPr>
          <p:cNvPr id="129027" name="Content Placeholder 2"/>
          <p:cNvSpPr>
            <a:spLocks noGrp="1"/>
          </p:cNvSpPr>
          <p:nvPr>
            <p:ph idx="1"/>
          </p:nvPr>
        </p:nvSpPr>
        <p:spPr>
          <a:xfrm>
            <a:off x="1524000" y="1371600"/>
            <a:ext cx="7239000" cy="4876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mtClean="0">
                <a:ea typeface="ＭＳ Ｐゴシック" pitchFamily="34" charset="-128"/>
              </a:rPr>
              <a:t>1: Sum and Average Value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mtClean="0">
                <a:ea typeface="ＭＳ Ｐゴシック" pitchFamily="34" charset="-128"/>
              </a:rPr>
              <a:t>2: Maximum and Minimum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8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Sum and Average Examples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5257800" y="1143000"/>
            <a:ext cx="3581400" cy="1066800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800" smtClean="0">
                <a:ea typeface="ＭＳ Ｐゴシック" pitchFamily="34" charset="-128"/>
              </a:rPr>
              <a:t>Sum of Values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sz="2400" smtClean="0">
                <a:ea typeface="ＭＳ Ｐゴシック" pitchFamily="34" charset="-128"/>
              </a:rPr>
              <a:t>Initialize total to 0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sz="2400" smtClean="0">
                <a:ea typeface="ＭＳ Ｐゴシック" pitchFamily="34" charset="-128"/>
              </a:rPr>
              <a:t>Use </a:t>
            </a:r>
            <a:r>
              <a:rPr lang="en-US" altLang="en-US" sz="24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while</a:t>
            </a:r>
            <a:r>
              <a:rPr lang="en-US" altLang="en-US" sz="2400" smtClean="0">
                <a:ea typeface="ＭＳ Ｐゴシック" pitchFamily="34" charset="-128"/>
              </a:rPr>
              <a:t> loop with sentinel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3200" smtClean="0">
              <a:ea typeface="ＭＳ Ｐゴシック" pitchFamily="34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1066800"/>
            <a:ext cx="4953000" cy="1905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double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</a:rPr>
              <a:t>total</a:t>
            </a:r>
            <a:r>
              <a:rPr lang="en-US" sz="2000" kern="0" dirty="0">
                <a:latin typeface="Consolas" pitchFamily="49" charset="0"/>
              </a:rPr>
              <a:t> = 0;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while</a:t>
            </a:r>
            <a:r>
              <a:rPr lang="en-US" sz="2000" kern="0" dirty="0">
                <a:latin typeface="Consolas" pitchFamily="49" charset="0"/>
              </a:rPr>
              <a:t> (in.hasNextDouble())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double input = in.nextDouble();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</a:rPr>
              <a:t>total</a:t>
            </a:r>
            <a:r>
              <a:rPr lang="en-US" sz="2000" kern="0" dirty="0">
                <a:latin typeface="Consolas" pitchFamily="49" charset="0"/>
              </a:rPr>
              <a:t> =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</a:rPr>
              <a:t>total</a:t>
            </a:r>
            <a:r>
              <a:rPr lang="en-US" sz="2000" kern="0" dirty="0">
                <a:latin typeface="Consolas" pitchFamily="49" charset="0"/>
              </a:rPr>
              <a:t> + input;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657600" y="2895600"/>
            <a:ext cx="5029200" cy="3429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</a:rPr>
              <a:t>double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</a:rPr>
              <a:t>total</a:t>
            </a:r>
            <a:r>
              <a:rPr lang="en-US" sz="2000" dirty="0">
                <a:latin typeface="Consolas" pitchFamily="49" charset="0"/>
              </a:rPr>
              <a:t> = 0;</a:t>
            </a:r>
          </a:p>
          <a:p>
            <a:pPr>
              <a:defRPr/>
            </a:pPr>
            <a:r>
              <a:rPr lang="en-US" sz="2000" dirty="0">
                <a:solidFill>
                  <a:srgbClr val="0033CC"/>
                </a:solidFill>
                <a:latin typeface="Consolas" pitchFamily="49" charset="0"/>
              </a:rPr>
              <a:t>int count = 0;</a:t>
            </a:r>
          </a:p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Consolas" pitchFamily="49" charset="0"/>
              </a:rPr>
              <a:t>while</a:t>
            </a:r>
            <a:r>
              <a:rPr lang="en-US" sz="2000" dirty="0">
                <a:latin typeface="Consolas" pitchFamily="49" charset="0"/>
              </a:rPr>
              <a:t> (in.hasNextDouble())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</a:rPr>
              <a:t>{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</a:rPr>
              <a:t>   double input = in.nextDouble();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</a:rPr>
              <a:t>  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</a:rPr>
              <a:t>total</a:t>
            </a:r>
            <a:r>
              <a:rPr lang="en-US" sz="2000" dirty="0">
                <a:latin typeface="Consolas" pitchFamily="49" charset="0"/>
              </a:rPr>
              <a:t> =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</a:rPr>
              <a:t>total</a:t>
            </a:r>
            <a:r>
              <a:rPr lang="en-US" sz="2000" dirty="0">
                <a:latin typeface="Consolas" pitchFamily="49" charset="0"/>
              </a:rPr>
              <a:t> + input;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</a:rPr>
              <a:t>   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</a:rPr>
              <a:t>count++;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</a:rPr>
              <a:t>}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</a:rPr>
              <a:t>double </a:t>
            </a:r>
            <a:r>
              <a:rPr lang="en-US" sz="2000" dirty="0">
                <a:solidFill>
                  <a:srgbClr val="9933FF"/>
                </a:solidFill>
                <a:latin typeface="Consolas" pitchFamily="49" charset="0"/>
              </a:rPr>
              <a:t>average</a:t>
            </a:r>
            <a:r>
              <a:rPr lang="en-US" sz="2000" dirty="0">
                <a:latin typeface="Consolas" pitchFamily="49" charset="0"/>
              </a:rPr>
              <a:t> = 0;</a:t>
            </a:r>
          </a:p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</a:rPr>
              <a:t> (count &gt; 0) </a:t>
            </a:r>
          </a:p>
          <a:p>
            <a:pPr>
              <a:defRPr/>
            </a:pPr>
            <a:r>
              <a:rPr lang="en-US" sz="2000" dirty="0">
                <a:solidFill>
                  <a:srgbClr val="0033CC"/>
                </a:solidFill>
                <a:latin typeface="Consolas" pitchFamily="49" charset="0"/>
              </a:rPr>
              <a:t>  { </a:t>
            </a:r>
            <a:r>
              <a:rPr lang="en-US" sz="2000" dirty="0">
                <a:solidFill>
                  <a:srgbClr val="9933FF"/>
                </a:solidFill>
                <a:latin typeface="Consolas" pitchFamily="49" charset="0"/>
              </a:rPr>
              <a:t>average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</a:rPr>
              <a:t> =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</a:rPr>
              <a:t>total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</a:rPr>
              <a:t> / count; }</a:t>
            </a:r>
            <a:endParaRPr lang="en-US" sz="2000" kern="0" dirty="0">
              <a:solidFill>
                <a:srgbClr val="0033CC"/>
              </a:solidFill>
              <a:latin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0" y="3124200"/>
            <a:ext cx="3657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800" kern="0" dirty="0">
                <a:latin typeface="+mn-lt"/>
              </a:rPr>
              <a:t>Average of Values</a:t>
            </a:r>
          </a:p>
          <a:p>
            <a:pPr marL="742950" lvl="1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kern="0" dirty="0">
                <a:latin typeface="+mn-lt"/>
              </a:rPr>
              <a:t>Use Sum of Values</a:t>
            </a:r>
          </a:p>
          <a:p>
            <a:pPr marL="742950" lvl="1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kern="0" dirty="0">
                <a:latin typeface="+mn-lt"/>
              </a:rPr>
              <a:t>Initialize count to 0</a:t>
            </a:r>
          </a:p>
          <a:p>
            <a:pPr marL="1200150" lvl="2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kern="0" dirty="0">
                <a:latin typeface="+mn-lt"/>
              </a:rPr>
              <a:t>Increment per input</a:t>
            </a:r>
          </a:p>
          <a:p>
            <a:pPr marL="742950" lvl="1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kern="0" dirty="0">
                <a:latin typeface="+mn-lt"/>
              </a:rPr>
              <a:t>Check for count 0</a:t>
            </a:r>
          </a:p>
          <a:p>
            <a:pPr marL="1200150" lvl="2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kern="0" dirty="0">
                <a:latin typeface="+mn-lt"/>
              </a:rPr>
              <a:t>Before divide!</a:t>
            </a:r>
          </a:p>
          <a:p>
            <a:pPr marL="742950" lvl="1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endParaRPr lang="en-US" sz="3200" kern="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Execution of the Loop</a:t>
            </a:r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1524000"/>
            <a:ext cx="5434013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535113"/>
            <a:ext cx="5715000" cy="281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9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Maximum and Minimum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4800" y="1104900"/>
            <a:ext cx="4953000" cy="2819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</a:rPr>
              <a:t>double</a:t>
            </a:r>
            <a:r>
              <a:rPr lang="en-US" sz="2000" kern="0" dirty="0">
                <a:latin typeface="Consolas" pitchFamily="49" charset="0"/>
              </a:rPr>
              <a:t>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largest</a:t>
            </a:r>
            <a:r>
              <a:rPr lang="en-US" sz="2000" kern="0" dirty="0">
                <a:latin typeface="Consolas" pitchFamily="49" charset="0"/>
              </a:rPr>
              <a:t> = in.nextDouble();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while</a:t>
            </a:r>
            <a:r>
              <a:rPr lang="en-US" sz="2000" kern="0" dirty="0">
                <a:latin typeface="Consolas" pitchFamily="49" charset="0"/>
              </a:rPr>
              <a:t> (in.hasNextDouble())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</a:t>
            </a: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</a:rPr>
              <a:t>double</a:t>
            </a:r>
            <a:r>
              <a:rPr lang="en-US" sz="2000" kern="0" dirty="0">
                <a:latin typeface="Consolas" pitchFamily="49" charset="0"/>
              </a:rPr>
              <a:t> input = in.nextDouble();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000" kern="0" dirty="0">
                <a:latin typeface="Consolas" pitchFamily="49" charset="0"/>
              </a:rPr>
              <a:t> (input &gt;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largest</a:t>
            </a:r>
            <a:r>
              <a:rPr lang="en-US" sz="2000" kern="0" dirty="0">
                <a:latin typeface="Consolas" pitchFamily="49" charset="0"/>
              </a:rPr>
              <a:t>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  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largest</a:t>
            </a:r>
            <a:r>
              <a:rPr lang="en-US" sz="2000" kern="0" dirty="0">
                <a:latin typeface="Consolas" pitchFamily="49" charset="0"/>
              </a:rPr>
              <a:t> = input;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</a:p>
        </p:txBody>
      </p:sp>
      <p:sp>
        <p:nvSpPr>
          <p:cNvPr id="62468" name="Content Placeholder 9"/>
          <p:cNvSpPr>
            <a:spLocks noGrp="1"/>
          </p:cNvSpPr>
          <p:nvPr>
            <p:ph idx="1"/>
          </p:nvPr>
        </p:nvSpPr>
        <p:spPr>
          <a:xfrm>
            <a:off x="152400" y="4191000"/>
            <a:ext cx="8686800" cy="2209800"/>
          </a:xfrm>
        </p:spPr>
        <p:txBody>
          <a:bodyPr rtlCol="0">
            <a:normAutofit lnSpcReduction="10000"/>
          </a:bodyPr>
          <a:lstStyle/>
          <a:p>
            <a:pPr fontAlgn="auto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Get first input value</a:t>
            </a:r>
          </a:p>
          <a:p>
            <a:pPr lvl="1" fontAlgn="auto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This is the </a:t>
            </a:r>
            <a:r>
              <a:rPr lang="en-US" altLang="en-US" sz="2000" dirty="0" smtClean="0">
                <a:solidFill>
                  <a:srgbClr val="0033CC"/>
                </a:solidFill>
                <a:ea typeface="ＭＳ Ｐゴシック" pitchFamily="34" charset="-128"/>
              </a:rPr>
              <a:t>largest</a:t>
            </a:r>
            <a:r>
              <a:rPr lang="en-US" altLang="en-US" sz="2000" dirty="0" smtClean="0">
                <a:ea typeface="ＭＳ Ｐゴシック" pitchFamily="34" charset="-128"/>
              </a:rPr>
              <a:t> (or </a:t>
            </a:r>
            <a:r>
              <a:rPr lang="en-US" altLang="en-US" sz="2000" dirty="0" smtClean="0">
                <a:solidFill>
                  <a:srgbClr val="00B050"/>
                </a:solidFill>
                <a:ea typeface="ＭＳ Ｐゴシック" pitchFamily="34" charset="-128"/>
              </a:rPr>
              <a:t>smallest</a:t>
            </a:r>
            <a:r>
              <a:rPr lang="en-US" altLang="en-US" sz="2000" dirty="0" smtClean="0">
                <a:ea typeface="ＭＳ Ｐゴシック" pitchFamily="34" charset="-128"/>
              </a:rPr>
              <a:t>) that you have seen so far! 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Loop </a:t>
            </a:r>
            <a:r>
              <a:rPr lang="en-US" altLang="en-US" sz="2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while</a:t>
            </a:r>
            <a:r>
              <a:rPr lang="en-US" altLang="en-US" sz="2400" dirty="0" smtClean="0">
                <a:ea typeface="ＭＳ Ｐゴシック" pitchFamily="34" charset="-128"/>
              </a:rPr>
              <a:t> you have a valid number (non-sentinel)</a:t>
            </a:r>
          </a:p>
          <a:p>
            <a:pPr lvl="1" fontAlgn="auto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Get another input value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Compare new input to </a:t>
            </a:r>
            <a:r>
              <a:rPr lang="en-US" altLang="en-US" sz="2000" dirty="0" smtClean="0">
                <a:solidFill>
                  <a:srgbClr val="0033CC"/>
                </a:solidFill>
                <a:ea typeface="ＭＳ Ｐゴシック" pitchFamily="34" charset="-128"/>
              </a:rPr>
              <a:t>largest</a:t>
            </a:r>
            <a:r>
              <a:rPr lang="en-US" altLang="en-US" sz="2000" dirty="0" smtClean="0">
                <a:ea typeface="ＭＳ Ｐゴシック" pitchFamily="34" charset="-128"/>
              </a:rPr>
              <a:t> (or </a:t>
            </a:r>
            <a:r>
              <a:rPr lang="en-US" altLang="en-US" sz="2000" dirty="0" smtClean="0">
                <a:solidFill>
                  <a:srgbClr val="00B050"/>
                </a:solidFill>
                <a:ea typeface="ＭＳ Ｐゴシック" pitchFamily="34" charset="-128"/>
              </a:rPr>
              <a:t>smallest</a:t>
            </a:r>
            <a:r>
              <a:rPr lang="en-US" altLang="en-US" sz="2000" dirty="0" smtClean="0">
                <a:ea typeface="ＭＳ Ｐゴシック" pitchFamily="34" charset="-128"/>
              </a:rPr>
              <a:t>)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Update </a:t>
            </a:r>
            <a:r>
              <a:rPr lang="en-US" altLang="en-US" sz="2000" dirty="0" smtClean="0">
                <a:solidFill>
                  <a:srgbClr val="0033CC"/>
                </a:solidFill>
                <a:ea typeface="ＭＳ Ｐゴシック" pitchFamily="34" charset="-128"/>
              </a:rPr>
              <a:t>largest</a:t>
            </a:r>
            <a:r>
              <a:rPr lang="en-US" altLang="en-US" sz="2000" dirty="0" smtClean="0">
                <a:ea typeface="ＭＳ Ｐゴシック" pitchFamily="34" charset="-128"/>
              </a:rPr>
              <a:t> (or </a:t>
            </a:r>
            <a:r>
              <a:rPr lang="en-US" altLang="en-US" sz="2000" dirty="0" smtClean="0">
                <a:solidFill>
                  <a:srgbClr val="00B050"/>
                </a:solidFill>
                <a:ea typeface="ＭＳ Ｐゴシック" pitchFamily="34" charset="-128"/>
              </a:rPr>
              <a:t>smallest</a:t>
            </a:r>
            <a:r>
              <a:rPr lang="en-US" altLang="en-US" sz="2000" dirty="0" smtClean="0">
                <a:ea typeface="ＭＳ Ｐゴシック" pitchFamily="34" charset="-128"/>
              </a:rPr>
              <a:t>) if necessary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410200" y="1447800"/>
            <a:ext cx="5029200" cy="2819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</a:rPr>
              <a:t>double</a:t>
            </a:r>
            <a:r>
              <a:rPr lang="en-US" sz="2000" kern="0" dirty="0">
                <a:latin typeface="Consolas" pitchFamily="49" charset="0"/>
              </a:rPr>
              <a:t>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</a:rPr>
              <a:t>smallest</a:t>
            </a:r>
            <a:r>
              <a:rPr lang="en-US" sz="2000" kern="0" dirty="0">
                <a:latin typeface="Consolas" pitchFamily="49" charset="0"/>
              </a:rPr>
              <a:t> = in.nextDouble();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while</a:t>
            </a:r>
            <a:r>
              <a:rPr lang="en-US" sz="2000" kern="0" dirty="0">
                <a:latin typeface="Consolas" pitchFamily="49" charset="0"/>
              </a:rPr>
              <a:t> (in.hasNextDouble())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</a:t>
            </a: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</a:rPr>
              <a:t>double</a:t>
            </a:r>
            <a:r>
              <a:rPr lang="en-US" sz="2000" kern="0" dirty="0">
                <a:latin typeface="Consolas" pitchFamily="49" charset="0"/>
              </a:rPr>
              <a:t> input = in.nextDouble();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000" kern="0" dirty="0">
                <a:latin typeface="Consolas" pitchFamily="49" charset="0"/>
              </a:rPr>
              <a:t> (input &gt;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</a:rPr>
              <a:t>smallest</a:t>
            </a:r>
            <a:r>
              <a:rPr lang="en-US" sz="2000" kern="0" dirty="0">
                <a:latin typeface="Consolas" pitchFamily="49" charset="0"/>
              </a:rPr>
              <a:t>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  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</a:rPr>
              <a:t>smallest</a:t>
            </a:r>
            <a:r>
              <a:rPr lang="en-US" sz="2000" kern="0" dirty="0">
                <a:latin typeface="Consolas" pitchFamily="49" charset="0"/>
              </a:rPr>
              <a:t> = input;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4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Nested </a:t>
            </a:r>
            <a:r>
              <a:rPr lang="en-US" altLang="en-US" dirty="0" smtClean="0">
                <a:ea typeface="ＭＳ Ｐゴシック" pitchFamily="34" charset="-128"/>
              </a:rPr>
              <a:t>Loops</a:t>
            </a:r>
          </a:p>
        </p:txBody>
      </p:sp>
      <p:sp>
        <p:nvSpPr>
          <p:cNvPr id="132099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001000" cy="5105400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How would you print a table with rows and columns?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Print top line (header)</a:t>
            </a:r>
          </a:p>
          <a:p>
            <a:pPr lvl="2"/>
            <a:r>
              <a:rPr lang="en-US" altLang="en-US" smtClean="0">
                <a:ea typeface="ＭＳ Ｐゴシック" pitchFamily="34" charset="-128"/>
              </a:rPr>
              <a:t>Use a </a:t>
            </a:r>
            <a:r>
              <a:rPr lang="en-US" alt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for</a:t>
            </a:r>
            <a:r>
              <a:rPr lang="en-US" altLang="en-US" smtClean="0">
                <a:ea typeface="ＭＳ Ｐゴシック" pitchFamily="34" charset="-128"/>
              </a:rPr>
              <a:t> loop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Print table body…</a:t>
            </a:r>
          </a:p>
          <a:p>
            <a:pPr lvl="2"/>
            <a:r>
              <a:rPr lang="en-US" altLang="en-US" smtClean="0">
                <a:ea typeface="ＭＳ Ｐゴシック" pitchFamily="34" charset="-128"/>
              </a:rPr>
              <a:t>How many rows?</a:t>
            </a:r>
          </a:p>
          <a:p>
            <a:pPr lvl="2"/>
            <a:r>
              <a:rPr lang="en-US" altLang="en-US" smtClean="0">
                <a:ea typeface="ＭＳ Ｐゴシック" pitchFamily="34" charset="-128"/>
              </a:rPr>
              <a:t>How many columns?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Loop per row</a:t>
            </a:r>
          </a:p>
          <a:p>
            <a:pPr lvl="2"/>
            <a:r>
              <a:rPr lang="en-US" altLang="en-US" smtClean="0">
                <a:ea typeface="ＭＳ Ｐゴシック" pitchFamily="34" charset="-128"/>
              </a:rPr>
              <a:t>Loop per column</a:t>
            </a:r>
          </a:p>
        </p:txBody>
      </p:sp>
      <p:pic>
        <p:nvPicPr>
          <p:cNvPr id="13210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05000"/>
            <a:ext cx="35528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6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048000" y="2971800"/>
            <a:ext cx="4724400" cy="228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dirty="0">
                <a:solidFill>
                  <a:srgbClr val="9933FF"/>
                </a:solidFill>
              </a:rPr>
              <a:t>Inner Loop</a:t>
            </a:r>
          </a:p>
        </p:txBody>
      </p:sp>
      <p:sp>
        <p:nvSpPr>
          <p:cNvPr id="133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Flowchart of a Nested Loop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2057400" y="1219200"/>
            <a:ext cx="1143000" cy="6096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x = 1</a:t>
            </a:r>
          </a:p>
        </p:txBody>
      </p:sp>
      <p:sp>
        <p:nvSpPr>
          <p:cNvPr id="9" name="Flowchart: Decision 8"/>
          <p:cNvSpPr/>
          <p:nvPr/>
        </p:nvSpPr>
        <p:spPr>
          <a:xfrm>
            <a:off x="1828800" y="2209800"/>
            <a:ext cx="1600200" cy="9906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x &lt;= 10?</a:t>
            </a:r>
          </a:p>
        </p:txBody>
      </p: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rot="5400000">
            <a:off x="2438401" y="2019300"/>
            <a:ext cx="3810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3886200" y="2514600"/>
            <a:ext cx="1143000" cy="3810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n= 1</a:t>
            </a:r>
          </a:p>
        </p:txBody>
      </p:sp>
      <p:cxnSp>
        <p:nvCxnSpPr>
          <p:cNvPr id="26" name="Straight Arrow Connector 25"/>
          <p:cNvCxnSpPr>
            <a:stCxn id="9" idx="3"/>
            <a:endCxn id="25" idx="1"/>
          </p:cNvCxnSpPr>
          <p:nvPr/>
        </p:nvCxnSpPr>
        <p:spPr>
          <a:xfrm>
            <a:off x="3429000" y="2705100"/>
            <a:ext cx="4572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/>
          <p:cNvSpPr/>
          <p:nvPr/>
        </p:nvSpPr>
        <p:spPr>
          <a:xfrm>
            <a:off x="3657600" y="3276600"/>
            <a:ext cx="1600200" cy="9906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 &lt;= 4?</a:t>
            </a:r>
          </a:p>
        </p:txBody>
      </p:sp>
      <p:sp>
        <p:nvSpPr>
          <p:cNvPr id="38" name="Flowchart: Process 37"/>
          <p:cNvSpPr/>
          <p:nvPr/>
        </p:nvSpPr>
        <p:spPr>
          <a:xfrm>
            <a:off x="5943600" y="3429000"/>
            <a:ext cx="1371600" cy="685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Print x^n</a:t>
            </a:r>
          </a:p>
        </p:txBody>
      </p:sp>
      <p:sp>
        <p:nvSpPr>
          <p:cNvPr id="39" name="Flowchart: Process 38"/>
          <p:cNvSpPr/>
          <p:nvPr/>
        </p:nvSpPr>
        <p:spPr>
          <a:xfrm>
            <a:off x="5943600" y="4343400"/>
            <a:ext cx="1371600" cy="6096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n++</a:t>
            </a:r>
          </a:p>
        </p:txBody>
      </p:sp>
      <p:sp>
        <p:nvSpPr>
          <p:cNvPr id="40" name="Flowchart: Process 39"/>
          <p:cNvSpPr/>
          <p:nvPr/>
        </p:nvSpPr>
        <p:spPr>
          <a:xfrm>
            <a:off x="3505200" y="5334000"/>
            <a:ext cx="1905000" cy="304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Print new line</a:t>
            </a:r>
          </a:p>
        </p:txBody>
      </p:sp>
      <p:sp>
        <p:nvSpPr>
          <p:cNvPr id="41" name="Flowchart: Process 40"/>
          <p:cNvSpPr/>
          <p:nvPr/>
        </p:nvSpPr>
        <p:spPr>
          <a:xfrm>
            <a:off x="3733800" y="5867400"/>
            <a:ext cx="1447800" cy="304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x++</a:t>
            </a:r>
          </a:p>
        </p:txBody>
      </p:sp>
      <p:cxnSp>
        <p:nvCxnSpPr>
          <p:cNvPr id="42" name="Straight Arrow Connector 41"/>
          <p:cNvCxnSpPr>
            <a:stCxn id="25" idx="2"/>
            <a:endCxn id="37" idx="0"/>
          </p:cNvCxnSpPr>
          <p:nvPr/>
        </p:nvCxnSpPr>
        <p:spPr>
          <a:xfrm rot="5400000">
            <a:off x="4267201" y="3086100"/>
            <a:ext cx="381000" cy="317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7" idx="3"/>
            <a:endCxn id="38" idx="1"/>
          </p:cNvCxnSpPr>
          <p:nvPr/>
        </p:nvCxnSpPr>
        <p:spPr>
          <a:xfrm>
            <a:off x="5257800" y="3771900"/>
            <a:ext cx="685800" cy="1588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2"/>
            <a:endCxn id="40" idx="0"/>
          </p:cNvCxnSpPr>
          <p:nvPr/>
        </p:nvCxnSpPr>
        <p:spPr>
          <a:xfrm rot="5400000">
            <a:off x="3924301" y="4800600"/>
            <a:ext cx="1066800" cy="317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2"/>
            <a:endCxn id="41" idx="0"/>
          </p:cNvCxnSpPr>
          <p:nvPr/>
        </p:nvCxnSpPr>
        <p:spPr>
          <a:xfrm rot="5400000">
            <a:off x="4343401" y="5753100"/>
            <a:ext cx="228600" cy="317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8" idx="2"/>
            <a:endCxn id="39" idx="0"/>
          </p:cNvCxnSpPr>
          <p:nvPr/>
        </p:nvCxnSpPr>
        <p:spPr>
          <a:xfrm rot="5400000">
            <a:off x="6515101" y="4229100"/>
            <a:ext cx="228600" cy="3175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40" name="TextBox 66"/>
          <p:cNvSpPr txBox="1">
            <a:spLocks noChangeArrowheads="1"/>
          </p:cNvSpPr>
          <p:nvPr/>
        </p:nvSpPr>
        <p:spPr bwMode="auto">
          <a:xfrm>
            <a:off x="3200400" y="2209800"/>
            <a:ext cx="650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ea typeface="ＭＳ Ｐゴシック" pitchFamily="34" charset="-128"/>
              </a:rPr>
              <a:t>True</a:t>
            </a:r>
          </a:p>
        </p:txBody>
      </p:sp>
      <p:sp>
        <p:nvSpPr>
          <p:cNvPr id="133141" name="TextBox 67"/>
          <p:cNvSpPr txBox="1">
            <a:spLocks noChangeArrowheads="1"/>
          </p:cNvSpPr>
          <p:nvPr/>
        </p:nvSpPr>
        <p:spPr bwMode="auto">
          <a:xfrm>
            <a:off x="1828800" y="3276600"/>
            <a:ext cx="749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ea typeface="ＭＳ Ｐゴシック" pitchFamily="34" charset="-128"/>
              </a:rPr>
              <a:t>False</a:t>
            </a:r>
          </a:p>
        </p:txBody>
      </p:sp>
      <p:sp>
        <p:nvSpPr>
          <p:cNvPr id="133142" name="TextBox 68"/>
          <p:cNvSpPr txBox="1">
            <a:spLocks noChangeArrowheads="1"/>
          </p:cNvSpPr>
          <p:nvPr/>
        </p:nvSpPr>
        <p:spPr bwMode="auto">
          <a:xfrm>
            <a:off x="5181600" y="3352800"/>
            <a:ext cx="650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ea typeface="ＭＳ Ｐゴシック" pitchFamily="34" charset="-128"/>
              </a:rPr>
              <a:t>True</a:t>
            </a:r>
          </a:p>
        </p:txBody>
      </p:sp>
      <p:cxnSp>
        <p:nvCxnSpPr>
          <p:cNvPr id="70" name="Straight Arrow Connector 69"/>
          <p:cNvCxnSpPr>
            <a:stCxn id="9" idx="2"/>
            <a:endCxn id="72" idx="0"/>
          </p:cNvCxnSpPr>
          <p:nvPr/>
        </p:nvCxnSpPr>
        <p:spPr>
          <a:xfrm rot="16200000" flipH="1">
            <a:off x="1238250" y="4591050"/>
            <a:ext cx="2819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Terminator 71"/>
          <p:cNvSpPr/>
          <p:nvPr/>
        </p:nvSpPr>
        <p:spPr>
          <a:xfrm>
            <a:off x="2057400" y="6019800"/>
            <a:ext cx="1219200" cy="304800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Done</a:t>
            </a:r>
          </a:p>
        </p:txBody>
      </p:sp>
      <p:sp>
        <p:nvSpPr>
          <p:cNvPr id="133145" name="TextBox 77"/>
          <p:cNvSpPr txBox="1">
            <a:spLocks noChangeArrowheads="1"/>
          </p:cNvSpPr>
          <p:nvPr/>
        </p:nvSpPr>
        <p:spPr bwMode="auto">
          <a:xfrm>
            <a:off x="4648200" y="4191000"/>
            <a:ext cx="749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ea typeface="ＭＳ Ｐゴシック" pitchFamily="34" charset="-128"/>
              </a:rPr>
              <a:t>False</a:t>
            </a:r>
          </a:p>
        </p:txBody>
      </p:sp>
      <p:cxnSp>
        <p:nvCxnSpPr>
          <p:cNvPr id="88" name="Straight Arrow Connector 87"/>
          <p:cNvCxnSpPr>
            <a:stCxn id="39" idx="2"/>
            <a:endCxn id="37" idx="0"/>
          </p:cNvCxnSpPr>
          <p:nvPr/>
        </p:nvCxnSpPr>
        <p:spPr>
          <a:xfrm rot="5400000" flipH="1">
            <a:off x="4705350" y="3028950"/>
            <a:ext cx="1676400" cy="2171700"/>
          </a:xfrm>
          <a:prstGeom prst="bentConnector5">
            <a:avLst>
              <a:gd name="adj1" fmla="val -13636"/>
              <a:gd name="adj2" fmla="val -46634"/>
              <a:gd name="adj3" fmla="val 113636"/>
            </a:avLst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87"/>
          <p:cNvCxnSpPr>
            <a:stCxn id="41" idx="2"/>
            <a:endCxn id="9" idx="0"/>
          </p:cNvCxnSpPr>
          <p:nvPr/>
        </p:nvCxnSpPr>
        <p:spPr>
          <a:xfrm rot="5400000" flipH="1">
            <a:off x="1562100" y="3276600"/>
            <a:ext cx="3962400" cy="1828800"/>
          </a:xfrm>
          <a:prstGeom prst="bentConnector5">
            <a:avLst>
              <a:gd name="adj1" fmla="val -5769"/>
              <a:gd name="adj2" fmla="val -198013"/>
              <a:gd name="adj3" fmla="val 105769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7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latin typeface="Arial Black" pitchFamily="34" charset="0"/>
                <a:ea typeface="ＭＳ Ｐゴシック" pitchFamily="34" charset="-128"/>
              </a:rPr>
              <a:t>PowerTable.java</a:t>
            </a:r>
          </a:p>
        </p:txBody>
      </p:sp>
      <p:pic>
        <p:nvPicPr>
          <p:cNvPr id="13414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1066800"/>
            <a:ext cx="4876800" cy="371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4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67"/>
          <a:stretch>
            <a:fillRect/>
          </a:stretch>
        </p:blipFill>
        <p:spPr bwMode="auto">
          <a:xfrm>
            <a:off x="304800" y="4800600"/>
            <a:ext cx="60960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58" b="2225"/>
          <a:stretch>
            <a:fillRect/>
          </a:stretch>
        </p:blipFill>
        <p:spPr bwMode="auto">
          <a:xfrm>
            <a:off x="303213" y="3352800"/>
            <a:ext cx="6096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3" y="1143000"/>
            <a:ext cx="3735387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152" name="TextBox 9"/>
          <p:cNvSpPr txBox="1">
            <a:spLocks noChangeArrowheads="1"/>
          </p:cNvSpPr>
          <p:nvPr/>
        </p:nvSpPr>
        <p:spPr bwMode="auto">
          <a:xfrm>
            <a:off x="3808413" y="4343400"/>
            <a:ext cx="2209800" cy="369888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lvl="2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ea typeface="ＭＳ Ｐゴシック" pitchFamily="34" charset="-128"/>
              </a:rPr>
              <a:t>Body of outer loop</a:t>
            </a:r>
            <a:endParaRPr lang="en-US" altLang="en-US" sz="1800">
              <a:solidFill>
                <a:srgbClr val="0033C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sp>
        <p:nvSpPr>
          <p:cNvPr id="134153" name="TextBox 11"/>
          <p:cNvSpPr txBox="1">
            <a:spLocks noChangeArrowheads="1"/>
          </p:cNvSpPr>
          <p:nvPr/>
        </p:nvSpPr>
        <p:spPr bwMode="auto">
          <a:xfrm>
            <a:off x="6475413" y="5257800"/>
            <a:ext cx="2209800" cy="369888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lvl="2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ea typeface="ＭＳ Ｐゴシック" pitchFamily="34" charset="-128"/>
              </a:rPr>
              <a:t>Body of inner loop</a:t>
            </a:r>
            <a:endParaRPr lang="en-US" altLang="en-US" sz="1800">
              <a:solidFill>
                <a:srgbClr val="0033C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5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Nested Loop Examples (1)</a:t>
            </a:r>
          </a:p>
        </p:txBody>
      </p:sp>
      <p:pic>
        <p:nvPicPr>
          <p:cNvPr id="13517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358188" cy="501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Nested Loop Examples (2)</a:t>
            </a:r>
          </a:p>
        </p:txBody>
      </p:sp>
      <p:pic>
        <p:nvPicPr>
          <p:cNvPr id="136195" name="Content Placeholder 5" descr="Pages from bjol_ch04_NL_2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50" r="-5750"/>
          <a:stretch>
            <a:fillRect/>
          </a:stretch>
        </p:blipFill>
        <p:spPr/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542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latin typeface="Arial Black" pitchFamily="34" charset="0"/>
                <a:ea typeface="ＭＳ Ｐゴシック" pitchFamily="34" charset="-128"/>
              </a:rPr>
              <a:t>RandomDemo.java</a:t>
            </a:r>
          </a:p>
        </p:txBody>
      </p:sp>
      <p:pic>
        <p:nvPicPr>
          <p:cNvPr id="13722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376363"/>
            <a:ext cx="7053263" cy="357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22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575" y="2971800"/>
            <a:ext cx="28321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6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7239000" cy="715962"/>
          </a:xfrm>
        </p:spPr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Random Numbers/Simulations</a:t>
            </a:r>
          </a:p>
        </p:txBody>
      </p:sp>
      <p:sp>
        <p:nvSpPr>
          <p:cNvPr id="13824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001000" cy="5105400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Games often use random numbers to make things interesting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Rolling Dice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Spinning a wheel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Pick a card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A simulation usually involves looping through a sequence of events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Days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Events</a:t>
            </a:r>
          </a:p>
          <a:p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0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latin typeface="Arial Black" pitchFamily="34" charset="0"/>
                <a:ea typeface="ＭＳ Ｐゴシック" pitchFamily="34" charset="-128"/>
              </a:rPr>
              <a:t>DoubleInvestment.java</a:t>
            </a:r>
          </a:p>
        </p:txBody>
      </p:sp>
      <p:pic>
        <p:nvPicPr>
          <p:cNvPr id="9523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57912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715000"/>
            <a:ext cx="42672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8" name="TextBox 7"/>
          <p:cNvSpPr txBox="1">
            <a:spLocks noChangeArrowheads="1"/>
          </p:cNvSpPr>
          <p:nvPr/>
        </p:nvSpPr>
        <p:spPr bwMode="auto">
          <a:xfrm>
            <a:off x="4800600" y="2971800"/>
            <a:ext cx="4038600" cy="708025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lvl="2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  <a:ea typeface="ＭＳ Ｐゴシック" pitchFamily="34" charset="-128"/>
              </a:rPr>
              <a:t>Declare and initialize a variable outside of the loop to count </a:t>
            </a:r>
            <a:r>
              <a:rPr lang="en-US" altLang="en-US" sz="200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years</a:t>
            </a:r>
          </a:p>
        </p:txBody>
      </p:sp>
      <p:sp>
        <p:nvSpPr>
          <p:cNvPr id="95239" name="TextBox 9"/>
          <p:cNvSpPr txBox="1">
            <a:spLocks noChangeArrowheads="1"/>
          </p:cNvSpPr>
          <p:nvPr/>
        </p:nvSpPr>
        <p:spPr bwMode="auto">
          <a:xfrm>
            <a:off x="4953000" y="4397375"/>
            <a:ext cx="3810000" cy="708025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lvl="2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  <a:ea typeface="ＭＳ Ｐゴシック" pitchFamily="34" charset="-128"/>
              </a:rPr>
              <a:t>Increment the </a:t>
            </a:r>
            <a:r>
              <a:rPr lang="en-US" altLang="en-US" sz="200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years</a:t>
            </a:r>
            <a:r>
              <a:rPr lang="en-US" altLang="en-US" sz="2000">
                <a:latin typeface="Arial" charset="0"/>
                <a:ea typeface="ＭＳ Ｐゴシック" pitchFamily="34" charset="-128"/>
              </a:rPr>
              <a:t> variable each time through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while</a:t>
            </a:r>
            <a:r>
              <a:rPr lang="en-US" altLang="en-US" smtClean="0">
                <a:ea typeface="ＭＳ Ｐゴシック" pitchFamily="34" charset="-128"/>
                <a:cs typeface="Consolas" pitchFamily="49" charset="0"/>
              </a:rPr>
              <a:t> Loop Examples (1)</a:t>
            </a:r>
          </a:p>
        </p:txBody>
      </p:sp>
      <p:pic>
        <p:nvPicPr>
          <p:cNvPr id="962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301038" cy="491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30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while</a:t>
            </a:r>
            <a:r>
              <a:rPr lang="en-US" altLang="en-US" smtClean="0">
                <a:ea typeface="ＭＳ Ｐゴシック" pitchFamily="34" charset="-128"/>
                <a:cs typeface="Consolas" pitchFamily="49" charset="0"/>
              </a:rPr>
              <a:t> Loop Examples (2)</a:t>
            </a:r>
          </a:p>
        </p:txBody>
      </p:sp>
      <p:pic>
        <p:nvPicPr>
          <p:cNvPr id="972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348663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30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7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Common Error</a:t>
            </a: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Don</a:t>
            </a:r>
            <a:r>
              <a:rPr lang="en-US" altLang="ja-JP" smtClean="0"/>
              <a:t>’t think </a:t>
            </a:r>
            <a:r>
              <a:rPr lang="ja-JP" altLang="en-US" smtClean="0"/>
              <a:t>“</a:t>
            </a:r>
            <a:r>
              <a:rPr lang="en-US" altLang="ja-JP" smtClean="0"/>
              <a:t>Are we there yet?</a:t>
            </a:r>
            <a:r>
              <a:rPr lang="ja-JP" altLang="en-US" smtClean="0"/>
              <a:t>”</a:t>
            </a:r>
            <a:endParaRPr lang="en-US" altLang="ja-JP" smtClean="0"/>
          </a:p>
          <a:p>
            <a:pPr lvl="1"/>
            <a:r>
              <a:rPr lang="en-US" altLang="en-US" smtClean="0">
                <a:ea typeface="ＭＳ Ｐゴシック" pitchFamily="34" charset="-128"/>
              </a:rPr>
              <a:t>The loop body will only execute if the test condition is </a:t>
            </a:r>
            <a:r>
              <a:rPr lang="en-US" altLang="en-US" b="1" smtClean="0">
                <a:ea typeface="ＭＳ Ｐゴシック" pitchFamily="34" charset="-128"/>
              </a:rPr>
              <a:t>True</a:t>
            </a:r>
            <a:r>
              <a:rPr lang="en-US" altLang="en-US" smtClean="0">
                <a:ea typeface="ＭＳ Ｐゴシック" pitchFamily="34" charset="-128"/>
              </a:rPr>
              <a:t>.</a:t>
            </a:r>
          </a:p>
          <a:p>
            <a:pPr lvl="1"/>
            <a:r>
              <a:rPr lang="ja-JP" altLang="en-US" smtClean="0"/>
              <a:t>“</a:t>
            </a:r>
            <a:r>
              <a:rPr lang="en-US" altLang="ja-JP" smtClean="0"/>
              <a:t>Are we there yet?</a:t>
            </a:r>
            <a:r>
              <a:rPr lang="ja-JP" altLang="en-US" smtClean="0"/>
              <a:t>”</a:t>
            </a:r>
            <a:r>
              <a:rPr lang="en-US" altLang="ja-JP" smtClean="0"/>
              <a:t> should continue if </a:t>
            </a:r>
            <a:r>
              <a:rPr lang="en-US" altLang="ja-JP" b="1" smtClean="0"/>
              <a:t>False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If </a:t>
            </a:r>
            <a:r>
              <a:rPr lang="en-US" alt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urier New" pitchFamily="49" charset="0"/>
              </a:rPr>
              <a:t>bal</a:t>
            </a:r>
            <a:r>
              <a:rPr lang="en-US" altLang="en-US" smtClean="0">
                <a:ea typeface="ＭＳ Ｐゴシック" pitchFamily="34" charset="-128"/>
              </a:rPr>
              <a:t> should grow until it reaches </a:t>
            </a:r>
            <a:r>
              <a:rPr lang="en-US" alt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TARGET</a:t>
            </a:r>
            <a:endParaRPr lang="en-US" altLang="en-US" smtClean="0">
              <a:solidFill>
                <a:srgbClr val="0033CC"/>
              </a:solidFill>
              <a:ea typeface="ＭＳ Ｐゴシック" pitchFamily="34" charset="-128"/>
            </a:endParaRPr>
          </a:p>
          <a:p>
            <a:pPr lvl="2"/>
            <a:r>
              <a:rPr lang="en-US" altLang="en-US" smtClean="0">
                <a:ea typeface="ＭＳ Ｐゴシック" pitchFamily="34" charset="-128"/>
              </a:rPr>
              <a:t>Which version will execute the loop body?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4267200"/>
            <a:ext cx="3962400" cy="1905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while (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bal &lt; TARGET</a:t>
            </a:r>
            <a:r>
              <a:rPr lang="en-US" sz="2000" kern="0" dirty="0">
                <a:latin typeface="Consolas" pitchFamily="49" charset="0"/>
              </a:rPr>
              <a:t>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year++;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interest = bal * RATE;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</a:t>
            </a:r>
            <a:r>
              <a:rPr lang="en-US" sz="2000" kern="0" dirty="0" err="1">
                <a:latin typeface="Consolas" pitchFamily="49" charset="0"/>
              </a:rPr>
              <a:t>bal</a:t>
            </a:r>
            <a:r>
              <a:rPr lang="en-US" sz="2000" kern="0" dirty="0">
                <a:latin typeface="Consolas" pitchFamily="49" charset="0"/>
              </a:rPr>
              <a:t> = bal + interest;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24400" y="4267200"/>
            <a:ext cx="3962400" cy="1905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while (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bal &gt;= TARGET</a:t>
            </a:r>
            <a:r>
              <a:rPr lang="en-US" sz="2000" kern="0" dirty="0">
                <a:latin typeface="Consolas" pitchFamily="49" charset="0"/>
              </a:rPr>
              <a:t>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year++;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interest = bal * RATE;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</a:t>
            </a:r>
            <a:r>
              <a:rPr lang="en-US" sz="2000" kern="0" dirty="0" err="1">
                <a:latin typeface="Consolas" pitchFamily="49" charset="0"/>
              </a:rPr>
              <a:t>bal</a:t>
            </a:r>
            <a:r>
              <a:rPr lang="en-US" sz="2000" kern="0" dirty="0">
                <a:latin typeface="Consolas" pitchFamily="49" charset="0"/>
              </a:rPr>
              <a:t> = bal + interest;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</a:p>
        </p:txBody>
      </p:sp>
      <p:pic>
        <p:nvPicPr>
          <p:cNvPr id="983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16668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6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Common Error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>
          <a:xfrm>
            <a:off x="533400" y="1246188"/>
            <a:ext cx="8229600" cy="4525962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Infinite Loops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The loop body will execute until the test condition becomes </a:t>
            </a:r>
            <a:r>
              <a:rPr lang="en-US" altLang="en-US" b="1" smtClean="0">
                <a:ea typeface="ＭＳ Ｐゴシック" pitchFamily="34" charset="-128"/>
              </a:rPr>
              <a:t>False</a:t>
            </a:r>
            <a:r>
              <a:rPr lang="en-US" altLang="en-US" smtClean="0">
                <a:ea typeface="ＭＳ Ｐゴシック" pitchFamily="34" charset="-128"/>
              </a:rPr>
              <a:t>.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What if you forget to update the test variable?</a:t>
            </a:r>
          </a:p>
          <a:p>
            <a:pPr lvl="2"/>
            <a:r>
              <a:rPr lang="en-US" alt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urier New" pitchFamily="49" charset="0"/>
              </a:rPr>
              <a:t>bal</a:t>
            </a:r>
            <a:r>
              <a:rPr lang="en-US" altLang="en-US" smtClean="0">
                <a:ea typeface="ＭＳ Ｐゴシック" pitchFamily="34" charset="-128"/>
              </a:rPr>
              <a:t> is the test variable (</a:t>
            </a:r>
            <a:r>
              <a:rPr lang="en-US" alt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TARGET</a:t>
            </a:r>
            <a:r>
              <a:rPr lang="en-US" altLang="en-US" smtClean="0">
                <a:ea typeface="ＭＳ Ｐゴシック" pitchFamily="34" charset="-128"/>
              </a:rPr>
              <a:t> doesn</a:t>
            </a:r>
            <a:r>
              <a:rPr lang="en-US" altLang="ja-JP" smtClean="0"/>
              <a:t>’t change)</a:t>
            </a:r>
          </a:p>
          <a:p>
            <a:pPr lvl="2"/>
            <a:r>
              <a:rPr lang="en-US" altLang="en-US" smtClean="0">
                <a:ea typeface="ＭＳ Ｐゴシック" pitchFamily="34" charset="-128"/>
              </a:rPr>
              <a:t>You will loop forever!  (or until you stop the program)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438400" y="4267200"/>
            <a:ext cx="3962400" cy="1905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while (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bal &lt; TARGET</a:t>
            </a:r>
            <a:r>
              <a:rPr lang="en-US" sz="2000" kern="0" dirty="0">
                <a:latin typeface="Consolas" pitchFamily="49" charset="0"/>
              </a:rPr>
              <a:t>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year++;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interest = bal * RATE;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</a:p>
        </p:txBody>
      </p:sp>
      <p:pic>
        <p:nvPicPr>
          <p:cNvPr id="993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16668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438400" y="5486400"/>
            <a:ext cx="38100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 kern="0" dirty="0">
                <a:latin typeface="Consolas" pitchFamily="49" charset="0"/>
              </a:rPr>
              <a:t>   </a:t>
            </a:r>
            <a:r>
              <a:rPr lang="en-US" sz="2000" kern="0" dirty="0" err="1">
                <a:latin typeface="Consolas" pitchFamily="49" charset="0"/>
              </a:rPr>
              <a:t>bal</a:t>
            </a:r>
            <a:r>
              <a:rPr lang="en-US" sz="2000" kern="0" dirty="0">
                <a:latin typeface="Consolas" pitchFamily="49" charset="0"/>
              </a:rPr>
              <a:t> = bal + interest;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5466-5CD5-474D-8558-58916B9DBA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2150</Words>
  <Application>Microsoft Office PowerPoint</Application>
  <PresentationFormat>On-screen Show (4:3)</PresentationFormat>
  <Paragraphs>443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The while Loop</vt:lpstr>
      <vt:lpstr>Planning the while Loop</vt:lpstr>
      <vt:lpstr>while Statement</vt:lpstr>
      <vt:lpstr>Execution of the Loop</vt:lpstr>
      <vt:lpstr>DoubleInvestment.java</vt:lpstr>
      <vt:lpstr>while Loop Examples (1)</vt:lpstr>
      <vt:lpstr>while Loop Examples (2)</vt:lpstr>
      <vt:lpstr>Common Error</vt:lpstr>
      <vt:lpstr>Common Error</vt:lpstr>
      <vt:lpstr>Common Error</vt:lpstr>
      <vt:lpstr>Hand-Tracing</vt:lpstr>
      <vt:lpstr>Tracing Sum of Digits</vt:lpstr>
      <vt:lpstr>Tracing Sum of Digits</vt:lpstr>
      <vt:lpstr>Tracing Sum of Digits</vt:lpstr>
      <vt:lpstr>Tracing Sum of Digits</vt:lpstr>
      <vt:lpstr>Tracing Sum of Digits</vt:lpstr>
      <vt:lpstr>Tracing Sum of Digits</vt:lpstr>
      <vt:lpstr>Summary of the while Loop</vt:lpstr>
      <vt:lpstr>The for Loop</vt:lpstr>
      <vt:lpstr>Execution of a for Loop</vt:lpstr>
      <vt:lpstr>for Statement</vt:lpstr>
      <vt:lpstr>When to use a for Loop?</vt:lpstr>
      <vt:lpstr>Planning a for Loop</vt:lpstr>
      <vt:lpstr>InvestmentTable.java</vt:lpstr>
      <vt:lpstr>Good Examples of for Loops</vt:lpstr>
      <vt:lpstr>for Loop variable Scope</vt:lpstr>
      <vt:lpstr>Programming Tip</vt:lpstr>
      <vt:lpstr>Programming Tip</vt:lpstr>
      <vt:lpstr>Summary of the for Loop</vt:lpstr>
      <vt:lpstr>The do Loop</vt:lpstr>
      <vt:lpstr>do Loop Example</vt:lpstr>
      <vt:lpstr>Programming Tip</vt:lpstr>
      <vt:lpstr>Processing Sentinel Values</vt:lpstr>
      <vt:lpstr>Averaging a set of values</vt:lpstr>
      <vt:lpstr>SentinelDemo.java (1)</vt:lpstr>
      <vt:lpstr>SentinelDemo.java (2)</vt:lpstr>
      <vt:lpstr>Boolean variables and sentinels </vt:lpstr>
      <vt:lpstr>Common Loop Algorithms</vt:lpstr>
      <vt:lpstr>Sum and Average Examples</vt:lpstr>
      <vt:lpstr>Maximum and Minimum</vt:lpstr>
      <vt:lpstr>Nested Loops</vt:lpstr>
      <vt:lpstr>Flowchart of a Nested Loop</vt:lpstr>
      <vt:lpstr>PowerTable.java</vt:lpstr>
      <vt:lpstr>Nested Loop Examples (1)</vt:lpstr>
      <vt:lpstr>Nested Loop Examples (2)</vt:lpstr>
      <vt:lpstr>RandomDemo.java</vt:lpstr>
      <vt:lpstr>Random Numbers/Simulations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while Loop</dc:title>
  <dc:creator>Shahnam Mirzaei</dc:creator>
  <cp:lastModifiedBy>amir_hallajpour@hotmail.com</cp:lastModifiedBy>
  <cp:revision>3</cp:revision>
  <dcterms:created xsi:type="dcterms:W3CDTF">2015-02-03T05:59:23Z</dcterms:created>
  <dcterms:modified xsi:type="dcterms:W3CDTF">2015-04-05T22:55:45Z</dcterms:modified>
</cp:coreProperties>
</file>