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92" autoAdjust="0"/>
  </p:normalViewPr>
  <p:slideViewPr>
    <p:cSldViewPr>
      <p:cViewPr>
        <p:scale>
          <a:sx n="72" d="100"/>
          <a:sy n="72" d="100"/>
        </p:scale>
        <p:origin x="-108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0BDE-EB87-4BCA-8F12-A1775E4861FE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8ECB6-3FA1-4F5F-9437-2280620F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69CC-2035-401B-9C66-245BC92E2B3A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8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3D-DF8A-4D43-9075-5EE127713496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EFF-A8DB-46B2-B9F6-88C9ADCDCA58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8E7B-CA1B-4BA5-B744-3AE3183A8EDF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F67D-BDBF-462D-A990-A667877A47CA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5E6E-294A-4CEE-BE17-17A642E556D4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8087-E911-47A1-9187-38F467663598}" type="datetime1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957B-BB98-402E-97D1-FF9DD77FCB73}" type="datetime1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2DA7-0420-4027-A17E-ED1FDB4AB624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4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FA92-7EAD-4B5D-BCFF-9AAD4F8BF21A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4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E3C5-D303-43D7-A9E1-E77AFE437098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7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CC33-442F-4AF3-BE55-8EFB869EDB59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6ED2-5225-413E-AECB-4CFB12D3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Statements and Expressions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altLang="en-US" sz="2400" smtClean="0"/>
              <a:t>All tasks that you want to accomplish can be broken down into statements</a:t>
            </a:r>
          </a:p>
          <a:p>
            <a:pPr lvl="1"/>
            <a:r>
              <a:rPr lang="en-US" altLang="en-US" sz="2000" smtClean="0"/>
              <a:t>Statements represent a single action that is taken</a:t>
            </a:r>
          </a:p>
          <a:p>
            <a:pPr lvl="2"/>
            <a:r>
              <a:rPr lang="en-US" altLang="en-US" sz="1100" smtClean="0">
                <a:latin typeface="Courier New" pitchFamily="49" charset="0"/>
              </a:rPr>
              <a:t>int age = 30 ; </a:t>
            </a:r>
          </a:p>
          <a:p>
            <a:pPr lvl="2"/>
            <a:r>
              <a:rPr lang="en-US" altLang="en-US" sz="1100" smtClean="0">
                <a:latin typeface="Courier New" pitchFamily="49" charset="0"/>
              </a:rPr>
              <a:t>import java.awt.Graphics ;</a:t>
            </a:r>
          </a:p>
          <a:p>
            <a:pPr lvl="2"/>
            <a:r>
              <a:rPr lang="en-US" altLang="en-US" sz="1100" smtClean="0">
                <a:latin typeface="Courier New" pitchFamily="49" charset="0"/>
              </a:rPr>
              <a:t>System.out.println(“Your not the boss of me!”) ;</a:t>
            </a:r>
          </a:p>
          <a:p>
            <a:pPr lvl="2"/>
            <a:r>
              <a:rPr lang="en-US" altLang="en-US" sz="1100" smtClean="0">
                <a:latin typeface="Courier New" pitchFamily="49" charset="0"/>
              </a:rPr>
              <a:t>player.score = 41367 ;</a:t>
            </a:r>
          </a:p>
          <a:p>
            <a:pPr lvl="1"/>
            <a:r>
              <a:rPr lang="en-US" altLang="en-US" sz="2000" smtClean="0"/>
              <a:t>Statements end with a semicolon</a:t>
            </a:r>
          </a:p>
          <a:p>
            <a:pPr lvl="1"/>
            <a:r>
              <a:rPr lang="en-US" altLang="en-US" sz="2000" smtClean="0"/>
              <a:t>Statements may be grouped into a block using curly braces (</a:t>
            </a:r>
            <a:r>
              <a:rPr lang="en-US" altLang="en-US" sz="1200" smtClean="0">
                <a:latin typeface="Courier New" pitchFamily="49" charset="0"/>
              </a:rPr>
              <a:t>{</a:t>
            </a:r>
            <a:r>
              <a:rPr lang="en-US" altLang="en-US" sz="2000" smtClean="0"/>
              <a:t> and </a:t>
            </a:r>
            <a:r>
              <a:rPr lang="en-US" altLang="en-US" sz="1200" smtClean="0">
                <a:latin typeface="Courier New" pitchFamily="49" charset="0"/>
              </a:rPr>
              <a:t>}</a:t>
            </a:r>
            <a:r>
              <a:rPr lang="en-US" altLang="en-US" sz="2000" smtClean="0"/>
              <a:t>) </a:t>
            </a:r>
          </a:p>
          <a:p>
            <a:pPr lvl="2">
              <a:buFontTx/>
              <a:buNone/>
            </a:pPr>
            <a:r>
              <a:rPr lang="en-US" altLang="en-US" sz="1100" smtClean="0">
                <a:latin typeface="Courier New" pitchFamily="49" charset="0"/>
              </a:rPr>
              <a:t>	if (a &lt; b) {</a:t>
            </a:r>
            <a:br>
              <a:rPr lang="en-US" altLang="en-US" sz="1100" smtClean="0">
                <a:latin typeface="Courier New" pitchFamily="49" charset="0"/>
              </a:rPr>
            </a:br>
            <a:r>
              <a:rPr lang="en-US" altLang="en-US" sz="1100" smtClean="0">
                <a:latin typeface="Courier New" pitchFamily="49" charset="0"/>
              </a:rPr>
              <a:t>    z = a ;</a:t>
            </a:r>
          </a:p>
          <a:p>
            <a:pPr lvl="2">
              <a:buFontTx/>
              <a:buNone/>
            </a:pPr>
            <a:r>
              <a:rPr lang="en-US" altLang="en-US" sz="1100" smtClean="0">
                <a:latin typeface="Courier New" pitchFamily="49" charset="0"/>
              </a:rPr>
              <a:t>	    w = b ;</a:t>
            </a:r>
            <a:br>
              <a:rPr lang="en-US" altLang="en-US" sz="1100" smtClean="0">
                <a:latin typeface="Courier New" pitchFamily="49" charset="0"/>
              </a:rPr>
            </a:br>
            <a:r>
              <a:rPr lang="en-US" altLang="en-US" sz="1100" smtClean="0">
                <a:latin typeface="Courier New" pitchFamily="49" charset="0"/>
              </a:rPr>
              <a:t>}</a:t>
            </a:r>
            <a:endParaRPr lang="en-US" altLang="en-US" sz="1800" smtClean="0"/>
          </a:p>
          <a:p>
            <a:r>
              <a:rPr lang="en-US" altLang="en-US" sz="2400" smtClean="0"/>
              <a:t>An expression is a statement that results in a value being produced.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F88197-C65D-4138-8A34-53665427CB7F}" type="slidenum">
              <a:rPr lang="en-US" altLang="en-US" sz="1400">
                <a:latin typeface="Times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3190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Common Error </a:t>
            </a:r>
          </a:p>
        </p:txBody>
      </p:sp>
      <p:sp>
        <p:nvSpPr>
          <p:cNvPr id="21507" name="Content Placeholder 9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mtClean="0">
                <a:ea typeface="ＭＳ Ｐゴシック" pitchFamily="34" charset="-128"/>
              </a:rPr>
              <a:t>A semicolon after an </a:t>
            </a:r>
            <a:r>
              <a:rPr lang="en-US" alt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altLang="en-US" smtClean="0">
                <a:ea typeface="ＭＳ Ｐゴシック" pitchFamily="34" charset="-128"/>
              </a:rPr>
              <a:t> statement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>
                <a:ea typeface="ＭＳ Ｐゴシック" pitchFamily="34" charset="-128"/>
              </a:rPr>
              <a:t> It is easy to forget and add a semicolon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   after an </a:t>
            </a:r>
            <a:r>
              <a:rPr lang="en-US" alt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altLang="en-US" smtClean="0">
                <a:ea typeface="ＭＳ Ｐゴシック" pitchFamily="34" charset="-128"/>
              </a:rPr>
              <a:t> statement.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mtClean="0">
                <a:ea typeface="ＭＳ Ｐゴシック" pitchFamily="34" charset="-128"/>
              </a:rPr>
              <a:t>The true path is now the space just before the semicolon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smtClean="0">
              <a:ea typeface="ＭＳ Ｐゴシック" pitchFamily="34" charset="-128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smtClean="0">
              <a:ea typeface="ＭＳ Ｐゴシック" pitchFamily="34" charset="-128"/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3200" smtClean="0">
              <a:ea typeface="ＭＳ Ｐゴシック" pitchFamily="34" charset="-128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ja-JP" altLang="en-US" smtClean="0"/>
              <a:t>‘</a:t>
            </a:r>
            <a:r>
              <a:rPr lang="en-US" altLang="ja-JP" smtClean="0"/>
              <a:t>body</a:t>
            </a:r>
            <a:r>
              <a:rPr lang="ja-JP" altLang="en-US" smtClean="0"/>
              <a:t>’</a:t>
            </a:r>
            <a:r>
              <a:rPr lang="en-US" altLang="ja-JP" smtClean="0"/>
              <a:t> (between the curly braces) will always be executed in this case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19600" y="3886200"/>
            <a:ext cx="37338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(floor &gt; 13)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floor--;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553200" y="32766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1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The Conditional Operator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 </a:t>
            </a:r>
            <a:r>
              <a:rPr lang="ja-JP" altLang="en-US" smtClean="0"/>
              <a:t>‘</a:t>
            </a:r>
            <a:r>
              <a:rPr lang="en-US" altLang="ja-JP" smtClean="0"/>
              <a:t>shortcut</a:t>
            </a:r>
            <a:r>
              <a:rPr lang="ja-JP" altLang="en-US" smtClean="0"/>
              <a:t>’</a:t>
            </a:r>
            <a:r>
              <a:rPr lang="en-US" altLang="ja-JP" smtClean="0"/>
              <a:t> you may find in existing code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It is not used in this book</a:t>
            </a: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Includes all parts of an if-else clause, but uses:</a:t>
            </a:r>
          </a:p>
          <a:p>
            <a:pPr lvl="2"/>
            <a:r>
              <a:rPr lang="en-US" alt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?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altLang="en-US" smtClean="0"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To begin the true branch</a:t>
            </a:r>
          </a:p>
          <a:p>
            <a:pPr lvl="2"/>
            <a:r>
              <a:rPr lang="en-US" alt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: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altLang="en-US" smtClean="0"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To end the true branch and start the false branch</a:t>
            </a:r>
          </a:p>
          <a:p>
            <a:pPr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50900" y="3554413"/>
            <a:ext cx="7848600" cy="609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actualFloor = floor &gt; 13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</a:rPr>
              <a:t>?</a:t>
            </a:r>
            <a:r>
              <a:rPr lang="en-US" kern="0" dirty="0">
                <a:latin typeface="Consolas" pitchFamily="49" charset="0"/>
              </a:rPr>
              <a:t> floor - 1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</a:rPr>
              <a:t>:</a:t>
            </a:r>
            <a:r>
              <a:rPr lang="en-US" kern="0" dirty="0">
                <a:latin typeface="Consolas" pitchFamily="49" charset="0"/>
              </a:rPr>
              <a:t> floor;</a:t>
            </a:r>
          </a:p>
        </p:txBody>
      </p:sp>
      <p:sp>
        <p:nvSpPr>
          <p:cNvPr id="8" name="Left Brace 7"/>
          <p:cNvSpPr/>
          <p:nvPr/>
        </p:nvSpPr>
        <p:spPr>
          <a:xfrm rot="5400000">
            <a:off x="3975100" y="2563813"/>
            <a:ext cx="381000" cy="1447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6032500" y="2563813"/>
            <a:ext cx="381000" cy="1447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7785100" y="2640013"/>
            <a:ext cx="381000" cy="1295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281" name="TextBox 10"/>
          <p:cNvSpPr txBox="1">
            <a:spLocks noChangeArrowheads="1"/>
          </p:cNvSpPr>
          <p:nvPr/>
        </p:nvSpPr>
        <p:spPr bwMode="auto">
          <a:xfrm>
            <a:off x="3516313" y="2697163"/>
            <a:ext cx="127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Condition</a:t>
            </a:r>
          </a:p>
        </p:txBody>
      </p:sp>
      <p:sp>
        <p:nvSpPr>
          <p:cNvPr id="54282" name="TextBox 11"/>
          <p:cNvSpPr txBox="1">
            <a:spLocks noChangeArrowheads="1"/>
          </p:cNvSpPr>
          <p:nvPr/>
        </p:nvSpPr>
        <p:spPr bwMode="auto">
          <a:xfrm>
            <a:off x="5413375" y="2686050"/>
            <a:ext cx="155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True branch</a:t>
            </a:r>
          </a:p>
        </p:txBody>
      </p:sp>
      <p:sp>
        <p:nvSpPr>
          <p:cNvPr id="54283" name="TextBox 12"/>
          <p:cNvSpPr txBox="1">
            <a:spLocks noChangeArrowheads="1"/>
          </p:cNvSpPr>
          <p:nvPr/>
        </p:nvSpPr>
        <p:spPr bwMode="auto">
          <a:xfrm>
            <a:off x="7086600" y="2686050"/>
            <a:ext cx="166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False branch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239000" cy="715962"/>
          </a:xfrm>
        </p:spPr>
        <p:txBody>
          <a:bodyPr/>
          <a:lstStyle/>
          <a:p>
            <a:r>
              <a:rPr lang="en-US" altLang="en-US" sz="3400" smtClean="0">
                <a:ea typeface="ＭＳ Ｐゴシック" pitchFamily="34" charset="-128"/>
              </a:rPr>
              <a:t>Comparing Numbers and Strings</a:t>
            </a:r>
          </a:p>
        </p:txBody>
      </p:sp>
      <p:sp>
        <p:nvSpPr>
          <p:cNvPr id="55299" name="Content Placeholder 9"/>
          <p:cNvSpPr>
            <a:spLocks noGrp="1"/>
          </p:cNvSpPr>
          <p:nvPr>
            <p:ph idx="1"/>
          </p:nvPr>
        </p:nvSpPr>
        <p:spPr>
          <a:xfrm>
            <a:off x="381000" y="1162050"/>
            <a:ext cx="8229600" cy="22479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Every </a:t>
            </a:r>
            <a:r>
              <a:rPr lang="en-US" altLang="en-US" dirty="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</a:t>
            </a:r>
            <a:r>
              <a:rPr lang="en-US" altLang="en-US" dirty="0" smtClean="0">
                <a:ea typeface="ＭＳ Ｐゴシック" pitchFamily="34" charset="-128"/>
              </a:rPr>
              <a:t> statement has a condition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Usually compares two values with an operator</a:t>
            </a:r>
          </a:p>
          <a:p>
            <a:pPr>
              <a:buFont typeface="Wingdings" pitchFamily="2" charset="2"/>
              <a:buNone/>
            </a:pPr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553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7000"/>
            <a:ext cx="55610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1447800" y="5257800"/>
            <a:ext cx="1752600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Beware!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2286000"/>
            <a:ext cx="2438400" cy="3124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(floor &gt; 13)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(floor &gt;= 13)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(floor &lt; 13)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(floor &lt;= 13)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(floor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z="2000" kern="0" dirty="0">
                <a:latin typeface="Consolas" pitchFamily="49" charset="0"/>
              </a:rPr>
              <a:t> 13)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7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Comparisons</a:t>
            </a:r>
          </a:p>
        </p:txBody>
      </p:sp>
      <p:pic>
        <p:nvPicPr>
          <p:cNvPr id="56325" name="Picture 1" descr="bjlo_ch03_syn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058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Operator Precedence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9824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The comparison operators have lower precedence than arithmetic operators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Calculations are done before the comparison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Normally your calculations are on the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right side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of the comparison or assignment operator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4648200"/>
            <a:ext cx="4419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actualFloor = floor + 1;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b="1" kern="0" dirty="0">
              <a:latin typeface="Consolas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3886200" y="3657600"/>
            <a:ext cx="381000" cy="1447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351" name="TextBox 10"/>
          <p:cNvSpPr txBox="1">
            <a:spLocks noChangeArrowheads="1"/>
          </p:cNvSpPr>
          <p:nvPr/>
        </p:nvSpPr>
        <p:spPr bwMode="auto">
          <a:xfrm>
            <a:off x="3505200" y="3810000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Calculations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066800" y="5334000"/>
            <a:ext cx="41148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kern="0" dirty="0">
                <a:latin typeface="Consolas" pitchFamily="49" charset="0"/>
              </a:rPr>
              <a:t> (floor &gt; height + 1)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b="1" kern="0" dirty="0">
              <a:latin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Relational Operator Use (1)</a:t>
            </a:r>
          </a:p>
        </p:txBody>
      </p:sp>
      <p:pic>
        <p:nvPicPr>
          <p:cNvPr id="5837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50300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Relational Operator Use (2)</a:t>
            </a:r>
          </a:p>
        </p:txBody>
      </p:sp>
      <p:pic>
        <p:nvPicPr>
          <p:cNvPr id="5939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45"/>
          <a:stretch>
            <a:fillRect/>
          </a:stretch>
        </p:blipFill>
        <p:spPr bwMode="auto">
          <a:xfrm>
            <a:off x="152400" y="1219200"/>
            <a:ext cx="875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Common Error </a:t>
            </a:r>
          </a:p>
        </p:txBody>
      </p:sp>
      <p:sp>
        <p:nvSpPr>
          <p:cNvPr id="61444" name="Content Placeholder 9"/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Comparison of Floating-Point Numbers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Floating-point numbers have limited precision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Round-off errors can lead to unexpected results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90600" y="2778125"/>
            <a:ext cx="3886200" cy="34702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double</a:t>
            </a:r>
            <a:r>
              <a:rPr lang="en-US" sz="1400" kern="0" dirty="0">
                <a:latin typeface="Consolas" pitchFamily="49" charset="0"/>
              </a:rPr>
              <a:t> r = Math.sqrt(2.0);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1400" kern="0" dirty="0">
                <a:latin typeface="Consolas" pitchFamily="49" charset="0"/>
              </a:rPr>
              <a:t> (r * r == 2.0)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   </a:t>
            </a:r>
            <a:r>
              <a:rPr lang="en-US" sz="1400" kern="0" dirty="0" err="1">
                <a:latin typeface="Consolas" pitchFamily="49" charset="0"/>
              </a:rPr>
              <a:t>System.out.println</a:t>
            </a:r>
            <a:r>
              <a:rPr lang="en-US" sz="1400" kern="0" dirty="0">
                <a:latin typeface="Consolas" pitchFamily="49" charset="0"/>
              </a:rPr>
              <a:t>("Math.sqrt(2.0) squared is 2.0");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else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   </a:t>
            </a:r>
            <a:r>
              <a:rPr lang="en-US" sz="1400" kern="0" dirty="0" err="1">
                <a:latin typeface="Consolas" pitchFamily="49" charset="0"/>
              </a:rPr>
              <a:t>System.out.println</a:t>
            </a:r>
            <a:r>
              <a:rPr lang="en-US" sz="1400" kern="0" dirty="0">
                <a:latin typeface="Consolas" pitchFamily="49" charset="0"/>
              </a:rPr>
              <a:t>("Math.sqrt(2.0) squared is not 2.0</a:t>
            </a:r>
            <a:br>
              <a:rPr lang="en-US" sz="1400" kern="0" dirty="0">
                <a:latin typeface="Consolas" pitchFamily="49" charset="0"/>
              </a:rPr>
            </a:br>
            <a:r>
              <a:rPr lang="en-US" sz="1400" kern="0" dirty="0">
                <a:latin typeface="Consolas" pitchFamily="49" charset="0"/>
              </a:rPr>
              <a:t> but " + r * r);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11725" y="3614738"/>
            <a:ext cx="6019800" cy="914400"/>
          </a:xfrm>
          <a:prstGeom prst="rect">
            <a:avLst/>
          </a:prstGeom>
          <a:solidFill>
            <a:srgbClr val="FAE1A4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dirty="0">
                <a:latin typeface="Consolas" pitchFamily="49" charset="0"/>
              </a:rPr>
              <a:t>Output: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dirty="0">
                <a:latin typeface="Consolas" pitchFamily="49" charset="0"/>
              </a:rPr>
              <a:t>Math.sqrt(2.0) squared is not 2.0 but 2.00000000000000044</a:t>
            </a:r>
            <a:endParaRPr lang="en-US" sz="1400" b="1" kern="0" dirty="0">
              <a:latin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The use of EPSILON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Use a very small value to compare the difference if floating-point values are </a:t>
            </a:r>
            <a:r>
              <a:rPr lang="ja-JP" altLang="en-US" sz="2800" smtClean="0"/>
              <a:t>‘</a:t>
            </a:r>
            <a:r>
              <a:rPr lang="en-US" altLang="ja-JP" sz="2800" i="1" smtClean="0"/>
              <a:t>close enough</a:t>
            </a:r>
            <a:r>
              <a:rPr lang="ja-JP" altLang="en-US" sz="2800" smtClean="0"/>
              <a:t>’</a:t>
            </a:r>
            <a:endParaRPr lang="en-US" altLang="ja-JP" sz="2800" smtClean="0"/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The magnitude of their difference should be less than some threshold 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Mathematically, we would write that x and y are close enough if:</a:t>
            </a:r>
          </a:p>
          <a:p>
            <a:endParaRPr lang="en-US" altLang="en-US" sz="2800" smtClean="0">
              <a:ea typeface="ＭＳ Ｐゴシック" pitchFamily="34" charset="-128"/>
            </a:endParaRPr>
          </a:p>
          <a:p>
            <a:endParaRPr lang="en-US" altLang="en-US" sz="2800" smtClean="0">
              <a:ea typeface="ＭＳ Ｐゴシック" pitchFamily="34" charset="-128"/>
            </a:endParaRPr>
          </a:p>
          <a:p>
            <a:endParaRPr lang="en-US" altLang="en-US" sz="28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800" smtClean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114800"/>
            <a:ext cx="83058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final double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EPSILON</a:t>
            </a:r>
            <a:r>
              <a:rPr lang="en-US" sz="2000" kern="0" dirty="0">
                <a:latin typeface="Consolas" pitchFamily="49" charset="0"/>
              </a:rPr>
              <a:t> = 1E-14;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double</a:t>
            </a:r>
            <a:r>
              <a:rPr lang="en-US" sz="2000" kern="0" dirty="0">
                <a:latin typeface="Consolas" pitchFamily="49" charset="0"/>
              </a:rPr>
              <a:t> r = Math.sqrt(2.0);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(Math.abs(r * r - 2.0) &lt;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EPSILON</a:t>
            </a:r>
            <a:r>
              <a:rPr lang="en-US" sz="2000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 err="1">
                <a:latin typeface="Consolas" pitchFamily="49" charset="0"/>
              </a:rPr>
              <a:t>System.out.println</a:t>
            </a:r>
            <a:r>
              <a:rPr lang="en-US" sz="2000" kern="0" dirty="0">
                <a:latin typeface="Consolas" pitchFamily="49" charset="0"/>
              </a:rPr>
              <a:t>("Math.sqrt(2.0) squared is approx.   </a:t>
            </a:r>
            <a:br>
              <a:rPr lang="en-US" sz="2000" kern="0" dirty="0">
                <a:latin typeface="Consolas" pitchFamily="49" charset="0"/>
              </a:rPr>
            </a:br>
            <a:r>
              <a:rPr lang="en-US" sz="2000" kern="0" dirty="0">
                <a:latin typeface="Consolas" pitchFamily="49" charset="0"/>
              </a:rPr>
              <a:t> 2.0");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6247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76600"/>
            <a:ext cx="17176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Common Error </a:t>
            </a:r>
          </a:p>
        </p:txBody>
      </p:sp>
      <p:sp>
        <p:nvSpPr>
          <p:cNvPr id="6349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Using </a:t>
            </a:r>
            <a:r>
              <a:rPr lang="en-US" alt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==</a:t>
            </a:r>
            <a:r>
              <a:rPr lang="en-US" altLang="en-US" sz="2800" smtClean="0">
                <a:ea typeface="ＭＳ Ｐゴシック" pitchFamily="34" charset="-128"/>
              </a:rPr>
              <a:t> to compare Strings</a:t>
            </a:r>
          </a:p>
          <a:p>
            <a:pPr lvl="1"/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==</a:t>
            </a:r>
            <a:r>
              <a:rPr lang="en-US" altLang="en-US" sz="2400" smtClean="0">
                <a:ea typeface="ＭＳ Ｐゴシック" pitchFamily="34" charset="-128"/>
              </a:rPr>
              <a:t> compares the locations of the Strings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Java creates a new String every time a new word inside double-quotes is used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If there is one that matches it exactly, Java re-uses</a:t>
            </a:r>
            <a:r>
              <a:rPr lang="en-US" altLang="en-US" sz="2000" smtClean="0">
                <a:ea typeface="ＭＳ Ｐゴシック" pitchFamily="34" charset="-128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it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3581400"/>
            <a:ext cx="83820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String</a:t>
            </a:r>
            <a:r>
              <a:rPr lang="en-US" sz="2000" kern="0" dirty="0">
                <a:latin typeface="Consolas" pitchFamily="49" charset="0"/>
              </a:rPr>
              <a:t> nickname = "Rob";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(nickname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z="2000" kern="0" dirty="0">
                <a:latin typeface="Consolas" pitchFamily="49" charset="0"/>
              </a:rPr>
              <a:t> "Rob")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Test is true</a:t>
            </a:r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4876800"/>
            <a:ext cx="83820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String</a:t>
            </a:r>
            <a:r>
              <a:rPr lang="en-US" sz="2000" kern="0" dirty="0">
                <a:latin typeface="Consolas" pitchFamily="49" charset="0"/>
              </a:rPr>
              <a:t> name = "Robert";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String</a:t>
            </a:r>
            <a:r>
              <a:rPr lang="en-US" sz="2000" kern="0" dirty="0">
                <a:latin typeface="Consolas" pitchFamily="49" charset="0"/>
              </a:rPr>
              <a:t> nickname = name.substring(0, 3);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(nickname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z="2000" kern="0" dirty="0">
                <a:latin typeface="Consolas" pitchFamily="49" charset="0"/>
              </a:rPr>
              <a:t> "Rob")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Test is false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Block Statements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/>
              <a:t>Statements in Java are grouped into blocks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mtClean="0"/>
              <a:t>Beginning and ending of the blocks are marked with 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/>
              <a:t>{ - a left brace to start the block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/>
              <a:t>} - a right brace to end the block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mtClean="0"/>
              <a:t>Blocks can be nested inside other blocks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mtClean="0"/>
              <a:t>Blocks create a local scope for variables declared in the block</a:t>
            </a:r>
          </a:p>
          <a:p>
            <a:pPr lvl="2" fontAlgn="auto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	</a:t>
            </a:r>
            <a:r>
              <a:rPr lang="en-US" altLang="en-US" b="1" smtClean="0"/>
              <a:t>DEFINITION</a:t>
            </a:r>
            <a:r>
              <a:rPr lang="en-US" altLang="en-US" smtClean="0"/>
              <a:t> - The term “scope” refers to the part of a program in which a variable exists and can be used. When the program leaves the scope of a variable, that variable no longer exists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sz="1400" smtClean="0">
                <a:latin typeface="Courier New" pitchFamily="49" charset="0"/>
              </a:rPr>
              <a:t>	void testBlock() {</a:t>
            </a:r>
            <a:br>
              <a:rPr lang="en-US" altLang="en-US" sz="1400" smtClean="0">
                <a:latin typeface="Courier New" pitchFamily="49" charset="0"/>
              </a:rPr>
            </a:br>
            <a:r>
              <a:rPr lang="en-US" altLang="en-US" sz="1400" smtClean="0">
                <a:latin typeface="Courier New" pitchFamily="49" charset="0"/>
              </a:rPr>
              <a:t>    int x = 10 ;      // x can only be used inside method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sz="1400" smtClean="0">
                <a:latin typeface="Courier New" pitchFamily="49" charset="0"/>
              </a:rPr>
              <a:t>      { // start of a block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sz="1400" smtClean="0">
                <a:latin typeface="Courier New" pitchFamily="49" charset="0"/>
              </a:rPr>
              <a:t>          int y = 40 ;  // y can only be used inside block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sz="1400" smtClean="0">
                <a:latin typeface="Courier New" pitchFamily="49" charset="0"/>
              </a:rPr>
              <a:t>          y = y + x ;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sz="1400" smtClean="0">
                <a:latin typeface="Courier New" pitchFamily="49" charset="0"/>
              </a:rPr>
              <a:t>      }                 // end of the block - y is destroyed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sz="1400" smtClean="0">
                <a:latin typeface="Courier New" pitchFamily="49" charset="0"/>
              </a:rPr>
              <a:t>  }                     // end of the method - x is destroyed</a:t>
            </a:r>
            <a:endParaRPr lang="en-US" altLang="en-US" sz="1400" smtClean="0"/>
          </a:p>
          <a:p>
            <a:pPr lvl="2" fontAlgn="auto">
              <a:spcAft>
                <a:spcPts val="0"/>
              </a:spcAft>
              <a:buFontTx/>
              <a:buNone/>
              <a:defRPr/>
            </a:pPr>
            <a:endParaRPr lang="en-US" altLang="en-US" smtClean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B0D15B-BC30-4C45-ADDE-386FD504F628}" type="slidenum">
              <a:rPr lang="en-US" altLang="en-US" sz="1400">
                <a:latin typeface="Times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1381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05325"/>
            <a:ext cx="3810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276600"/>
            <a:ext cx="38671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Implementing an </a:t>
            </a:r>
            <a:r>
              <a:rPr lang="en-US" altLang="en-US" sz="36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altLang="en-US" sz="3600" smtClean="0">
                <a:ea typeface="ＭＳ Ｐゴシック" pitchFamily="34" charset="-128"/>
              </a:rPr>
              <a:t> Statement</a:t>
            </a:r>
          </a:p>
        </p:txBody>
      </p:sp>
      <p:sp>
        <p:nvSpPr>
          <p:cNvPr id="6451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20000" cy="5105400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spcBef>
                <a:spcPct val="0"/>
              </a:spcBef>
              <a:buFont typeface="Wingdings" pitchFamily="2" charset="2"/>
              <a:buAutoNum type="arabicParenR"/>
            </a:pPr>
            <a:r>
              <a:rPr lang="en-US" altLang="en-US" sz="2400" smtClean="0">
                <a:ea typeface="ＭＳ Ｐゴシック" pitchFamily="34" charset="-128"/>
              </a:rPr>
              <a:t>Decide on a branching condition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Font typeface="Wingdings" pitchFamily="2" charset="2"/>
              <a:buAutoNum type="arabicParenR"/>
            </a:pPr>
            <a:endParaRPr lang="en-US" altLang="en-US" sz="1400" smtClean="0">
              <a:ea typeface="ＭＳ Ｐゴシック" pitchFamily="34" charset="-128"/>
            </a:endParaRP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Font typeface="Wingdings" pitchFamily="2" charset="2"/>
              <a:buAutoNum type="arabicParenR"/>
            </a:pPr>
            <a:r>
              <a:rPr lang="en-US" altLang="en-US" sz="2400" smtClean="0">
                <a:ea typeface="ＭＳ Ｐゴシック" pitchFamily="34" charset="-128"/>
              </a:rPr>
              <a:t>Write pseudocode for the true branch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Font typeface="Wingdings" pitchFamily="2" charset="2"/>
              <a:buAutoNum type="arabicParenR"/>
            </a:pPr>
            <a:endParaRPr lang="en-US" altLang="en-US" sz="1400" smtClean="0">
              <a:ea typeface="ＭＳ Ｐゴシック" pitchFamily="34" charset="-128"/>
            </a:endParaRP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Font typeface="Wingdings" pitchFamily="2" charset="2"/>
              <a:buAutoNum type="arabicParenR"/>
            </a:pPr>
            <a:r>
              <a:rPr lang="en-US" altLang="en-US" sz="2400" smtClean="0">
                <a:ea typeface="ＭＳ Ｐゴシック" pitchFamily="34" charset="-128"/>
              </a:rPr>
              <a:t>Write pseudocode for the false branch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Font typeface="Wingdings" pitchFamily="2" charset="2"/>
              <a:buAutoNum type="arabicParenR"/>
            </a:pPr>
            <a:endParaRPr lang="en-US" altLang="en-US" sz="1400" smtClean="0">
              <a:ea typeface="ＭＳ Ｐゴシック" pitchFamily="34" charset="-128"/>
            </a:endParaRP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Font typeface="Wingdings" pitchFamily="2" charset="2"/>
              <a:buAutoNum type="arabicParenR"/>
            </a:pPr>
            <a:r>
              <a:rPr lang="en-US" altLang="en-US" sz="2400" smtClean="0">
                <a:ea typeface="ＭＳ Ｐゴシック" pitchFamily="34" charset="-128"/>
              </a:rPr>
              <a:t>Double-check relational operators</a:t>
            </a:r>
          </a:p>
          <a:p>
            <a:pPr marL="914400" lvl="1" indent="-514350">
              <a:spcBef>
                <a:spcPct val="0"/>
              </a:spcBef>
            </a:pPr>
            <a:r>
              <a:rPr lang="en-US" altLang="en-US" sz="2000" smtClean="0">
                <a:ea typeface="ＭＳ Ｐゴシック" pitchFamily="34" charset="-128"/>
              </a:rPr>
              <a:t>Test values below, at, and above the comparison (127, 128, 129)</a:t>
            </a:r>
          </a:p>
        </p:txBody>
      </p:sp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905000"/>
            <a:ext cx="2305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itchFamily="34" charset="-128"/>
              </a:rPr>
              <a:t>Implementing an </a:t>
            </a:r>
            <a:r>
              <a:rPr lang="en-US" altLang="en-US" sz="32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altLang="en-US" sz="3200" smtClean="0">
                <a:ea typeface="ＭＳ Ｐゴシック" pitchFamily="34" charset="-128"/>
              </a:rPr>
              <a:t> Statement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Pct val="100000"/>
              <a:buFont typeface="+mj-lt"/>
              <a:buAutoNum type="arabicParenR" startAt="5"/>
              <a:defRPr/>
            </a:pPr>
            <a:r>
              <a:rPr lang="en-US" sz="2400" dirty="0" smtClean="0"/>
              <a:t>Remove duplication</a:t>
            </a:r>
          </a:p>
          <a:p>
            <a:pPr marL="514350" indent="-51435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Pct val="100000"/>
              <a:buFont typeface="+mj-lt"/>
              <a:buAutoNum type="arabicParenR" startAt="5"/>
              <a:defRPr/>
            </a:pPr>
            <a:endParaRPr lang="en-US" sz="1400" dirty="0" smtClean="0"/>
          </a:p>
          <a:p>
            <a:pPr marL="514350" indent="-51435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SzPct val="100000"/>
              <a:buFont typeface="+mj-lt"/>
              <a:buAutoNum type="arabicParenR" startAt="6"/>
              <a:defRPr/>
            </a:pPr>
            <a:r>
              <a:rPr lang="en-US" sz="2400" dirty="0" smtClean="0"/>
              <a:t>Test both branches</a:t>
            </a:r>
          </a:p>
          <a:p>
            <a:pPr marL="514350" indent="-51435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SzPct val="100000"/>
              <a:buFont typeface="+mj-lt"/>
              <a:buAutoNum type="arabicParenR" startAt="6"/>
              <a:defRPr/>
            </a:pPr>
            <a:endParaRPr lang="en-US" sz="1400" dirty="0" smtClean="0"/>
          </a:p>
          <a:p>
            <a:pPr marL="514350" indent="-51435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SzPct val="100000"/>
              <a:buFont typeface="Wingdings" charset="0"/>
              <a:buAutoNum type="arabicParenR" startAt="6"/>
              <a:defRPr/>
            </a:pPr>
            <a:r>
              <a:rPr lang="en-US" sz="2400" dirty="0" smtClean="0"/>
              <a:t>Write the code in Java</a:t>
            </a:r>
          </a:p>
          <a:p>
            <a:pPr fontAlgn="auto">
              <a:spcAft>
                <a:spcPts val="0"/>
              </a:spcAft>
              <a:buFont typeface="Wingdings" charset="0"/>
              <a:buChar char="q"/>
              <a:defRPr/>
            </a:pPr>
            <a:endParaRPr lang="en-US" dirty="0"/>
          </a:p>
        </p:txBody>
      </p:sp>
      <p:pic>
        <p:nvPicPr>
          <p:cNvPr id="6554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7719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67000"/>
            <a:ext cx="3638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52775"/>
            <a:ext cx="3667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5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Implemented Example</a:t>
            </a:r>
          </a:p>
        </p:txBody>
      </p:sp>
      <p:sp>
        <p:nvSpPr>
          <p:cNvPr id="6656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university bookstore has a Kilobyte Day sale every October 24, giving an 8 percent discount on all computer accessory purchases if the price is less than $128, and a 16 percent discount if the price is at least $128.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2743200"/>
            <a:ext cx="8382000" cy="3124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(originalPrice &lt; 128)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 err="1">
                <a:latin typeface="Consolas" pitchFamily="49" charset="0"/>
              </a:rPr>
              <a:t>discountRate</a:t>
            </a:r>
            <a:r>
              <a:rPr lang="en-US" sz="2000" kern="0" dirty="0">
                <a:latin typeface="Consolas" pitchFamily="49" charset="0"/>
              </a:rPr>
              <a:t> = 0.92;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else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 err="1">
                <a:latin typeface="Consolas" pitchFamily="49" charset="0"/>
              </a:rPr>
              <a:t>discountRate</a:t>
            </a:r>
            <a:r>
              <a:rPr lang="en-US" sz="2000" kern="0" dirty="0">
                <a:latin typeface="Consolas" pitchFamily="49" charset="0"/>
              </a:rPr>
              <a:t> = 0.84;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discountedPrice = discountRate * originalPrice;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Multiple Alternatives</a:t>
            </a:r>
          </a:p>
        </p:txBody>
      </p:sp>
      <p:sp>
        <p:nvSpPr>
          <p:cNvPr id="6758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What if you have more than two branches?</a:t>
            </a:r>
          </a:p>
          <a:p>
            <a:r>
              <a:rPr lang="en-US" altLang="en-US" smtClean="0">
                <a:ea typeface="ＭＳ Ｐゴシック" pitchFamily="34" charset="-128"/>
              </a:rPr>
              <a:t>Count the branches for the following earthquake effect example: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8 (or greater)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7 to 7.99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6 to 6.99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4.5 to 5.99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Less than 4.5</a:t>
            </a:r>
          </a:p>
        </p:txBody>
      </p:sp>
      <p:pic>
        <p:nvPicPr>
          <p:cNvPr id="6758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86138"/>
            <a:ext cx="376237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TextBox 6"/>
          <p:cNvSpPr txBox="1">
            <a:spLocks noChangeArrowheads="1"/>
          </p:cNvSpPr>
          <p:nvPr/>
        </p:nvSpPr>
        <p:spPr bwMode="auto">
          <a:xfrm>
            <a:off x="1066800" y="5486400"/>
            <a:ext cx="3505200" cy="738188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  <a:ea typeface="ＭＳ Ｐゴシック" pitchFamily="34" charset="-128"/>
                <a:cs typeface="Arial" charset="0"/>
              </a:rPr>
              <a:t>When using multiple </a:t>
            </a:r>
            <a:r>
              <a:rPr lang="en-US" altLang="en-US" sz="140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</a:t>
            </a:r>
            <a:r>
              <a:rPr lang="en-US" altLang="en-US" sz="1400">
                <a:latin typeface="Arial" charset="0"/>
                <a:ea typeface="ＭＳ Ｐゴシック" pitchFamily="34" charset="-128"/>
                <a:cs typeface="Arial" charset="0"/>
              </a:rPr>
              <a:t> statements, test general conditions after more specific conditions.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Flowchart of Multiway branching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524000" y="12954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&gt; 8.0?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 rot="5400000">
            <a:off x="2362201" y="1143000"/>
            <a:ext cx="3048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962400" y="14478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Most Structures Fall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505200" y="17145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6" name="TextBox 66"/>
          <p:cNvSpPr txBox="1">
            <a:spLocks noChangeArrowheads="1"/>
          </p:cNvSpPr>
          <p:nvPr/>
        </p:nvSpPr>
        <p:spPr bwMode="auto">
          <a:xfrm>
            <a:off x="3200400" y="12192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ea typeface="ＭＳ Ｐゴシック" pitchFamily="34" charset="-128"/>
                <a:cs typeface="Arial" charset="0"/>
              </a:rPr>
              <a:t>True</a:t>
            </a:r>
          </a:p>
        </p:txBody>
      </p:sp>
      <p:sp>
        <p:nvSpPr>
          <p:cNvPr id="68617" name="TextBox 67"/>
          <p:cNvSpPr txBox="1">
            <a:spLocks noChangeArrowheads="1"/>
          </p:cNvSpPr>
          <p:nvPr/>
        </p:nvSpPr>
        <p:spPr bwMode="auto">
          <a:xfrm>
            <a:off x="1600200" y="20574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ea typeface="ＭＳ Ｐゴシック" pitchFamily="34" charset="-128"/>
                <a:cs typeface="Arial" charset="0"/>
              </a:rPr>
              <a:t>False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1524000" y="23622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&gt;= 7.0?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3962400" y="25146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Destroyed</a:t>
            </a:r>
          </a:p>
        </p:txBody>
      </p:sp>
      <p:cxnSp>
        <p:nvCxnSpPr>
          <p:cNvPr id="55" name="Straight Arrow Connector 54"/>
          <p:cNvCxnSpPr>
            <a:stCxn id="52" idx="3"/>
            <a:endCxn id="53" idx="1"/>
          </p:cNvCxnSpPr>
          <p:nvPr/>
        </p:nvCxnSpPr>
        <p:spPr>
          <a:xfrm>
            <a:off x="3505200" y="27813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1" name="TextBox 66"/>
          <p:cNvSpPr txBox="1">
            <a:spLocks noChangeArrowheads="1"/>
          </p:cNvSpPr>
          <p:nvPr/>
        </p:nvSpPr>
        <p:spPr bwMode="auto">
          <a:xfrm>
            <a:off x="3352800" y="24384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ea typeface="ＭＳ Ｐゴシック" pitchFamily="34" charset="-128"/>
                <a:cs typeface="Arial" charset="0"/>
              </a:rPr>
              <a:t>True</a:t>
            </a:r>
          </a:p>
        </p:txBody>
      </p:sp>
      <p:sp>
        <p:nvSpPr>
          <p:cNvPr id="68622" name="TextBox 67"/>
          <p:cNvSpPr txBox="1">
            <a:spLocks noChangeArrowheads="1"/>
          </p:cNvSpPr>
          <p:nvPr/>
        </p:nvSpPr>
        <p:spPr bwMode="auto">
          <a:xfrm>
            <a:off x="1676400" y="31242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ea typeface="ＭＳ Ｐゴシック" pitchFamily="34" charset="-128"/>
                <a:cs typeface="Arial" charset="0"/>
              </a:rPr>
              <a:t>False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2401094" y="22471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401094" y="33139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1524000" y="34290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&gt;= 6.0?</a:t>
            </a:r>
          </a:p>
        </p:txBody>
      </p:sp>
      <p:sp>
        <p:nvSpPr>
          <p:cNvPr id="63" name="Flowchart: Process 62"/>
          <p:cNvSpPr/>
          <p:nvPr/>
        </p:nvSpPr>
        <p:spPr>
          <a:xfrm>
            <a:off x="3962400" y="35052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considerably damaged, some collapse</a:t>
            </a:r>
          </a:p>
        </p:txBody>
      </p:sp>
      <p:cxnSp>
        <p:nvCxnSpPr>
          <p:cNvPr id="64" name="Straight Arrow Connector 63"/>
          <p:cNvCxnSpPr>
            <a:stCxn id="62" idx="3"/>
            <a:endCxn id="63" idx="1"/>
          </p:cNvCxnSpPr>
          <p:nvPr/>
        </p:nvCxnSpPr>
        <p:spPr>
          <a:xfrm>
            <a:off x="3505200" y="38481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8" name="TextBox 66"/>
          <p:cNvSpPr txBox="1">
            <a:spLocks noChangeArrowheads="1"/>
          </p:cNvSpPr>
          <p:nvPr/>
        </p:nvSpPr>
        <p:spPr bwMode="auto">
          <a:xfrm>
            <a:off x="3352800" y="35052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ea typeface="ＭＳ Ｐゴシック" pitchFamily="34" charset="-128"/>
                <a:cs typeface="Arial" charset="0"/>
              </a:rPr>
              <a:t>True</a:t>
            </a:r>
          </a:p>
        </p:txBody>
      </p:sp>
      <p:sp>
        <p:nvSpPr>
          <p:cNvPr id="68629" name="TextBox 67"/>
          <p:cNvSpPr txBox="1">
            <a:spLocks noChangeArrowheads="1"/>
          </p:cNvSpPr>
          <p:nvPr/>
        </p:nvSpPr>
        <p:spPr bwMode="auto">
          <a:xfrm>
            <a:off x="1600200" y="42672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ea typeface="ＭＳ Ｐゴシック" pitchFamily="34" charset="-128"/>
                <a:cs typeface="Arial" charset="0"/>
              </a:rPr>
              <a:t>False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2401094" y="43807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1524000" y="44958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&gt;= 4.5?</a:t>
            </a:r>
          </a:p>
        </p:txBody>
      </p:sp>
      <p:sp>
        <p:nvSpPr>
          <p:cNvPr id="69" name="Flowchart: Process 68"/>
          <p:cNvSpPr/>
          <p:nvPr/>
        </p:nvSpPr>
        <p:spPr>
          <a:xfrm>
            <a:off x="3962400" y="45720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Damage to poorly constructed buildings</a:t>
            </a:r>
          </a:p>
        </p:txBody>
      </p:sp>
      <p:cxnSp>
        <p:nvCxnSpPr>
          <p:cNvPr id="71" name="Straight Arrow Connector 70"/>
          <p:cNvCxnSpPr>
            <a:stCxn id="68" idx="3"/>
            <a:endCxn id="69" idx="1"/>
          </p:cNvCxnSpPr>
          <p:nvPr/>
        </p:nvCxnSpPr>
        <p:spPr>
          <a:xfrm>
            <a:off x="3505200" y="49149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34" name="TextBox 66"/>
          <p:cNvSpPr txBox="1">
            <a:spLocks noChangeArrowheads="1"/>
          </p:cNvSpPr>
          <p:nvPr/>
        </p:nvSpPr>
        <p:spPr bwMode="auto">
          <a:xfrm>
            <a:off x="3352800" y="44958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ea typeface="ＭＳ Ｐゴシック" pitchFamily="34" charset="-128"/>
                <a:cs typeface="Arial" charset="0"/>
              </a:rPr>
              <a:t>True</a:t>
            </a:r>
          </a:p>
        </p:txBody>
      </p:sp>
      <p:sp>
        <p:nvSpPr>
          <p:cNvPr id="68635" name="TextBox 67"/>
          <p:cNvSpPr txBox="1">
            <a:spLocks noChangeArrowheads="1"/>
          </p:cNvSpPr>
          <p:nvPr/>
        </p:nvSpPr>
        <p:spPr bwMode="auto">
          <a:xfrm>
            <a:off x="1447800" y="51816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ea typeface="ＭＳ Ｐゴシック" pitchFamily="34" charset="-128"/>
                <a:cs typeface="Arial" charset="0"/>
              </a:rPr>
              <a:t>False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2401094" y="54475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Process 113"/>
          <p:cNvSpPr/>
          <p:nvPr/>
        </p:nvSpPr>
        <p:spPr>
          <a:xfrm>
            <a:off x="990600" y="5562600"/>
            <a:ext cx="36576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No destruction of buildings</a:t>
            </a:r>
          </a:p>
        </p:txBody>
      </p:sp>
      <p:cxnSp>
        <p:nvCxnSpPr>
          <p:cNvPr id="137" name="Elbow Connector 136"/>
          <p:cNvCxnSpPr>
            <a:stCxn id="25" idx="3"/>
          </p:cNvCxnSpPr>
          <p:nvPr/>
        </p:nvCxnSpPr>
        <p:spPr>
          <a:xfrm flipH="1">
            <a:off x="2590800" y="1714500"/>
            <a:ext cx="5029200" cy="4533900"/>
          </a:xfrm>
          <a:prstGeom prst="bentConnector3">
            <a:avLst>
              <a:gd name="adj1" fmla="val -189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2286794" y="6095206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53" idx="3"/>
          </p:cNvCxnSpPr>
          <p:nvPr/>
        </p:nvCxnSpPr>
        <p:spPr>
          <a:xfrm flipH="1">
            <a:off x="2590800" y="2781300"/>
            <a:ext cx="5029200" cy="3467100"/>
          </a:xfrm>
          <a:prstGeom prst="bentConnector3">
            <a:avLst>
              <a:gd name="adj1" fmla="val -153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3" idx="3"/>
          </p:cNvCxnSpPr>
          <p:nvPr/>
        </p:nvCxnSpPr>
        <p:spPr>
          <a:xfrm flipH="1">
            <a:off x="2590800" y="3848100"/>
            <a:ext cx="5029200" cy="2400300"/>
          </a:xfrm>
          <a:prstGeom prst="bentConnector3">
            <a:avLst>
              <a:gd name="adj1" fmla="val -113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9" idx="3"/>
          </p:cNvCxnSpPr>
          <p:nvPr/>
        </p:nvCxnSpPr>
        <p:spPr>
          <a:xfrm flipH="1">
            <a:off x="2590800" y="4914900"/>
            <a:ext cx="5029200" cy="1333500"/>
          </a:xfrm>
          <a:prstGeom prst="bentConnector3">
            <a:avLst>
              <a:gd name="adj1" fmla="val -70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162800" cy="715962"/>
          </a:xfrm>
        </p:spPr>
        <p:txBody>
          <a:bodyPr/>
          <a:lstStyle/>
          <a:p>
            <a:r>
              <a:rPr lang="en-US" altLang="en-US" sz="36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altLang="en-US" sz="3600" smtClean="0">
                <a:latin typeface="Consolas" pitchFamily="49" charset="0"/>
                <a:ea typeface="ＭＳ Ｐゴシック" pitchFamily="34" charset="-128"/>
              </a:rPr>
              <a:t>, </a:t>
            </a:r>
            <a:r>
              <a:rPr lang="en-US" altLang="en-US" sz="36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else if </a:t>
            </a:r>
            <a:r>
              <a:rPr lang="en-US" altLang="en-US" sz="3600" smtClean="0">
                <a:ea typeface="ＭＳ Ｐゴシック" pitchFamily="34" charset="-128"/>
              </a:rPr>
              <a:t>multiway branching</a:t>
            </a:r>
          </a:p>
        </p:txBody>
      </p:sp>
      <p:sp>
        <p:nvSpPr>
          <p:cNvPr id="6963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143000"/>
            <a:ext cx="8610600" cy="518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altLang="en-US" sz="1700" smtClean="0">
                <a:latin typeface="Consolas" pitchFamily="49" charset="0"/>
              </a:rPr>
              <a:t> (richter &gt;= 8.0)   </a:t>
            </a:r>
            <a:r>
              <a:rPr lang="en-US" altLang="en-US" sz="1700" smtClean="0">
                <a:solidFill>
                  <a:srgbClr val="00B050"/>
                </a:solidFill>
                <a:latin typeface="Consolas" pitchFamily="49" charset="0"/>
              </a:rPr>
              <a:t>// Handle the </a:t>
            </a:r>
            <a:r>
              <a:rPr lang="ja-JP" altLang="en-US" sz="1700" smtClean="0">
                <a:solidFill>
                  <a:srgbClr val="00B050"/>
                </a:solidFill>
                <a:latin typeface="Consolas" pitchFamily="49" charset="0"/>
              </a:rPr>
              <a:t>‘</a:t>
            </a:r>
            <a:r>
              <a:rPr lang="en-US" altLang="ja-JP" sz="1700" smtClean="0">
                <a:solidFill>
                  <a:srgbClr val="00B050"/>
                </a:solidFill>
                <a:latin typeface="Consolas" pitchFamily="49" charset="0"/>
              </a:rPr>
              <a:t>special case</a:t>
            </a:r>
            <a:r>
              <a:rPr lang="ja-JP" altLang="en-US" sz="1700" smtClean="0">
                <a:solidFill>
                  <a:srgbClr val="00B050"/>
                </a:solidFill>
                <a:latin typeface="Consolas" pitchFamily="49" charset="0"/>
              </a:rPr>
              <a:t>’</a:t>
            </a:r>
            <a:r>
              <a:rPr lang="en-US" altLang="ja-JP" sz="1700" smtClean="0">
                <a:solidFill>
                  <a:srgbClr val="00B050"/>
                </a:solidFill>
                <a:latin typeface="Consolas" pitchFamily="49" charset="0"/>
              </a:rPr>
              <a:t> first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  System.out.println("Most structures fall");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}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solidFill>
                  <a:srgbClr val="C00000"/>
                </a:solidFill>
                <a:latin typeface="Consolas" pitchFamily="49" charset="0"/>
              </a:rPr>
              <a:t>else if </a:t>
            </a:r>
            <a:r>
              <a:rPr lang="en-US" altLang="en-US" sz="1700" smtClean="0">
                <a:latin typeface="Consolas" pitchFamily="49" charset="0"/>
              </a:rPr>
              <a:t>(richter &gt;= 7.0)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  System.out.println("Many buildings destroyed");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}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solidFill>
                  <a:srgbClr val="C00000"/>
                </a:solidFill>
                <a:latin typeface="Consolas" pitchFamily="49" charset="0"/>
              </a:rPr>
              <a:t>else if </a:t>
            </a:r>
            <a:r>
              <a:rPr lang="en-US" altLang="en-US" sz="1700" smtClean="0">
                <a:latin typeface="Consolas" pitchFamily="49" charset="0"/>
              </a:rPr>
              <a:t>(richter &gt;= 6.0)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  System.out.println("Many buildings damaged, some collapse");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}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solidFill>
                  <a:srgbClr val="C00000"/>
                </a:solidFill>
                <a:latin typeface="Consolas" pitchFamily="49" charset="0"/>
              </a:rPr>
              <a:t>else if </a:t>
            </a:r>
            <a:r>
              <a:rPr lang="en-US" altLang="en-US" sz="1700" smtClean="0">
                <a:latin typeface="Consolas" pitchFamily="49" charset="0"/>
              </a:rPr>
              <a:t>(richter &gt;= 4.5)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  System.out.println("Damage to poorly constructed buildings");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}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solidFill>
                  <a:srgbClr val="C00000"/>
                </a:solidFill>
                <a:latin typeface="Consolas" pitchFamily="49" charset="0"/>
              </a:rPr>
              <a:t>else</a:t>
            </a:r>
            <a:r>
              <a:rPr lang="en-US" altLang="en-US" sz="1700" smtClean="0">
                <a:solidFill>
                  <a:srgbClr val="0033CC"/>
                </a:solidFill>
                <a:latin typeface="Consolas" pitchFamily="49" charset="0"/>
              </a:rPr>
              <a:t>    </a:t>
            </a:r>
            <a:r>
              <a:rPr lang="en-US" altLang="en-US" sz="1700" smtClean="0">
                <a:solidFill>
                  <a:srgbClr val="00B050"/>
                </a:solidFill>
                <a:latin typeface="Consolas" pitchFamily="49" charset="0"/>
              </a:rPr>
              <a:t>// so that the </a:t>
            </a:r>
            <a:r>
              <a:rPr lang="ja-JP" altLang="en-US" sz="1700" smtClean="0">
                <a:solidFill>
                  <a:srgbClr val="00B050"/>
                </a:solidFill>
                <a:latin typeface="Consolas" pitchFamily="49" charset="0"/>
              </a:rPr>
              <a:t>‘</a:t>
            </a:r>
            <a:r>
              <a:rPr lang="en-US" altLang="ja-JP" sz="1700" smtClean="0">
                <a:solidFill>
                  <a:srgbClr val="00B050"/>
                </a:solidFill>
                <a:latin typeface="Consolas" pitchFamily="49" charset="0"/>
              </a:rPr>
              <a:t>general case</a:t>
            </a:r>
            <a:r>
              <a:rPr lang="ja-JP" altLang="en-US" sz="1700" smtClean="0">
                <a:solidFill>
                  <a:srgbClr val="00B050"/>
                </a:solidFill>
                <a:latin typeface="Consolas" pitchFamily="49" charset="0"/>
              </a:rPr>
              <a:t>’</a:t>
            </a:r>
            <a:r>
              <a:rPr lang="en-US" altLang="ja-JP" sz="1700" smtClean="0">
                <a:solidFill>
                  <a:srgbClr val="00B050"/>
                </a:solidFill>
                <a:latin typeface="Consolas" pitchFamily="49" charset="0"/>
              </a:rPr>
              <a:t> can be handled last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  System.out.println("No destruction of buildings");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700" smtClean="0">
                <a:latin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What is wrong with this code?</a:t>
            </a:r>
          </a:p>
        </p:txBody>
      </p:sp>
      <p:sp>
        <p:nvSpPr>
          <p:cNvPr id="7065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143000"/>
            <a:ext cx="8610600" cy="434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17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(richter &gt;= 8.0)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 System.out.println("Most structures fall");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(richter &gt;= 7.0)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 System.out.println("Many buildings destroyed");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(richter &gt;= 6.0)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 System.out.println("Many buildings damaged, some collapse");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(richter &gt;= 4.5)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 System.out.println("Damage to poorly constructed buildings");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Another way to multiway branch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The </a:t>
            </a:r>
            <a:r>
              <a:rPr lang="en-US" altLang="en-US" sz="28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switch</a:t>
            </a:r>
            <a:r>
              <a:rPr lang="en-US" altLang="en-US" sz="2800" smtClean="0">
                <a:ea typeface="ＭＳ Ｐゴシック" pitchFamily="34" charset="-128"/>
              </a:rPr>
              <a:t> statement chooses a </a:t>
            </a:r>
            <a:r>
              <a:rPr lang="en-US" altLang="en-US" sz="28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case</a:t>
            </a:r>
            <a:r>
              <a:rPr lang="en-US" altLang="en-US" sz="2800" smtClean="0">
                <a:ea typeface="ＭＳ Ｐゴシック" pitchFamily="34" charset="-128"/>
              </a:rPr>
              <a:t> based on  an integer value.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33800" y="2209800"/>
            <a:ext cx="4876800" cy="3810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n-US" sz="1400" kern="0" dirty="0">
                <a:latin typeface="Consolas" pitchFamily="49" charset="0"/>
              </a:rPr>
              <a:t> digit = . . .;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switch</a:t>
            </a: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1400" kern="0" dirty="0">
                <a:latin typeface="Consolas" pitchFamily="49" charset="0"/>
              </a:rPr>
              <a:t>(digit)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1400" kern="0" dirty="0">
                <a:latin typeface="Consolas" pitchFamily="49" charset="0"/>
              </a:rPr>
              <a:t>1: digitName = "one"; 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14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1400" kern="0" dirty="0">
                <a:latin typeface="Consolas" pitchFamily="49" charset="0"/>
              </a:rPr>
              <a:t>2: digitName = "two"; 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14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1400" kern="0" dirty="0">
                <a:latin typeface="Consolas" pitchFamily="49" charset="0"/>
              </a:rPr>
              <a:t>3: digitName = "three";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14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1400" kern="0" dirty="0">
                <a:latin typeface="Consolas" pitchFamily="49" charset="0"/>
              </a:rPr>
              <a:t>4: digitName = "four";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14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1400" kern="0" dirty="0">
                <a:latin typeface="Consolas" pitchFamily="49" charset="0"/>
              </a:rPr>
              <a:t>5: digitName = "five";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14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1400" kern="0" dirty="0">
                <a:latin typeface="Consolas" pitchFamily="49" charset="0"/>
              </a:rPr>
              <a:t>6: digitName = "six"; 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14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1400" kern="0" dirty="0">
                <a:latin typeface="Consolas" pitchFamily="49" charset="0"/>
              </a:rPr>
              <a:t>7: digitName = "seven";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14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1400" kern="0" dirty="0">
                <a:latin typeface="Consolas" pitchFamily="49" charset="0"/>
              </a:rPr>
              <a:t>8: digitName = "eight";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14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1400" kern="0" dirty="0">
                <a:latin typeface="Consolas" pitchFamily="49" charset="0"/>
              </a:rPr>
              <a:t>9: digitName = "nine";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14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default</a:t>
            </a:r>
            <a:r>
              <a:rPr lang="en-US" sz="1400" kern="0" dirty="0">
                <a:solidFill>
                  <a:srgbClr val="333333"/>
                </a:solidFill>
                <a:latin typeface="Consolas" pitchFamily="49" charset="0"/>
              </a:rPr>
              <a:t>: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1400" kern="0" dirty="0">
                <a:latin typeface="Consolas" pitchFamily="49" charset="0"/>
              </a:rPr>
              <a:t>digitName = "";   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14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146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2800" kern="0" dirty="0">
                <a:latin typeface="+mn-lt"/>
              </a:rPr>
              <a:t> ends each </a:t>
            </a:r>
            <a:r>
              <a:rPr lang="en-US" sz="28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</a:p>
          <a:p>
            <a: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solidFill>
                  <a:srgbClr val="C00000"/>
                </a:solidFill>
                <a:latin typeface="Consolas" pitchFamily="49" charset="0"/>
              </a:rPr>
              <a:t>default</a:t>
            </a:r>
            <a:r>
              <a:rPr lang="en-US" sz="28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800" kern="0" dirty="0">
                <a:solidFill>
                  <a:srgbClr val="333333"/>
                </a:solidFill>
                <a:latin typeface="+mn-lt"/>
              </a:rPr>
              <a:t>catches all other values</a:t>
            </a:r>
          </a:p>
        </p:txBody>
      </p:sp>
      <p:sp>
        <p:nvSpPr>
          <p:cNvPr id="71687" name="TextBox 7"/>
          <p:cNvSpPr txBox="1">
            <a:spLocks noChangeArrowheads="1"/>
          </p:cNvSpPr>
          <p:nvPr/>
        </p:nvSpPr>
        <p:spPr bwMode="auto">
          <a:xfrm>
            <a:off x="228600" y="5103813"/>
            <a:ext cx="32004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If the </a:t>
            </a:r>
            <a:r>
              <a:rPr lang="en-US" altLang="en-US" sz="200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break</a:t>
            </a: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 is missing, the case </a:t>
            </a:r>
            <a:r>
              <a:rPr lang="en-US" altLang="en-US" sz="2000" i="1">
                <a:latin typeface="Arial" charset="0"/>
                <a:ea typeface="ＭＳ Ｐゴシック" pitchFamily="34" charset="-128"/>
                <a:cs typeface="Arial" charset="0"/>
              </a:rPr>
              <a:t>falls through</a:t>
            </a: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 to the next case</a:t>
            </a:r>
            <a:r>
              <a:rPr lang="ja-JP" altLang="en-US" sz="2000">
                <a:latin typeface="Arial" charset="0"/>
                <a:cs typeface="Arial" charset="0"/>
              </a:rPr>
              <a:t>’</a:t>
            </a:r>
            <a:r>
              <a:rPr lang="en-US" altLang="ja-JP" sz="2000">
                <a:latin typeface="Arial" charset="0"/>
                <a:cs typeface="Arial" charset="0"/>
              </a:rPr>
              <a:t>s statements.</a:t>
            </a:r>
            <a:endParaRPr lang="en-US" altLang="en-US" sz="20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2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Nested Branches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You can </a:t>
            </a:r>
            <a:r>
              <a:rPr lang="en-US" altLang="en-US" i="1" dirty="0" smtClean="0">
                <a:ea typeface="ＭＳ Ｐゴシック" pitchFamily="34" charset="-128"/>
              </a:rPr>
              <a:t>nest </a:t>
            </a:r>
            <a:r>
              <a:rPr lang="en-US" altLang="en-US" dirty="0" smtClean="0">
                <a:ea typeface="ＭＳ Ｐゴシック" pitchFamily="34" charset="-128"/>
              </a:rPr>
              <a:t>an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itchFamily="34" charset="-128"/>
              </a:rPr>
              <a:t>if</a:t>
            </a:r>
            <a:r>
              <a:rPr lang="en-US" altLang="en-US" dirty="0" smtClean="0">
                <a:ea typeface="ＭＳ Ｐゴシック" pitchFamily="34" charset="-128"/>
              </a:rPr>
              <a:t> inside either branch of an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itchFamily="34" charset="-128"/>
              </a:rPr>
              <a:t>if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statement. 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Simple example:  Ordering drinks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ea typeface="ＭＳ Ｐゴシック" pitchFamily="34" charset="-128"/>
              </a:rPr>
              <a:t>Ask the customer for their drink order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</a:t>
            </a:r>
            <a:r>
              <a:rPr lang="en-US" altLang="en-US" dirty="0" smtClean="0">
                <a:ea typeface="ＭＳ Ｐゴシック" pitchFamily="34" charset="-128"/>
              </a:rPr>
              <a:t> customer orders wine</a:t>
            </a:r>
          </a:p>
          <a:p>
            <a:pPr lvl="2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Ask customer for ID</a:t>
            </a:r>
          </a:p>
          <a:p>
            <a:pPr lvl="2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</a:t>
            </a:r>
            <a:r>
              <a:rPr lang="en-US" altLang="en-US" dirty="0" smtClean="0">
                <a:ea typeface="ＭＳ Ｐゴシック" pitchFamily="34" charset="-128"/>
              </a:rPr>
              <a:t> customer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age is 21 or over</a:t>
            </a:r>
          </a:p>
          <a:p>
            <a:pPr lvl="3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Serve wine</a:t>
            </a:r>
          </a:p>
          <a:p>
            <a:pPr lvl="2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Else</a:t>
            </a:r>
          </a:p>
          <a:p>
            <a:pPr lvl="3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Politely explain the law to the customer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ea typeface="ＭＳ Ｐゴシック" pitchFamily="34" charset="-128"/>
              </a:rPr>
              <a:t>Else</a:t>
            </a:r>
          </a:p>
          <a:p>
            <a:pPr lvl="2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Serve customers a non-alcoholic drink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Flowchart of a Nested </a:t>
            </a:r>
            <a:r>
              <a:rPr lang="en-US" altLang="en-US" smtClean="0">
                <a:solidFill>
                  <a:srgbClr val="C00000"/>
                </a:solidFill>
                <a:ea typeface="ＭＳ Ｐゴシック" pitchFamily="34" charset="-128"/>
              </a:rPr>
              <a:t>if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800600" y="1230313"/>
            <a:ext cx="4114800" cy="600075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smtClean="0">
                <a:ea typeface="ＭＳ Ｐゴシック" pitchFamily="34" charset="-128"/>
              </a:rPr>
              <a:t>Nested</a:t>
            </a:r>
            <a:r>
              <a:rPr lang="en-US" altLang="en-US" sz="280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altLang="en-US" sz="2800" smtClean="0">
                <a:solidFill>
                  <a:srgbClr val="C00000"/>
                </a:solidFill>
                <a:ea typeface="ＭＳ Ｐゴシック" pitchFamily="34" charset="-128"/>
              </a:rPr>
              <a:t>if-else</a:t>
            </a:r>
            <a:r>
              <a:rPr lang="en-US" altLang="en-US" sz="2800" smtClean="0">
                <a:ea typeface="ＭＳ Ｐゴシック" pitchFamily="34" charset="-128"/>
              </a:rPr>
              <a:t> inside true branch of an </a:t>
            </a:r>
            <a:r>
              <a:rPr lang="en-US" altLang="en-US" sz="2800" smtClean="0">
                <a:solidFill>
                  <a:srgbClr val="C00000"/>
                </a:solidFill>
                <a:ea typeface="ＭＳ Ｐゴシック" pitchFamily="34" charset="-128"/>
              </a:rPr>
              <a:t>if</a:t>
            </a:r>
            <a:r>
              <a:rPr lang="en-US" altLang="en-US" sz="280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altLang="en-US" sz="2800" smtClean="0">
                <a:ea typeface="ＭＳ Ｐゴシック" pitchFamily="34" charset="-128"/>
              </a:rPr>
              <a:t>statement. </a:t>
            </a:r>
          </a:p>
          <a:p>
            <a:pPr lvl="1" fontAlgn="auto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smtClean="0">
                <a:ea typeface="ＭＳ Ｐゴシック" pitchFamily="34" charset="-128"/>
              </a:rPr>
              <a:t>Three paths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143000" y="1219200"/>
            <a:ext cx="29718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Ask for order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828800" y="22098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Wine?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2438401" y="2019300"/>
            <a:ext cx="381000" cy="3175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886200" y="2438400"/>
            <a:ext cx="11430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Check ID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429000" y="27051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3657600" y="32766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&gt;= 21?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5943600" y="3429000"/>
            <a:ext cx="1371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 wine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3733800" y="4572000"/>
            <a:ext cx="14478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Read law</a:t>
            </a:r>
          </a:p>
        </p:txBody>
      </p:sp>
      <p:cxnSp>
        <p:nvCxnSpPr>
          <p:cNvPr id="42" name="Straight Arrow Connector 41"/>
          <p:cNvCxnSpPr>
            <a:stCxn id="25" idx="2"/>
            <a:endCxn id="37" idx="0"/>
          </p:cNvCxnSpPr>
          <p:nvPr/>
        </p:nvCxnSpPr>
        <p:spPr>
          <a:xfrm rot="5400000">
            <a:off x="4305301" y="3124200"/>
            <a:ext cx="304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5257800" y="3771900"/>
            <a:ext cx="6858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40" idx="0"/>
          </p:cNvCxnSpPr>
          <p:nvPr/>
        </p:nvCxnSpPr>
        <p:spPr>
          <a:xfrm rot="5400000">
            <a:off x="4305301" y="4419600"/>
            <a:ext cx="304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44" name="TextBox 66"/>
          <p:cNvSpPr txBox="1">
            <a:spLocks noChangeArrowheads="1"/>
          </p:cNvSpPr>
          <p:nvPr/>
        </p:nvSpPr>
        <p:spPr bwMode="auto">
          <a:xfrm>
            <a:off x="3200400" y="22098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  <a:cs typeface="Arial" charset="0"/>
              </a:rPr>
              <a:t>True</a:t>
            </a:r>
          </a:p>
        </p:txBody>
      </p:sp>
      <p:sp>
        <p:nvSpPr>
          <p:cNvPr id="73745" name="TextBox 67"/>
          <p:cNvSpPr txBox="1">
            <a:spLocks noChangeArrowheads="1"/>
          </p:cNvSpPr>
          <p:nvPr/>
        </p:nvSpPr>
        <p:spPr bwMode="auto">
          <a:xfrm>
            <a:off x="1828800" y="32766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  <a:cs typeface="Arial" charset="0"/>
              </a:rPr>
              <a:t>False</a:t>
            </a:r>
          </a:p>
        </p:txBody>
      </p:sp>
      <p:sp>
        <p:nvSpPr>
          <p:cNvPr id="73746" name="TextBox 68"/>
          <p:cNvSpPr txBox="1">
            <a:spLocks noChangeArrowheads="1"/>
          </p:cNvSpPr>
          <p:nvPr/>
        </p:nvSpPr>
        <p:spPr bwMode="auto">
          <a:xfrm>
            <a:off x="5181600" y="33528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  <a:cs typeface="Arial" charset="0"/>
              </a:rPr>
              <a:t>True</a:t>
            </a:r>
          </a:p>
        </p:txBody>
      </p:sp>
      <p:cxnSp>
        <p:nvCxnSpPr>
          <p:cNvPr id="70" name="Straight Arrow Connector 69"/>
          <p:cNvCxnSpPr>
            <a:stCxn id="9" idx="2"/>
            <a:endCxn id="34" idx="0"/>
          </p:cNvCxnSpPr>
          <p:nvPr/>
        </p:nvCxnSpPr>
        <p:spPr>
          <a:xfrm rot="5400000">
            <a:off x="2209801" y="3619500"/>
            <a:ext cx="838200" cy="3175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1981200" y="6019800"/>
            <a:ext cx="1295400" cy="30480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73749" name="TextBox 77"/>
          <p:cNvSpPr txBox="1">
            <a:spLocks noChangeArrowheads="1"/>
          </p:cNvSpPr>
          <p:nvPr/>
        </p:nvSpPr>
        <p:spPr bwMode="auto">
          <a:xfrm>
            <a:off x="4648200" y="41910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  <a:cs typeface="Arial" charset="0"/>
              </a:rPr>
              <a:t>False</a:t>
            </a:r>
          </a:p>
        </p:txBody>
      </p:sp>
      <p:cxnSp>
        <p:nvCxnSpPr>
          <p:cNvPr id="88" name="Straight Arrow Connector 87"/>
          <p:cNvCxnSpPr>
            <a:stCxn id="38" idx="2"/>
          </p:cNvCxnSpPr>
          <p:nvPr/>
        </p:nvCxnSpPr>
        <p:spPr>
          <a:xfrm rot="5400000">
            <a:off x="3810000" y="2971800"/>
            <a:ext cx="1676400" cy="3962400"/>
          </a:xfrm>
          <a:prstGeom prst="bentConnector2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87"/>
          <p:cNvCxnSpPr>
            <a:stCxn id="40" idx="2"/>
          </p:cNvCxnSpPr>
          <p:nvPr/>
        </p:nvCxnSpPr>
        <p:spPr>
          <a:xfrm rot="5400000">
            <a:off x="3448050" y="4400550"/>
            <a:ext cx="228600" cy="1790700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905000" y="4038600"/>
            <a:ext cx="1447800" cy="914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 non-alcoholic drink</a:t>
            </a:r>
          </a:p>
        </p:txBody>
      </p:sp>
      <p:cxnSp>
        <p:nvCxnSpPr>
          <p:cNvPr id="55" name="Straight Arrow Connector 54"/>
          <p:cNvCxnSpPr>
            <a:stCxn id="34" idx="2"/>
            <a:endCxn id="72" idx="0"/>
          </p:cNvCxnSpPr>
          <p:nvPr/>
        </p:nvCxnSpPr>
        <p:spPr>
          <a:xfrm rot="5400000">
            <a:off x="2095501" y="5486400"/>
            <a:ext cx="1066800" cy="3175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altLang="en-US" smtClean="0">
                <a:ea typeface="ＭＳ Ｐゴシック" pitchFamily="34" charset="-128"/>
              </a:rPr>
              <a:t> Statement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pitchFamily="34" charset="-128"/>
              </a:rPr>
              <a:t>A computer program often needs to make decisions based on input, or circumstances</a:t>
            </a:r>
          </a:p>
          <a:p>
            <a:r>
              <a:rPr lang="en-US" altLang="en-US" sz="2800" dirty="0" smtClean="0">
                <a:ea typeface="ＭＳ Ｐゴシック" pitchFamily="34" charset="-128"/>
              </a:rPr>
              <a:t>For example, buildings often </a:t>
            </a:r>
            <a:r>
              <a:rPr lang="ja-JP" altLang="en-US" sz="2800" dirty="0" smtClean="0"/>
              <a:t>‘</a:t>
            </a:r>
            <a:r>
              <a:rPr lang="en-US" altLang="ja-JP" sz="2800" dirty="0" smtClean="0"/>
              <a:t>skip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 the 13</a:t>
            </a:r>
            <a:r>
              <a:rPr lang="en-US" altLang="ja-JP" sz="2800" baseline="30000" dirty="0" smtClean="0"/>
              <a:t>th</a:t>
            </a:r>
            <a:r>
              <a:rPr lang="en-US" altLang="ja-JP" sz="2800" dirty="0" smtClean="0"/>
              <a:t> floor, and elevators should too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The 14</a:t>
            </a:r>
            <a:r>
              <a:rPr lang="en-US" altLang="en-US" sz="2400" baseline="30000" dirty="0" smtClean="0">
                <a:ea typeface="ＭＳ Ｐゴシック" pitchFamily="34" charset="-128"/>
              </a:rPr>
              <a:t>th</a:t>
            </a:r>
            <a:r>
              <a:rPr lang="en-US" altLang="en-US" sz="2400" dirty="0" smtClean="0">
                <a:ea typeface="ＭＳ Ｐゴシック" pitchFamily="34" charset="-128"/>
              </a:rPr>
              <a:t> floor is really the 13</a:t>
            </a:r>
            <a:r>
              <a:rPr lang="en-US" altLang="en-US" sz="2400" baseline="30000" dirty="0" smtClean="0">
                <a:ea typeface="ＭＳ Ｐゴシック" pitchFamily="34" charset="-128"/>
              </a:rPr>
              <a:t>th</a:t>
            </a:r>
            <a:r>
              <a:rPr lang="en-US" altLang="en-US" sz="2400" dirty="0" smtClean="0">
                <a:ea typeface="ＭＳ Ｐゴシック" pitchFamily="34" charset="-128"/>
              </a:rPr>
              <a:t> floor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So every floor above 12 is really </a:t>
            </a:r>
            <a:r>
              <a:rPr lang="ja-JP" altLang="en-US" sz="2400" dirty="0" smtClean="0"/>
              <a:t>‘</a:t>
            </a:r>
            <a:r>
              <a:rPr lang="en-US" altLang="ja-JP" sz="2400" dirty="0" smtClean="0"/>
              <a:t>floor - 1</a:t>
            </a:r>
            <a:r>
              <a:rPr lang="ja-JP" altLang="en-US" sz="2400" dirty="0" smtClean="0"/>
              <a:t>’</a:t>
            </a:r>
            <a:endParaRPr lang="en-US" altLang="ja-JP" sz="2400" dirty="0" smtClean="0"/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If floor &gt; 12, Actual floor = floor - 1</a:t>
            </a:r>
            <a:endParaRPr lang="en-US" altLang="en-US" sz="2800" dirty="0" smtClean="0">
              <a:ea typeface="ＭＳ Ｐゴシック" pitchFamily="34" charset="-128"/>
            </a:endParaRPr>
          </a:p>
          <a:p>
            <a:r>
              <a:rPr lang="en-US" altLang="en-US" sz="2800" dirty="0" smtClean="0">
                <a:ea typeface="ＭＳ Ｐゴシック" pitchFamily="34" charset="-128"/>
              </a:rPr>
              <a:t>The two keywords of the if statement are:</a:t>
            </a:r>
          </a:p>
          <a:p>
            <a:pPr lvl="1"/>
            <a:r>
              <a:rPr lang="en-US" altLang="en-US" sz="2400" dirty="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</a:p>
          <a:p>
            <a:pPr lvl="1"/>
            <a:r>
              <a:rPr lang="en-US" altLang="en-US" sz="2400" dirty="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else</a:t>
            </a:r>
          </a:p>
          <a:p>
            <a:pPr lvl="1"/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3581400" y="5257800"/>
            <a:ext cx="47244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The </a:t>
            </a:r>
            <a:r>
              <a:rPr lang="en-US" altLang="en-US" sz="20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</a:t>
            </a: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 statement allows a program to carry out different actions depending on the nature of the data to be processed.</a:t>
            </a:r>
          </a:p>
        </p:txBody>
      </p:sp>
      <p:pic>
        <p:nvPicPr>
          <p:cNvPr id="4608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3048000"/>
            <a:ext cx="2193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3" y="2438400"/>
            <a:ext cx="61325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Tax Example:  Nested </a:t>
            </a:r>
            <a:r>
              <a:rPr lang="en-US" alt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</a:t>
            </a:r>
            <a:r>
              <a:rPr lang="en-US" altLang="en-US" smtClean="0">
                <a:ea typeface="ＭＳ Ｐゴシック" pitchFamily="34" charset="-128"/>
              </a:rPr>
              <a:t>s</a:t>
            </a:r>
            <a:endParaRPr lang="en-US" altLang="en-US" smtClean="0">
              <a:solidFill>
                <a:srgbClr val="0033CC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74756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Four outcomes (branches)</a:t>
            </a:r>
          </a:p>
          <a:p>
            <a:pPr lvl="1"/>
            <a:endParaRPr lang="en-US" altLang="en-US" sz="2400" smtClean="0">
              <a:ea typeface="ＭＳ Ｐゴシック" pitchFamily="34" charset="-128"/>
            </a:endParaRPr>
          </a:p>
          <a:p>
            <a:pPr lvl="1"/>
            <a:endParaRPr lang="en-US" altLang="en-US" sz="2400" smtClean="0">
              <a:ea typeface="ＭＳ Ｐゴシック" pitchFamily="34" charset="-128"/>
            </a:endParaRP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Single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&lt;= 32000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&gt; 32000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Married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 &lt;= 64000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&gt; 64000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72771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Flowchart for Tax Example</a:t>
            </a:r>
          </a:p>
        </p:txBody>
      </p:sp>
      <p:sp>
        <p:nvSpPr>
          <p:cNvPr id="75780" name="Content Placeholder 6"/>
          <p:cNvSpPr>
            <a:spLocks noGrp="1"/>
          </p:cNvSpPr>
          <p:nvPr>
            <p:ph idx="1"/>
          </p:nvPr>
        </p:nvSpPr>
        <p:spPr>
          <a:xfrm>
            <a:off x="342900" y="5486400"/>
            <a:ext cx="8458200" cy="606425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Four 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Common Error </a:t>
            </a:r>
          </a:p>
        </p:txBody>
      </p:sp>
      <p:sp>
        <p:nvSpPr>
          <p:cNvPr id="54275" name="Content Placeholder 9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800" smtClean="0">
                <a:ea typeface="ＭＳ Ｐゴシック" pitchFamily="34" charset="-128"/>
              </a:rPr>
              <a:t>The Dangling </a:t>
            </a:r>
            <a:r>
              <a:rPr lang="en-US" altLang="en-US" sz="28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else</a:t>
            </a:r>
            <a:r>
              <a:rPr lang="en-US" altLang="en-US" sz="2800" smtClean="0">
                <a:ea typeface="ＭＳ Ｐゴシック" pitchFamily="34" charset="-128"/>
              </a:rPr>
              <a:t> Problem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smtClean="0">
                <a:ea typeface="ＭＳ Ｐゴシック" pitchFamily="34" charset="-128"/>
              </a:rPr>
              <a:t>When an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</a:t>
            </a:r>
            <a:r>
              <a:rPr lang="en-US" altLang="en-US" sz="2400" smtClean="0">
                <a:ea typeface="ＭＳ Ｐゴシック" pitchFamily="34" charset="-128"/>
              </a:rPr>
              <a:t> statement is nested inside another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</a:t>
            </a:r>
            <a:r>
              <a:rPr lang="en-US" altLang="en-US" sz="2400" smtClean="0">
                <a:ea typeface="ＭＳ Ｐゴシック" pitchFamily="34" charset="-128"/>
              </a:rPr>
              <a:t> statement, the following can occur: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smtClean="0">
                <a:ea typeface="ＭＳ Ｐゴシック" pitchFamily="34" charset="-128"/>
              </a:rPr>
              <a:t>The indentation level suggests that the </a:t>
            </a:r>
            <a:r>
              <a:rPr lang="en-US" altLang="en-US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else</a:t>
            </a:r>
            <a:r>
              <a:rPr lang="en-US" altLang="en-US" sz="2400" smtClean="0">
                <a:ea typeface="ＭＳ Ｐゴシック" pitchFamily="34" charset="-128"/>
              </a:rPr>
              <a:t> is related to the </a:t>
            </a:r>
            <a:r>
              <a:rPr lang="en-US" alt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</a:t>
            </a:r>
            <a:r>
              <a:rPr lang="en-US" altLang="en-US" sz="2400" smtClean="0">
                <a:ea typeface="ＭＳ Ｐゴシック" pitchFamily="34" charset="-128"/>
              </a:rPr>
              <a:t> country (</a:t>
            </a:r>
            <a:r>
              <a:rPr lang="ja-JP" altLang="en-US" sz="2400" smtClean="0"/>
              <a:t>“</a:t>
            </a:r>
            <a:r>
              <a:rPr lang="en-US" altLang="ja-JP" sz="2400" smtClean="0"/>
              <a:t>USA</a:t>
            </a:r>
            <a:r>
              <a:rPr lang="ja-JP" altLang="en-US" sz="2400" smtClean="0"/>
              <a:t>”</a:t>
            </a:r>
            <a:r>
              <a:rPr lang="en-US" altLang="ja-JP" sz="2400" smtClean="0"/>
              <a:t>)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smtClean="0">
                <a:ea typeface="ＭＳ Ｐゴシック" pitchFamily="34" charset="-128"/>
              </a:rPr>
              <a:t>Else clauses always associate to the closest </a:t>
            </a:r>
            <a:r>
              <a:rPr lang="en-US" altLang="en-US" sz="20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6413" y="2514600"/>
            <a:ext cx="8610600" cy="2133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double shippingCharge = 5.00;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$5 inside continental U.S</a:t>
            </a:r>
            <a:r>
              <a:rPr lang="en-US" sz="2000" kern="0" dirty="0">
                <a:latin typeface="Consolas" pitchFamily="49" charset="0"/>
              </a:rPr>
              <a:t>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(country.equals("USA"))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(state.equals("HI"))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shippingCharge = 10.00; 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Hawaii is more expensive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else</a:t>
            </a:r>
            <a:r>
              <a:rPr lang="en-US" sz="2000" kern="0" dirty="0">
                <a:latin typeface="Consolas" pitchFamily="49" charset="0"/>
              </a:rPr>
              <a:t> // Pitfall!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shippingCharge = 20.00;   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As are foreign shipment</a:t>
            </a:r>
            <a:endParaRPr lang="en-US" sz="2000" kern="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Enumerated Types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Java provides an easy way to name a finite list of values that a variable can hold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It is like declaring a new type, with a list of possible values</a:t>
            </a:r>
          </a:p>
          <a:p>
            <a:pPr lvl="1"/>
            <a:endParaRPr lang="en-US" altLang="en-US" sz="2400" smtClean="0">
              <a:ea typeface="ＭＳ Ｐゴシック" pitchFamily="34" charset="-128"/>
            </a:endParaRP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You can have any number of values, but you must include them all in the enum declaration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You can declare variables of the enumeration type:</a:t>
            </a:r>
          </a:p>
          <a:p>
            <a:pPr lvl="1"/>
            <a:endParaRPr lang="en-US" altLang="en-US" sz="2400" smtClean="0">
              <a:ea typeface="ＭＳ Ｐゴシック" pitchFamily="34" charset="-128"/>
            </a:endParaRP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And you can use the comparison operator with them:</a:t>
            </a:r>
          </a:p>
          <a:p>
            <a:pPr lvl="1"/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33600" y="4149725"/>
            <a:ext cx="6629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1400" dirty="0" err="1">
                <a:latin typeface="Courier"/>
                <a:cs typeface="Courier"/>
              </a:rPr>
              <a:t>FilingStatus</a:t>
            </a:r>
            <a:r>
              <a:rPr lang="en-US" sz="1400" dirty="0">
                <a:latin typeface="Courier"/>
                <a:cs typeface="Courier"/>
              </a:rPr>
              <a:t> status = </a:t>
            </a:r>
            <a:r>
              <a:rPr lang="en-US" sz="1400" dirty="0" err="1">
                <a:latin typeface="Courier"/>
                <a:cs typeface="Courier"/>
              </a:rPr>
              <a:t>FilingStatus.SINGLE</a:t>
            </a:r>
            <a:r>
              <a:rPr lang="en-US" sz="1400" dirty="0">
                <a:latin typeface="Courier"/>
                <a:cs typeface="Courier"/>
              </a:rPr>
              <a:t>;</a:t>
            </a:r>
            <a:endParaRPr lang="en-US" sz="1400" kern="0" dirty="0">
              <a:solidFill>
                <a:srgbClr val="00B050"/>
              </a:solidFill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33600" y="2438400"/>
            <a:ext cx="70104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1400" dirty="0">
                <a:latin typeface="Courier"/>
                <a:cs typeface="Courier"/>
              </a:rPr>
              <a:t>public </a:t>
            </a:r>
            <a:r>
              <a:rPr lang="en-US" sz="1400" dirty="0" err="1">
                <a:latin typeface="Courier"/>
                <a:cs typeface="Courier"/>
              </a:rPr>
              <a:t>enum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FilingStatus</a:t>
            </a:r>
            <a:r>
              <a:rPr lang="en-US" sz="1400" dirty="0">
                <a:latin typeface="Courier"/>
                <a:cs typeface="Courier"/>
              </a:rPr>
              <a:t> { </a:t>
            </a:r>
          </a:p>
          <a:p>
            <a:pPr>
              <a:defRPr/>
            </a:pPr>
            <a:r>
              <a:rPr lang="en-US" sz="1400" dirty="0">
                <a:latin typeface="Courier"/>
                <a:cs typeface="Courier"/>
              </a:rPr>
              <a:t> SINGLE, MARRIED,MARRIED_FILING_SEPARATELY }</a:t>
            </a:r>
          </a:p>
          <a:p>
            <a:pPr>
              <a:defRPr/>
            </a:pPr>
            <a:endParaRPr lang="en-US" sz="1400" kern="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016125" y="4968875"/>
            <a:ext cx="67818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1400" dirty="0">
                <a:latin typeface="Courier"/>
                <a:cs typeface="Courier"/>
              </a:rPr>
              <a:t>if (status == </a:t>
            </a:r>
            <a:r>
              <a:rPr lang="en-US" sz="1400" dirty="0" err="1">
                <a:latin typeface="Courier"/>
                <a:cs typeface="Courier"/>
              </a:rPr>
              <a:t>FilingStatus.SINGLE</a:t>
            </a:r>
            <a:r>
              <a:rPr lang="en-US" sz="1400" dirty="0">
                <a:latin typeface="Courier"/>
                <a:cs typeface="Courier"/>
              </a:rPr>
              <a:t>) . . . </a:t>
            </a:r>
            <a:endParaRPr lang="en-US" sz="1400" kern="0" dirty="0">
              <a:solidFill>
                <a:srgbClr val="00B05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1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Boolean Variables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Boolean Variables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/>
              <a:t>A Boolean variable is often called a flag because it can be either up (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smtClean="0"/>
              <a:t>) or down (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400" dirty="0" smtClean="0"/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err="1" smtClean="0">
                <a:solidFill>
                  <a:srgbClr val="C00000"/>
                </a:solidFill>
              </a:rPr>
              <a:t>boolean</a:t>
            </a:r>
            <a:r>
              <a:rPr lang="en-US" sz="2400" dirty="0" smtClean="0"/>
              <a:t> is a Java data type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</a:rPr>
              <a:t>boolean</a:t>
            </a:r>
            <a:r>
              <a:rPr lang="en-US" dirty="0" smtClean="0">
                <a:latin typeface="Consolas" pitchFamily="49" charset="0"/>
              </a:rPr>
              <a:t> failed = true;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Can be either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Boolean Operators: 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</a:rPr>
              <a:t>&amp;&amp;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</a:rPr>
              <a:t>||</a:t>
            </a:r>
          </a:p>
          <a:p>
            <a:pPr lvl="1" fontAlgn="auto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/>
              <a:t>They combine multiple conditions</a:t>
            </a:r>
          </a:p>
          <a:p>
            <a:pPr lvl="1" fontAlgn="auto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</a:rPr>
              <a:t>&amp;&amp;</a:t>
            </a:r>
            <a:r>
              <a:rPr lang="en-US" dirty="0" smtClean="0">
                <a:solidFill>
                  <a:srgbClr val="0033CC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the </a:t>
            </a:r>
            <a:r>
              <a:rPr lang="en-US" i="1" dirty="0" smtClean="0">
                <a:latin typeface="+mj-lt"/>
              </a:rPr>
              <a:t>and</a:t>
            </a:r>
            <a:r>
              <a:rPr lang="en-US" dirty="0" smtClean="0">
                <a:latin typeface="+mj-lt"/>
              </a:rPr>
              <a:t> operator</a:t>
            </a:r>
          </a:p>
          <a:p>
            <a:pPr lvl="1" fontAlgn="auto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</a:rPr>
              <a:t>||</a:t>
            </a:r>
            <a:r>
              <a:rPr lang="en-US" dirty="0" smtClean="0">
                <a:solidFill>
                  <a:srgbClr val="0033CC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the </a:t>
            </a:r>
            <a:r>
              <a:rPr lang="en-US" i="1" dirty="0" smtClean="0">
                <a:latin typeface="+mj-lt"/>
              </a:rPr>
              <a:t>or</a:t>
            </a:r>
            <a:r>
              <a:rPr lang="en-US" dirty="0" smtClean="0">
                <a:latin typeface="+mj-lt"/>
              </a:rPr>
              <a:t> operator</a:t>
            </a:r>
          </a:p>
        </p:txBody>
      </p:sp>
      <p:pic>
        <p:nvPicPr>
          <p:cNvPr id="78854" name="Picture 1" descr="bjol_03_sum07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971800"/>
            <a:ext cx="16002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Combined Conditions: 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&amp;&amp;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Combining two conditions is often used in range checking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Is a value between two other values?</a:t>
            </a:r>
          </a:p>
          <a:p>
            <a:r>
              <a:rPr lang="en-US" altLang="en-US" smtClean="0">
                <a:ea typeface="ＭＳ Ｐゴシック" pitchFamily="34" charset="-128"/>
              </a:rPr>
              <a:t>Both sides of the </a:t>
            </a:r>
            <a:r>
              <a:rPr lang="en-US" altLang="en-US" i="1" smtClean="0">
                <a:ea typeface="ＭＳ Ｐゴシック" pitchFamily="34" charset="-128"/>
              </a:rPr>
              <a:t>and</a:t>
            </a:r>
            <a:r>
              <a:rPr lang="en-US" altLang="en-US" smtClean="0">
                <a:ea typeface="ＭＳ Ｐゴシック" pitchFamily="34" charset="-128"/>
              </a:rPr>
              <a:t> must be true for the result to be true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4343400"/>
            <a:ext cx="46482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&amp;&amp;</a:t>
            </a:r>
            <a:r>
              <a:rPr lang="en-US" sz="2000" kern="0" dirty="0">
                <a:latin typeface="Consolas" pitchFamily="49" charset="0"/>
              </a:rPr>
              <a:t> temp &lt; 100)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System.out.println("Liquid");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48088"/>
            <a:ext cx="35337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Combined Conditions: 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||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If only one of two conditions need to be true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Use a compound conditional with an or:</a:t>
            </a: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If either is true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result is true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2895600"/>
            <a:ext cx="52578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</a:rPr>
              <a:t>if (balance &gt; 100 </a:t>
            </a:r>
            <a:r>
              <a:rPr lang="en-US" altLang="en-US" sz="2000" dirty="0" smtClean="0">
                <a:solidFill>
                  <a:srgbClr val="0033CC"/>
                </a:solidFill>
                <a:latin typeface="Consolas" pitchFamily="49" charset="0"/>
              </a:rPr>
              <a:t>||</a:t>
            </a:r>
            <a:r>
              <a:rPr lang="en-US" altLang="en-US" sz="2000" dirty="0" smtClean="0">
                <a:latin typeface="Consolas" pitchFamily="49" charset="0"/>
              </a:rPr>
              <a:t> credit &gt; 100)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</a:rPr>
              <a:t>  </a:t>
            </a:r>
            <a:r>
              <a:rPr lang="en-US" altLang="en-US" sz="2000" dirty="0" err="1" smtClean="0">
                <a:latin typeface="Consolas" pitchFamily="49" charset="0"/>
              </a:rPr>
              <a:t>System.out.println</a:t>
            </a:r>
            <a:r>
              <a:rPr lang="en-US" altLang="en-US" sz="2000" dirty="0" smtClean="0">
                <a:latin typeface="Consolas" pitchFamily="49" charset="0"/>
              </a:rPr>
              <a:t>(</a:t>
            </a:r>
            <a:r>
              <a:rPr lang="ja-JP" altLang="en-US" sz="2000" dirty="0" smtClean="0">
                <a:latin typeface="Consolas" pitchFamily="49" charset="0"/>
              </a:rPr>
              <a:t>“</a:t>
            </a:r>
            <a:r>
              <a:rPr lang="en-US" altLang="ja-JP" sz="2000" dirty="0" smtClean="0">
                <a:latin typeface="Consolas" pitchFamily="49" charset="0"/>
              </a:rPr>
              <a:t>Accepted");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</a:rPr>
              <a:t>}</a:t>
            </a:r>
          </a:p>
        </p:txBody>
      </p:sp>
      <p:pic>
        <p:nvPicPr>
          <p:cNvPr id="809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35052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not</a:t>
            </a:r>
            <a:r>
              <a:rPr lang="en-US" altLang="en-US" smtClean="0">
                <a:ea typeface="ＭＳ Ｐゴシック" pitchFamily="34" charset="-128"/>
              </a:rPr>
              <a:t> Operator: 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!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487363" y="1203325"/>
            <a:ext cx="8229600" cy="4525963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If you need to invert a boolean variable or comparison, precede it with 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!</a:t>
            </a: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If using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!</a:t>
            </a:r>
            <a:r>
              <a:rPr lang="en-US" altLang="en-US" smtClean="0">
                <a:ea typeface="ＭＳ Ｐゴシック" pitchFamily="34" charset="-128"/>
              </a:rPr>
              <a:t>, try to use simpler logic: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209800"/>
            <a:ext cx="49530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</a:rPr>
              <a:t>if (</a:t>
            </a:r>
            <a:r>
              <a:rPr lang="en-US" altLang="en-US" sz="2000" dirty="0" smtClean="0">
                <a:solidFill>
                  <a:srgbClr val="0033CC"/>
                </a:solidFill>
                <a:latin typeface="Consolas" pitchFamily="49" charset="0"/>
              </a:rPr>
              <a:t>!</a:t>
            </a:r>
            <a:r>
              <a:rPr lang="en-US" altLang="en-US" sz="2000" dirty="0" smtClean="0">
                <a:latin typeface="Consolas" pitchFamily="49" charset="0"/>
              </a:rPr>
              <a:t>attending </a:t>
            </a:r>
            <a:r>
              <a:rPr lang="en-US" altLang="en-US" sz="2000" dirty="0" smtClean="0">
                <a:solidFill>
                  <a:srgbClr val="333333"/>
                </a:solidFill>
                <a:latin typeface="Consolas" pitchFamily="49" charset="0"/>
              </a:rPr>
              <a:t>||</a:t>
            </a:r>
            <a:r>
              <a:rPr lang="en-US" altLang="en-US" sz="2000" dirty="0" smtClean="0">
                <a:latin typeface="Consolas" pitchFamily="49" charset="0"/>
              </a:rPr>
              <a:t> grade &lt; 60)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</a:rPr>
              <a:t>  </a:t>
            </a:r>
            <a:r>
              <a:rPr lang="en-US" altLang="en-US" sz="2000" dirty="0" err="1" smtClean="0">
                <a:latin typeface="Consolas" pitchFamily="49" charset="0"/>
              </a:rPr>
              <a:t>System.out.println</a:t>
            </a:r>
            <a:r>
              <a:rPr lang="en-US" altLang="en-US" sz="2000" dirty="0" smtClean="0">
                <a:latin typeface="Consolas" pitchFamily="49" charset="0"/>
              </a:rPr>
              <a:t>(</a:t>
            </a:r>
            <a:r>
              <a:rPr lang="ja-JP" altLang="en-US" sz="2000" dirty="0" smtClean="0">
                <a:latin typeface="Consolas" pitchFamily="49" charset="0"/>
              </a:rPr>
              <a:t>“</a:t>
            </a:r>
            <a:r>
              <a:rPr lang="en-US" altLang="ja-JP" sz="2000" dirty="0" smtClean="0">
                <a:latin typeface="Consolas" pitchFamily="49" charset="0"/>
              </a:rPr>
              <a:t>Drop?");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</a:rPr>
              <a:t>}</a:t>
            </a:r>
          </a:p>
        </p:txBody>
      </p:sp>
      <p:pic>
        <p:nvPicPr>
          <p:cNvPr id="819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800"/>
            <a:ext cx="24304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581400"/>
            <a:ext cx="49530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</a:rPr>
              <a:t>if (attending </a:t>
            </a:r>
            <a:r>
              <a:rPr lang="en-US" altLang="en-US" sz="2000" smtClean="0">
                <a:solidFill>
                  <a:srgbClr val="333333"/>
                </a:solidFill>
                <a:latin typeface="Consolas" pitchFamily="49" charset="0"/>
              </a:rPr>
              <a:t>&amp;&amp;</a:t>
            </a:r>
            <a:r>
              <a:rPr lang="en-US" altLang="en-US" sz="2000" smtClean="0">
                <a:latin typeface="Consolas" pitchFamily="49" charset="0"/>
              </a:rPr>
              <a:t> </a:t>
            </a:r>
            <a:r>
              <a:rPr lang="en-US" altLang="en-US" sz="2000" smtClean="0">
                <a:solidFill>
                  <a:srgbClr val="0033CC"/>
                </a:solidFill>
                <a:latin typeface="Consolas" pitchFamily="49" charset="0"/>
              </a:rPr>
              <a:t>!</a:t>
            </a:r>
            <a:r>
              <a:rPr lang="en-US" altLang="en-US" sz="2000" smtClean="0">
                <a:latin typeface="Consolas" pitchFamily="49" charset="0"/>
              </a:rPr>
              <a:t>(grade &lt; 60))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</a:rPr>
              <a:t>  System.out.println(</a:t>
            </a:r>
            <a:r>
              <a:rPr lang="ja-JP" altLang="en-US" sz="2000" smtClean="0">
                <a:latin typeface="Consolas" pitchFamily="49" charset="0"/>
              </a:rPr>
              <a:t>“</a:t>
            </a:r>
            <a:r>
              <a:rPr lang="en-US" altLang="ja-JP" sz="2000" smtClean="0">
                <a:latin typeface="Consolas" pitchFamily="49" charset="0"/>
              </a:rPr>
              <a:t>Stay");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5410200"/>
            <a:ext cx="49530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(attending 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&amp;&amp;</a:t>
            </a:r>
            <a:r>
              <a:rPr lang="en-US" sz="2000" kern="0" dirty="0">
                <a:latin typeface="Consolas" pitchFamily="49" charset="0"/>
              </a:rPr>
              <a:t> (grade &gt;= 60))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5525" y="990600"/>
            <a:ext cx="49180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ea typeface="ＭＳ Ｐゴシック" pitchFamily="34" charset="-128"/>
              </a:rPr>
              <a:t>and </a:t>
            </a:r>
            <a:r>
              <a:rPr lang="en-US" altLang="en-US" smtClean="0">
                <a:ea typeface="ＭＳ Ｐゴシック" pitchFamily="34" charset="-128"/>
              </a:rPr>
              <a:t>Flowchart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447800"/>
            <a:ext cx="46482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&amp;&amp;</a:t>
            </a:r>
            <a:r>
              <a:rPr lang="en-US" sz="2000" kern="0" dirty="0">
                <a:latin typeface="Consolas" pitchFamily="49" charset="0"/>
              </a:rPr>
              <a:t> temp &lt; 100)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System.out.println("Liquid");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82951" name="Content Placeholder 2"/>
          <p:cNvSpPr>
            <a:spLocks noGrp="1"/>
          </p:cNvSpPr>
          <p:nvPr>
            <p:ph idx="1"/>
          </p:nvPr>
        </p:nvSpPr>
        <p:spPr>
          <a:xfrm>
            <a:off x="304800" y="3962400"/>
            <a:ext cx="5105400" cy="2286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This is often called </a:t>
            </a:r>
            <a:r>
              <a:rPr lang="ja-JP" altLang="en-US" smtClean="0"/>
              <a:t>‘</a:t>
            </a:r>
            <a:r>
              <a:rPr lang="en-US" altLang="ja-JP" smtClean="0"/>
              <a:t>range checking</a:t>
            </a:r>
            <a:r>
              <a:rPr lang="ja-JP" altLang="en-US" smtClean="0"/>
              <a:t>’</a:t>
            </a:r>
            <a:endParaRPr lang="en-US" altLang="ja-JP" smtClean="0"/>
          </a:p>
          <a:p>
            <a:pPr lvl="1"/>
            <a:r>
              <a:rPr lang="en-US" altLang="en-US" smtClean="0">
                <a:ea typeface="ＭＳ Ｐゴシック" pitchFamily="34" charset="-128"/>
              </a:rPr>
              <a:t>Used to validate that input is between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1066800"/>
            <a:ext cx="5538787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839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ea typeface="ＭＳ Ｐゴシック" pitchFamily="34" charset="-128"/>
              </a:rPr>
              <a:t>or</a:t>
            </a:r>
            <a:r>
              <a:rPr lang="en-US" altLang="en-US" smtClean="0">
                <a:ea typeface="ＭＳ Ｐゴシック" pitchFamily="34" charset="-128"/>
              </a:rPr>
              <a:t> Flowchart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352800" y="4876800"/>
            <a:ext cx="5257800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</a:rPr>
              <a:t>if (temp &lt;= 0 </a:t>
            </a:r>
            <a:r>
              <a:rPr lang="en-US" altLang="en-US" sz="2000" smtClean="0">
                <a:solidFill>
                  <a:srgbClr val="0033CC"/>
                </a:solidFill>
                <a:latin typeface="Consolas" pitchFamily="49" charset="0"/>
              </a:rPr>
              <a:t>||</a:t>
            </a:r>
            <a:r>
              <a:rPr lang="en-US" altLang="en-US" sz="2000" smtClean="0">
                <a:latin typeface="Consolas" pitchFamily="49" charset="0"/>
              </a:rPr>
              <a:t> temp &gt;= 100)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</a:rPr>
              <a:t>  System.out.println(</a:t>
            </a:r>
            <a:r>
              <a:rPr lang="ja-JP" altLang="en-US" sz="2000" smtClean="0">
                <a:latin typeface="Consolas" pitchFamily="49" charset="0"/>
              </a:rPr>
              <a:t>“</a:t>
            </a:r>
            <a:r>
              <a:rPr lang="en-US" altLang="ja-JP" sz="2000" smtClean="0">
                <a:latin typeface="Consolas" pitchFamily="49" charset="0"/>
              </a:rPr>
              <a:t>Not Liquid");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</a:rPr>
              <a:t>}</a:t>
            </a:r>
          </a:p>
        </p:txBody>
      </p:sp>
      <p:sp>
        <p:nvSpPr>
          <p:cNvPr id="83975" name="Content Placeholder 2"/>
          <p:cNvSpPr>
            <a:spLocks noGrp="1"/>
          </p:cNvSpPr>
          <p:nvPr>
            <p:ph idx="1"/>
          </p:nvPr>
        </p:nvSpPr>
        <p:spPr>
          <a:xfrm>
            <a:off x="5257800" y="2460625"/>
            <a:ext cx="3886200" cy="22860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Another form of </a:t>
            </a:r>
            <a:r>
              <a:rPr lang="ja-JP" altLang="en-US" sz="2800" smtClean="0"/>
              <a:t>‘</a:t>
            </a:r>
            <a:r>
              <a:rPr lang="en-US" altLang="ja-JP" sz="2800" smtClean="0"/>
              <a:t>range checking</a:t>
            </a:r>
            <a:r>
              <a:rPr lang="ja-JP" altLang="en-US" sz="2800" smtClean="0"/>
              <a:t>’</a:t>
            </a:r>
            <a:endParaRPr lang="en-US" altLang="ja-JP" sz="2800" smtClean="0"/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Checks if value is outside a range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Flowchart of the </a:t>
            </a:r>
            <a:r>
              <a:rPr lang="en-US" altLang="en-US" sz="36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altLang="en-US" sz="3600" smtClean="0">
                <a:ea typeface="ＭＳ Ｐゴシック" pitchFamily="34" charset="-128"/>
              </a:rPr>
              <a:t> statement</a:t>
            </a:r>
          </a:p>
        </p:txBody>
      </p:sp>
      <p:sp>
        <p:nvSpPr>
          <p:cNvPr id="4710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One of the two branches is executed once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True (</a:t>
            </a:r>
            <a:r>
              <a:rPr lang="en-US" alt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</a:t>
            </a:r>
            <a:r>
              <a:rPr lang="en-US" altLang="en-US" sz="2400" smtClean="0">
                <a:ea typeface="ＭＳ Ｐゴシック" pitchFamily="34" charset="-128"/>
              </a:rPr>
              <a:t>) branch 	or 	False (</a:t>
            </a:r>
            <a:r>
              <a:rPr lang="en-US" alt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else</a:t>
            </a:r>
            <a:r>
              <a:rPr lang="en-US" altLang="en-US" sz="2400" smtClean="0">
                <a:ea typeface="ＭＳ Ｐゴシック" pitchFamily="34" charset="-128"/>
              </a:rPr>
              <a:t>) branch</a:t>
            </a:r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8" y="2895600"/>
            <a:ext cx="33004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743200"/>
            <a:ext cx="4648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Boolean Operator Examples</a:t>
            </a:r>
          </a:p>
        </p:txBody>
      </p:sp>
      <p:pic>
        <p:nvPicPr>
          <p:cNvPr id="84995" name="Content Placeholder 1" descr="ch03_Tb5_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r="1479" b="124"/>
          <a:stretch>
            <a:fillRect/>
          </a:stretch>
        </p:blipFill>
        <p:spPr>
          <a:xfrm>
            <a:off x="304800" y="1143000"/>
            <a:ext cx="8610600" cy="51054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Boolean Operator Examples</a:t>
            </a:r>
          </a:p>
        </p:txBody>
      </p:sp>
      <p:pic>
        <p:nvPicPr>
          <p:cNvPr id="86021" name="Picture 1" descr="ch03_Tb5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534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2" descr="ch03_Tb5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20788"/>
            <a:ext cx="8610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Common Error </a:t>
            </a:r>
          </a:p>
        </p:txBody>
      </p:sp>
      <p:sp>
        <p:nvSpPr>
          <p:cNvPr id="87044" name="Content Placeholder 9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525963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Combining Multiple Relational Operators</a:t>
            </a:r>
          </a:p>
          <a:p>
            <a:pPr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This format is used in math, but not in Java!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It requires two comparisons:</a:t>
            </a: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This is also not allowed in Java: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This also requires two comparisons: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1828800"/>
            <a:ext cx="5867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(0 &lt;= temp &lt;= 100)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Syntax error!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38200" y="3352800"/>
            <a:ext cx="5867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(0 &lt;= temp &amp;&amp; temp &lt;= 100)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38200" y="4495800"/>
            <a:ext cx="5867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(input == 1 || 2)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Syntax error!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914400" y="5562600"/>
            <a:ext cx="5867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(input == 1 || input == 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Common Error </a:t>
            </a:r>
          </a:p>
        </p:txBody>
      </p:sp>
      <p:sp>
        <p:nvSpPr>
          <p:cNvPr id="2" name="Content Placeholder 9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ea typeface="ＭＳ Ｐゴシック" pitchFamily="34" charset="-128"/>
              </a:rPr>
              <a:t>Confusing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&amp;&amp;</a:t>
            </a:r>
            <a:r>
              <a:rPr lang="en-US" dirty="0" smtClean="0">
                <a:ea typeface="ＭＳ Ｐゴシック" pitchFamily="34" charset="-128"/>
              </a:rPr>
              <a:t> and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||</a:t>
            </a:r>
            <a:r>
              <a:rPr lang="en-US" dirty="0" smtClean="0">
                <a:ea typeface="ＭＳ Ｐゴシック" pitchFamily="34" charset="-128"/>
              </a:rPr>
              <a:t>Conditions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ＭＳ Ｐゴシック" pitchFamily="34" charset="-128"/>
              </a:rPr>
              <a:t>It is a surprisingly common error to confuse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&amp;&amp;</a:t>
            </a:r>
            <a:r>
              <a:rPr lang="en-US" dirty="0" smtClean="0">
                <a:ea typeface="ＭＳ Ｐゴシック" pitchFamily="34" charset="-128"/>
              </a:rPr>
              <a:t> and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||</a:t>
            </a:r>
            <a:r>
              <a:rPr lang="en-US" dirty="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conditions.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ＭＳ Ｐゴシック" pitchFamily="34" charset="-128"/>
              </a:rPr>
              <a:t>A value lies between 0 and 100 if it is at least 0 </a:t>
            </a:r>
            <a:r>
              <a:rPr lang="en-US" b="1" i="1" dirty="0" smtClean="0">
                <a:solidFill>
                  <a:srgbClr val="0033CC"/>
                </a:solidFill>
                <a:ea typeface="ＭＳ Ｐゴシック" pitchFamily="34" charset="-128"/>
              </a:rPr>
              <a:t>and</a:t>
            </a:r>
            <a:r>
              <a:rPr lang="en-US" dirty="0" smtClean="0">
                <a:ea typeface="ＭＳ Ｐゴシック" pitchFamily="34" charset="-128"/>
              </a:rPr>
              <a:t> at most 100.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ＭＳ Ｐゴシック" pitchFamily="34" charset="-128"/>
              </a:rPr>
              <a:t>It lies outside that range if it is less than 0 </a:t>
            </a:r>
            <a:r>
              <a:rPr lang="en-US" b="1" i="1" dirty="0" smtClean="0">
                <a:solidFill>
                  <a:srgbClr val="0033CC"/>
                </a:solidFill>
                <a:ea typeface="ＭＳ Ｐゴシック" pitchFamily="34" charset="-128"/>
              </a:rPr>
              <a:t>or</a:t>
            </a:r>
            <a:r>
              <a:rPr lang="en-US" dirty="0" smtClean="0">
                <a:ea typeface="ＭＳ Ｐゴシック" pitchFamily="34" charset="-128"/>
              </a:rPr>
              <a:t> greater than 100.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ＭＳ Ｐゴシック" pitchFamily="34" charset="-128"/>
              </a:rPr>
              <a:t>There is no golden rule; you just have to think carefully.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438400"/>
            <a:ext cx="4743450" cy="35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2438400"/>
            <a:ext cx="46482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&amp;&amp;</a:t>
            </a:r>
            <a:r>
              <a:rPr lang="en-US" sz="2000" kern="0" dirty="0">
                <a:latin typeface="Consolas" pitchFamily="49" charset="0"/>
              </a:rPr>
              <a:t> temp &lt; 100)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System.out.println("Liquid");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890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Short-Circuit Evaluation: 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&amp;&amp;</a:t>
            </a:r>
          </a:p>
        </p:txBody>
      </p:sp>
      <p:sp>
        <p:nvSpPr>
          <p:cNvPr id="8909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904288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Combined conditions are evaluated from left to right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If the left half of an </a:t>
            </a:r>
            <a:r>
              <a:rPr lang="en-US" altLang="en-US" sz="2400" i="1" smtClean="0">
                <a:ea typeface="ＭＳ Ｐゴシック" pitchFamily="34" charset="-128"/>
              </a:rPr>
              <a:t>and</a:t>
            </a:r>
            <a:r>
              <a:rPr lang="en-US" altLang="en-US" sz="2400" smtClean="0">
                <a:ea typeface="ＭＳ Ｐゴシック" pitchFamily="34" charset="-128"/>
              </a:rPr>
              <a:t> condition is false, why look further? </a:t>
            </a:r>
          </a:p>
          <a:p>
            <a:pPr lvl="1"/>
            <a:endParaRPr lang="en-US" altLang="en-US" sz="2400" smtClean="0">
              <a:ea typeface="ＭＳ Ｐゴシック" pitchFamily="34" charset="-128"/>
            </a:endParaRPr>
          </a:p>
          <a:p>
            <a:pPr lvl="1"/>
            <a:endParaRPr lang="en-US" altLang="en-US" sz="2400" smtClean="0">
              <a:ea typeface="ＭＳ Ｐゴシック" pitchFamily="34" charset="-128"/>
            </a:endParaRPr>
          </a:p>
          <a:p>
            <a:pPr lvl="1"/>
            <a:endParaRPr lang="en-US" altLang="en-US" sz="2400" smtClean="0">
              <a:ea typeface="ＭＳ Ｐゴシック" pitchFamily="34" charset="-128"/>
            </a:endParaRPr>
          </a:p>
          <a:p>
            <a:pPr lvl="1"/>
            <a:endParaRPr lang="en-US" altLang="en-US" sz="2400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z="2800" smtClean="0">
                <a:ea typeface="ＭＳ Ｐゴシック" pitchFamily="34" charset="-128"/>
              </a:rPr>
              <a:t>A useful example</a:t>
            </a:r>
            <a:r>
              <a:rPr lang="en-US" altLang="en-US" smtClean="0">
                <a:ea typeface="ＭＳ Ｐゴシック" pitchFamily="34" charset="-128"/>
              </a:rPr>
              <a:t>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924800" y="3429000"/>
            <a:ext cx="990600" cy="762000"/>
          </a:xfrm>
          <a:prstGeom prst="round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Done!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46063" y="5732463"/>
            <a:ext cx="62484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</a:t>
            </a:r>
            <a:r>
              <a:rPr lang="it-IT" sz="2000" kern="0" dirty="0">
                <a:latin typeface="Consolas" pitchFamily="49" charset="0"/>
              </a:rPr>
              <a:t>quantity &gt; 0 </a:t>
            </a:r>
            <a:r>
              <a:rPr lang="it-IT" sz="2000" kern="0" dirty="0">
                <a:solidFill>
                  <a:srgbClr val="0033CC"/>
                </a:solidFill>
                <a:latin typeface="Consolas" pitchFamily="49" charset="0"/>
              </a:rPr>
              <a:t>&amp;&amp;</a:t>
            </a:r>
            <a:r>
              <a:rPr lang="it-IT" sz="2000" kern="0" dirty="0">
                <a:latin typeface="Consolas" pitchFamily="49" charset="0"/>
              </a:rPr>
              <a:t> price / quantity &lt; 10</a:t>
            </a:r>
            <a:r>
              <a:rPr lang="en-US" sz="2000" kern="0" dirty="0">
                <a:latin typeface="Consolas" pitchFamily="49" charset="0"/>
              </a:rPr>
              <a:t>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752600"/>
            <a:ext cx="5257800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</a:rPr>
              <a:t>if (temp &lt;= 0 </a:t>
            </a:r>
            <a:r>
              <a:rPr lang="en-US" altLang="en-US" sz="2000" smtClean="0">
                <a:solidFill>
                  <a:srgbClr val="0033CC"/>
                </a:solidFill>
                <a:latin typeface="Consolas" pitchFamily="49" charset="0"/>
              </a:rPr>
              <a:t>||</a:t>
            </a:r>
            <a:r>
              <a:rPr lang="en-US" altLang="en-US" sz="2000" smtClean="0">
                <a:latin typeface="Consolas" pitchFamily="49" charset="0"/>
              </a:rPr>
              <a:t> temp &gt;= 100)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</a:rPr>
              <a:t>  System.out.println(</a:t>
            </a:r>
            <a:r>
              <a:rPr lang="ja-JP" altLang="en-US" sz="2000" smtClean="0">
                <a:latin typeface="Consolas" pitchFamily="49" charset="0"/>
              </a:rPr>
              <a:t>“</a:t>
            </a:r>
            <a:r>
              <a:rPr lang="en-US" altLang="ja-JP" sz="2000" smtClean="0">
                <a:latin typeface="Consolas" pitchFamily="49" charset="0"/>
              </a:rPr>
              <a:t>Not Liquid");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</a:rPr>
              <a:t>}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743200"/>
            <a:ext cx="529590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Short-Circuit Evaluation: 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||</a:t>
            </a:r>
          </a:p>
        </p:txBody>
      </p:sp>
      <p:sp>
        <p:nvSpPr>
          <p:cNvPr id="90117" name="Content Placeholder 2"/>
          <p:cNvSpPr>
            <a:spLocks noGrp="1"/>
          </p:cNvSpPr>
          <p:nvPr>
            <p:ph idx="1"/>
          </p:nvPr>
        </p:nvSpPr>
        <p:spPr>
          <a:xfrm>
            <a:off x="419100" y="1219200"/>
            <a:ext cx="8229600" cy="4525963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If the left half of the </a:t>
            </a:r>
            <a:r>
              <a:rPr lang="en-US" altLang="en-US" sz="2800" i="1" smtClean="0">
                <a:ea typeface="ＭＳ Ｐゴシック" pitchFamily="34" charset="-128"/>
              </a:rPr>
              <a:t>or</a:t>
            </a:r>
            <a:r>
              <a:rPr lang="en-US" altLang="en-US" sz="2800" smtClean="0">
                <a:ea typeface="ＭＳ Ｐゴシック" pitchFamily="34" charset="-128"/>
              </a:rPr>
              <a:t> is true, why look further?</a:t>
            </a:r>
          </a:p>
          <a:p>
            <a:endParaRPr lang="en-US" altLang="en-US" sz="2800" smtClean="0">
              <a:ea typeface="ＭＳ Ｐゴシック" pitchFamily="34" charset="-128"/>
            </a:endParaRPr>
          </a:p>
          <a:p>
            <a:endParaRPr lang="en-US" altLang="en-US" sz="2800" smtClean="0">
              <a:ea typeface="ＭＳ Ｐゴシック" pitchFamily="34" charset="-128"/>
            </a:endParaRPr>
          </a:p>
          <a:p>
            <a:endParaRPr lang="en-US" altLang="en-US" sz="2800" smtClean="0">
              <a:ea typeface="ＭＳ Ｐゴシック" pitchFamily="34" charset="-128"/>
            </a:endParaRPr>
          </a:p>
          <a:p>
            <a:endParaRPr lang="en-US" altLang="en-US" sz="2800" smtClean="0">
              <a:ea typeface="ＭＳ Ｐゴシック" pitchFamily="34" charset="-128"/>
            </a:endParaRPr>
          </a:p>
          <a:p>
            <a:r>
              <a:rPr lang="en-US" altLang="en-US" sz="2800" smtClean="0">
                <a:ea typeface="ＭＳ Ｐゴシック" pitchFamily="34" charset="-128"/>
              </a:rPr>
              <a:t>Java doesn</a:t>
            </a:r>
            <a:r>
              <a:rPr lang="en-US" altLang="ja-JP" sz="2800" smtClean="0"/>
              <a:t>’t!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Don</a:t>
            </a:r>
            <a:r>
              <a:rPr lang="en-US" altLang="ja-JP" sz="2800" smtClean="0"/>
              <a:t>’t do these second: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Assignment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Output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38600" y="5562600"/>
            <a:ext cx="990600" cy="762000"/>
          </a:xfrm>
          <a:prstGeom prst="round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Done!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08150"/>
            <a:ext cx="628967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Flowchart with only true branch</a:t>
            </a:r>
          </a:p>
        </p:txBody>
      </p:sp>
      <p:sp>
        <p:nvSpPr>
          <p:cNvPr id="48132" name="Content Placeholder 7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838200"/>
          </a:xfrm>
        </p:spPr>
        <p:txBody>
          <a:bodyPr/>
          <a:lstStyle/>
          <a:p>
            <a:r>
              <a:rPr lang="en-US" altLang="en-US" sz="2400" smtClean="0">
                <a:ea typeface="ＭＳ Ｐゴシック" pitchFamily="34" charset="-128"/>
              </a:rPr>
              <a:t>An </a:t>
            </a:r>
            <a:r>
              <a:rPr lang="en-US" alt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</a:t>
            </a:r>
            <a:r>
              <a:rPr lang="en-US" altLang="en-US" sz="2400" smtClean="0">
                <a:ea typeface="ＭＳ Ｐゴシック" pitchFamily="34" charset="-128"/>
              </a:rPr>
              <a:t> statement may not need a </a:t>
            </a:r>
            <a:r>
              <a:rPr lang="ja-JP" altLang="en-US" sz="2400" smtClean="0"/>
              <a:t>‘</a:t>
            </a:r>
            <a:r>
              <a:rPr lang="en-US" altLang="ja-JP" sz="2400" smtClean="0"/>
              <a:t>False</a:t>
            </a:r>
            <a:r>
              <a:rPr lang="ja-JP" altLang="en-US" sz="2400" smtClean="0"/>
              <a:t>’</a:t>
            </a:r>
            <a:r>
              <a:rPr lang="en-US" altLang="ja-JP" sz="2400" smtClean="0"/>
              <a:t> (</a:t>
            </a:r>
            <a:r>
              <a:rPr lang="en-US" altLang="ja-JP" sz="2400" smtClean="0">
                <a:solidFill>
                  <a:srgbClr val="C00000"/>
                </a:solidFill>
                <a:latin typeface="Consolas" pitchFamily="49" charset="0"/>
              </a:rPr>
              <a:t>else</a:t>
            </a:r>
            <a:r>
              <a:rPr lang="en-US" altLang="ja-JP" sz="2400" smtClean="0"/>
              <a:t>) branch</a:t>
            </a:r>
            <a:endParaRPr lang="en-US" altLang="en-US" sz="2000" smtClean="0">
              <a:ea typeface="ＭＳ Ｐゴシック" pitchFamily="34" charset="-128"/>
            </a:endParaRPr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971800"/>
            <a:ext cx="36703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altLang="en-US" smtClean="0">
                <a:ea typeface="ＭＳ Ｐゴシック" pitchFamily="34" charset="-128"/>
              </a:rPr>
              <a:t> statement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25" y="1143000"/>
            <a:ext cx="82581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 Black" pitchFamily="34" charset="0"/>
                <a:ea typeface="ＭＳ Ｐゴシック" pitchFamily="34" charset="-128"/>
              </a:rPr>
              <a:t>ElevatorSimulation.java</a:t>
            </a:r>
          </a:p>
        </p:txBody>
      </p:sp>
      <p:sp>
        <p:nvSpPr>
          <p:cNvPr id="501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6019800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91000"/>
            <a:ext cx="48958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Tips On Using Braces</a:t>
            </a:r>
          </a:p>
        </p:txBody>
      </p:sp>
      <p:sp>
        <p:nvSpPr>
          <p:cNvPr id="51203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Line up all pairs of braces vertically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Lined up			Not aligned (saves lines)</a:t>
            </a:r>
          </a:p>
          <a:p>
            <a:endParaRPr lang="en-US" altLang="en-US" sz="2800" smtClean="0">
              <a:ea typeface="ＭＳ Ｐゴシック" pitchFamily="34" charset="-128"/>
            </a:endParaRPr>
          </a:p>
          <a:p>
            <a:endParaRPr lang="en-US" altLang="en-US" sz="2800" smtClean="0">
              <a:ea typeface="ＭＳ Ｐゴシック" pitchFamily="34" charset="-128"/>
            </a:endParaRPr>
          </a:p>
          <a:p>
            <a:endParaRPr lang="en-US" altLang="en-US" sz="2000" smtClean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itchFamily="34" charset="-128"/>
              </a:rPr>
              <a:t>Always use braces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Although single statement clauses do not require them</a:t>
            </a:r>
            <a:endParaRPr lang="en-US" altLang="en-US" sz="1600" smtClean="0">
              <a:ea typeface="ＭＳ Ｐゴシック" pitchFamily="34" charset="-128"/>
            </a:endParaRPr>
          </a:p>
        </p:txBody>
      </p:sp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2438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19600"/>
            <a:ext cx="2549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246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19600"/>
            <a:ext cx="2362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3287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0" name="TextBox 6"/>
          <p:cNvSpPr txBox="1">
            <a:spLocks noChangeArrowheads="1"/>
          </p:cNvSpPr>
          <p:nvPr/>
        </p:nvSpPr>
        <p:spPr bwMode="auto">
          <a:xfrm>
            <a:off x="3352800" y="5334000"/>
            <a:ext cx="43434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Most programmer</a:t>
            </a:r>
            <a:r>
              <a:rPr lang="ja-JP" altLang="en-US" sz="2000">
                <a:latin typeface="Arial" charset="0"/>
                <a:cs typeface="Arial" charset="0"/>
              </a:rPr>
              <a:t>’</a:t>
            </a:r>
            <a:r>
              <a:rPr lang="en-US" altLang="ja-JP" sz="2000">
                <a:latin typeface="Arial" charset="0"/>
                <a:cs typeface="Arial" charset="0"/>
              </a:rPr>
              <a:t>s editors have a tool to align matching braces.</a:t>
            </a:r>
            <a:endParaRPr lang="en-US" altLang="en-US" sz="20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Tips on indenting blocks</a:t>
            </a:r>
          </a:p>
        </p:txBody>
      </p:sp>
      <p:sp>
        <p:nvSpPr>
          <p:cNvPr id="5222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Use Tab to indent a consistent number of spaces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19375"/>
            <a:ext cx="39624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TextBox 10"/>
          <p:cNvSpPr txBox="1">
            <a:spLocks noChangeArrowheads="1"/>
          </p:cNvSpPr>
          <p:nvPr/>
        </p:nvSpPr>
        <p:spPr bwMode="auto">
          <a:xfrm>
            <a:off x="4648200" y="4724400"/>
            <a:ext cx="4038600" cy="132397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This is referred to as </a:t>
            </a:r>
            <a:r>
              <a:rPr lang="ja-JP" altLang="en-US" sz="2000">
                <a:latin typeface="Arial" charset="0"/>
                <a:cs typeface="Arial" charset="0"/>
              </a:rPr>
              <a:t>‘</a:t>
            </a:r>
            <a:r>
              <a:rPr lang="en-US" altLang="ja-JP" sz="2000">
                <a:latin typeface="Arial" charset="0"/>
                <a:cs typeface="Arial" charset="0"/>
              </a:rPr>
              <a:t>block- structured</a:t>
            </a:r>
            <a:r>
              <a:rPr lang="ja-JP" altLang="en-US" sz="2000">
                <a:latin typeface="Arial" charset="0"/>
                <a:cs typeface="Arial" charset="0"/>
              </a:rPr>
              <a:t>’</a:t>
            </a:r>
            <a:r>
              <a:rPr lang="en-US" altLang="ja-JP" sz="2000">
                <a:latin typeface="Arial" charset="0"/>
                <a:cs typeface="Arial" charset="0"/>
              </a:rPr>
              <a:t> code.  Indenting consistently makes code much </a:t>
            </a:r>
            <a:br>
              <a:rPr lang="en-US" altLang="ja-JP" sz="2000">
                <a:latin typeface="Arial" charset="0"/>
                <a:cs typeface="Arial" charset="0"/>
              </a:rPr>
            </a:br>
            <a:r>
              <a:rPr lang="en-US" altLang="ja-JP" sz="2000">
                <a:latin typeface="Arial" charset="0"/>
                <a:cs typeface="Arial" charset="0"/>
              </a:rPr>
              <a:t>easier for humans to follow.</a:t>
            </a:r>
            <a:endParaRPr lang="en-US" altLang="en-US" sz="20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522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08225"/>
            <a:ext cx="259080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6ED2-5225-413E-AECB-4CFB12D321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2253</Words>
  <Application>Microsoft Office PowerPoint</Application>
  <PresentationFormat>On-screen Show (4:3)</PresentationFormat>
  <Paragraphs>479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Java Statements and Expressions</vt:lpstr>
      <vt:lpstr>Block Statements</vt:lpstr>
      <vt:lpstr>The if Statement</vt:lpstr>
      <vt:lpstr>Flowchart of the if statement</vt:lpstr>
      <vt:lpstr>Flowchart with only true branch</vt:lpstr>
      <vt:lpstr>The if statement</vt:lpstr>
      <vt:lpstr>ElevatorSimulation.java</vt:lpstr>
      <vt:lpstr>Tips On Using Braces</vt:lpstr>
      <vt:lpstr>Tips on indenting blocks</vt:lpstr>
      <vt:lpstr>Common Error </vt:lpstr>
      <vt:lpstr>The Conditional Operator</vt:lpstr>
      <vt:lpstr>Comparing Numbers and Strings</vt:lpstr>
      <vt:lpstr>Comparisons</vt:lpstr>
      <vt:lpstr>Operator Precedence</vt:lpstr>
      <vt:lpstr>Relational Operator Use (1)</vt:lpstr>
      <vt:lpstr>Relational Operator Use (2)</vt:lpstr>
      <vt:lpstr>Common Error </vt:lpstr>
      <vt:lpstr>The use of EPSILON</vt:lpstr>
      <vt:lpstr>Common Error </vt:lpstr>
      <vt:lpstr>Implementing an if Statement</vt:lpstr>
      <vt:lpstr>Implementing an if Statement (cont.)</vt:lpstr>
      <vt:lpstr>Implemented Example</vt:lpstr>
      <vt:lpstr>Multiple Alternatives</vt:lpstr>
      <vt:lpstr>Flowchart of Multiway branching</vt:lpstr>
      <vt:lpstr>if, else if multiway branching</vt:lpstr>
      <vt:lpstr>What is wrong with this code?</vt:lpstr>
      <vt:lpstr>Another way to multiway branch</vt:lpstr>
      <vt:lpstr>Nested Branches</vt:lpstr>
      <vt:lpstr>Flowchart of a Nested if</vt:lpstr>
      <vt:lpstr>Tax Example:  Nested ifs</vt:lpstr>
      <vt:lpstr>Flowchart for Tax Example</vt:lpstr>
      <vt:lpstr>Common Error </vt:lpstr>
      <vt:lpstr>Enumerated Types</vt:lpstr>
      <vt:lpstr>Boolean Variables</vt:lpstr>
      <vt:lpstr>Combined Conditions:  &amp;&amp;</vt:lpstr>
      <vt:lpstr>Combined Conditions:  ||</vt:lpstr>
      <vt:lpstr>The not Operator:  !</vt:lpstr>
      <vt:lpstr>and Flowchart</vt:lpstr>
      <vt:lpstr>or Flowchart</vt:lpstr>
      <vt:lpstr>Boolean Operator Examples</vt:lpstr>
      <vt:lpstr>Boolean Operator Examples</vt:lpstr>
      <vt:lpstr>Common Error </vt:lpstr>
      <vt:lpstr>Common Error </vt:lpstr>
      <vt:lpstr>Short-Circuit Evaluation:  &amp;&amp;</vt:lpstr>
      <vt:lpstr>Short-Circuit Evaluation:  ||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Statements and Expressions</dc:title>
  <dc:creator>Shahnam Mirzaei</dc:creator>
  <cp:lastModifiedBy>amir_hallajpour@hotmail.com</cp:lastModifiedBy>
  <cp:revision>4</cp:revision>
  <dcterms:created xsi:type="dcterms:W3CDTF">2015-02-03T05:57:10Z</dcterms:created>
  <dcterms:modified xsi:type="dcterms:W3CDTF">2015-04-05T22:56:08Z</dcterms:modified>
</cp:coreProperties>
</file>