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2" d="100"/>
          <a:sy n="72" d="100"/>
        </p:scale>
        <p:origin x="-1085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0BC39-418D-41CB-B834-EDE7F77BA238}" type="datetimeFigureOut">
              <a:rPr lang="en-US" smtClean="0"/>
              <a:t>4/5/2015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11D4F-849D-40B3-B202-54E581F36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54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41F3-2500-4ACF-9B96-02752BC4AB02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697D-DC85-4FA0-AB0D-CEB933EA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6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ECAD-E8D8-450E-87C3-D17FF9900402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697D-DC85-4FA0-AB0D-CEB933EA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0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4C1ED-5D33-4AA0-B102-093DAD768273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697D-DC85-4FA0-AB0D-CEB933EA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7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4E87-3817-45D7-84F7-1142AC96AC63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697D-DC85-4FA0-AB0D-CEB933EA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0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024CA-33F8-475B-B661-2C878AF3A1A6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697D-DC85-4FA0-AB0D-CEB933EA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6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7B3D-AB17-4EB8-BDAB-17AA876E842D}" type="datetime1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697D-DC85-4FA0-AB0D-CEB933EA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5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0BF9-195C-471A-82FB-F76A0DD966F7}" type="datetime1">
              <a:rPr lang="en-US" smtClean="0"/>
              <a:t>4/5/2015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697D-DC85-4FA0-AB0D-CEB933EA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9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EB99-C55D-4BA7-8182-6732167403CB}" type="datetime1">
              <a:rPr lang="en-US" smtClean="0"/>
              <a:t>4/5/2015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697D-DC85-4FA0-AB0D-CEB933EA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2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1B39-E83F-41FA-A49B-B05318A581AE}" type="datetime1">
              <a:rPr lang="en-US" smtClean="0"/>
              <a:t>4/5/2015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697D-DC85-4FA0-AB0D-CEB933EA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2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33FD-FE61-45DE-BDD3-FAA483F9D47B}" type="datetime1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697D-DC85-4FA0-AB0D-CEB933EA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6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2227-D1BC-46CA-994C-65F6ACEFE3B7}" type="datetime1">
              <a:rPr lang="en-US" smtClean="0"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697D-DC85-4FA0-AB0D-CEB933EA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0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8B599-344D-4983-973D-C2936A5CC9FB}" type="datetime1">
              <a:rPr lang="en-US" smtClean="0"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9697D-DC85-4FA0-AB0D-CEB933EA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8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Variables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ＭＳ Ｐゴシック" pitchFamily="34" charset="-128"/>
              </a:rPr>
              <a:t>Most computer programs hold temporary values in named storage locations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dirty="0" smtClean="0">
                <a:ea typeface="ＭＳ Ｐゴシック" pitchFamily="34" charset="-128"/>
              </a:rPr>
              <a:t>Programmers name them for easy access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ＭＳ Ｐゴシック" pitchFamily="34" charset="-128"/>
              </a:rPr>
              <a:t>There are many different types (sizes) of storage to hold different things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ＭＳ Ｐゴシック" pitchFamily="34" charset="-128"/>
              </a:rPr>
              <a:t>You </a:t>
            </a:r>
            <a:r>
              <a:rPr lang="ja-JP" altLang="en-US" dirty="0" smtClean="0"/>
              <a:t>‘</a:t>
            </a:r>
            <a:r>
              <a:rPr lang="en-US" altLang="ja-JP" dirty="0" smtClean="0"/>
              <a:t>declare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a variable by telling the compiler: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dirty="0" smtClean="0">
                <a:ea typeface="ＭＳ Ｐゴシック" pitchFamily="34" charset="-128"/>
              </a:rPr>
              <a:t>What type (size) of variable you need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dirty="0" smtClean="0">
                <a:ea typeface="ＭＳ Ｐゴシック" pitchFamily="34" charset="-128"/>
              </a:rPr>
              <a:t>What name you will use to refer to it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dirty="0" smtClean="0"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2800" dirty="0" smtClean="0"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280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697D-DC85-4FA0-AB0D-CEB933EA03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7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Naming Variables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45720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ＭＳ Ｐゴシック" pitchFamily="34" charset="-128"/>
              </a:rPr>
              <a:t>Name should describe the purpose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ja-JP" altLang="en-US" dirty="0" smtClean="0"/>
              <a:t>‘</a:t>
            </a:r>
            <a:r>
              <a:rPr lang="en-US" altLang="ja-JP" dirty="0" err="1" smtClean="0">
                <a:latin typeface="Consolas" pitchFamily="49" charset="0"/>
                <a:cs typeface="Consolas" pitchFamily="49" charset="0"/>
              </a:rPr>
              <a:t>canVolume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is better than </a:t>
            </a:r>
            <a:r>
              <a:rPr lang="ja-JP" altLang="en-US" dirty="0" smtClean="0"/>
              <a:t>‘</a:t>
            </a:r>
            <a:r>
              <a:rPr lang="en-US" altLang="ja-JP" dirty="0" smtClean="0">
                <a:latin typeface="Consolas" pitchFamily="49" charset="0"/>
                <a:cs typeface="Consolas" pitchFamily="49" charset="0"/>
              </a:rPr>
              <a:t>cv</a:t>
            </a:r>
            <a:r>
              <a:rPr lang="ja-JP" altLang="en-US" dirty="0" smtClean="0"/>
              <a:t>’</a:t>
            </a:r>
            <a:endParaRPr lang="en-US" altLang="ja-JP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ea typeface="ＭＳ Ｐゴシック" pitchFamily="34" charset="-128"/>
              </a:rPr>
              <a:t>Use These Simple Rules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1) Variable names must start with a letter or the 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underscore ( _ ) character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Continue with letters (upper or lower case), digits or the underscore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2) You cannot use other symbols (? or %...) and spaces are not permitted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3) Separate words with </a:t>
            </a:r>
            <a:r>
              <a:rPr lang="ja-JP" altLang="en-US" sz="2400" dirty="0" smtClean="0"/>
              <a:t>‘</a:t>
            </a:r>
            <a:r>
              <a:rPr lang="en-US" altLang="ja-JP" sz="2400" dirty="0" err="1" smtClean="0"/>
              <a:t>camelHump</a:t>
            </a:r>
            <a:r>
              <a:rPr lang="ja-JP" altLang="en-US" sz="2400" dirty="0" smtClean="0"/>
              <a:t>’</a:t>
            </a:r>
            <a:r>
              <a:rPr lang="en-US" altLang="ja-JP" sz="2400" dirty="0" smtClean="0"/>
              <a:t> notation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Use upper case letters to signify word boundaries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400" dirty="0" smtClean="0">
                <a:ea typeface="ＭＳ Ｐゴシック" pitchFamily="34" charset="-128"/>
              </a:rPr>
              <a:t>4) Don</a:t>
            </a:r>
            <a:r>
              <a:rPr lang="ja-JP" altLang="en-US" sz="2400" dirty="0" smtClean="0"/>
              <a:t>’</a:t>
            </a:r>
            <a:r>
              <a:rPr lang="en-US" altLang="ja-JP" sz="2400" dirty="0" smtClean="0"/>
              <a:t>t use reserved </a:t>
            </a:r>
            <a:r>
              <a:rPr lang="ja-JP" altLang="en-US" sz="2400" dirty="0" smtClean="0"/>
              <a:t>‘</a:t>
            </a:r>
            <a:r>
              <a:rPr lang="en-US" altLang="ja-JP" sz="2400" dirty="0" smtClean="0"/>
              <a:t>Java</a:t>
            </a:r>
            <a:r>
              <a:rPr lang="ja-JP" altLang="en-US" sz="2400" dirty="0" smtClean="0"/>
              <a:t>’</a:t>
            </a:r>
            <a:r>
              <a:rPr lang="en-US" altLang="ja-JP" sz="2400" dirty="0" smtClean="0"/>
              <a:t> words (see Appendix C)</a:t>
            </a:r>
            <a:endParaRPr lang="en-US" altLang="en-US" sz="2400" dirty="0" smtClean="0">
              <a:ea typeface="ＭＳ Ｐゴシック" pitchFamily="34" charset="-128"/>
            </a:endParaRPr>
          </a:p>
        </p:txBody>
      </p:sp>
      <p:pic>
        <p:nvPicPr>
          <p:cNvPr id="1229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28600"/>
            <a:ext cx="1524000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697D-DC85-4FA0-AB0D-CEB933EA03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3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Variable Names in Java</a:t>
            </a:r>
          </a:p>
        </p:txBody>
      </p:sp>
      <p:sp>
        <p:nvSpPr>
          <p:cNvPr id="13315" name="Content Placeholder 9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838200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Legal and illegal variable names</a:t>
            </a:r>
          </a:p>
        </p:txBody>
      </p:sp>
      <p:pic>
        <p:nvPicPr>
          <p:cNvPr id="1331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661400" cy="41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697D-DC85-4FA0-AB0D-CEB933EA03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9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The Assignment Statement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altLang="en-US" smtClean="0">
                <a:ea typeface="ＭＳ Ｐゴシック" pitchFamily="34" charset="-128"/>
              </a:rPr>
              <a:t>Use the </a:t>
            </a:r>
            <a:r>
              <a:rPr lang="ja-JP" altLang="en-US" smtClean="0"/>
              <a:t>‘</a:t>
            </a:r>
            <a:r>
              <a:rPr lang="en-US" altLang="ja-JP" smtClean="0"/>
              <a:t>assignment statement</a:t>
            </a:r>
            <a:r>
              <a:rPr lang="ja-JP" altLang="en-US" smtClean="0"/>
              <a:t>’</a:t>
            </a:r>
            <a:r>
              <a:rPr lang="en-US" altLang="ja-JP" smtClean="0"/>
              <a:t> ( with an '</a:t>
            </a:r>
            <a:r>
              <a:rPr lang="en-US" altLang="ja-JP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ja-JP" smtClean="0"/>
              <a:t>' ) to place a new value into a variable</a:t>
            </a:r>
          </a:p>
          <a:p>
            <a:pPr lvl="1">
              <a:spcBef>
                <a:spcPts val="400"/>
              </a:spcBef>
              <a:buFont typeface="Wingdings" pitchFamily="2" charset="2"/>
              <a:buNone/>
            </a:pPr>
            <a:r>
              <a:rPr lang="en-US" altLang="en-US" sz="2400" smtClean="0">
                <a:latin typeface="Consolas" pitchFamily="49" charset="0"/>
                <a:ea typeface="ＭＳ Ｐゴシック" pitchFamily="34" charset="-128"/>
              </a:rPr>
              <a:t>int cansPerPack = 6;   // declare &amp; initialize</a:t>
            </a:r>
          </a:p>
          <a:p>
            <a:pPr lvl="1">
              <a:spcBef>
                <a:spcPts val="400"/>
              </a:spcBef>
              <a:buFont typeface="Wingdings" pitchFamily="2" charset="2"/>
              <a:buNone/>
            </a:pPr>
            <a:r>
              <a:rPr lang="en-US" altLang="en-US" sz="2400" smtClean="0">
                <a:latin typeface="Consolas" pitchFamily="49" charset="0"/>
                <a:ea typeface="ＭＳ Ｐゴシック" pitchFamily="34" charset="-128"/>
              </a:rPr>
              <a:t>cansPerPack = 8; 	    // assignment</a:t>
            </a:r>
            <a:endParaRPr lang="en-US" altLang="en-US" sz="2400" smtClean="0">
              <a:ea typeface="ＭＳ Ｐゴシック" pitchFamily="34" charset="-128"/>
            </a:endParaRPr>
          </a:p>
          <a:p>
            <a:pPr>
              <a:spcBef>
                <a:spcPts val="400"/>
              </a:spcBef>
            </a:pPr>
            <a:r>
              <a:rPr lang="en-US" altLang="en-US" smtClean="0">
                <a:ea typeface="ＭＳ Ｐゴシック" pitchFamily="34" charset="-128"/>
              </a:rPr>
              <a:t>Beware:  The </a:t>
            </a:r>
            <a:r>
              <a:rPr lang="en-US" altLang="en-US" b="1" smtClean="0">
                <a:ea typeface="ＭＳ Ｐゴシック" pitchFamily="34" charset="-128"/>
              </a:rPr>
              <a:t>=</a:t>
            </a:r>
            <a:r>
              <a:rPr lang="en-US" altLang="en-US" smtClean="0">
                <a:ea typeface="ＭＳ Ｐゴシック" pitchFamily="34" charset="-128"/>
              </a:rPr>
              <a:t> sign is</a:t>
            </a:r>
            <a:r>
              <a:rPr lang="en-US" altLang="en-US" b="1" smtClean="0">
                <a:ea typeface="ＭＳ Ｐゴシック" pitchFamily="34" charset="-128"/>
              </a:rPr>
              <a:t> NOT </a:t>
            </a:r>
            <a:r>
              <a:rPr lang="en-US" altLang="en-US" smtClean="0">
                <a:ea typeface="ＭＳ Ｐゴシック" pitchFamily="34" charset="-128"/>
              </a:rPr>
              <a:t>used for comparison:</a:t>
            </a:r>
          </a:p>
          <a:p>
            <a:pPr lvl="1">
              <a:spcBef>
                <a:spcPts val="400"/>
              </a:spcBef>
            </a:pPr>
            <a:r>
              <a:rPr lang="en-US" altLang="en-US" smtClean="0">
                <a:ea typeface="ＭＳ Ｐゴシック" pitchFamily="34" charset="-128"/>
              </a:rPr>
              <a:t>It copies the value on the right side into the variable on the left side</a:t>
            </a:r>
          </a:p>
          <a:p>
            <a:pPr lvl="1">
              <a:spcBef>
                <a:spcPts val="400"/>
              </a:spcBef>
            </a:pPr>
            <a:r>
              <a:rPr lang="en-US" altLang="en-US" smtClean="0">
                <a:ea typeface="ＭＳ Ｐゴシック" pitchFamily="34" charset="-128"/>
              </a:rPr>
              <a:t>You will learn about the comparison operator in the next chapter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697D-DC85-4FA0-AB0D-CEB933EA03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Assignment Syntax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373063" y="1371600"/>
            <a:ext cx="8458200" cy="7620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ＭＳ Ｐゴシック" pitchFamily="34" charset="-128"/>
              </a:rPr>
              <a:t>The value on the right of the </a:t>
            </a:r>
            <a:r>
              <a:rPr lang="en-US" altLang="ja-JP" dirty="0" smtClean="0"/>
              <a:t>'=' sign is copied to the variable on the left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pic>
        <p:nvPicPr>
          <p:cNvPr id="245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8" y="2498725"/>
            <a:ext cx="8429625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697D-DC85-4FA0-AB0D-CEB933EA03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4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Updating a Variable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04800" y="3048000"/>
            <a:ext cx="8458200" cy="31242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Step by Step:</a:t>
            </a:r>
          </a:p>
          <a:p>
            <a:pPr marL="342900" lvl="1" indent="-342900" fontAlgn="auto">
              <a:spcAft>
                <a:spcPts val="0"/>
              </a:spcAft>
              <a:buSzPct val="60000"/>
              <a:buFont typeface="Wingdings" pitchFamily="2" charset="2"/>
              <a:buNone/>
              <a:defRPr/>
            </a:pPr>
            <a:r>
              <a:rPr lang="en-US" sz="2400" dirty="0" smtClean="0">
                <a:latin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</a:rPr>
              <a:t>totalVolume</a:t>
            </a:r>
            <a:r>
              <a:rPr lang="en-US" sz="2400" dirty="0" smtClean="0">
                <a:latin typeface="Consolas" pitchFamily="49" charset="0"/>
              </a:rPr>
              <a:t> = </a:t>
            </a:r>
            <a:r>
              <a:rPr lang="en-US" sz="2400" dirty="0" err="1" smtClean="0">
                <a:latin typeface="Consolas" pitchFamily="49" charset="0"/>
              </a:rPr>
              <a:t>totalVolume</a:t>
            </a:r>
            <a:r>
              <a:rPr lang="en-US" sz="2400" dirty="0" smtClean="0">
                <a:latin typeface="Consolas" pitchFamily="49" charset="0"/>
              </a:rPr>
              <a:t> + 2; 	</a:t>
            </a:r>
            <a:endParaRPr lang="en-US" sz="2400" dirty="0" smtClean="0"/>
          </a:p>
          <a:p>
            <a:pPr marL="514350" indent="-514350" fontAlgn="auto"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en-US" sz="2800" dirty="0" smtClean="0"/>
              <a:t>Calculate the right hand side of the assignment 	Find the value of </a:t>
            </a:r>
            <a:r>
              <a:rPr lang="en-US" sz="2800" dirty="0" err="1" smtClean="0">
                <a:latin typeface="Consolas"/>
                <a:cs typeface="Consolas"/>
              </a:rPr>
              <a:t>totalVolume</a:t>
            </a:r>
            <a:r>
              <a:rPr lang="en-US" sz="2800" dirty="0" smtClean="0"/>
              <a:t>, and add 2 to it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36698" y="5029200"/>
            <a:ext cx="845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spcBef>
                <a:spcPct val="20000"/>
              </a:spcBef>
              <a:buClr>
                <a:srgbClr val="835E01"/>
              </a:buClr>
              <a:buSzPct val="100000"/>
              <a:buFont typeface="+mj-lt"/>
              <a:buAutoNum type="arabicPeriod" startAt="2"/>
              <a:defRPr/>
            </a:pPr>
            <a:r>
              <a:rPr lang="en-US" sz="2800" kern="0" dirty="0">
                <a:latin typeface="+mn-lt"/>
              </a:rPr>
              <a:t>Store the result in the variable named on the left side of the assignment operator (</a:t>
            </a:r>
            <a:r>
              <a:rPr lang="en-US" sz="2800" kern="0" dirty="0" err="1">
                <a:latin typeface="Consolas"/>
                <a:cs typeface="Consolas"/>
              </a:rPr>
              <a:t>totalVolume</a:t>
            </a:r>
            <a:r>
              <a:rPr lang="en-US" sz="2800" kern="0" dirty="0">
                <a:latin typeface="+mn-lt"/>
              </a:rPr>
              <a:t> in this case)</a:t>
            </a:r>
          </a:p>
        </p:txBody>
      </p:sp>
      <p:pic>
        <p:nvPicPr>
          <p:cNvPr id="2560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295400"/>
            <a:ext cx="539115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6575" y="1138238"/>
            <a:ext cx="5429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697D-DC85-4FA0-AB0D-CEB933EA03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0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Constants</a:t>
            </a:r>
          </a:p>
        </p:txBody>
      </p:sp>
      <p:sp>
        <p:nvSpPr>
          <p:cNvPr id="18435" name="Content Placeholder 9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51054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When a variable is defined with the reserved word 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final</a:t>
            </a:r>
            <a:r>
              <a:rPr lang="en-US" sz="2800" dirty="0" smtClean="0"/>
              <a:t>, its value can never be changed</a:t>
            </a:r>
          </a:p>
          <a:p>
            <a:pPr marL="0" indent="0" fontAlgn="auto">
              <a:spcBef>
                <a:spcPts val="2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dirty="0">
                <a:latin typeface="Consolas" pitchFamily="49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</a:rPr>
              <a:t>final</a:t>
            </a:r>
            <a:r>
              <a:rPr lang="en-US" sz="2400" dirty="0" smtClean="0">
                <a:latin typeface="Consolas" pitchFamily="49" charset="0"/>
              </a:rPr>
              <a:t> double BOTTLE_VOLUME = 2;</a:t>
            </a:r>
          </a:p>
          <a:p>
            <a:pPr fontAlgn="auto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It is good style to use named constants to explain numerical values to be used in calculations  </a:t>
            </a:r>
          </a:p>
          <a:p>
            <a:pPr lvl="1" fontAlgn="auto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2400" dirty="0" smtClean="0"/>
              <a:t>Which is clearer?</a:t>
            </a:r>
          </a:p>
          <a:p>
            <a:pPr marL="914400" lvl="2" indent="0" fontAlgn="auto"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double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totalVolume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bottles * 2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914400" lvl="2" indent="0" fontAlgn="auto"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double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totalVolume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bottles * BOTTLE_VOLUME;</a:t>
            </a:r>
            <a:endParaRPr lang="en-US" sz="7200" dirty="0" smtClean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fontAlgn="auto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A programmer reading the first statement may not understand the significance of the 2  </a:t>
            </a:r>
          </a:p>
          <a:p>
            <a:pPr fontAlgn="auto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Also, if the constant is used in multiple places and needs to be changed, only the initialization changes</a:t>
            </a:r>
          </a:p>
          <a:p>
            <a:pPr lvl="1" fontAlgn="auto">
              <a:spcBef>
                <a:spcPts val="2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latin typeface="Consolas" pitchFamily="49" charset="0"/>
              </a:rPr>
              <a:t>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697D-DC85-4FA0-AB0D-CEB933EA03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Constant Declaration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412750" y="4419600"/>
            <a:ext cx="8458200" cy="9906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mtClean="0">
                <a:ea typeface="ＭＳ Ｐゴシック" pitchFamily="34" charset="-128"/>
              </a:rPr>
              <a:t>It is customary (not required) to use all UPPER_CASE letters for constants</a:t>
            </a:r>
          </a:p>
        </p:txBody>
      </p:sp>
      <p:pic>
        <p:nvPicPr>
          <p:cNvPr id="27654" name="Picture 2"/>
          <p:cNvPicPr>
            <a:picLocks noChangeAspect="1" noChangeArrowheads="1"/>
          </p:cNvPicPr>
          <p:nvPr/>
        </p:nvPicPr>
        <p:blipFill>
          <a:blip r:embed="rId3"/>
          <a:srcRect r="78020"/>
          <a:stretch>
            <a:fillRect/>
          </a:stretch>
        </p:blipFill>
        <p:spPr bwMode="auto">
          <a:xfrm>
            <a:off x="439738" y="1143000"/>
            <a:ext cx="25971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3"/>
          <a:srcRect l="27911"/>
          <a:stretch>
            <a:fillRect/>
          </a:stretch>
        </p:blipFill>
        <p:spPr bwMode="auto">
          <a:xfrm>
            <a:off x="457200" y="2362200"/>
            <a:ext cx="8520113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697D-DC85-4FA0-AB0D-CEB933EA03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Java Comments</a:t>
            </a:r>
          </a:p>
        </p:txBody>
      </p:sp>
      <p:sp>
        <p:nvSpPr>
          <p:cNvPr id="50178" name="Content Placeholder 9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48768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mtClean="0">
                <a:ea typeface="ＭＳ Ｐゴシック" pitchFamily="34" charset="-128"/>
              </a:rPr>
              <a:t>There are three forms of comments:</a:t>
            </a:r>
            <a:endParaRPr lang="en-US" altLang="en-US" sz="2800" smtClean="0">
              <a:ea typeface="ＭＳ Ｐゴシック" pitchFamily="34" charset="-128"/>
            </a:endParaRPr>
          </a:p>
          <a:p>
            <a:pPr marL="457200" lvl="1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1:  </a:t>
            </a:r>
            <a:r>
              <a:rPr lang="en-US" altLang="en-US" sz="24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//</a:t>
            </a:r>
            <a:r>
              <a:rPr lang="en-US" altLang="en-US" sz="2400" smtClean="0">
                <a:ea typeface="ＭＳ Ｐゴシック" pitchFamily="34" charset="-128"/>
              </a:rPr>
              <a:t> </a:t>
            </a:r>
            <a:r>
              <a:rPr lang="en-US" altLang="en-US" sz="2400" smtClean="0">
                <a:solidFill>
                  <a:srgbClr val="0033CC"/>
                </a:solidFill>
                <a:ea typeface="ＭＳ Ｐゴシック" pitchFamily="34" charset="-128"/>
              </a:rPr>
              <a:t>single line (or rest of line to right) </a:t>
            </a:r>
          </a:p>
          <a:p>
            <a:pPr marL="457200" lvl="1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2:  </a:t>
            </a:r>
            <a:r>
              <a:rPr lang="en-US" altLang="en-US" sz="24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/* </a:t>
            </a:r>
          </a:p>
          <a:p>
            <a:pPr marL="457200" lvl="1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4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     </a:t>
            </a:r>
            <a:r>
              <a:rPr lang="en-US" altLang="en-US" sz="2400" smtClean="0">
                <a:solidFill>
                  <a:srgbClr val="0033CC"/>
                </a:solidFill>
                <a:ea typeface="ＭＳ Ｐゴシック" pitchFamily="34" charset="-128"/>
              </a:rPr>
              <a:t>multi-line – all comment until matching</a:t>
            </a:r>
            <a:endParaRPr lang="en-US" altLang="en-US" sz="2400" smtClean="0">
              <a:solidFill>
                <a:srgbClr val="0033CC"/>
              </a:solidFill>
              <a:latin typeface="Consolas" pitchFamily="49" charset="0"/>
              <a:ea typeface="ＭＳ Ｐゴシック" pitchFamily="34" charset="-128"/>
            </a:endParaRPr>
          </a:p>
          <a:p>
            <a:pPr marL="457200" lvl="1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4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   */</a:t>
            </a:r>
            <a:endParaRPr lang="en-US" altLang="en-US" sz="2400" smtClean="0">
              <a:ea typeface="ＭＳ Ｐゴシック" pitchFamily="34" charset="-128"/>
            </a:endParaRPr>
          </a:p>
          <a:p>
            <a:pPr marL="457200" lvl="1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400" smtClean="0">
                <a:ea typeface="ＭＳ Ｐゴシック" pitchFamily="34" charset="-128"/>
              </a:rPr>
              <a:t>3: </a:t>
            </a:r>
            <a:r>
              <a:rPr lang="en-US" altLang="en-US" sz="24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/**</a:t>
            </a:r>
            <a:r>
              <a:rPr lang="en-US" altLang="en-US" sz="2400" smtClean="0">
                <a:ea typeface="ＭＳ Ｐゴシック" pitchFamily="34" charset="-128"/>
              </a:rPr>
              <a:t> </a:t>
            </a:r>
          </a:p>
          <a:p>
            <a:pPr marL="457200" lvl="1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400" smtClean="0">
                <a:solidFill>
                  <a:srgbClr val="0033CC"/>
                </a:solidFill>
                <a:ea typeface="ＭＳ Ｐゴシック" pitchFamily="34" charset="-128"/>
              </a:rPr>
              <a:t>         multi-line Javadoc comments</a:t>
            </a:r>
          </a:p>
          <a:p>
            <a:pPr marL="457200" lvl="1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40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  */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2800" smtClean="0"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smtClean="0">
                <a:ea typeface="ＭＳ Ｐゴシック" pitchFamily="34" charset="-128"/>
              </a:rPr>
              <a:t>Use comments at the beginning of each program, and to clarify details of the code</a:t>
            </a:r>
          </a:p>
        </p:txBody>
      </p:sp>
      <p:sp>
        <p:nvSpPr>
          <p:cNvPr id="19462" name="TextBox 6"/>
          <p:cNvSpPr txBox="1">
            <a:spLocks noChangeArrowheads="1"/>
          </p:cNvSpPr>
          <p:nvPr/>
        </p:nvSpPr>
        <p:spPr bwMode="auto">
          <a:xfrm>
            <a:off x="6248400" y="3276600"/>
            <a:ext cx="2590800" cy="1920875"/>
          </a:xfrm>
          <a:prstGeom prst="rect">
            <a:avLst/>
          </a:prstGeom>
          <a:solidFill>
            <a:srgbClr val="F8E5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  <a:ea typeface="ＭＳ Ｐゴシック" pitchFamily="34" charset="-128"/>
                <a:cs typeface="Arial" charset="0"/>
              </a:rPr>
              <a:t>Use comments 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  <a:ea typeface="ＭＳ Ｐゴシック" pitchFamily="34" charset="-128"/>
                <a:cs typeface="Arial" charset="0"/>
              </a:rPr>
              <a:t>add explanations for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  <a:ea typeface="ＭＳ Ｐゴシック" pitchFamily="34" charset="-128"/>
                <a:cs typeface="Arial" charset="0"/>
              </a:rPr>
              <a:t>humans who read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  <a:ea typeface="ＭＳ Ｐゴシック" pitchFamily="34" charset="-128"/>
                <a:cs typeface="Arial" charset="0"/>
              </a:rPr>
              <a:t>your code.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  <a:ea typeface="ＭＳ Ｐゴシック" pitchFamily="34" charset="-128"/>
                <a:cs typeface="Arial" charset="0"/>
              </a:rPr>
              <a:t>compiler ignores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  <a:ea typeface="ＭＳ Ｐゴシック" pitchFamily="34" charset="-128"/>
                <a:cs typeface="Arial" charset="0"/>
              </a:rPr>
              <a:t>comments.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697D-DC85-4FA0-AB0D-CEB933EA03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9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Java Comment Example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304800" y="5257800"/>
            <a:ext cx="8458200" cy="9906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smtClean="0">
                <a:ea typeface="ＭＳ Ｐゴシック" pitchFamily="34" charset="-128"/>
              </a:rPr>
              <a:t>Lines 1 - 4 are Javadoc comments for the class </a:t>
            </a:r>
            <a:r>
              <a:rPr lang="en-US" altLang="ja-JP" sz="2400" smtClean="0">
                <a:latin typeface="Courier New" pitchFamily="49" charset="0"/>
                <a:cs typeface="Consolas" pitchFamily="49" charset="0"/>
              </a:rPr>
              <a:t>Volume1</a:t>
            </a:r>
            <a:endParaRPr lang="en-US" altLang="ja-JP" sz="240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smtClean="0">
                <a:ea typeface="ＭＳ Ｐゴシック" pitchFamily="34" charset="-128"/>
              </a:rPr>
              <a:t>Lines 10 and 17 use single-line comment to clarify the unit of measurement</a:t>
            </a:r>
          </a:p>
        </p:txBody>
      </p:sp>
      <p:pic>
        <p:nvPicPr>
          <p:cNvPr id="297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066800"/>
            <a:ext cx="782955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697D-DC85-4FA0-AB0D-CEB933EA03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8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Common Error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47244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ＭＳ Ｐゴシック" pitchFamily="34" charset="-128"/>
              </a:rPr>
              <a:t>Undeclared Variables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dirty="0" smtClean="0">
                <a:ea typeface="ＭＳ Ｐゴシック" pitchFamily="34" charset="-128"/>
              </a:rPr>
              <a:t>You must declare a variable before you use it: (i.e. above in the code)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400" dirty="0" smtClean="0">
                <a:latin typeface="Consolas" pitchFamily="49" charset="0"/>
                <a:ea typeface="ＭＳ Ｐゴシック" pitchFamily="34" charset="-128"/>
              </a:rPr>
              <a:t>  double </a:t>
            </a:r>
            <a:r>
              <a:rPr lang="en-US" altLang="en-US" sz="2400" dirty="0" err="1" smtClean="0">
                <a:latin typeface="Consolas" pitchFamily="49" charset="0"/>
                <a:ea typeface="ＭＳ Ｐゴシック" pitchFamily="34" charset="-128"/>
              </a:rPr>
              <a:t>canVolume</a:t>
            </a:r>
            <a:r>
              <a:rPr lang="en-US" altLang="en-US" sz="2400" dirty="0" smtClean="0">
                <a:latin typeface="Consolas" pitchFamily="49" charset="0"/>
                <a:ea typeface="ＭＳ Ｐゴシック" pitchFamily="34" charset="-128"/>
              </a:rPr>
              <a:t> = 12 * </a:t>
            </a:r>
            <a:r>
              <a:rPr lang="en-US" altLang="en-US" sz="2400" dirty="0" err="1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literPerOunce</a:t>
            </a:r>
            <a:r>
              <a:rPr lang="en-US" altLang="en-US" sz="2400" dirty="0" smtClean="0">
                <a:latin typeface="Consolas" pitchFamily="49" charset="0"/>
                <a:ea typeface="ＭＳ Ｐゴシック" pitchFamily="34" charset="-128"/>
              </a:rPr>
              <a:t>; // ??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400" dirty="0" smtClean="0">
                <a:latin typeface="Consolas" pitchFamily="49" charset="0"/>
                <a:ea typeface="ＭＳ Ｐゴシック" pitchFamily="34" charset="-128"/>
              </a:rPr>
              <a:t>  double </a:t>
            </a:r>
            <a:r>
              <a:rPr lang="en-US" altLang="en-US" sz="2400" dirty="0" err="1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literPerOunce</a:t>
            </a:r>
            <a:r>
              <a:rPr lang="en-US" altLang="en-US" sz="2400" dirty="0" smtClean="0">
                <a:latin typeface="Consolas" pitchFamily="49" charset="0"/>
                <a:ea typeface="ＭＳ Ｐゴシック" pitchFamily="34" charset="-128"/>
              </a:rPr>
              <a:t> = 0.0296;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ＭＳ Ｐゴシック" pitchFamily="34" charset="-128"/>
              </a:rPr>
              <a:t>Uninitialized Variables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dirty="0" smtClean="0">
                <a:ea typeface="ＭＳ Ｐゴシック" pitchFamily="34" charset="-128"/>
              </a:rPr>
              <a:t>You must initialize (i.e. set) a variable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contents before you use it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dirty="0" smtClean="0">
                <a:latin typeface="Consolas" pitchFamily="49" charset="0"/>
                <a:ea typeface="ＭＳ Ｐゴシック" pitchFamily="34" charset="-128"/>
              </a:rPr>
              <a:t>  </a:t>
            </a:r>
            <a:r>
              <a:rPr lang="en-US" altLang="en-US" sz="2400" dirty="0" err="1" smtClean="0">
                <a:latin typeface="Consolas" pitchFamily="49" charset="0"/>
                <a:ea typeface="ＭＳ Ｐゴシック" pitchFamily="34" charset="-128"/>
              </a:rPr>
              <a:t>int</a:t>
            </a:r>
            <a:r>
              <a:rPr lang="en-US" altLang="en-US" sz="2400" dirty="0" smtClean="0">
                <a:latin typeface="Consolas" pitchFamily="49" charset="0"/>
                <a:ea typeface="ＭＳ Ｐゴシック" pitchFamily="34" charset="-128"/>
              </a:rPr>
              <a:t> </a:t>
            </a:r>
            <a:r>
              <a:rPr lang="en-US" altLang="en-US" sz="2400" dirty="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bottles</a:t>
            </a:r>
            <a:r>
              <a:rPr lang="en-US" altLang="en-US" sz="2400" dirty="0" smtClean="0">
                <a:latin typeface="Consolas" pitchFamily="49" charset="0"/>
                <a:ea typeface="ＭＳ Ｐゴシック" pitchFamily="34" charset="-128"/>
              </a:rPr>
              <a:t>;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400" dirty="0" smtClean="0">
                <a:latin typeface="Consolas" pitchFamily="49" charset="0"/>
                <a:ea typeface="ＭＳ Ｐゴシック" pitchFamily="34" charset="-128"/>
              </a:rPr>
              <a:t>  </a:t>
            </a:r>
            <a:r>
              <a:rPr lang="en-US" altLang="en-US" sz="2400" dirty="0" err="1" smtClean="0">
                <a:latin typeface="Consolas" pitchFamily="49" charset="0"/>
                <a:ea typeface="ＭＳ Ｐゴシック" pitchFamily="34" charset="-128"/>
              </a:rPr>
              <a:t>int</a:t>
            </a:r>
            <a:r>
              <a:rPr lang="en-US" altLang="en-US" sz="2400" dirty="0" smtClean="0">
                <a:latin typeface="Consolas" pitchFamily="49" charset="0"/>
                <a:ea typeface="ＭＳ Ｐゴシック" pitchFamily="34" charset="-128"/>
              </a:rPr>
              <a:t> </a:t>
            </a:r>
            <a:r>
              <a:rPr lang="en-US" altLang="en-US" sz="2400" dirty="0" err="1" smtClean="0">
                <a:latin typeface="Consolas" pitchFamily="49" charset="0"/>
                <a:ea typeface="ＭＳ Ｐゴシック" pitchFamily="34" charset="-128"/>
              </a:rPr>
              <a:t>bottleVolume</a:t>
            </a:r>
            <a:r>
              <a:rPr lang="en-US" altLang="en-US" sz="2400" dirty="0" smtClean="0">
                <a:latin typeface="Consolas" pitchFamily="49" charset="0"/>
                <a:ea typeface="ＭＳ Ｐゴシック" pitchFamily="34" charset="-128"/>
              </a:rPr>
              <a:t> = </a:t>
            </a:r>
            <a:r>
              <a:rPr lang="en-US" altLang="en-US" sz="2400" dirty="0" smtClean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</a:rPr>
              <a:t>bottles</a:t>
            </a:r>
            <a:r>
              <a:rPr lang="en-US" altLang="en-US" sz="2400" dirty="0" smtClean="0">
                <a:latin typeface="Consolas" pitchFamily="49" charset="0"/>
                <a:ea typeface="ＭＳ Ｐゴシック" pitchFamily="34" charset="-128"/>
              </a:rPr>
              <a:t> * 2;   // ??</a:t>
            </a:r>
            <a:endParaRPr lang="en-US" altLang="en-US" sz="2400" dirty="0" smtClean="0">
              <a:ea typeface="ＭＳ Ｐゴシック" pitchFamily="34" charset="-128"/>
            </a:endParaRPr>
          </a:p>
        </p:txBody>
      </p:sp>
      <p:pic>
        <p:nvPicPr>
          <p:cNvPr id="215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52400"/>
            <a:ext cx="16668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697D-DC85-4FA0-AB0D-CEB933EA03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43200"/>
            <a:ext cx="8545513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7239000" cy="715963"/>
          </a:xfrm>
        </p:spPr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Variable Declaration</a:t>
            </a:r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2133600"/>
          </a:xfrm>
        </p:spPr>
        <p:txBody>
          <a:bodyPr/>
          <a:lstStyle/>
          <a:p>
            <a:r>
              <a:rPr lang="en-US" altLang="en-US" sz="2800" smtClean="0">
                <a:ea typeface="ＭＳ Ｐゴシック" pitchFamily="34" charset="-128"/>
              </a:rPr>
              <a:t>When declaring a variable, you often specify an initial value</a:t>
            </a:r>
          </a:p>
          <a:p>
            <a:r>
              <a:rPr lang="en-US" altLang="en-US" sz="2800" smtClean="0">
                <a:ea typeface="ＭＳ Ｐゴシック" pitchFamily="34" charset="-128"/>
              </a:rPr>
              <a:t>This is also where you tell the compiler the size (type) it will hold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697D-DC85-4FA0-AB0D-CEB933EA03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1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Common Error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5029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smtClean="0">
                <a:ea typeface="ＭＳ Ｐゴシック" pitchFamily="34" charset="-128"/>
              </a:rPr>
              <a:t>Overflow means that storage for a variable cannot hold the result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altLang="en-US" sz="2400" smtClean="0">
                <a:latin typeface="Consolas" pitchFamily="49" charset="0"/>
                <a:ea typeface="ＭＳ Ｐゴシック" pitchFamily="34" charset="-128"/>
              </a:rPr>
              <a:t>  int fiftyMillion = 50000000;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altLang="en-US" sz="2400" smtClean="0">
                <a:latin typeface="Consolas" pitchFamily="49" charset="0"/>
                <a:ea typeface="ＭＳ Ｐゴシック" pitchFamily="34" charset="-128"/>
              </a:rPr>
              <a:t>  System.out.println(100 * fiftyMillion); 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altLang="en-US" sz="2400" smtClean="0">
                <a:latin typeface="Consolas" pitchFamily="49" charset="0"/>
                <a:ea typeface="ＭＳ Ｐゴシック" pitchFamily="34" charset="-128"/>
              </a:rPr>
              <a:t>      // Expected: 5000000000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altLang="en-US" smtClean="0">
                <a:ea typeface="ＭＳ Ｐゴシック" pitchFamily="34" charset="-128"/>
              </a:rPr>
              <a:t>Will print out 705032704</a:t>
            </a:r>
          </a:p>
          <a:p>
            <a:pPr>
              <a:spcBef>
                <a:spcPts val="200"/>
              </a:spcBef>
            </a:pPr>
            <a:r>
              <a:rPr lang="en-US" altLang="en-US" smtClean="0">
                <a:ea typeface="ＭＳ Ｐゴシック" pitchFamily="34" charset="-128"/>
              </a:rPr>
              <a:t>Why?</a:t>
            </a:r>
          </a:p>
          <a:p>
            <a:pPr lvl="1">
              <a:spcBef>
                <a:spcPts val="200"/>
              </a:spcBef>
            </a:pPr>
            <a:r>
              <a:rPr lang="en-US" altLang="en-US" smtClean="0">
                <a:ea typeface="ＭＳ Ｐゴシック" pitchFamily="34" charset="-128"/>
              </a:rPr>
              <a:t>The result (5 billion) overflowed </a:t>
            </a:r>
            <a:r>
              <a:rPr lang="en-US" altLang="en-US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int</a:t>
            </a:r>
            <a:r>
              <a:rPr lang="en-US" altLang="en-US" smtClean="0">
                <a:ea typeface="ＭＳ Ｐゴシック" pitchFamily="34" charset="-128"/>
              </a:rPr>
              <a:t> capacity</a:t>
            </a:r>
          </a:p>
          <a:p>
            <a:pPr lvl="1">
              <a:spcBef>
                <a:spcPts val="200"/>
              </a:spcBef>
            </a:pPr>
            <a:r>
              <a:rPr lang="en-US" altLang="en-US" smtClean="0">
                <a:ea typeface="ＭＳ Ｐゴシック" pitchFamily="34" charset="-128"/>
              </a:rPr>
              <a:t>Maximum value for an </a:t>
            </a:r>
            <a:r>
              <a:rPr lang="en-US" altLang="en-US" smtClean="0">
                <a:latin typeface="Consolas" pitchFamily="49" charset="0"/>
                <a:ea typeface="ＭＳ Ｐゴシック" pitchFamily="34" charset="-128"/>
              </a:rPr>
              <a:t>int</a:t>
            </a:r>
            <a:r>
              <a:rPr lang="en-US" altLang="en-US" smtClean="0">
                <a:ea typeface="ＭＳ Ｐゴシック" pitchFamily="34" charset="-128"/>
              </a:rPr>
              <a:t> is </a:t>
            </a:r>
            <a:r>
              <a:rPr lang="en-US" altLang="en-US" b="1" smtClean="0">
                <a:ea typeface="ＭＳ Ｐゴシック" pitchFamily="34" charset="-128"/>
              </a:rPr>
              <a:t>+2,147,483,647</a:t>
            </a:r>
          </a:p>
          <a:p>
            <a:pPr>
              <a:spcBef>
                <a:spcPts val="200"/>
              </a:spcBef>
            </a:pPr>
            <a:r>
              <a:rPr lang="en-US" altLang="en-US" smtClean="0">
                <a:ea typeface="ＭＳ Ｐゴシック" pitchFamily="34" charset="-128"/>
              </a:rPr>
              <a:t>Use a </a:t>
            </a:r>
            <a:r>
              <a:rPr lang="en-US" altLang="en-US" smtClean="0">
                <a:latin typeface="Consolas" pitchFamily="49" charset="0"/>
                <a:ea typeface="ＭＳ Ｐゴシック" pitchFamily="34" charset="-128"/>
              </a:rPr>
              <a:t>long</a:t>
            </a:r>
            <a:r>
              <a:rPr lang="en-US" altLang="en-US" smtClean="0">
                <a:ea typeface="ＭＳ Ｐゴシック" pitchFamily="34" charset="-128"/>
              </a:rPr>
              <a:t> instead of an </a:t>
            </a:r>
            <a:r>
              <a:rPr lang="en-US" altLang="en-US" smtClean="0">
                <a:latin typeface="Consolas" pitchFamily="49" charset="0"/>
                <a:ea typeface="ＭＳ Ｐゴシック" pitchFamily="34" charset="-128"/>
              </a:rPr>
              <a:t>int</a:t>
            </a:r>
            <a:r>
              <a:rPr lang="en-US" altLang="en-US" smtClean="0">
                <a:ea typeface="ＭＳ Ｐゴシック" pitchFamily="34" charset="-128"/>
              </a:rPr>
              <a:t> (or a </a:t>
            </a:r>
            <a:r>
              <a:rPr lang="en-US" altLang="en-US" smtClean="0">
                <a:latin typeface="Consolas" pitchFamily="49" charset="0"/>
                <a:ea typeface="ＭＳ Ｐゴシック" pitchFamily="34" charset="-128"/>
              </a:rPr>
              <a:t>double</a:t>
            </a:r>
            <a:r>
              <a:rPr lang="en-US" altLang="en-US" smtClean="0">
                <a:ea typeface="ＭＳ Ｐゴシック" pitchFamily="34" charset="-128"/>
              </a:rPr>
              <a:t>)</a:t>
            </a:r>
          </a:p>
          <a:p>
            <a:endParaRPr lang="en-US" altLang="en-US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en-US" smtClean="0">
              <a:ea typeface="ＭＳ Ｐゴシック" pitchFamily="34" charset="-128"/>
            </a:endParaRPr>
          </a:p>
        </p:txBody>
      </p:sp>
      <p:pic>
        <p:nvPicPr>
          <p:cNvPr id="225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52400"/>
            <a:ext cx="16668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697D-DC85-4FA0-AB0D-CEB933EA03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4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Common Error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4648200"/>
          </a:xfrm>
        </p:spPr>
        <p:txBody>
          <a:bodyPr rtlCol="0">
            <a:normAutofit lnSpcReduction="10000"/>
          </a:bodyPr>
          <a:lstStyle/>
          <a:p>
            <a:pPr fontAlgn="auto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ＭＳ Ｐゴシック" pitchFamily="34" charset="-128"/>
              </a:rPr>
              <a:t>Roundoff Errors</a:t>
            </a:r>
          </a:p>
          <a:p>
            <a:pPr lvl="1" fontAlgn="auto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altLang="en-US" dirty="0" smtClean="0">
                <a:ea typeface="ＭＳ Ｐゴシック" pitchFamily="34" charset="-128"/>
              </a:rPr>
              <a:t>Floating point values are not exact</a:t>
            </a:r>
          </a:p>
          <a:p>
            <a:pPr lvl="2" fontAlgn="auto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ＭＳ Ｐゴシック" pitchFamily="34" charset="-128"/>
              </a:rPr>
              <a:t>This is a limitations of binary values (no fractions):  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 smtClean="0">
                <a:latin typeface="Consolas" pitchFamily="49" charset="0"/>
                <a:ea typeface="ＭＳ Ｐゴシック" pitchFamily="34" charset="-128"/>
              </a:rPr>
              <a:t>double price = 4.35;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 smtClean="0">
                <a:latin typeface="Consolas" pitchFamily="49" charset="0"/>
                <a:ea typeface="ＭＳ Ｐゴシック" pitchFamily="34" charset="-128"/>
              </a:rPr>
              <a:t>double quantity = 100;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 smtClean="0">
                <a:latin typeface="Consolas" pitchFamily="49" charset="0"/>
                <a:ea typeface="ＭＳ Ｐゴシック" pitchFamily="34" charset="-128"/>
              </a:rPr>
              <a:t>double total = price * quantity; 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 smtClean="0">
                <a:latin typeface="Consolas" pitchFamily="49" charset="0"/>
                <a:ea typeface="ＭＳ Ｐゴシック" pitchFamily="34" charset="-128"/>
              </a:rPr>
              <a:t> // Should be 100 * 4.35 = 435.00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2000" dirty="0" smtClean="0">
                <a:latin typeface="Consolas" pitchFamily="49" charset="0"/>
                <a:ea typeface="ＭＳ Ｐゴシック" pitchFamily="34" charset="-128"/>
              </a:rPr>
              <a:t>System.out.println(total); // Prints 434.99999999999999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ea typeface="ＭＳ Ｐゴシック" pitchFamily="34" charset="-128"/>
                <a:cs typeface="Courier New" pitchFamily="49" charset="0"/>
              </a:rPr>
              <a:t>You can deal with roundoff errors by rounding to the nearest integer (see Section 2.2.5) or by displaying a fixed number of digits after the decimal separator (see Section 2.3.2).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2400" dirty="0" smtClean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en-US" dirty="0" smtClean="0"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dirty="0" smtClean="0">
              <a:ea typeface="ＭＳ Ｐゴシック" pitchFamily="34" charset="-128"/>
            </a:endParaRPr>
          </a:p>
        </p:txBody>
      </p:sp>
      <p:pic>
        <p:nvPicPr>
          <p:cNvPr id="235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52400"/>
            <a:ext cx="16668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697D-DC85-4FA0-AB0D-CEB933EA03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1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All of the Java Numeric Types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81000" y="5715000"/>
            <a:ext cx="8458200" cy="533400"/>
          </a:xfrm>
        </p:spPr>
        <p:txBody>
          <a:bodyPr/>
          <a:lstStyle/>
          <a:p>
            <a:r>
              <a:rPr lang="en-US" altLang="en-US" sz="2800" smtClean="0">
                <a:ea typeface="ＭＳ Ｐゴシック" pitchFamily="34" charset="-128"/>
              </a:rPr>
              <a:t>Each type has a range of values that it can hold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77000" y="1524000"/>
            <a:ext cx="1828800" cy="2209800"/>
          </a:xfrm>
          <a:prstGeom prst="rect">
            <a:avLst/>
          </a:prstGeom>
          <a:solidFill>
            <a:srgbClr val="FAE1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Whole Numbers (no fractions)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77000" y="3810000"/>
            <a:ext cx="1828800" cy="1219200"/>
          </a:xfrm>
          <a:prstGeom prst="rect">
            <a:avLst/>
          </a:prstGeom>
          <a:solidFill>
            <a:srgbClr val="FAE1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Floating point Numbers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77000" y="5105400"/>
            <a:ext cx="1828800" cy="533400"/>
          </a:xfrm>
          <a:prstGeom prst="rect">
            <a:avLst/>
          </a:prstGeom>
          <a:solidFill>
            <a:srgbClr val="FAE1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Characters </a:t>
            </a:r>
          </a:p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(no math)</a:t>
            </a:r>
          </a:p>
        </p:txBody>
      </p:sp>
      <p:pic>
        <p:nvPicPr>
          <p:cNvPr id="2458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6248400" cy="456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697D-DC85-4FA0-AB0D-CEB933EA03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3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Value Ranges per Type</a:t>
            </a:r>
          </a:p>
        </p:txBody>
      </p:sp>
      <p:sp>
        <p:nvSpPr>
          <p:cNvPr id="25605" name="Rectangle 3"/>
          <p:cNvSpPr txBox="1">
            <a:spLocks noChangeArrowheads="1"/>
          </p:cNvSpPr>
          <p:nvPr/>
        </p:nvSpPr>
        <p:spPr bwMode="auto">
          <a:xfrm>
            <a:off x="304800" y="1143000"/>
            <a:ext cx="82296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</a:pPr>
            <a:r>
              <a:rPr lang="en-US" altLang="en-US" sz="2400" b="1">
                <a:latin typeface="Arial" charset="0"/>
                <a:ea typeface="ＭＳ Ｐゴシック" pitchFamily="34" charset="-128"/>
                <a:cs typeface="Courier New" pitchFamily="49" charset="0"/>
              </a:rPr>
              <a:t>Integer Types</a:t>
            </a:r>
            <a:endParaRPr lang="en-US" altLang="en-US" sz="2800" b="1">
              <a:latin typeface="Arial" charset="0"/>
              <a:ea typeface="ＭＳ Ｐゴシック" pitchFamily="34" charset="-128"/>
              <a:cs typeface="Courier New" pitchFamily="49" charset="0"/>
            </a:endParaRPr>
          </a:p>
          <a:p>
            <a:pPr lvl="1" eaLnBrk="1" hangingPunct="1">
              <a:spcBef>
                <a:spcPts val="600"/>
              </a:spcBef>
              <a:buClr>
                <a:srgbClr val="835E01"/>
              </a:buClr>
              <a:buFont typeface="Wingdings" pitchFamily="2" charset="2"/>
              <a:buChar char="§"/>
            </a:pPr>
            <a:r>
              <a:rPr lang="en-US" altLang="en-US" sz="2400" b="1">
                <a:solidFill>
                  <a:srgbClr val="3333CC"/>
                </a:solidFill>
                <a:latin typeface="Consolas" pitchFamily="49" charset="0"/>
                <a:ea typeface="ＭＳ Ｐゴシック" pitchFamily="34" charset="-128"/>
                <a:cs typeface="Courier New" pitchFamily="49" charset="0"/>
              </a:rPr>
              <a:t>byte:</a:t>
            </a:r>
            <a:r>
              <a:rPr lang="en-US" altLang="en-US" sz="2400" b="1">
                <a:solidFill>
                  <a:srgbClr val="3333CC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</a:t>
            </a:r>
            <a:r>
              <a:rPr lang="en-US" altLang="en-US" sz="2000" b="1">
                <a:latin typeface="Arial" charset="0"/>
                <a:ea typeface="ＭＳ Ｐゴシック" pitchFamily="34" charset="-128"/>
                <a:cs typeface="Courier New" pitchFamily="49" charset="0"/>
              </a:rPr>
              <a:t>A very small number (-128 to +127)</a:t>
            </a:r>
            <a:endParaRPr lang="en-US" altLang="en-US" sz="2400" b="1">
              <a:solidFill>
                <a:srgbClr val="3333CC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lvl="1" eaLnBrk="1" hangingPunct="1">
              <a:spcBef>
                <a:spcPts val="600"/>
              </a:spcBef>
              <a:buClr>
                <a:srgbClr val="835E01"/>
              </a:buClr>
              <a:buFont typeface="Wingdings" pitchFamily="2" charset="2"/>
              <a:buChar char="§"/>
            </a:pPr>
            <a:r>
              <a:rPr lang="en-US" altLang="en-US" sz="2400" b="1">
                <a:solidFill>
                  <a:srgbClr val="3333CC"/>
                </a:solidFill>
                <a:latin typeface="Consolas" pitchFamily="49" charset="0"/>
                <a:ea typeface="ＭＳ Ｐゴシック" pitchFamily="34" charset="-128"/>
                <a:cs typeface="Courier New" pitchFamily="49" charset="0"/>
              </a:rPr>
              <a:t>short: </a:t>
            </a:r>
            <a:r>
              <a:rPr lang="en-US" altLang="en-US" sz="2000" b="1">
                <a:latin typeface="Arial" charset="0"/>
                <a:ea typeface="ＭＳ Ｐゴシック" pitchFamily="34" charset="-128"/>
                <a:cs typeface="Courier New" pitchFamily="49" charset="0"/>
              </a:rPr>
              <a:t>A small number (-32768 to +32767)</a:t>
            </a:r>
            <a:endParaRPr lang="en-US" altLang="en-US" sz="2400" b="1">
              <a:solidFill>
                <a:srgbClr val="3333CC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lvl="1" eaLnBrk="1" hangingPunct="1">
              <a:spcBef>
                <a:spcPts val="600"/>
              </a:spcBef>
              <a:buClr>
                <a:srgbClr val="835E01"/>
              </a:buClr>
              <a:buFont typeface="Wingdings" pitchFamily="2" charset="2"/>
              <a:buChar char="§"/>
            </a:pPr>
            <a:r>
              <a:rPr lang="en-US" altLang="en-US" sz="2400" b="1">
                <a:solidFill>
                  <a:srgbClr val="3333CC"/>
                </a:solidFill>
                <a:latin typeface="Consolas" pitchFamily="49" charset="0"/>
                <a:ea typeface="ＭＳ Ｐゴシック" pitchFamily="34" charset="-128"/>
                <a:cs typeface="Courier New" pitchFamily="49" charset="0"/>
              </a:rPr>
              <a:t>int:   </a:t>
            </a:r>
            <a:r>
              <a:rPr lang="en-US" altLang="en-US" sz="2000" b="1">
                <a:latin typeface="Arial" charset="0"/>
                <a:ea typeface="ＭＳ Ｐゴシック" pitchFamily="34" charset="-128"/>
                <a:cs typeface="Courier New" pitchFamily="49" charset="0"/>
              </a:rPr>
              <a:t>A large number (-2,147,483,648 to +2,147,483,647)</a:t>
            </a:r>
            <a:endParaRPr lang="en-US" altLang="en-US" sz="2400" b="1">
              <a:solidFill>
                <a:srgbClr val="3333CC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lvl="1" eaLnBrk="1" hangingPunct="1">
              <a:spcBef>
                <a:spcPts val="600"/>
              </a:spcBef>
              <a:buClr>
                <a:srgbClr val="835E01"/>
              </a:buClr>
              <a:buFont typeface="Wingdings" pitchFamily="2" charset="2"/>
              <a:buChar char="§"/>
            </a:pPr>
            <a:r>
              <a:rPr lang="en-US" altLang="en-US" sz="2400" b="1">
                <a:solidFill>
                  <a:srgbClr val="3333CC"/>
                </a:solidFill>
                <a:latin typeface="Consolas" pitchFamily="49" charset="0"/>
                <a:ea typeface="ＭＳ Ｐゴシック" pitchFamily="34" charset="-128"/>
                <a:cs typeface="Courier New" pitchFamily="49" charset="0"/>
              </a:rPr>
              <a:t>long:  </a:t>
            </a:r>
            <a:r>
              <a:rPr lang="en-US" altLang="en-US" sz="2000" b="1">
                <a:latin typeface="Arial" charset="0"/>
                <a:ea typeface="ＭＳ Ｐゴシック" pitchFamily="34" charset="-128"/>
                <a:cs typeface="Courier New" pitchFamily="49" charset="0"/>
              </a:rPr>
              <a:t>A huge number </a:t>
            </a:r>
          </a:p>
          <a:p>
            <a:pPr eaLnBrk="1" hangingPunct="1">
              <a:spcBef>
                <a:spcPts val="6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</a:pPr>
            <a:r>
              <a:rPr lang="en-US" altLang="en-US" sz="2400" b="1">
                <a:latin typeface="Arial" charset="0"/>
                <a:ea typeface="ＭＳ Ｐゴシック" pitchFamily="34" charset="-128"/>
                <a:cs typeface="Courier New" pitchFamily="49" charset="0"/>
              </a:rPr>
              <a:t>Floating Point Types</a:t>
            </a:r>
            <a:endParaRPr lang="en-US" altLang="en-US" sz="2800" b="1">
              <a:solidFill>
                <a:srgbClr val="3333CC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lvl="1" eaLnBrk="1" hangingPunct="1">
              <a:spcBef>
                <a:spcPts val="600"/>
              </a:spcBef>
              <a:buClr>
                <a:srgbClr val="835E01"/>
              </a:buClr>
              <a:buFont typeface="Wingdings" pitchFamily="2" charset="2"/>
              <a:buChar char="§"/>
            </a:pPr>
            <a:r>
              <a:rPr lang="en-US" altLang="en-US" sz="2400" b="1">
                <a:solidFill>
                  <a:srgbClr val="3333CC"/>
                </a:solidFill>
                <a:latin typeface="Consolas" pitchFamily="49" charset="0"/>
                <a:ea typeface="ＭＳ Ｐゴシック" pitchFamily="34" charset="-128"/>
                <a:cs typeface="Courier New" pitchFamily="49" charset="0"/>
              </a:rPr>
              <a:t>float: </a:t>
            </a:r>
            <a:r>
              <a:rPr lang="en-US" altLang="en-US" sz="2000" b="1">
                <a:latin typeface="Arial" charset="0"/>
                <a:ea typeface="ＭＳ Ｐゴシック" pitchFamily="34" charset="-128"/>
                <a:cs typeface="Courier New" pitchFamily="49" charset="0"/>
              </a:rPr>
              <a:t>A huge number with decimal places</a:t>
            </a:r>
            <a:endParaRPr lang="en-US" altLang="en-US" sz="2400" b="1">
              <a:solidFill>
                <a:srgbClr val="3333CC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lvl="1" eaLnBrk="1" hangingPunct="1">
              <a:spcBef>
                <a:spcPts val="600"/>
              </a:spcBef>
              <a:buClr>
                <a:srgbClr val="835E01"/>
              </a:buClr>
              <a:buFont typeface="Wingdings" pitchFamily="2" charset="2"/>
              <a:buChar char="§"/>
            </a:pPr>
            <a:r>
              <a:rPr lang="en-US" altLang="en-US" sz="2400" b="1">
                <a:solidFill>
                  <a:srgbClr val="3333CC"/>
                </a:solidFill>
                <a:latin typeface="Consolas" pitchFamily="49" charset="0"/>
                <a:ea typeface="ＭＳ Ｐゴシック" pitchFamily="34" charset="-128"/>
                <a:cs typeface="Courier New" pitchFamily="49" charset="0"/>
              </a:rPr>
              <a:t>double: </a:t>
            </a:r>
            <a:r>
              <a:rPr lang="en-US" altLang="en-US" sz="2000" b="1">
                <a:latin typeface="Arial" charset="0"/>
                <a:ea typeface="ＭＳ Ｐゴシック" pitchFamily="34" charset="-128"/>
                <a:cs typeface="Courier New" pitchFamily="49" charset="0"/>
              </a:rPr>
              <a:t>Much more precise, for heavy math</a:t>
            </a:r>
          </a:p>
          <a:p>
            <a:pPr eaLnBrk="1" hangingPunct="1">
              <a:spcBef>
                <a:spcPts val="6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</a:pPr>
            <a:r>
              <a:rPr lang="en-US" altLang="en-US" sz="2400" b="1">
                <a:latin typeface="Arial" charset="0"/>
                <a:ea typeface="ＭＳ Ｐゴシック" pitchFamily="34" charset="-128"/>
                <a:cs typeface="Courier New" pitchFamily="49" charset="0"/>
              </a:rPr>
              <a:t>Other Types</a:t>
            </a:r>
          </a:p>
          <a:p>
            <a:pPr lvl="1" eaLnBrk="1" hangingPunct="1">
              <a:spcBef>
                <a:spcPts val="600"/>
              </a:spcBef>
              <a:buClr>
                <a:srgbClr val="835E01"/>
              </a:buClr>
              <a:buFont typeface="Wingdings" pitchFamily="2" charset="2"/>
              <a:buChar char="§"/>
            </a:pPr>
            <a:r>
              <a:rPr lang="en-US" altLang="en-US" sz="2400" b="1">
                <a:solidFill>
                  <a:srgbClr val="3333CC"/>
                </a:solidFill>
                <a:latin typeface="Consolas" pitchFamily="49" charset="0"/>
                <a:ea typeface="ＭＳ Ｐゴシック" pitchFamily="34" charset="-128"/>
                <a:cs typeface="Courier New" pitchFamily="49" charset="0"/>
              </a:rPr>
              <a:t>boolean: true </a:t>
            </a:r>
            <a:r>
              <a:rPr lang="en-US" altLang="en-US" sz="2400" b="1">
                <a:latin typeface="Arial" charset="0"/>
                <a:ea typeface="ＭＳ Ｐゴシック" pitchFamily="34" charset="-128"/>
                <a:cs typeface="Courier New" pitchFamily="49" charset="0"/>
              </a:rPr>
              <a:t>or</a:t>
            </a:r>
            <a:r>
              <a:rPr lang="en-US" altLang="en-US" sz="2400" b="1">
                <a:solidFill>
                  <a:srgbClr val="3333CC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altLang="en-US" sz="2400" b="1">
                <a:solidFill>
                  <a:srgbClr val="3333CC"/>
                </a:solidFill>
                <a:latin typeface="Consolas" pitchFamily="49" charset="0"/>
                <a:ea typeface="ＭＳ Ｐゴシック" pitchFamily="34" charset="-128"/>
                <a:cs typeface="Courier New" pitchFamily="49" charset="0"/>
              </a:rPr>
              <a:t>false</a:t>
            </a:r>
          </a:p>
          <a:p>
            <a:pPr lvl="1" eaLnBrk="1" hangingPunct="1">
              <a:spcBef>
                <a:spcPts val="600"/>
              </a:spcBef>
              <a:buClr>
                <a:srgbClr val="835E01"/>
              </a:buClr>
              <a:buFont typeface="Wingdings" pitchFamily="2" charset="2"/>
              <a:buChar char="§"/>
            </a:pPr>
            <a:r>
              <a:rPr lang="en-US" altLang="en-US" sz="2400" b="1">
                <a:solidFill>
                  <a:srgbClr val="3333CC"/>
                </a:solidFill>
                <a:latin typeface="Consolas" pitchFamily="49" charset="0"/>
                <a:ea typeface="ＭＳ Ｐゴシック" pitchFamily="34" charset="-128"/>
                <a:cs typeface="Courier New" pitchFamily="49" charset="0"/>
              </a:rPr>
              <a:t>char:   </a:t>
            </a:r>
            <a:r>
              <a:rPr lang="en-US" altLang="en-US" sz="2000" b="1">
                <a:latin typeface="Arial" charset="0"/>
                <a:ea typeface="ＭＳ Ｐゴシック" pitchFamily="34" charset="-128"/>
                <a:cs typeface="Courier New" pitchFamily="49" charset="0"/>
              </a:rPr>
              <a:t>One symbol in single quotes </a:t>
            </a:r>
            <a:r>
              <a:rPr lang="ja-JP" altLang="en-US" sz="2000" b="1">
                <a:latin typeface="Arial" charset="0"/>
                <a:cs typeface="Courier New" pitchFamily="49" charset="0"/>
              </a:rPr>
              <a:t>‘</a:t>
            </a:r>
            <a:r>
              <a:rPr lang="en-US" altLang="ja-JP" sz="2000" b="1">
                <a:latin typeface="Arial" charset="0"/>
                <a:cs typeface="Courier New" pitchFamily="49" charset="0"/>
              </a:rPr>
              <a:t>a</a:t>
            </a:r>
            <a:r>
              <a:rPr lang="ja-JP" altLang="en-US" sz="2000" b="1">
                <a:latin typeface="Arial" charset="0"/>
                <a:cs typeface="Courier New" pitchFamily="49" charset="0"/>
              </a:rPr>
              <a:t>’</a:t>
            </a:r>
            <a:endParaRPr lang="en-US" altLang="en-US" b="1">
              <a:solidFill>
                <a:srgbClr val="3333CC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697D-DC85-4FA0-AB0D-CEB933EA03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7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Storage per Type (in bytes)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143000"/>
            <a:ext cx="82296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b="1" kern="0" dirty="0">
                <a:latin typeface="+mn-lt"/>
                <a:cs typeface="Courier New" pitchFamily="49" charset="0"/>
              </a:rPr>
              <a:t>Integer Types</a:t>
            </a:r>
            <a:endParaRPr lang="en-US" sz="2800" b="1" kern="0" dirty="0">
              <a:latin typeface="+mn-lt"/>
              <a:cs typeface="Courier New" pitchFamily="49" charset="0"/>
            </a:endParaRPr>
          </a:p>
          <a:p>
            <a:pPr marL="742950" lvl="1" indent="-285750">
              <a:spcBef>
                <a:spcPts val="6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b="1" kern="0" dirty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byte:</a:t>
            </a:r>
          </a:p>
          <a:p>
            <a:pPr marL="742950" lvl="1" indent="-285750">
              <a:spcBef>
                <a:spcPts val="6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b="1" kern="0" dirty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short:</a:t>
            </a:r>
          </a:p>
          <a:p>
            <a:pPr marL="742950" lvl="1" indent="-285750">
              <a:spcBef>
                <a:spcPts val="6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b="1" kern="0" dirty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int:</a:t>
            </a:r>
          </a:p>
          <a:p>
            <a:pPr marL="742950" lvl="1" indent="-285750">
              <a:spcBef>
                <a:spcPts val="6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b="1" kern="0" dirty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long:</a:t>
            </a:r>
            <a:endParaRPr lang="en-US" sz="2000" b="1" kern="0" dirty="0">
              <a:latin typeface="Consolas" pitchFamily="49" charset="0"/>
              <a:cs typeface="Courier New" pitchFamily="49" charset="0"/>
            </a:endParaRPr>
          </a:p>
          <a:p>
            <a:pPr marL="342900" indent="-342900">
              <a:spcBef>
                <a:spcPts val="6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b="1" kern="0" dirty="0">
                <a:latin typeface="+mn-lt"/>
                <a:cs typeface="Courier New" pitchFamily="49" charset="0"/>
              </a:rPr>
              <a:t>Floating Point Types</a:t>
            </a:r>
            <a:endParaRPr lang="en-US" sz="2800" b="1" kern="0" dirty="0">
              <a:solidFill>
                <a:srgbClr val="3333CC"/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1" indent="-285750">
              <a:spcBef>
                <a:spcPts val="6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b="1" kern="0" dirty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float:</a:t>
            </a:r>
          </a:p>
          <a:p>
            <a:pPr marL="742950" lvl="1" indent="-285750">
              <a:spcBef>
                <a:spcPts val="6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b="1" kern="0" dirty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double:</a:t>
            </a:r>
            <a:endParaRPr lang="en-US" sz="2000" b="1" kern="0" dirty="0">
              <a:latin typeface="Consolas" pitchFamily="49" charset="0"/>
              <a:cs typeface="Courier New" pitchFamily="49" charset="0"/>
            </a:endParaRPr>
          </a:p>
          <a:p>
            <a:pPr marL="342900" indent="-342900">
              <a:spcBef>
                <a:spcPts val="6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r>
              <a:rPr lang="en-US" b="1" kern="0" dirty="0">
                <a:latin typeface="+mn-lt"/>
                <a:cs typeface="Courier New" pitchFamily="49" charset="0"/>
              </a:rPr>
              <a:t>Other Types</a:t>
            </a:r>
          </a:p>
          <a:p>
            <a:pPr marL="742950" lvl="1" indent="-285750">
              <a:spcBef>
                <a:spcPts val="6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b="1" kern="0" dirty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boolean:</a:t>
            </a:r>
          </a:p>
          <a:p>
            <a:pPr marL="742950" lvl="1" indent="-285750">
              <a:spcBef>
                <a:spcPts val="6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b="1" kern="0" dirty="0">
                <a:solidFill>
                  <a:srgbClr val="3333CC"/>
                </a:solidFill>
                <a:latin typeface="Consolas" pitchFamily="49" charset="0"/>
                <a:cs typeface="Courier New" pitchFamily="49" charset="0"/>
              </a:rPr>
              <a:t>char:</a:t>
            </a:r>
            <a:endParaRPr lang="en-US" sz="2000" kern="0" dirty="0">
              <a:latin typeface="+mn-lt"/>
            </a:endParaRPr>
          </a:p>
          <a:p>
            <a:pPr marL="742950" lvl="1" indent="-285750">
              <a:spcBef>
                <a:spcPts val="600"/>
              </a:spcBef>
              <a:buClr>
                <a:srgbClr val="835E01"/>
              </a:buClr>
              <a:buSzPct val="100000"/>
              <a:defRPr/>
            </a:pPr>
            <a:endParaRPr lang="en-US" kern="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16764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2895600" y="21336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3429000" y="21336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2895600" y="25908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3429000" y="25908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3962400" y="25908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4495800" y="25908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15" name="Rectangle 14"/>
          <p:cNvSpPr/>
          <p:nvPr/>
        </p:nvSpPr>
        <p:spPr>
          <a:xfrm>
            <a:off x="2895600" y="30480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16" name="Rectangle 15"/>
          <p:cNvSpPr/>
          <p:nvPr/>
        </p:nvSpPr>
        <p:spPr>
          <a:xfrm>
            <a:off x="3429000" y="30480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17" name="Rectangle 16"/>
          <p:cNvSpPr/>
          <p:nvPr/>
        </p:nvSpPr>
        <p:spPr>
          <a:xfrm>
            <a:off x="3962400" y="30480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18" name="Rectangle 17"/>
          <p:cNvSpPr/>
          <p:nvPr/>
        </p:nvSpPr>
        <p:spPr>
          <a:xfrm>
            <a:off x="4495800" y="30480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5029200" y="30480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20" name="Rectangle 19"/>
          <p:cNvSpPr/>
          <p:nvPr/>
        </p:nvSpPr>
        <p:spPr>
          <a:xfrm>
            <a:off x="5562600" y="30480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21" name="Rectangle 20"/>
          <p:cNvSpPr/>
          <p:nvPr/>
        </p:nvSpPr>
        <p:spPr>
          <a:xfrm>
            <a:off x="6096000" y="30480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6629400" y="30480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23" name="Rectangle 22"/>
          <p:cNvSpPr/>
          <p:nvPr/>
        </p:nvSpPr>
        <p:spPr>
          <a:xfrm>
            <a:off x="2895600" y="38100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24" name="Rectangle 23"/>
          <p:cNvSpPr/>
          <p:nvPr/>
        </p:nvSpPr>
        <p:spPr>
          <a:xfrm>
            <a:off x="3429000" y="38100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25" name="Rectangle 24"/>
          <p:cNvSpPr/>
          <p:nvPr/>
        </p:nvSpPr>
        <p:spPr>
          <a:xfrm>
            <a:off x="3962400" y="38100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26" name="Rectangle 25"/>
          <p:cNvSpPr/>
          <p:nvPr/>
        </p:nvSpPr>
        <p:spPr>
          <a:xfrm>
            <a:off x="4495800" y="38100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27" name="Rectangle 26"/>
          <p:cNvSpPr/>
          <p:nvPr/>
        </p:nvSpPr>
        <p:spPr>
          <a:xfrm>
            <a:off x="2895600" y="42672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28" name="Rectangle 27"/>
          <p:cNvSpPr/>
          <p:nvPr/>
        </p:nvSpPr>
        <p:spPr>
          <a:xfrm>
            <a:off x="3429000" y="42672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3962400" y="42672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4495800" y="42672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31" name="Rectangle 30"/>
          <p:cNvSpPr/>
          <p:nvPr/>
        </p:nvSpPr>
        <p:spPr>
          <a:xfrm>
            <a:off x="5029200" y="42672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5562600" y="42672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6096000" y="42672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34" name="Rectangle 33"/>
          <p:cNvSpPr/>
          <p:nvPr/>
        </p:nvSpPr>
        <p:spPr>
          <a:xfrm>
            <a:off x="6629400" y="42672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35" name="Rectangle 34"/>
          <p:cNvSpPr/>
          <p:nvPr/>
        </p:nvSpPr>
        <p:spPr>
          <a:xfrm>
            <a:off x="2895600" y="55626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36" name="Rectangle 35"/>
          <p:cNvSpPr/>
          <p:nvPr/>
        </p:nvSpPr>
        <p:spPr>
          <a:xfrm>
            <a:off x="2895600" y="5105400"/>
            <a:ext cx="762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37" name="Rectangle 36"/>
          <p:cNvSpPr/>
          <p:nvPr/>
        </p:nvSpPr>
        <p:spPr>
          <a:xfrm>
            <a:off x="3429000" y="5562600"/>
            <a:ext cx="533400" cy="304800"/>
          </a:xfrm>
          <a:prstGeom prst="rect">
            <a:avLst/>
          </a:prstGeom>
          <a:solidFill>
            <a:srgbClr val="FAE1A4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697D-DC85-4FA0-AB0D-CEB933EA03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7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191000"/>
            <a:ext cx="305752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An Example:  Soda Deal</a:t>
            </a:r>
          </a:p>
        </p:txBody>
      </p:sp>
      <p:sp>
        <p:nvSpPr>
          <p:cNvPr id="2" name="Content Placeholder 7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105400"/>
          </a:xfrm>
        </p:spPr>
        <p:txBody>
          <a:bodyPr/>
          <a:lstStyle/>
          <a:p>
            <a:r>
              <a:rPr lang="en-US" altLang="en-US" sz="280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Soft drinks are sold in cans and bottles. A store offers a six-pack of 12-ounce cans for the same price as a two-liter bottle. Which should you buy? (12 fluid ounces equal approximately 0.355 liters.)</a:t>
            </a:r>
          </a:p>
          <a:p>
            <a:r>
              <a:rPr lang="en-US" altLang="en-US" smtClean="0">
                <a:ea typeface="ＭＳ Ｐゴシック" pitchFamily="34" charset="-128"/>
                <a:cs typeface="Times New Roman" pitchFamily="18" charset="0"/>
              </a:rPr>
              <a:t>List of variables:		Type of Number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  <a:cs typeface="Times New Roman" pitchFamily="18" charset="0"/>
              </a:rPr>
              <a:t>Number of cans per pack	Whole number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  <a:cs typeface="Times New Roman" pitchFamily="18" charset="0"/>
              </a:rPr>
              <a:t>Ounces per can		Whole number</a:t>
            </a:r>
          </a:p>
          <a:p>
            <a:pPr lvl="1"/>
            <a:r>
              <a:rPr lang="en-US" altLang="en-US" sz="2400" smtClean="0">
                <a:ea typeface="ＭＳ Ｐゴシック" pitchFamily="34" charset="-128"/>
                <a:cs typeface="Times New Roman" pitchFamily="18" charset="0"/>
              </a:rPr>
              <a:t>Ounces per bottle		Number with fraction</a:t>
            </a:r>
          </a:p>
          <a:p>
            <a:pPr lvl="1"/>
            <a:endParaRPr lang="en-US" altLang="en-US" smtClean="0"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697D-DC85-4FA0-AB0D-CEB933EA03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7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Variables and contents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105400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Each variable has an identifier (name) and contents</a:t>
            </a:r>
          </a:p>
          <a:p>
            <a:r>
              <a:rPr lang="en-US" altLang="en-US" smtClean="0">
                <a:ea typeface="ＭＳ Ｐゴシック" pitchFamily="34" charset="-128"/>
              </a:rPr>
              <a:t>You can (optionally) set the contents of a variable when you declare it</a:t>
            </a:r>
          </a:p>
          <a:p>
            <a:pPr lvl="1">
              <a:buFont typeface="Wingdings" pitchFamily="2" charset="2"/>
              <a:buNone/>
            </a:pPr>
            <a:r>
              <a:rPr lang="en-US" altLang="en-US" smtClean="0">
                <a:latin typeface="Consolas" pitchFamily="49" charset="0"/>
                <a:ea typeface="ＭＳ Ｐゴシック" pitchFamily="34" charset="-128"/>
              </a:rPr>
              <a:t> int cansPerPack = 6;</a:t>
            </a:r>
          </a:p>
          <a:p>
            <a:r>
              <a:rPr lang="en-US" altLang="en-US" smtClean="0">
                <a:ea typeface="ＭＳ Ｐゴシック" pitchFamily="34" charset="-128"/>
              </a:rPr>
              <a:t>Imagine a parking space in a parking garage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Identifier:  J053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Contents:  Bob</a:t>
            </a:r>
            <a:r>
              <a:rPr lang="ja-JP" altLang="en-US" smtClean="0"/>
              <a:t>’</a:t>
            </a:r>
            <a:r>
              <a:rPr lang="en-US" altLang="ja-JP" smtClean="0"/>
              <a:t>s Chevy</a:t>
            </a:r>
          </a:p>
          <a:p>
            <a:pPr lvl="1">
              <a:buFont typeface="Wingdings" pitchFamily="2" charset="2"/>
              <a:buNone/>
            </a:pPr>
            <a:endParaRPr lang="en-US" altLang="en-US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en-US" sz="280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altLang="en-US" sz="2800" smtClean="0">
              <a:ea typeface="ＭＳ Ｐゴシック" pitchFamily="34" charset="-128"/>
            </a:endParaRPr>
          </a:p>
        </p:txBody>
      </p:sp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7162800" y="3200400"/>
            <a:ext cx="1447800" cy="37623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  <a:ea typeface="ＭＳ Ｐゴシック" pitchFamily="34" charset="-128"/>
                <a:cs typeface="Arial" charset="0"/>
              </a:rPr>
              <a:t>6</a:t>
            </a:r>
          </a:p>
        </p:txBody>
      </p:sp>
      <p:sp>
        <p:nvSpPr>
          <p:cNvPr id="6151" name="TextBox 7"/>
          <p:cNvSpPr txBox="1">
            <a:spLocks noChangeArrowheads="1"/>
          </p:cNvSpPr>
          <p:nvPr/>
        </p:nvSpPr>
        <p:spPr bwMode="auto">
          <a:xfrm>
            <a:off x="6553200" y="2895600"/>
            <a:ext cx="1566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nsolas" pitchFamily="49" charset="0"/>
                <a:ea typeface="ＭＳ Ｐゴシック" pitchFamily="34" charset="-128"/>
                <a:cs typeface="Arial" charset="0"/>
              </a:rPr>
              <a:t>cansPerPack</a:t>
            </a:r>
            <a:endParaRPr lang="en-US" altLang="en-US" sz="180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pic>
        <p:nvPicPr>
          <p:cNvPr id="61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495800"/>
            <a:ext cx="315277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TextBox 8"/>
          <p:cNvSpPr txBox="1">
            <a:spLocks noChangeArrowheads="1"/>
          </p:cNvSpPr>
          <p:nvPr/>
        </p:nvSpPr>
        <p:spPr bwMode="auto">
          <a:xfrm>
            <a:off x="990600" y="5867400"/>
            <a:ext cx="3124200" cy="701675"/>
          </a:xfrm>
          <a:prstGeom prst="rect">
            <a:avLst/>
          </a:prstGeom>
          <a:solidFill>
            <a:srgbClr val="F8E5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  <a:ea typeface="ＭＳ Ｐゴシック" pitchFamily="34" charset="-128"/>
                <a:cs typeface="Arial" charset="0"/>
              </a:rPr>
              <a:t>A variable is a storage location with a name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697D-DC85-4FA0-AB0D-CEB933EA03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8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>
                <a:ea typeface="ＭＳ Ｐゴシック" pitchFamily="34" charset="-128"/>
              </a:rPr>
              <a:t>Example Declarations</a:t>
            </a:r>
          </a:p>
        </p:txBody>
      </p:sp>
      <p:pic>
        <p:nvPicPr>
          <p:cNvPr id="7173" name="Picture 1" descr="bjlo_ch02_Tbl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50975"/>
            <a:ext cx="8408988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697D-DC85-4FA0-AB0D-CEB933EA03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3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Basic Data Types</a:t>
            </a:r>
          </a:p>
        </p:txBody>
      </p:sp>
      <p:sp>
        <p:nvSpPr>
          <p:cNvPr id="8197" name="Rectangle 3"/>
          <p:cNvSpPr txBox="1">
            <a:spLocks noChangeArrowheads="1"/>
          </p:cNvSpPr>
          <p:nvPr/>
        </p:nvSpPr>
        <p:spPr bwMode="auto">
          <a:xfrm>
            <a:off x="304800" y="1143000"/>
            <a:ext cx="82296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</a:pPr>
            <a:r>
              <a:rPr lang="en-US" altLang="en-US" sz="2400" b="1">
                <a:latin typeface="Arial" charset="0"/>
                <a:ea typeface="ＭＳ Ｐゴシック" pitchFamily="34" charset="-128"/>
                <a:cs typeface="Courier New" pitchFamily="49" charset="0"/>
              </a:rPr>
              <a:t>Integer Types</a:t>
            </a:r>
            <a:endParaRPr lang="en-US" altLang="en-US" sz="2800" b="1">
              <a:latin typeface="Arial" charset="0"/>
              <a:ea typeface="ＭＳ Ｐゴシック" pitchFamily="34" charset="-128"/>
              <a:cs typeface="Courier New" pitchFamily="49" charset="0"/>
            </a:endParaRPr>
          </a:p>
          <a:p>
            <a:pPr lvl="1" eaLnBrk="1" hangingPunct="1">
              <a:spcBef>
                <a:spcPts val="600"/>
              </a:spcBef>
              <a:buClr>
                <a:srgbClr val="835E01"/>
              </a:buClr>
              <a:buFont typeface="Wingdings" pitchFamily="2" charset="2"/>
              <a:buChar char="§"/>
            </a:pPr>
            <a:r>
              <a:rPr lang="en-US" altLang="en-US" sz="2400" b="1">
                <a:solidFill>
                  <a:srgbClr val="3333CC"/>
                </a:solidFill>
                <a:latin typeface="Consolas" pitchFamily="49" charset="0"/>
                <a:ea typeface="ＭＳ Ｐゴシック" pitchFamily="34" charset="-128"/>
                <a:cs typeface="Courier New" pitchFamily="49" charset="0"/>
              </a:rPr>
              <a:t>byte:</a:t>
            </a:r>
            <a:r>
              <a:rPr lang="en-US" altLang="en-US" sz="2400" b="1">
                <a:solidFill>
                  <a:srgbClr val="3333CC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</a:t>
            </a:r>
            <a:r>
              <a:rPr lang="en-US" altLang="en-US" sz="2000" b="1">
                <a:latin typeface="Arial" charset="0"/>
                <a:ea typeface="ＭＳ Ｐゴシック" pitchFamily="34" charset="-128"/>
                <a:cs typeface="Courier New" pitchFamily="49" charset="0"/>
              </a:rPr>
              <a:t>A very small number (-128 to +127)</a:t>
            </a:r>
            <a:endParaRPr lang="en-US" altLang="en-US" sz="2400" b="1">
              <a:solidFill>
                <a:srgbClr val="3333CC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lvl="1" eaLnBrk="1" hangingPunct="1">
              <a:spcBef>
                <a:spcPts val="600"/>
              </a:spcBef>
              <a:buClr>
                <a:srgbClr val="835E01"/>
              </a:buClr>
              <a:buFont typeface="Wingdings" pitchFamily="2" charset="2"/>
              <a:buChar char="§"/>
            </a:pPr>
            <a:r>
              <a:rPr lang="en-US" altLang="en-US" sz="2400" b="1">
                <a:solidFill>
                  <a:srgbClr val="3333CC"/>
                </a:solidFill>
                <a:latin typeface="Consolas" pitchFamily="49" charset="0"/>
                <a:ea typeface="ＭＳ Ｐゴシック" pitchFamily="34" charset="-128"/>
                <a:cs typeface="Courier New" pitchFamily="49" charset="0"/>
              </a:rPr>
              <a:t>short: </a:t>
            </a:r>
            <a:r>
              <a:rPr lang="en-US" altLang="en-US" sz="2000" b="1">
                <a:latin typeface="Arial" charset="0"/>
                <a:ea typeface="ＭＳ Ｐゴシック" pitchFamily="34" charset="-128"/>
                <a:cs typeface="Courier New" pitchFamily="49" charset="0"/>
              </a:rPr>
              <a:t>A small number (-32768 to +32767)</a:t>
            </a:r>
            <a:endParaRPr lang="en-US" altLang="en-US" sz="2400" b="1">
              <a:solidFill>
                <a:srgbClr val="3333CC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lvl="1" eaLnBrk="1" hangingPunct="1">
              <a:spcBef>
                <a:spcPts val="600"/>
              </a:spcBef>
              <a:buClr>
                <a:srgbClr val="835E01"/>
              </a:buClr>
              <a:buFont typeface="Wingdings" pitchFamily="2" charset="2"/>
              <a:buChar char="§"/>
            </a:pPr>
            <a:r>
              <a:rPr lang="en-US" altLang="en-US" sz="2400" b="1">
                <a:solidFill>
                  <a:srgbClr val="3333CC"/>
                </a:solidFill>
                <a:latin typeface="Consolas" pitchFamily="49" charset="0"/>
                <a:ea typeface="ＭＳ Ｐゴシック" pitchFamily="34" charset="-128"/>
                <a:cs typeface="Courier New" pitchFamily="49" charset="0"/>
              </a:rPr>
              <a:t>int:   </a:t>
            </a:r>
            <a:r>
              <a:rPr lang="en-US" altLang="en-US" sz="2000" b="1">
                <a:latin typeface="Arial" charset="0"/>
                <a:ea typeface="ＭＳ Ｐゴシック" pitchFamily="34" charset="-128"/>
                <a:cs typeface="Courier New" pitchFamily="49" charset="0"/>
              </a:rPr>
              <a:t>A large number (-2,147,483,648 to +2,147,483,647)</a:t>
            </a:r>
            <a:endParaRPr lang="en-US" altLang="en-US" sz="2400" b="1">
              <a:solidFill>
                <a:srgbClr val="3333CC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lvl="1" eaLnBrk="1" hangingPunct="1">
              <a:spcBef>
                <a:spcPts val="600"/>
              </a:spcBef>
              <a:buClr>
                <a:srgbClr val="835E01"/>
              </a:buClr>
              <a:buFont typeface="Wingdings" pitchFamily="2" charset="2"/>
              <a:buChar char="§"/>
            </a:pPr>
            <a:r>
              <a:rPr lang="en-US" altLang="en-US" sz="2400" b="1">
                <a:solidFill>
                  <a:srgbClr val="3333CC"/>
                </a:solidFill>
                <a:latin typeface="Consolas" pitchFamily="49" charset="0"/>
                <a:ea typeface="ＭＳ Ｐゴシック" pitchFamily="34" charset="-128"/>
                <a:cs typeface="Courier New" pitchFamily="49" charset="0"/>
              </a:rPr>
              <a:t>long:  </a:t>
            </a:r>
            <a:r>
              <a:rPr lang="en-US" altLang="en-US" sz="2000" b="1">
                <a:latin typeface="Arial" charset="0"/>
                <a:ea typeface="ＭＳ Ｐゴシック" pitchFamily="34" charset="-128"/>
                <a:cs typeface="Courier New" pitchFamily="49" charset="0"/>
              </a:rPr>
              <a:t>A huge number </a:t>
            </a:r>
          </a:p>
          <a:p>
            <a:pPr eaLnBrk="1" hangingPunct="1">
              <a:spcBef>
                <a:spcPts val="6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</a:pPr>
            <a:r>
              <a:rPr lang="en-US" altLang="en-US" sz="2400" b="1">
                <a:latin typeface="Arial" charset="0"/>
                <a:ea typeface="ＭＳ Ｐゴシック" pitchFamily="34" charset="-128"/>
                <a:cs typeface="Courier New" pitchFamily="49" charset="0"/>
              </a:rPr>
              <a:t>Floating Point Types</a:t>
            </a:r>
            <a:endParaRPr lang="en-US" altLang="en-US" sz="2800" b="1">
              <a:solidFill>
                <a:srgbClr val="3333CC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lvl="1" eaLnBrk="1" hangingPunct="1">
              <a:spcBef>
                <a:spcPts val="600"/>
              </a:spcBef>
              <a:buClr>
                <a:srgbClr val="835E01"/>
              </a:buClr>
              <a:buFont typeface="Wingdings" pitchFamily="2" charset="2"/>
              <a:buChar char="§"/>
            </a:pPr>
            <a:r>
              <a:rPr lang="en-US" altLang="en-US" sz="2400" b="1">
                <a:solidFill>
                  <a:srgbClr val="3333CC"/>
                </a:solidFill>
                <a:latin typeface="Consolas" pitchFamily="49" charset="0"/>
                <a:ea typeface="ＭＳ Ｐゴシック" pitchFamily="34" charset="-128"/>
                <a:cs typeface="Courier New" pitchFamily="49" charset="0"/>
              </a:rPr>
              <a:t>float: </a:t>
            </a:r>
            <a:r>
              <a:rPr lang="en-US" altLang="en-US" sz="2000" b="1">
                <a:latin typeface="Arial" charset="0"/>
                <a:ea typeface="ＭＳ Ｐゴシック" pitchFamily="34" charset="-128"/>
                <a:cs typeface="Courier New" pitchFamily="49" charset="0"/>
              </a:rPr>
              <a:t>A huge number with decimal places</a:t>
            </a:r>
            <a:endParaRPr lang="en-US" altLang="en-US" sz="2400" b="1">
              <a:solidFill>
                <a:srgbClr val="3333CC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lvl="1" eaLnBrk="1" hangingPunct="1">
              <a:spcBef>
                <a:spcPts val="600"/>
              </a:spcBef>
              <a:buClr>
                <a:srgbClr val="835E01"/>
              </a:buClr>
              <a:buFont typeface="Wingdings" pitchFamily="2" charset="2"/>
              <a:buChar char="§"/>
            </a:pPr>
            <a:r>
              <a:rPr lang="en-US" altLang="en-US" sz="2400" b="1">
                <a:solidFill>
                  <a:srgbClr val="3333CC"/>
                </a:solidFill>
                <a:latin typeface="Consolas" pitchFamily="49" charset="0"/>
                <a:ea typeface="ＭＳ Ｐゴシック" pitchFamily="34" charset="-128"/>
                <a:cs typeface="Courier New" pitchFamily="49" charset="0"/>
              </a:rPr>
              <a:t>double: </a:t>
            </a:r>
            <a:r>
              <a:rPr lang="en-US" altLang="en-US" sz="2000" b="1">
                <a:latin typeface="Arial" charset="0"/>
                <a:ea typeface="ＭＳ Ｐゴシック" pitchFamily="34" charset="-128"/>
                <a:cs typeface="Courier New" pitchFamily="49" charset="0"/>
              </a:rPr>
              <a:t>Much more precise, for heavy math</a:t>
            </a:r>
          </a:p>
          <a:p>
            <a:pPr eaLnBrk="1" hangingPunct="1">
              <a:spcBef>
                <a:spcPts val="6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</a:pPr>
            <a:r>
              <a:rPr lang="en-US" altLang="en-US" sz="2400" b="1">
                <a:latin typeface="Arial" charset="0"/>
                <a:ea typeface="ＭＳ Ｐゴシック" pitchFamily="34" charset="-128"/>
                <a:cs typeface="Courier New" pitchFamily="49" charset="0"/>
              </a:rPr>
              <a:t>Other Types</a:t>
            </a:r>
          </a:p>
          <a:p>
            <a:pPr lvl="1" eaLnBrk="1" hangingPunct="1">
              <a:spcBef>
                <a:spcPts val="600"/>
              </a:spcBef>
              <a:buClr>
                <a:srgbClr val="835E01"/>
              </a:buClr>
              <a:buFont typeface="Wingdings" pitchFamily="2" charset="2"/>
              <a:buChar char="§"/>
            </a:pPr>
            <a:r>
              <a:rPr lang="en-US" altLang="en-US" sz="2400" b="1">
                <a:solidFill>
                  <a:srgbClr val="3333CC"/>
                </a:solidFill>
                <a:latin typeface="Consolas" pitchFamily="49" charset="0"/>
                <a:ea typeface="ＭＳ Ｐゴシック" pitchFamily="34" charset="-128"/>
                <a:cs typeface="Courier New" pitchFamily="49" charset="0"/>
              </a:rPr>
              <a:t>boolean: true </a:t>
            </a:r>
            <a:r>
              <a:rPr lang="en-US" altLang="en-US" sz="2400" b="1">
                <a:latin typeface="Arial" charset="0"/>
                <a:ea typeface="ＭＳ Ｐゴシック" pitchFamily="34" charset="-128"/>
                <a:cs typeface="Courier New" pitchFamily="49" charset="0"/>
              </a:rPr>
              <a:t>or</a:t>
            </a:r>
            <a:r>
              <a:rPr lang="en-US" altLang="en-US" sz="2400" b="1">
                <a:solidFill>
                  <a:srgbClr val="3333CC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</a:t>
            </a:r>
            <a:r>
              <a:rPr lang="en-US" altLang="en-US" sz="2400" b="1">
                <a:solidFill>
                  <a:srgbClr val="3333CC"/>
                </a:solidFill>
                <a:latin typeface="Consolas" pitchFamily="49" charset="0"/>
                <a:ea typeface="ＭＳ Ｐゴシック" pitchFamily="34" charset="-128"/>
                <a:cs typeface="Courier New" pitchFamily="49" charset="0"/>
              </a:rPr>
              <a:t>false</a:t>
            </a:r>
          </a:p>
          <a:p>
            <a:pPr lvl="1" eaLnBrk="1" hangingPunct="1">
              <a:spcBef>
                <a:spcPts val="600"/>
              </a:spcBef>
              <a:buClr>
                <a:srgbClr val="835E01"/>
              </a:buClr>
              <a:buFont typeface="Wingdings" pitchFamily="2" charset="2"/>
              <a:buChar char="§"/>
            </a:pPr>
            <a:r>
              <a:rPr lang="en-US" altLang="en-US" sz="2400" b="1">
                <a:solidFill>
                  <a:srgbClr val="3333CC"/>
                </a:solidFill>
                <a:latin typeface="Consolas" pitchFamily="49" charset="0"/>
                <a:ea typeface="ＭＳ Ｐゴシック" pitchFamily="34" charset="-128"/>
                <a:cs typeface="Courier New" pitchFamily="49" charset="0"/>
              </a:rPr>
              <a:t>char:   </a:t>
            </a:r>
            <a:r>
              <a:rPr lang="en-US" altLang="en-US" sz="2000" b="1">
                <a:latin typeface="Arial" charset="0"/>
                <a:ea typeface="ＭＳ Ｐゴシック" pitchFamily="34" charset="-128"/>
                <a:cs typeface="Courier New" pitchFamily="49" charset="0"/>
              </a:rPr>
              <a:t>One symbol in single quotes </a:t>
            </a:r>
            <a:r>
              <a:rPr lang="ja-JP" altLang="en-US" sz="2000" b="1">
                <a:latin typeface="Arial" charset="0"/>
                <a:cs typeface="Courier New" pitchFamily="49" charset="0"/>
              </a:rPr>
              <a:t>‘</a:t>
            </a:r>
            <a:r>
              <a:rPr lang="en-US" altLang="ja-JP" sz="2000" b="1">
                <a:latin typeface="Arial" charset="0"/>
                <a:cs typeface="Courier New" pitchFamily="49" charset="0"/>
              </a:rPr>
              <a:t>a</a:t>
            </a:r>
            <a:r>
              <a:rPr lang="ja-JP" altLang="en-US" sz="2000" b="1">
                <a:latin typeface="Arial" charset="0"/>
                <a:cs typeface="Courier New" pitchFamily="49" charset="0"/>
              </a:rPr>
              <a:t>’</a:t>
            </a:r>
            <a:endParaRPr lang="en-US" altLang="en-US" b="1">
              <a:solidFill>
                <a:srgbClr val="3333CC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697D-DC85-4FA0-AB0D-CEB933EA03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2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Why different types?</a:t>
            </a:r>
          </a:p>
        </p:txBody>
      </p:sp>
      <p:sp>
        <p:nvSpPr>
          <p:cNvPr id="9219" name="Content Placeholder 9"/>
          <p:cNvSpPr>
            <a:spLocks noGrp="1"/>
          </p:cNvSpPr>
          <p:nvPr>
            <p:ph idx="1"/>
          </p:nvPr>
        </p:nvSpPr>
        <p:spPr>
          <a:xfrm>
            <a:off x="228600" y="1295400"/>
            <a:ext cx="8610600" cy="4876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sz="2800" smtClean="0">
                <a:ea typeface="ＭＳ Ｐゴシック" pitchFamily="34" charset="-128"/>
              </a:rPr>
              <a:t>Back to the garage analogy, parking spaces may be different sizes for different types of vehicles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itchFamily="34" charset="-128"/>
              </a:rPr>
              <a:t>Bicycle</a:t>
            </a:r>
          </a:p>
          <a:p>
            <a:pPr lvl="1">
              <a:spcBef>
                <a:spcPts val="200"/>
              </a:spcBef>
            </a:pPr>
            <a:r>
              <a:rPr lang="en-US" altLang="en-US" sz="2400" smtClean="0">
                <a:ea typeface="ＭＳ Ｐゴシック" pitchFamily="34" charset="-128"/>
              </a:rPr>
              <a:t>Motorcycle</a:t>
            </a:r>
          </a:p>
        </p:txBody>
      </p:sp>
      <p:sp>
        <p:nvSpPr>
          <p:cNvPr id="6" name="Content Placeholder 9"/>
          <p:cNvSpPr txBox="1">
            <a:spLocks/>
          </p:cNvSpPr>
          <p:nvPr/>
        </p:nvSpPr>
        <p:spPr bwMode="auto">
          <a:xfrm>
            <a:off x="3657600" y="2362200"/>
            <a:ext cx="441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ts val="2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kern="0" dirty="0">
                <a:latin typeface="+mn-lt"/>
              </a:rPr>
              <a:t>Full Size</a:t>
            </a:r>
          </a:p>
          <a:p>
            <a:pPr marL="742950" lvl="1" indent="-285750">
              <a:spcBef>
                <a:spcPts val="200"/>
              </a:spcBef>
              <a:buClr>
                <a:srgbClr val="835E01"/>
              </a:buClr>
              <a:buSzPct val="100000"/>
              <a:buFont typeface="Wingdings" pitchFamily="2" charset="2"/>
              <a:buChar char="§"/>
              <a:defRPr/>
            </a:pPr>
            <a:r>
              <a:rPr lang="en-US" kern="0" dirty="0">
                <a:latin typeface="+mn-lt"/>
              </a:rPr>
              <a:t>Electric Vehicle</a:t>
            </a:r>
            <a:endParaRPr lang="en-US" sz="2800" kern="0" dirty="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rgbClr val="835E01"/>
              </a:buClr>
              <a:buSzPct val="60000"/>
              <a:buFont typeface="Wingdings" pitchFamily="2" charset="2"/>
              <a:buChar char="q"/>
              <a:defRPr/>
            </a:pPr>
            <a:endParaRPr lang="en-US" sz="3200" kern="0" dirty="0">
              <a:latin typeface="+mn-lt"/>
            </a:endParaRPr>
          </a:p>
        </p:txBody>
      </p:sp>
      <p:pic>
        <p:nvPicPr>
          <p:cNvPr id="922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733800"/>
            <a:ext cx="2286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" descr="bjol_02_sum02.t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63" y="3200400"/>
            <a:ext cx="1506537" cy="200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697D-DC85-4FA0-AB0D-CEB933EA03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2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Number Literals in Java</a:t>
            </a:r>
          </a:p>
        </p:txBody>
      </p:sp>
      <p:sp>
        <p:nvSpPr>
          <p:cNvPr id="10243" name="Content Placeholder 9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105400"/>
          </a:xfrm>
        </p:spPr>
        <p:txBody>
          <a:bodyPr/>
          <a:lstStyle/>
          <a:p>
            <a:r>
              <a:rPr lang="en-US" altLang="en-US" sz="2800" smtClean="0">
                <a:ea typeface="ＭＳ Ｐゴシック" pitchFamily="34" charset="-128"/>
              </a:rPr>
              <a:t>Sometimes when you just type a number, the compiler has to </a:t>
            </a:r>
            <a:r>
              <a:rPr lang="ja-JP" altLang="en-US" sz="2800" smtClean="0"/>
              <a:t>‘</a:t>
            </a:r>
            <a:r>
              <a:rPr lang="en-US" altLang="ja-JP" sz="2800" smtClean="0"/>
              <a:t>guess</a:t>
            </a:r>
            <a:r>
              <a:rPr lang="ja-JP" altLang="en-US" sz="2800" smtClean="0"/>
              <a:t>’</a:t>
            </a:r>
            <a:r>
              <a:rPr lang="en-US" altLang="ja-JP" sz="2800" smtClean="0"/>
              <a:t> what type it is  </a:t>
            </a:r>
          </a:p>
          <a:p>
            <a:pPr>
              <a:buFont typeface="Wingdings" pitchFamily="2" charset="2"/>
              <a:buNone/>
            </a:pPr>
            <a:r>
              <a:rPr lang="en-US" altLang="en-US" sz="2000" smtClean="0">
                <a:latin typeface="Consolas" pitchFamily="49" charset="0"/>
                <a:ea typeface="ＭＳ Ｐゴシック" pitchFamily="34" charset="-128"/>
              </a:rPr>
              <a:t>amt = 6 * 12.0;</a:t>
            </a:r>
          </a:p>
          <a:p>
            <a:pPr>
              <a:buFont typeface="Wingdings" pitchFamily="2" charset="2"/>
              <a:buNone/>
            </a:pPr>
            <a:r>
              <a:rPr lang="en-US" altLang="en-US" sz="2000" smtClean="0">
                <a:latin typeface="Consolas" pitchFamily="49" charset="0"/>
                <a:ea typeface="ＭＳ Ｐゴシック" pitchFamily="34" charset="-128"/>
              </a:rPr>
              <a:t>PI = 3.14;</a:t>
            </a:r>
          </a:p>
          <a:p>
            <a:pPr>
              <a:buFont typeface="Wingdings" pitchFamily="2" charset="2"/>
              <a:buNone/>
            </a:pPr>
            <a:r>
              <a:rPr lang="en-US" altLang="en-US" sz="2000" smtClean="0">
                <a:latin typeface="Consolas" pitchFamily="49" charset="0"/>
                <a:ea typeface="ＭＳ Ｐゴシック" pitchFamily="34" charset="-128"/>
              </a:rPr>
              <a:t>canVol = 0.335;  </a:t>
            </a:r>
          </a:p>
        </p:txBody>
      </p:sp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2057400"/>
            <a:ext cx="637857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TextBox 7"/>
          <p:cNvSpPr txBox="1">
            <a:spLocks noChangeArrowheads="1"/>
          </p:cNvSpPr>
          <p:nvPr/>
        </p:nvSpPr>
        <p:spPr bwMode="auto">
          <a:xfrm>
            <a:off x="304800" y="3962400"/>
            <a:ext cx="2133600" cy="1006475"/>
          </a:xfrm>
          <a:prstGeom prst="rect">
            <a:avLst/>
          </a:prstGeom>
          <a:solidFill>
            <a:srgbClr val="F8E5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  <a:ea typeface="ＭＳ Ｐゴシック" pitchFamily="34" charset="-128"/>
                <a:cs typeface="Arial" charset="0"/>
              </a:rPr>
              <a:t>Use the </a:t>
            </a:r>
            <a:r>
              <a:rPr lang="en-US" altLang="en-US" sz="200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double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  <a:ea typeface="ＭＳ Ｐゴシック" pitchFamily="34" charset="-128"/>
                <a:cs typeface="Arial" charset="0"/>
              </a:rPr>
              <a:t>type for floating-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charset="0"/>
                <a:ea typeface="ＭＳ Ｐゴシック" pitchFamily="34" charset="-128"/>
                <a:cs typeface="Arial" charset="0"/>
              </a:rPr>
              <a:t>point numbers.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697D-DC85-4FA0-AB0D-CEB933EA03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9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Floating-Point Numbers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4648200"/>
          </a:xfrm>
        </p:spPr>
        <p:txBody>
          <a:bodyPr/>
          <a:lstStyle/>
          <a:p>
            <a:r>
              <a:rPr lang="en-US" altLang="en-US" sz="2800" smtClean="0">
                <a:ea typeface="ＭＳ Ｐゴシック" pitchFamily="34" charset="-128"/>
              </a:rPr>
              <a:t>Java stores numbers with fractional parts as </a:t>
            </a:r>
            <a:r>
              <a:rPr lang="ja-JP" altLang="en-US" sz="2800" smtClean="0"/>
              <a:t>‘</a:t>
            </a:r>
            <a:r>
              <a:rPr lang="en-US" altLang="ja-JP" sz="2800" smtClean="0"/>
              <a:t>floating point</a:t>
            </a:r>
            <a:r>
              <a:rPr lang="ja-JP" altLang="en-US" sz="2800" smtClean="0"/>
              <a:t>’</a:t>
            </a:r>
            <a:r>
              <a:rPr lang="en-US" altLang="ja-JP" sz="2800" smtClean="0"/>
              <a:t> numbers.</a:t>
            </a:r>
          </a:p>
          <a:p>
            <a:r>
              <a:rPr lang="en-US" altLang="en-US" sz="2800" smtClean="0">
                <a:ea typeface="ＭＳ Ｐゴシック" pitchFamily="34" charset="-128"/>
              </a:rPr>
              <a:t>A </a:t>
            </a:r>
            <a:r>
              <a:rPr lang="ja-JP" altLang="en-US" sz="2800" smtClean="0"/>
              <a:t>‘</a:t>
            </a:r>
            <a:r>
              <a:rPr lang="en-US" altLang="ja-JP" sz="2800" smtClean="0">
                <a:solidFill>
                  <a:srgbClr val="0033CC"/>
                </a:solidFill>
                <a:latin typeface="Consolas" pitchFamily="49" charset="0"/>
              </a:rPr>
              <a:t>double</a:t>
            </a:r>
            <a:r>
              <a:rPr lang="ja-JP" altLang="en-US" sz="2800" smtClean="0"/>
              <a:t>’</a:t>
            </a:r>
            <a:r>
              <a:rPr lang="en-US" altLang="ja-JP" sz="2800" smtClean="0"/>
              <a:t> is a double-precision floating point number: It takes twice the storage (52 bit mantissa) as the smaller </a:t>
            </a:r>
            <a:r>
              <a:rPr lang="ja-JP" altLang="en-US" sz="2800" smtClean="0"/>
              <a:t>‘</a:t>
            </a:r>
            <a:r>
              <a:rPr lang="en-US" altLang="ja-JP" sz="2800" smtClean="0">
                <a:solidFill>
                  <a:srgbClr val="0033CC"/>
                </a:solidFill>
                <a:latin typeface="Consolas" pitchFamily="49" charset="0"/>
              </a:rPr>
              <a:t>float</a:t>
            </a:r>
            <a:r>
              <a:rPr lang="ja-JP" altLang="en-US" sz="2800" smtClean="0"/>
              <a:t>’</a:t>
            </a:r>
            <a:r>
              <a:rPr lang="en-US" altLang="ja-JP" sz="2800" smtClean="0"/>
              <a:t> (23 bit mantissa)</a:t>
            </a:r>
          </a:p>
          <a:p>
            <a:pPr>
              <a:buFont typeface="Wingdings" pitchFamily="2" charset="2"/>
              <a:buNone/>
            </a:pPr>
            <a:endParaRPr lang="en-US" altLang="en-US" sz="2800" smtClean="0">
              <a:ea typeface="ＭＳ Ｐゴシック" pitchFamily="34" charset="-128"/>
            </a:endParaRPr>
          </a:p>
        </p:txBody>
      </p:sp>
      <p:sp>
        <p:nvSpPr>
          <p:cNvPr id="11270" name="Rectangle 1"/>
          <p:cNvSpPr>
            <a:spLocks noChangeArrowheads="1"/>
          </p:cNvSpPr>
          <p:nvPr/>
        </p:nvSpPr>
        <p:spPr bwMode="auto">
          <a:xfrm>
            <a:off x="4572000" y="-46038"/>
            <a:ext cx="0" cy="54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  <a:ea typeface="ＭＳ Ｐゴシック" pitchFamily="34" charset="-128"/>
            </a:endParaRP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697D-DC85-4FA0-AB0D-CEB933EA03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0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1123</Words>
  <Application>Microsoft Office PowerPoint</Application>
  <PresentationFormat>On-screen Show (4:3)</PresentationFormat>
  <Paragraphs>201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Variables</vt:lpstr>
      <vt:lpstr>Variable Declaration</vt:lpstr>
      <vt:lpstr>An Example:  Soda Deal</vt:lpstr>
      <vt:lpstr>Variables and contents</vt:lpstr>
      <vt:lpstr>Example Declarations</vt:lpstr>
      <vt:lpstr>Basic Data Types</vt:lpstr>
      <vt:lpstr>Why different types?</vt:lpstr>
      <vt:lpstr>Number Literals in Java</vt:lpstr>
      <vt:lpstr>Floating-Point Numbers</vt:lpstr>
      <vt:lpstr>Naming Variables</vt:lpstr>
      <vt:lpstr>Variable Names in Java</vt:lpstr>
      <vt:lpstr>The Assignment Statement</vt:lpstr>
      <vt:lpstr>Assignment Syntax</vt:lpstr>
      <vt:lpstr>Updating a Variable</vt:lpstr>
      <vt:lpstr>Constants</vt:lpstr>
      <vt:lpstr>Constant Declaration</vt:lpstr>
      <vt:lpstr>Java Comments</vt:lpstr>
      <vt:lpstr>Java Comment Example</vt:lpstr>
      <vt:lpstr>Common Error</vt:lpstr>
      <vt:lpstr>Common Error</vt:lpstr>
      <vt:lpstr>Common Error</vt:lpstr>
      <vt:lpstr>All of the Java Numeric Types</vt:lpstr>
      <vt:lpstr>Value Ranges per Type</vt:lpstr>
      <vt:lpstr>Storage per Type (in bytes)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Shahnam Mirzaei</dc:creator>
  <cp:lastModifiedBy>amir_hallajpour@hotmail.com</cp:lastModifiedBy>
  <cp:revision>3</cp:revision>
  <dcterms:created xsi:type="dcterms:W3CDTF">2015-02-03T05:51:32Z</dcterms:created>
  <dcterms:modified xsi:type="dcterms:W3CDTF">2015-04-05T22:56:17Z</dcterms:modified>
</cp:coreProperties>
</file>