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01"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648F11-DDB3-4E12-AE2E-AD31D0D1A7B0}" type="datetimeFigureOut">
              <a:rPr lang="en-US" smtClean="0"/>
              <a:t>4/12/2015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ABEAB0-5A33-4020-A96F-904505C4BC97}" type="slidenum">
              <a:rPr lang="en-US" smtClean="0"/>
              <a:t>‹#›</a:t>
            </a:fld>
            <a:endParaRPr lang="en-US"/>
          </a:p>
        </p:txBody>
      </p:sp>
    </p:spTree>
    <p:extLst>
      <p:ext uri="{BB962C8B-B14F-4D97-AF65-F5344CB8AC3E}">
        <p14:creationId xmlns:p14="http://schemas.microsoft.com/office/powerpoint/2010/main" val="243903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678D91-93C1-4297-8318-9AC9A28F0EEA}" type="datetime1">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FD4D9-3B1C-4063-B5E1-6D4E89198487}" type="slidenum">
              <a:rPr lang="en-US" smtClean="0"/>
              <a:t>‹#›</a:t>
            </a:fld>
            <a:endParaRPr lang="en-US"/>
          </a:p>
        </p:txBody>
      </p:sp>
    </p:spTree>
    <p:extLst>
      <p:ext uri="{BB962C8B-B14F-4D97-AF65-F5344CB8AC3E}">
        <p14:creationId xmlns:p14="http://schemas.microsoft.com/office/powerpoint/2010/main" val="1324299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18F859-DE4B-43EE-B775-B41340DB66DB}" type="datetime1">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FD4D9-3B1C-4063-B5E1-6D4E89198487}" type="slidenum">
              <a:rPr lang="en-US" smtClean="0"/>
              <a:t>‹#›</a:t>
            </a:fld>
            <a:endParaRPr lang="en-US"/>
          </a:p>
        </p:txBody>
      </p:sp>
    </p:spTree>
    <p:extLst>
      <p:ext uri="{BB962C8B-B14F-4D97-AF65-F5344CB8AC3E}">
        <p14:creationId xmlns:p14="http://schemas.microsoft.com/office/powerpoint/2010/main" val="101524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BE0D1-8A6D-4467-A8CE-A04CDD2B05E7}" type="datetime1">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FD4D9-3B1C-4063-B5E1-6D4E89198487}" type="slidenum">
              <a:rPr lang="en-US" smtClean="0"/>
              <a:t>‹#›</a:t>
            </a:fld>
            <a:endParaRPr lang="en-US"/>
          </a:p>
        </p:txBody>
      </p:sp>
    </p:spTree>
    <p:extLst>
      <p:ext uri="{BB962C8B-B14F-4D97-AF65-F5344CB8AC3E}">
        <p14:creationId xmlns:p14="http://schemas.microsoft.com/office/powerpoint/2010/main" val="357755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AB5993-8D2E-40C8-A905-C0A4E4DAA818}" type="datetime1">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FD4D9-3B1C-4063-B5E1-6D4E89198487}" type="slidenum">
              <a:rPr lang="en-US" smtClean="0"/>
              <a:t>‹#›</a:t>
            </a:fld>
            <a:endParaRPr lang="en-US"/>
          </a:p>
        </p:txBody>
      </p:sp>
    </p:spTree>
    <p:extLst>
      <p:ext uri="{BB962C8B-B14F-4D97-AF65-F5344CB8AC3E}">
        <p14:creationId xmlns:p14="http://schemas.microsoft.com/office/powerpoint/2010/main" val="50835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3EF5B2-7BF7-4F3F-9A13-F38616733CA8}" type="datetime1">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FD4D9-3B1C-4063-B5E1-6D4E89198487}" type="slidenum">
              <a:rPr lang="en-US" smtClean="0"/>
              <a:t>‹#›</a:t>
            </a:fld>
            <a:endParaRPr lang="en-US"/>
          </a:p>
        </p:txBody>
      </p:sp>
    </p:spTree>
    <p:extLst>
      <p:ext uri="{BB962C8B-B14F-4D97-AF65-F5344CB8AC3E}">
        <p14:creationId xmlns:p14="http://schemas.microsoft.com/office/powerpoint/2010/main" val="160339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A5FB76-329F-46F3-9094-162F9C387C40}" type="datetime1">
              <a:rPr lang="en-US" smtClean="0"/>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FD4D9-3B1C-4063-B5E1-6D4E89198487}" type="slidenum">
              <a:rPr lang="en-US" smtClean="0"/>
              <a:t>‹#›</a:t>
            </a:fld>
            <a:endParaRPr lang="en-US"/>
          </a:p>
        </p:txBody>
      </p:sp>
    </p:spTree>
    <p:extLst>
      <p:ext uri="{BB962C8B-B14F-4D97-AF65-F5344CB8AC3E}">
        <p14:creationId xmlns:p14="http://schemas.microsoft.com/office/powerpoint/2010/main" val="192367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20C647-A4F1-4F4F-BEB9-6D8AE3A3EEF8}" type="datetime1">
              <a:rPr lang="en-US" smtClean="0"/>
              <a:t>4/12/2015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6FD4D9-3B1C-4063-B5E1-6D4E89198487}" type="slidenum">
              <a:rPr lang="en-US" smtClean="0"/>
              <a:t>‹#›</a:t>
            </a:fld>
            <a:endParaRPr lang="en-US"/>
          </a:p>
        </p:txBody>
      </p:sp>
    </p:spTree>
    <p:extLst>
      <p:ext uri="{BB962C8B-B14F-4D97-AF65-F5344CB8AC3E}">
        <p14:creationId xmlns:p14="http://schemas.microsoft.com/office/powerpoint/2010/main" val="2944898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F5EA19-26F7-48A9-8ED5-CEC0BC435BEC}" type="datetime1">
              <a:rPr lang="en-US" smtClean="0"/>
              <a:t>4/12/2015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6FD4D9-3B1C-4063-B5E1-6D4E89198487}" type="slidenum">
              <a:rPr lang="en-US" smtClean="0"/>
              <a:t>‹#›</a:t>
            </a:fld>
            <a:endParaRPr lang="en-US"/>
          </a:p>
        </p:txBody>
      </p:sp>
    </p:spTree>
    <p:extLst>
      <p:ext uri="{BB962C8B-B14F-4D97-AF65-F5344CB8AC3E}">
        <p14:creationId xmlns:p14="http://schemas.microsoft.com/office/powerpoint/2010/main" val="279359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2CB19-3A82-4481-B272-D1EA2CB43A47}" type="datetime1">
              <a:rPr lang="en-US" smtClean="0"/>
              <a:t>4/12/2015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6FD4D9-3B1C-4063-B5E1-6D4E89198487}" type="slidenum">
              <a:rPr lang="en-US" smtClean="0"/>
              <a:t>‹#›</a:t>
            </a:fld>
            <a:endParaRPr lang="en-US"/>
          </a:p>
        </p:txBody>
      </p:sp>
    </p:spTree>
    <p:extLst>
      <p:ext uri="{BB962C8B-B14F-4D97-AF65-F5344CB8AC3E}">
        <p14:creationId xmlns:p14="http://schemas.microsoft.com/office/powerpoint/2010/main" val="61020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9361E1-FA39-43BA-8B6E-A9112D0EC297}" type="datetime1">
              <a:rPr lang="en-US" smtClean="0"/>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FD4D9-3B1C-4063-B5E1-6D4E89198487}" type="slidenum">
              <a:rPr lang="en-US" smtClean="0"/>
              <a:t>‹#›</a:t>
            </a:fld>
            <a:endParaRPr lang="en-US"/>
          </a:p>
        </p:txBody>
      </p:sp>
    </p:spTree>
    <p:extLst>
      <p:ext uri="{BB962C8B-B14F-4D97-AF65-F5344CB8AC3E}">
        <p14:creationId xmlns:p14="http://schemas.microsoft.com/office/powerpoint/2010/main" val="100888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31F72C-54F5-4FA1-AA35-8AEB17BF6EAF}" type="datetime1">
              <a:rPr lang="en-US" smtClean="0"/>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FD4D9-3B1C-4063-B5E1-6D4E89198487}" type="slidenum">
              <a:rPr lang="en-US" smtClean="0"/>
              <a:t>‹#›</a:t>
            </a:fld>
            <a:endParaRPr lang="en-US"/>
          </a:p>
        </p:txBody>
      </p:sp>
    </p:spTree>
    <p:extLst>
      <p:ext uri="{BB962C8B-B14F-4D97-AF65-F5344CB8AC3E}">
        <p14:creationId xmlns:p14="http://schemas.microsoft.com/office/powerpoint/2010/main" val="3486306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912F7-D122-40E7-8B53-11807AA08D7A}" type="datetime1">
              <a:rPr lang="en-US" smtClean="0"/>
              <a:t>4/12/2015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FD4D9-3B1C-4063-B5E1-6D4E89198487}" type="slidenum">
              <a:rPr lang="en-US" smtClean="0"/>
              <a:t>‹#›</a:t>
            </a:fld>
            <a:endParaRPr lang="en-US"/>
          </a:p>
        </p:txBody>
      </p:sp>
    </p:spTree>
    <p:extLst>
      <p:ext uri="{BB962C8B-B14F-4D97-AF65-F5344CB8AC3E}">
        <p14:creationId xmlns:p14="http://schemas.microsoft.com/office/powerpoint/2010/main" val="2323396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spect="1" noChangeArrowheads="1"/>
          </p:cNvSpPr>
          <p:nvPr/>
        </p:nvSpPr>
        <p:spPr bwMode="auto">
          <a:xfrm>
            <a:off x="685800" y="533400"/>
            <a:ext cx="8001000" cy="266700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rIns="45720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spcBef>
                <a:spcPct val="50000"/>
              </a:spcBef>
            </a:pPr>
            <a:endParaRPr lang="en-US" altLang="en-US" sz="4000" b="1"/>
          </a:p>
        </p:txBody>
      </p:sp>
      <p:sp>
        <p:nvSpPr>
          <p:cNvPr id="11267" name="Text Box 3"/>
          <p:cNvSpPr txBox="1">
            <a:spLocks noChangeArrowheads="1"/>
          </p:cNvSpPr>
          <p:nvPr/>
        </p:nvSpPr>
        <p:spPr bwMode="auto">
          <a:xfrm>
            <a:off x="1524000" y="1676400"/>
            <a:ext cx="3048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tLang="en-US" sz="3200" b="1">
                <a:latin typeface="Arial Unicode MS" charset="0"/>
              </a:rPr>
              <a:t>METHODS</a:t>
            </a:r>
          </a:p>
        </p:txBody>
      </p:sp>
      <p:pic>
        <p:nvPicPr>
          <p:cNvPr id="1024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188" y="544513"/>
            <a:ext cx="2997200"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Slide Number Placeholder 1"/>
          <p:cNvSpPr>
            <a:spLocks noGrp="1"/>
          </p:cNvSpPr>
          <p:nvPr>
            <p:ph type="sldNum" sz="quarter" idx="12"/>
          </p:nvPr>
        </p:nvSpPr>
        <p:spPr/>
        <p:txBody>
          <a:bodyPr/>
          <a:lstStyle/>
          <a:p>
            <a:fld id="{916FD4D9-3B1C-4063-B5E1-6D4E89198487}" type="slidenum">
              <a:rPr lang="en-US" smtClean="0"/>
              <a:t>1</a:t>
            </a:fld>
            <a:endParaRPr lang="en-US"/>
          </a:p>
        </p:txBody>
      </p:sp>
    </p:spTree>
    <p:extLst>
      <p:ext uri="{BB962C8B-B14F-4D97-AF65-F5344CB8AC3E}">
        <p14:creationId xmlns:p14="http://schemas.microsoft.com/office/powerpoint/2010/main" val="3964329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8"/>
          <p:cNvSpPr>
            <a:spLocks noGrp="1"/>
          </p:cNvSpPr>
          <p:nvPr>
            <p:ph type="title"/>
          </p:nvPr>
        </p:nvSpPr>
        <p:spPr/>
        <p:txBody>
          <a:bodyPr/>
          <a:lstStyle/>
          <a:p>
            <a:r>
              <a:rPr lang="en-US" altLang="en-US" smtClean="0">
                <a:ea typeface="ＭＳ Ｐゴシック" pitchFamily="34" charset="-128"/>
              </a:rPr>
              <a:t>Inside the Box</a:t>
            </a:r>
          </a:p>
        </p:txBody>
      </p:sp>
      <p:sp>
        <p:nvSpPr>
          <p:cNvPr id="20482" name="Content Placeholder 9"/>
          <p:cNvSpPr>
            <a:spLocks noGrp="1"/>
          </p:cNvSpPr>
          <p:nvPr>
            <p:ph idx="1"/>
          </p:nvPr>
        </p:nvSpPr>
        <p:spPr>
          <a:xfrm>
            <a:off x="304800" y="1066800"/>
            <a:ext cx="8610600" cy="5105400"/>
          </a:xfrm>
        </p:spPr>
        <p:txBody>
          <a:bodyPr/>
          <a:lstStyle/>
          <a:p>
            <a:r>
              <a:rPr lang="en-US" altLang="en-US" sz="2800" smtClean="0">
                <a:ea typeface="ＭＳ Ｐゴシック" pitchFamily="34" charset="-128"/>
              </a:rPr>
              <a:t>Then write the body of the method</a:t>
            </a:r>
          </a:p>
          <a:p>
            <a:pPr lvl="1"/>
            <a:r>
              <a:rPr lang="en-US" altLang="en-US" sz="2400" smtClean="0">
                <a:ea typeface="ＭＳ Ｐゴシック" pitchFamily="34" charset="-128"/>
              </a:rPr>
              <a:t>The body is surrounded by curly braces  </a:t>
            </a:r>
            <a:r>
              <a:rPr lang="en-US" altLang="en-US" sz="2400" smtClean="0">
                <a:latin typeface="Consolas" pitchFamily="49" charset="0"/>
                <a:ea typeface="ＭＳ Ｐゴシック" pitchFamily="34" charset="-128"/>
                <a:cs typeface="Consolas" pitchFamily="49" charset="0"/>
              </a:rPr>
              <a:t>{    }</a:t>
            </a:r>
          </a:p>
          <a:p>
            <a:pPr lvl="1"/>
            <a:r>
              <a:rPr lang="en-US" altLang="en-US" sz="2400" smtClean="0">
                <a:ea typeface="ＭＳ Ｐゴシック" pitchFamily="34" charset="-128"/>
              </a:rPr>
              <a:t>The body contains the variable declarations and statements that are executed when the method is called</a:t>
            </a:r>
          </a:p>
          <a:p>
            <a:pPr lvl="1"/>
            <a:r>
              <a:rPr lang="en-US" altLang="en-US" sz="2400" smtClean="0">
                <a:ea typeface="ＭＳ Ｐゴシック" pitchFamily="34" charset="-128"/>
              </a:rPr>
              <a:t>It will also return the calculated answer		</a:t>
            </a:r>
          </a:p>
          <a:p>
            <a:endParaRPr lang="en-US" altLang="en-US" sz="2800" smtClean="0">
              <a:ea typeface="ＭＳ Ｐゴシック" pitchFamily="34" charset="-128"/>
            </a:endParaRPr>
          </a:p>
          <a:p>
            <a:endParaRPr lang="en-US" altLang="en-US" sz="2800" smtClean="0">
              <a:ea typeface="ＭＳ Ｐゴシック" pitchFamily="34" charset="-128"/>
            </a:endParaRPr>
          </a:p>
          <a:p>
            <a:endParaRPr lang="en-US" altLang="en-US" sz="2800" smtClean="0">
              <a:ea typeface="ＭＳ Ｐゴシック" pitchFamily="34" charset="-128"/>
            </a:endParaRPr>
          </a:p>
        </p:txBody>
      </p:sp>
      <p:sp>
        <p:nvSpPr>
          <p:cNvPr id="10" name="Content Placeholder 2"/>
          <p:cNvSpPr txBox="1">
            <a:spLocks/>
          </p:cNvSpPr>
          <p:nvPr/>
        </p:nvSpPr>
        <p:spPr bwMode="auto">
          <a:xfrm>
            <a:off x="685800" y="3352800"/>
            <a:ext cx="80010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solidFill>
                  <a:srgbClr val="00B050"/>
                </a:solidFill>
                <a:latin typeface="Consolas" pitchFamily="49" charset="0"/>
              </a:rPr>
              <a:t>public static </a:t>
            </a:r>
            <a:r>
              <a:rPr lang="en-US" sz="2000" kern="0" dirty="0">
                <a:solidFill>
                  <a:srgbClr val="C00000"/>
                </a:solidFill>
                <a:latin typeface="Consolas" pitchFamily="49" charset="0"/>
              </a:rPr>
              <a:t>double</a:t>
            </a:r>
            <a:r>
              <a:rPr lang="en-US" sz="2000" kern="0" dirty="0">
                <a:latin typeface="Consolas" pitchFamily="49" charset="0"/>
              </a:rPr>
              <a:t> </a:t>
            </a:r>
            <a:r>
              <a:rPr lang="en-US" sz="2000" kern="0" dirty="0">
                <a:solidFill>
                  <a:srgbClr val="0033CC"/>
                </a:solidFill>
                <a:latin typeface="Consolas" pitchFamily="49" charset="0"/>
              </a:rPr>
              <a:t>cubeVolume</a:t>
            </a:r>
            <a:r>
              <a:rPr lang="en-US" sz="2000" kern="0" dirty="0">
                <a:latin typeface="Consolas" pitchFamily="49" charset="0"/>
              </a:rPr>
              <a:t>(</a:t>
            </a:r>
            <a:r>
              <a:rPr lang="en-US" sz="2000" kern="0" dirty="0">
                <a:solidFill>
                  <a:srgbClr val="C00000"/>
                </a:solidFill>
                <a:latin typeface="Consolas" pitchFamily="49" charset="0"/>
              </a:rPr>
              <a:t>double</a:t>
            </a:r>
            <a:r>
              <a:rPr lang="en-US" sz="2000" kern="0" dirty="0">
                <a:latin typeface="Consolas" pitchFamily="49" charset="0"/>
              </a:rPr>
              <a:t> sideLength)</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r>
              <a:rPr lang="en-US" sz="2000" kern="0" dirty="0">
                <a:solidFill>
                  <a:srgbClr val="C00000"/>
                </a:solidFill>
                <a:latin typeface="Consolas" pitchFamily="49" charset="0"/>
              </a:rPr>
              <a:t>double</a:t>
            </a:r>
            <a:r>
              <a:rPr lang="en-US" sz="2000" kern="0" dirty="0">
                <a:latin typeface="Consolas" pitchFamily="49" charset="0"/>
              </a:rPr>
              <a:t> volume = sideLength * sideLength * sideLength;</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r>
              <a:rPr lang="en-US" sz="2000" kern="0" dirty="0">
                <a:solidFill>
                  <a:srgbClr val="C00000"/>
                </a:solidFill>
                <a:latin typeface="Consolas" pitchFamily="49" charset="0"/>
              </a:rPr>
              <a:t>return</a:t>
            </a:r>
            <a:r>
              <a:rPr lang="en-US" sz="2000" kern="0" dirty="0">
                <a:latin typeface="Consolas" pitchFamily="49" charset="0"/>
              </a:rPr>
              <a:t> volume;</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endParaRPr lang="en-US" sz="2000" b="1" kern="0" dirty="0">
              <a:latin typeface="Consolas" pitchFamily="49" charset="0"/>
            </a:endParaRPr>
          </a:p>
        </p:txBody>
      </p:sp>
      <p:sp>
        <p:nvSpPr>
          <p:cNvPr id="2" name="Slide Number Placeholder 1"/>
          <p:cNvSpPr>
            <a:spLocks noGrp="1"/>
          </p:cNvSpPr>
          <p:nvPr>
            <p:ph type="sldNum" sz="quarter" idx="12"/>
          </p:nvPr>
        </p:nvSpPr>
        <p:spPr/>
        <p:txBody>
          <a:bodyPr/>
          <a:lstStyle/>
          <a:p>
            <a:fld id="{916FD4D9-3B1C-4063-B5E1-6D4E89198487}" type="slidenum">
              <a:rPr lang="en-US" smtClean="0"/>
              <a:t>10</a:t>
            </a:fld>
            <a:endParaRPr lang="en-US"/>
          </a:p>
        </p:txBody>
      </p:sp>
    </p:spTree>
    <p:extLst>
      <p:ext uri="{BB962C8B-B14F-4D97-AF65-F5344CB8AC3E}">
        <p14:creationId xmlns:p14="http://schemas.microsoft.com/office/powerpoint/2010/main" val="2359704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8"/>
          <p:cNvSpPr>
            <a:spLocks noGrp="1"/>
          </p:cNvSpPr>
          <p:nvPr>
            <p:ph type="title"/>
          </p:nvPr>
        </p:nvSpPr>
        <p:spPr/>
        <p:txBody>
          <a:bodyPr/>
          <a:lstStyle/>
          <a:p>
            <a:r>
              <a:rPr lang="en-US" altLang="en-US" smtClean="0">
                <a:ea typeface="ＭＳ Ｐゴシック" pitchFamily="34" charset="-128"/>
              </a:rPr>
              <a:t>Back from the Box</a:t>
            </a:r>
          </a:p>
        </p:txBody>
      </p:sp>
      <p:sp>
        <p:nvSpPr>
          <p:cNvPr id="21506" name="Content Placeholder 9"/>
          <p:cNvSpPr>
            <a:spLocks noGrp="1"/>
          </p:cNvSpPr>
          <p:nvPr>
            <p:ph idx="1"/>
          </p:nvPr>
        </p:nvSpPr>
        <p:spPr>
          <a:xfrm>
            <a:off x="304800" y="1066800"/>
            <a:ext cx="8458200" cy="5105400"/>
          </a:xfrm>
        </p:spPr>
        <p:txBody>
          <a:bodyPr/>
          <a:lstStyle/>
          <a:p>
            <a:r>
              <a:rPr lang="en-US" altLang="en-US" sz="2800" smtClean="0">
                <a:ea typeface="ＭＳ Ｐゴシック" pitchFamily="34" charset="-128"/>
              </a:rPr>
              <a:t>The values returned from </a:t>
            </a:r>
            <a:r>
              <a:rPr lang="en-US" altLang="en-US" sz="2800" smtClean="0">
                <a:solidFill>
                  <a:srgbClr val="0033CC"/>
                </a:solidFill>
                <a:latin typeface="Consolas" pitchFamily="49" charset="0"/>
                <a:ea typeface="ＭＳ Ｐゴシック" pitchFamily="34" charset="-128"/>
              </a:rPr>
              <a:t>cubeVolume</a:t>
            </a:r>
            <a:r>
              <a:rPr lang="en-US" altLang="en-US" sz="2800" smtClean="0">
                <a:ea typeface="ＭＳ Ｐゴシック" pitchFamily="34" charset="-128"/>
              </a:rPr>
              <a:t> are stored in local variables inside </a:t>
            </a:r>
            <a:r>
              <a:rPr lang="en-US" altLang="en-US" sz="2800" smtClean="0">
                <a:latin typeface="Consolas" pitchFamily="49" charset="0"/>
                <a:ea typeface="ＭＳ Ｐゴシック" pitchFamily="34" charset="-128"/>
                <a:cs typeface="Consolas" pitchFamily="49" charset="0"/>
              </a:rPr>
              <a:t>main</a:t>
            </a:r>
          </a:p>
          <a:p>
            <a:r>
              <a:rPr lang="en-US" altLang="en-US" sz="2800" smtClean="0">
                <a:ea typeface="ＭＳ Ｐゴシック" pitchFamily="34" charset="-128"/>
              </a:rPr>
              <a:t>The results are then printed out</a:t>
            </a:r>
          </a:p>
        </p:txBody>
      </p:sp>
      <p:sp>
        <p:nvSpPr>
          <p:cNvPr id="9" name="Content Placeholder 2"/>
          <p:cNvSpPr txBox="1">
            <a:spLocks/>
          </p:cNvSpPr>
          <p:nvPr/>
        </p:nvSpPr>
        <p:spPr bwMode="auto">
          <a:xfrm>
            <a:off x="228600" y="3200400"/>
            <a:ext cx="8458200" cy="2743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solidFill>
                  <a:srgbClr val="C00000"/>
                </a:solidFill>
                <a:latin typeface="Consolas" pitchFamily="49" charset="0"/>
              </a:rPr>
              <a:t>public static void </a:t>
            </a:r>
            <a:r>
              <a:rPr lang="en-US" sz="2000" kern="0" dirty="0">
                <a:solidFill>
                  <a:srgbClr val="333333"/>
                </a:solidFill>
                <a:latin typeface="Consolas" pitchFamily="49" charset="0"/>
              </a:rPr>
              <a:t>main(String[] args)</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   </a:t>
            </a:r>
            <a:r>
              <a:rPr lang="en-US" sz="2000" kern="0" dirty="0">
                <a:solidFill>
                  <a:srgbClr val="C00000"/>
                </a:solidFill>
                <a:latin typeface="Consolas" pitchFamily="49" charset="0"/>
              </a:rPr>
              <a:t>double</a:t>
            </a:r>
            <a:r>
              <a:rPr lang="en-US" sz="2000" kern="0" dirty="0">
                <a:solidFill>
                  <a:srgbClr val="333333"/>
                </a:solidFill>
                <a:latin typeface="Consolas" pitchFamily="49" charset="0"/>
              </a:rPr>
              <a:t> result1 = </a:t>
            </a:r>
            <a:r>
              <a:rPr lang="en-US" sz="2000" kern="0" dirty="0">
                <a:solidFill>
                  <a:srgbClr val="0033CC"/>
                </a:solidFill>
                <a:latin typeface="Consolas" pitchFamily="49" charset="0"/>
              </a:rPr>
              <a:t>cubeVolume</a:t>
            </a:r>
            <a:r>
              <a:rPr lang="en-US" sz="2000" kern="0" dirty="0">
                <a:solidFill>
                  <a:srgbClr val="333333"/>
                </a:solidFill>
                <a:latin typeface="Consolas" pitchFamily="49" charset="0"/>
              </a:rPr>
              <a:t>(2);</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   </a:t>
            </a:r>
            <a:r>
              <a:rPr lang="en-US" sz="2000" kern="0" dirty="0">
                <a:solidFill>
                  <a:srgbClr val="C00000"/>
                </a:solidFill>
                <a:latin typeface="Consolas" pitchFamily="49" charset="0"/>
              </a:rPr>
              <a:t>double</a:t>
            </a:r>
            <a:r>
              <a:rPr lang="en-US" sz="2000" kern="0" dirty="0">
                <a:solidFill>
                  <a:srgbClr val="333333"/>
                </a:solidFill>
                <a:latin typeface="Consolas" pitchFamily="49" charset="0"/>
              </a:rPr>
              <a:t> result2 = </a:t>
            </a:r>
            <a:r>
              <a:rPr lang="en-US" sz="2000" kern="0" dirty="0">
                <a:solidFill>
                  <a:srgbClr val="0033CC"/>
                </a:solidFill>
                <a:latin typeface="Consolas" pitchFamily="49" charset="0"/>
              </a:rPr>
              <a:t>cubeVolume</a:t>
            </a:r>
            <a:r>
              <a:rPr lang="en-US" sz="2000" kern="0" dirty="0">
                <a:solidFill>
                  <a:srgbClr val="333333"/>
                </a:solidFill>
                <a:latin typeface="Consolas" pitchFamily="49" charset="0"/>
              </a:rPr>
              <a:t>(10);</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   </a:t>
            </a:r>
            <a:r>
              <a:rPr lang="en-US" sz="2000" kern="0" dirty="0" err="1">
                <a:solidFill>
                  <a:srgbClr val="333333"/>
                </a:solidFill>
                <a:latin typeface="Consolas" pitchFamily="49" charset="0"/>
              </a:rPr>
              <a:t>System.out.println</a:t>
            </a:r>
            <a:r>
              <a:rPr lang="en-US" sz="2000" kern="0" dirty="0">
                <a:solidFill>
                  <a:srgbClr val="333333"/>
                </a:solidFill>
                <a:latin typeface="Consolas" pitchFamily="49" charset="0"/>
              </a:rPr>
              <a:t>("A cube of side length 2 has volume </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         "  + result1);</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   </a:t>
            </a:r>
            <a:r>
              <a:rPr lang="en-US" sz="2000" kern="0" dirty="0" err="1">
                <a:solidFill>
                  <a:srgbClr val="333333"/>
                </a:solidFill>
                <a:latin typeface="Consolas" pitchFamily="49" charset="0"/>
              </a:rPr>
              <a:t>System.out.println</a:t>
            </a:r>
            <a:r>
              <a:rPr lang="en-US" sz="2000" kern="0" dirty="0">
                <a:solidFill>
                  <a:srgbClr val="333333"/>
                </a:solidFill>
                <a:latin typeface="Consolas" pitchFamily="49" charset="0"/>
              </a:rPr>
              <a:t>("A cube of side length 10 has volume  </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         " + result2);</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a:t>
            </a:r>
            <a:endParaRPr lang="en-US" sz="2000" b="1" kern="0" dirty="0">
              <a:solidFill>
                <a:srgbClr val="333333"/>
              </a:solidFill>
              <a:latin typeface="Consolas" pitchFamily="49" charset="0"/>
            </a:endParaRPr>
          </a:p>
        </p:txBody>
      </p:sp>
      <p:sp>
        <p:nvSpPr>
          <p:cNvPr id="2" name="Slide Number Placeholder 1"/>
          <p:cNvSpPr>
            <a:spLocks noGrp="1"/>
          </p:cNvSpPr>
          <p:nvPr>
            <p:ph type="sldNum" sz="quarter" idx="12"/>
          </p:nvPr>
        </p:nvSpPr>
        <p:spPr/>
        <p:txBody>
          <a:bodyPr/>
          <a:lstStyle/>
          <a:p>
            <a:fld id="{916FD4D9-3B1C-4063-B5E1-6D4E89198487}" type="slidenum">
              <a:rPr lang="en-US" smtClean="0"/>
              <a:t>11</a:t>
            </a:fld>
            <a:endParaRPr lang="en-US"/>
          </a:p>
        </p:txBody>
      </p:sp>
    </p:spTree>
    <p:extLst>
      <p:ext uri="{BB962C8B-B14F-4D97-AF65-F5344CB8AC3E}">
        <p14:creationId xmlns:p14="http://schemas.microsoft.com/office/powerpoint/2010/main" val="3368035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8"/>
          <p:cNvSpPr>
            <a:spLocks noGrp="1"/>
          </p:cNvSpPr>
          <p:nvPr>
            <p:ph type="title"/>
          </p:nvPr>
        </p:nvSpPr>
        <p:spPr/>
        <p:txBody>
          <a:bodyPr/>
          <a:lstStyle/>
          <a:p>
            <a:r>
              <a:rPr lang="en-US" altLang="en-US" sz="3600" smtClean="0">
                <a:ea typeface="ＭＳ Ｐゴシック" pitchFamily="34" charset="-128"/>
              </a:rPr>
              <a:t>Syntax 5.1: Method Declaration</a:t>
            </a:r>
          </a:p>
        </p:txBody>
      </p:sp>
      <p:pic>
        <p:nvPicPr>
          <p:cNvPr id="2253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662988"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16FD4D9-3B1C-4063-B5E1-6D4E89198487}" type="slidenum">
              <a:rPr lang="en-US" smtClean="0"/>
              <a:t>12</a:t>
            </a:fld>
            <a:endParaRPr lang="en-US"/>
          </a:p>
        </p:txBody>
      </p:sp>
    </p:spTree>
    <p:extLst>
      <p:ext uri="{BB962C8B-B14F-4D97-AF65-F5344CB8AC3E}">
        <p14:creationId xmlns:p14="http://schemas.microsoft.com/office/powerpoint/2010/main" val="2463253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tLang="en-US" sz="3600" smtClean="0">
                <a:latin typeface="Arial Black" pitchFamily="34" charset="0"/>
                <a:ea typeface="ＭＳ Ｐゴシック" pitchFamily="34" charset="-128"/>
              </a:rPr>
              <a:t>Cubes.java</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79279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715000"/>
            <a:ext cx="42322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16FD4D9-3B1C-4063-B5E1-6D4E89198487}" type="slidenum">
              <a:rPr lang="en-US" smtClean="0"/>
              <a:t>13</a:t>
            </a:fld>
            <a:endParaRPr lang="en-US"/>
          </a:p>
        </p:txBody>
      </p:sp>
    </p:spTree>
    <p:extLst>
      <p:ext uri="{BB962C8B-B14F-4D97-AF65-F5344CB8AC3E}">
        <p14:creationId xmlns:p14="http://schemas.microsoft.com/office/powerpoint/2010/main" val="218510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altLang="en-US" smtClean="0">
                <a:ea typeface="ＭＳ Ｐゴシック" pitchFamily="34" charset="-128"/>
              </a:rPr>
              <a:t>Method Comments</a:t>
            </a:r>
          </a:p>
        </p:txBody>
      </p:sp>
      <p:sp>
        <p:nvSpPr>
          <p:cNvPr id="24578" name="Content Placeholder 2"/>
          <p:cNvSpPr>
            <a:spLocks noGrp="1"/>
          </p:cNvSpPr>
          <p:nvPr>
            <p:ph idx="1"/>
          </p:nvPr>
        </p:nvSpPr>
        <p:spPr>
          <a:xfrm>
            <a:off x="304800" y="1143000"/>
            <a:ext cx="8458200" cy="4267200"/>
          </a:xfrm>
        </p:spPr>
        <p:txBody>
          <a:bodyPr/>
          <a:lstStyle/>
          <a:p>
            <a:pPr>
              <a:spcBef>
                <a:spcPts val="200"/>
              </a:spcBef>
            </a:pPr>
            <a:r>
              <a:rPr lang="en-US" altLang="en-US" sz="2800" smtClean="0">
                <a:ea typeface="ＭＳ Ｐゴシック" pitchFamily="34" charset="-128"/>
              </a:rPr>
              <a:t>Write a Javadoc comment above each method</a:t>
            </a:r>
          </a:p>
          <a:p>
            <a:pPr>
              <a:spcBef>
                <a:spcPts val="200"/>
              </a:spcBef>
            </a:pPr>
            <a:r>
              <a:rPr lang="en-US" altLang="en-US" sz="2800" smtClean="0">
                <a:ea typeface="ＭＳ Ｐゴシック" pitchFamily="34" charset="-128"/>
              </a:rPr>
              <a:t>Start with </a:t>
            </a:r>
            <a:r>
              <a:rPr lang="en-US" altLang="en-US" sz="2800" smtClean="0">
                <a:solidFill>
                  <a:srgbClr val="0033CC"/>
                </a:solidFill>
                <a:latin typeface="Consolas" pitchFamily="49" charset="0"/>
                <a:ea typeface="ＭＳ Ｐゴシック" pitchFamily="34" charset="-128"/>
              </a:rPr>
              <a:t>/**</a:t>
            </a:r>
            <a:r>
              <a:rPr lang="en-US" altLang="en-US" sz="2800" smtClean="0">
                <a:ea typeface="ＭＳ Ｐゴシック" pitchFamily="34" charset="-128"/>
              </a:rPr>
              <a:t> </a:t>
            </a:r>
          </a:p>
          <a:p>
            <a:pPr lvl="1">
              <a:spcBef>
                <a:spcPts val="200"/>
              </a:spcBef>
            </a:pPr>
            <a:r>
              <a:rPr lang="en-US" altLang="en-US" smtClean="0">
                <a:ea typeface="ＭＳ Ｐゴシック" pitchFamily="34" charset="-128"/>
              </a:rPr>
              <a:t>Note the purpose of the method</a:t>
            </a:r>
          </a:p>
          <a:p>
            <a:pPr lvl="1">
              <a:spcBef>
                <a:spcPts val="200"/>
              </a:spcBef>
            </a:pPr>
            <a:r>
              <a:rPr lang="en-US" altLang="en-US" smtClean="0">
                <a:solidFill>
                  <a:srgbClr val="0033CC"/>
                </a:solidFill>
                <a:latin typeface="Consolas" pitchFamily="49" charset="0"/>
                <a:ea typeface="ＭＳ Ｐゴシック" pitchFamily="34" charset="-128"/>
                <a:cs typeface="Consolas" pitchFamily="49" charset="0"/>
              </a:rPr>
              <a:t>@param</a:t>
            </a:r>
            <a:r>
              <a:rPr lang="en-US" altLang="en-US" smtClean="0">
                <a:latin typeface="Consolas" pitchFamily="49" charset="0"/>
                <a:ea typeface="ＭＳ Ｐゴシック" pitchFamily="34" charset="-128"/>
                <a:cs typeface="Consolas" pitchFamily="49" charset="0"/>
              </a:rPr>
              <a:t>  </a:t>
            </a:r>
            <a:r>
              <a:rPr lang="en-US" altLang="en-US" smtClean="0">
                <a:ea typeface="ＭＳ Ｐゴシック" pitchFamily="34" charset="-128"/>
              </a:rPr>
              <a:t>Describe each parameter variable</a:t>
            </a:r>
          </a:p>
          <a:p>
            <a:pPr lvl="1">
              <a:spcBef>
                <a:spcPts val="200"/>
              </a:spcBef>
            </a:pPr>
            <a:r>
              <a:rPr lang="en-US" altLang="en-US" smtClean="0">
                <a:solidFill>
                  <a:srgbClr val="0033CC"/>
                </a:solidFill>
                <a:latin typeface="Consolas" pitchFamily="49" charset="0"/>
                <a:ea typeface="ＭＳ Ｐゴシック" pitchFamily="34" charset="-128"/>
                <a:cs typeface="Consolas" pitchFamily="49" charset="0"/>
              </a:rPr>
              <a:t>@return</a:t>
            </a:r>
            <a:r>
              <a:rPr lang="en-US" altLang="en-US" smtClean="0">
                <a:latin typeface="Consolas" pitchFamily="49" charset="0"/>
                <a:ea typeface="ＭＳ Ｐゴシック" pitchFamily="34" charset="-128"/>
                <a:cs typeface="Consolas" pitchFamily="49" charset="0"/>
              </a:rPr>
              <a:t> </a:t>
            </a:r>
            <a:r>
              <a:rPr lang="en-US" altLang="en-US" smtClean="0">
                <a:ea typeface="ＭＳ Ｐゴシック" pitchFamily="34" charset="-128"/>
              </a:rPr>
              <a:t>Describe the return value</a:t>
            </a:r>
          </a:p>
          <a:p>
            <a:pPr>
              <a:spcBef>
                <a:spcPts val="200"/>
              </a:spcBef>
            </a:pPr>
            <a:r>
              <a:rPr lang="en-US" altLang="en-US" sz="2800" smtClean="0">
                <a:ea typeface="ＭＳ Ｐゴシック" pitchFamily="34" charset="-128"/>
              </a:rPr>
              <a:t>End with </a:t>
            </a:r>
            <a:r>
              <a:rPr lang="en-US" altLang="en-US" sz="2800" smtClean="0">
                <a:solidFill>
                  <a:srgbClr val="0033CC"/>
                </a:solidFill>
                <a:latin typeface="Consolas" pitchFamily="49" charset="0"/>
                <a:ea typeface="ＭＳ Ｐゴシック" pitchFamily="34" charset="-128"/>
              </a:rPr>
              <a:t>*/</a:t>
            </a:r>
            <a:endParaRPr lang="en-US" altLang="en-US" smtClean="0">
              <a:solidFill>
                <a:srgbClr val="0033CC"/>
              </a:solidFill>
              <a:latin typeface="Consolas" pitchFamily="49" charset="0"/>
              <a:ea typeface="ＭＳ Ｐゴシック" pitchFamily="34" charset="-128"/>
            </a:endParaRPr>
          </a:p>
          <a:p>
            <a:pPr>
              <a:buFont typeface="Wingdings" pitchFamily="2" charset="2"/>
              <a:buNone/>
            </a:pPr>
            <a:endParaRPr lang="en-US" altLang="en-US" smtClean="0">
              <a:ea typeface="ＭＳ Ｐゴシック" pitchFamily="34" charset="-128"/>
            </a:endParaRPr>
          </a:p>
          <a:p>
            <a:endParaRPr lang="en-US" altLang="en-US" smtClean="0">
              <a:ea typeface="ＭＳ Ｐゴシック" pitchFamily="34" charset="-128"/>
            </a:endParaRPr>
          </a:p>
          <a:p>
            <a:endParaRPr lang="en-US" altLang="en-US" smtClean="0">
              <a:ea typeface="ＭＳ Ｐゴシック" pitchFamily="34" charset="-128"/>
            </a:endParaRPr>
          </a:p>
          <a:p>
            <a:endParaRPr lang="en-US" altLang="en-US" smtClean="0">
              <a:ea typeface="ＭＳ Ｐゴシック" pitchFamily="34" charset="-128"/>
            </a:endParaRPr>
          </a:p>
        </p:txBody>
      </p:sp>
      <p:sp>
        <p:nvSpPr>
          <p:cNvPr id="7" name="Content Placeholder 2"/>
          <p:cNvSpPr txBox="1">
            <a:spLocks/>
          </p:cNvSpPr>
          <p:nvPr/>
        </p:nvSpPr>
        <p:spPr bwMode="auto">
          <a:xfrm>
            <a:off x="533400" y="4038600"/>
            <a:ext cx="7848600" cy="2133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solidFill>
                  <a:srgbClr val="0033CC"/>
                </a:solidFill>
                <a:latin typeface="Consolas" pitchFamily="49" charset="0"/>
              </a:rPr>
              <a:t>/**</a:t>
            </a:r>
          </a:p>
          <a:p>
            <a:pPr marL="342900" indent="-342900" eaLnBrk="0" hangingPunct="0">
              <a:buClr>
                <a:srgbClr val="835E01"/>
              </a:buClr>
              <a:buSzPct val="60000"/>
              <a:buFont typeface="Wingdings" pitchFamily="2" charset="2"/>
              <a:buNone/>
              <a:defRPr/>
            </a:pPr>
            <a:r>
              <a:rPr lang="en-US" sz="2000" kern="0" dirty="0">
                <a:solidFill>
                  <a:srgbClr val="0033CC"/>
                </a:solidFill>
                <a:latin typeface="Consolas" pitchFamily="49" charset="0"/>
              </a:rPr>
              <a:t>  Computes the volume of a cube.</a:t>
            </a:r>
          </a:p>
          <a:p>
            <a:pPr marL="342900" indent="-342900" eaLnBrk="0" hangingPunct="0">
              <a:buClr>
                <a:srgbClr val="835E01"/>
              </a:buClr>
              <a:buSzPct val="60000"/>
              <a:buFont typeface="Wingdings" pitchFamily="2" charset="2"/>
              <a:buNone/>
              <a:defRPr/>
            </a:pPr>
            <a:r>
              <a:rPr lang="en-US" sz="2000" kern="0" dirty="0">
                <a:solidFill>
                  <a:srgbClr val="0033CC"/>
                </a:solidFill>
                <a:latin typeface="Consolas" pitchFamily="49" charset="0"/>
              </a:rPr>
              <a:t>  @param sideLength the side length of the cube</a:t>
            </a:r>
          </a:p>
          <a:p>
            <a:pPr marL="342900" indent="-342900" eaLnBrk="0" hangingPunct="0">
              <a:buClr>
                <a:srgbClr val="835E01"/>
              </a:buClr>
              <a:buSzPct val="60000"/>
              <a:buFont typeface="Wingdings" pitchFamily="2" charset="2"/>
              <a:buNone/>
              <a:defRPr/>
            </a:pPr>
            <a:r>
              <a:rPr lang="en-US" sz="2000" kern="0" dirty="0">
                <a:solidFill>
                  <a:srgbClr val="0033CC"/>
                </a:solidFill>
                <a:latin typeface="Consolas" pitchFamily="49" charset="0"/>
              </a:rPr>
              <a:t>  @return the volume</a:t>
            </a:r>
          </a:p>
          <a:p>
            <a:pPr marL="342900" indent="-342900" eaLnBrk="0" hangingPunct="0">
              <a:buClr>
                <a:srgbClr val="835E01"/>
              </a:buClr>
              <a:buSzPct val="60000"/>
              <a:buFont typeface="Wingdings" pitchFamily="2" charset="2"/>
              <a:buNone/>
              <a:defRPr/>
            </a:pPr>
            <a:r>
              <a:rPr lang="en-US" sz="2000" kern="0" dirty="0">
                <a:solidFill>
                  <a:srgbClr val="0033CC"/>
                </a:solidFill>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public static double cubeVolume(double sideLength)</a:t>
            </a:r>
          </a:p>
        </p:txBody>
      </p:sp>
      <p:pic>
        <p:nvPicPr>
          <p:cNvPr id="2458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152400"/>
            <a:ext cx="13287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16FD4D9-3B1C-4063-B5E1-6D4E89198487}" type="slidenum">
              <a:rPr lang="en-US" smtClean="0"/>
              <a:t>14</a:t>
            </a:fld>
            <a:endParaRPr lang="en-US"/>
          </a:p>
        </p:txBody>
      </p:sp>
    </p:spTree>
    <p:extLst>
      <p:ext uri="{BB962C8B-B14F-4D97-AF65-F5344CB8AC3E}">
        <p14:creationId xmlns:p14="http://schemas.microsoft.com/office/powerpoint/2010/main" val="3039815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tLang="en-US" sz="3600" smtClean="0">
                <a:ea typeface="ＭＳ Ｐゴシック" pitchFamily="34" charset="-128"/>
              </a:rPr>
              <a:t>5.3 Parameter Passing</a:t>
            </a:r>
          </a:p>
        </p:txBody>
      </p:sp>
      <p:sp>
        <p:nvSpPr>
          <p:cNvPr id="25602" name="Content Placeholder 9"/>
          <p:cNvSpPr>
            <a:spLocks noGrp="1"/>
          </p:cNvSpPr>
          <p:nvPr>
            <p:ph idx="1"/>
          </p:nvPr>
        </p:nvSpPr>
        <p:spPr>
          <a:xfrm>
            <a:off x="304800" y="1104900"/>
            <a:ext cx="8458200" cy="4762500"/>
          </a:xfrm>
        </p:spPr>
        <p:txBody>
          <a:bodyPr>
            <a:normAutofit fontScale="92500" lnSpcReduction="10000"/>
          </a:bodyPr>
          <a:lstStyle/>
          <a:p>
            <a:pPr>
              <a:spcBef>
                <a:spcPts val="500"/>
              </a:spcBef>
            </a:pPr>
            <a:r>
              <a:rPr lang="en-US" altLang="en-US" sz="2800" dirty="0" smtClean="0">
                <a:solidFill>
                  <a:srgbClr val="00B050"/>
                </a:solidFill>
                <a:ea typeface="ＭＳ Ｐゴシック" pitchFamily="34" charset="-128"/>
              </a:rPr>
              <a:t>Parameter variables </a:t>
            </a:r>
            <a:r>
              <a:rPr lang="en-US" altLang="en-US" sz="2800" dirty="0" smtClean="0">
                <a:ea typeface="ＭＳ Ｐゴシック" pitchFamily="34" charset="-128"/>
              </a:rPr>
              <a:t>receive the </a:t>
            </a:r>
            <a:r>
              <a:rPr lang="en-US" altLang="en-US" sz="2800" dirty="0" smtClean="0">
                <a:solidFill>
                  <a:srgbClr val="0033CC"/>
                </a:solidFill>
                <a:ea typeface="ＭＳ Ｐゴシック" pitchFamily="34" charset="-128"/>
              </a:rPr>
              <a:t>argument values </a:t>
            </a:r>
            <a:r>
              <a:rPr lang="en-US" altLang="en-US" sz="2800" dirty="0" smtClean="0">
                <a:ea typeface="ＭＳ Ｐゴシック" pitchFamily="34" charset="-128"/>
              </a:rPr>
              <a:t>supplied in the method call</a:t>
            </a:r>
          </a:p>
          <a:p>
            <a:pPr lvl="1">
              <a:spcBef>
                <a:spcPts val="500"/>
              </a:spcBef>
            </a:pPr>
            <a:r>
              <a:rPr lang="en-US" altLang="en-US" sz="2400" dirty="0" smtClean="0">
                <a:ea typeface="ＭＳ Ｐゴシック" pitchFamily="34" charset="-128"/>
              </a:rPr>
              <a:t>They both must be the same type</a:t>
            </a:r>
            <a:endParaRPr lang="en-US" altLang="en-US" dirty="0" smtClean="0">
              <a:ea typeface="ＭＳ Ｐゴシック" pitchFamily="34" charset="-128"/>
            </a:endParaRPr>
          </a:p>
          <a:p>
            <a:pPr>
              <a:spcBef>
                <a:spcPts val="500"/>
              </a:spcBef>
            </a:pPr>
            <a:r>
              <a:rPr lang="en-US" altLang="en-US" sz="2800" dirty="0" smtClean="0">
                <a:ea typeface="ＭＳ Ｐゴシック" pitchFamily="34" charset="-128"/>
              </a:rPr>
              <a:t>The </a:t>
            </a:r>
            <a:r>
              <a:rPr lang="en-US" altLang="en-US" sz="2800" dirty="0" smtClean="0">
                <a:solidFill>
                  <a:srgbClr val="0033CC"/>
                </a:solidFill>
                <a:ea typeface="ＭＳ Ｐゴシック" pitchFamily="34" charset="-128"/>
              </a:rPr>
              <a:t>argument value </a:t>
            </a:r>
            <a:r>
              <a:rPr lang="en-US" altLang="en-US" sz="2800" dirty="0" smtClean="0">
                <a:ea typeface="ＭＳ Ｐゴシック" pitchFamily="34" charset="-128"/>
              </a:rPr>
              <a:t>may be:</a:t>
            </a:r>
          </a:p>
          <a:p>
            <a:pPr lvl="1">
              <a:spcBef>
                <a:spcPts val="500"/>
              </a:spcBef>
            </a:pPr>
            <a:r>
              <a:rPr lang="en-US" altLang="en-US" sz="2400" dirty="0" smtClean="0">
                <a:ea typeface="ＭＳ Ｐゴシック" pitchFamily="34" charset="-128"/>
              </a:rPr>
              <a:t>The contents of a variable</a:t>
            </a:r>
          </a:p>
          <a:p>
            <a:pPr lvl="1">
              <a:spcBef>
                <a:spcPts val="500"/>
              </a:spcBef>
            </a:pPr>
            <a:r>
              <a:rPr lang="en-US" altLang="en-US" sz="2400" dirty="0" smtClean="0">
                <a:ea typeface="ＭＳ Ｐゴシック" pitchFamily="34" charset="-128"/>
              </a:rPr>
              <a:t>A </a:t>
            </a:r>
            <a:r>
              <a:rPr lang="ja-JP" altLang="en-US" sz="2400" dirty="0" smtClean="0">
                <a:ea typeface="ＭＳ Ｐゴシック" pitchFamily="34" charset="-128"/>
              </a:rPr>
              <a:t>‘</a:t>
            </a:r>
            <a:r>
              <a:rPr lang="en-US" altLang="ja-JP" sz="2400" dirty="0" smtClean="0">
                <a:ea typeface="ＭＳ Ｐゴシック" pitchFamily="34" charset="-128"/>
              </a:rPr>
              <a:t>literal</a:t>
            </a:r>
            <a:r>
              <a:rPr lang="ja-JP" altLang="en-US" sz="2400" dirty="0" smtClean="0">
                <a:ea typeface="ＭＳ Ｐゴシック" pitchFamily="34" charset="-128"/>
              </a:rPr>
              <a:t>’</a:t>
            </a:r>
            <a:r>
              <a:rPr lang="en-US" altLang="ja-JP" sz="2400" dirty="0" smtClean="0">
                <a:ea typeface="ＭＳ Ｐゴシック" pitchFamily="34" charset="-128"/>
              </a:rPr>
              <a:t> value (2)</a:t>
            </a:r>
          </a:p>
          <a:p>
            <a:pPr lvl="1">
              <a:spcBef>
                <a:spcPts val="500"/>
              </a:spcBef>
            </a:pPr>
            <a:r>
              <a:rPr lang="en-US" altLang="en-US" sz="2400" dirty="0" smtClean="0">
                <a:ea typeface="ＭＳ Ｐゴシック" pitchFamily="34" charset="-128"/>
              </a:rPr>
              <a:t>aka. </a:t>
            </a:r>
            <a:r>
              <a:rPr lang="ja-JP" altLang="en-US" sz="2400" dirty="0" smtClean="0">
                <a:ea typeface="ＭＳ Ｐゴシック" pitchFamily="34" charset="-128"/>
              </a:rPr>
              <a:t>‘</a:t>
            </a:r>
            <a:r>
              <a:rPr lang="en-US" altLang="ja-JP" sz="2400" dirty="0" smtClean="0">
                <a:ea typeface="ＭＳ Ｐゴシック" pitchFamily="34" charset="-128"/>
              </a:rPr>
              <a:t>actual parameter</a:t>
            </a:r>
            <a:r>
              <a:rPr lang="ja-JP" altLang="en-US" sz="2400" dirty="0" smtClean="0">
                <a:ea typeface="ＭＳ Ｐゴシック" pitchFamily="34" charset="-128"/>
              </a:rPr>
              <a:t>’</a:t>
            </a:r>
            <a:r>
              <a:rPr lang="en-US" altLang="ja-JP" sz="2400" dirty="0" smtClean="0">
                <a:ea typeface="ＭＳ Ｐゴシック" pitchFamily="34" charset="-128"/>
              </a:rPr>
              <a:t> or argument</a:t>
            </a:r>
          </a:p>
          <a:p>
            <a:pPr>
              <a:spcBef>
                <a:spcPts val="500"/>
              </a:spcBef>
            </a:pPr>
            <a:r>
              <a:rPr lang="en-US" altLang="en-US" sz="2800" dirty="0" smtClean="0">
                <a:ea typeface="ＭＳ Ｐゴシック" pitchFamily="34" charset="-128"/>
              </a:rPr>
              <a:t>The </a:t>
            </a:r>
            <a:r>
              <a:rPr lang="en-US" altLang="en-US" sz="2800" dirty="0" smtClean="0">
                <a:solidFill>
                  <a:srgbClr val="00B050"/>
                </a:solidFill>
                <a:ea typeface="ＭＳ Ｐゴシック" pitchFamily="34" charset="-128"/>
              </a:rPr>
              <a:t>parameter variable </a:t>
            </a:r>
            <a:r>
              <a:rPr lang="en-US" altLang="en-US" sz="2800" dirty="0" smtClean="0">
                <a:ea typeface="ＭＳ Ｐゴシック" pitchFamily="34" charset="-128"/>
              </a:rPr>
              <a:t>is:</a:t>
            </a:r>
          </a:p>
          <a:p>
            <a:pPr lvl="1">
              <a:spcBef>
                <a:spcPts val="500"/>
              </a:spcBef>
            </a:pPr>
            <a:r>
              <a:rPr lang="en-US" altLang="en-US" sz="2400" dirty="0" smtClean="0">
                <a:ea typeface="ＭＳ Ｐゴシック" pitchFamily="34" charset="-128"/>
              </a:rPr>
              <a:t>Declared in the called method </a:t>
            </a:r>
          </a:p>
          <a:p>
            <a:pPr lvl="1">
              <a:spcBef>
                <a:spcPts val="500"/>
              </a:spcBef>
            </a:pPr>
            <a:r>
              <a:rPr lang="en-US" altLang="en-US" sz="2400" dirty="0" smtClean="0">
                <a:ea typeface="ＭＳ Ｐゴシック" pitchFamily="34" charset="-128"/>
              </a:rPr>
              <a:t>Initialized with the value of the </a:t>
            </a:r>
            <a:r>
              <a:rPr lang="en-US" altLang="en-US" sz="2400" dirty="0" smtClean="0">
                <a:solidFill>
                  <a:srgbClr val="0033CC"/>
                </a:solidFill>
                <a:ea typeface="ＭＳ Ｐゴシック" pitchFamily="34" charset="-128"/>
              </a:rPr>
              <a:t>argument value </a:t>
            </a:r>
          </a:p>
          <a:p>
            <a:pPr lvl="1">
              <a:spcBef>
                <a:spcPts val="500"/>
              </a:spcBef>
            </a:pPr>
            <a:r>
              <a:rPr lang="en-US" altLang="en-US" sz="2400" dirty="0" smtClean="0">
                <a:ea typeface="ＭＳ Ｐゴシック" pitchFamily="34" charset="-128"/>
              </a:rPr>
              <a:t>Used as a variable inside the called method</a:t>
            </a:r>
          </a:p>
          <a:p>
            <a:pPr lvl="1">
              <a:spcBef>
                <a:spcPts val="500"/>
              </a:spcBef>
            </a:pPr>
            <a:r>
              <a:rPr lang="en-US" altLang="en-US" sz="2400" dirty="0" smtClean="0">
                <a:ea typeface="ＭＳ Ｐゴシック" pitchFamily="34" charset="-128"/>
              </a:rPr>
              <a:t>aka. </a:t>
            </a:r>
            <a:r>
              <a:rPr lang="ja-JP" altLang="en-US" sz="2400" dirty="0" smtClean="0">
                <a:ea typeface="ＭＳ Ｐゴシック" pitchFamily="34" charset="-128"/>
              </a:rPr>
              <a:t>‘</a:t>
            </a:r>
            <a:r>
              <a:rPr lang="en-US" altLang="ja-JP" sz="2400" dirty="0" smtClean="0">
                <a:ea typeface="ＭＳ Ｐゴシック" pitchFamily="34" charset="-128"/>
              </a:rPr>
              <a:t>formal parameter</a:t>
            </a:r>
            <a:r>
              <a:rPr lang="ja-JP" altLang="en-US" sz="2400" dirty="0" smtClean="0">
                <a:ea typeface="ＭＳ Ｐゴシック" pitchFamily="34" charset="-128"/>
              </a:rPr>
              <a:t>’</a:t>
            </a:r>
            <a:r>
              <a:rPr lang="en-US" altLang="ja-JP" sz="2400" dirty="0" smtClean="0">
                <a:ea typeface="ＭＳ Ｐゴシック" pitchFamily="34" charset="-128"/>
              </a:rPr>
              <a:t> </a:t>
            </a:r>
            <a:endParaRPr lang="en-US" altLang="ja-JP" dirty="0" smtClean="0">
              <a:ea typeface="ＭＳ Ｐゴシック" pitchFamily="34" charset="-128"/>
            </a:endParaRPr>
          </a:p>
          <a:p>
            <a:pPr lvl="1">
              <a:spcBef>
                <a:spcPts val="500"/>
              </a:spcBef>
            </a:pPr>
            <a:endParaRPr lang="en-US" altLang="en-US" sz="2400" dirty="0" smtClean="0">
              <a:ea typeface="ＭＳ Ｐゴシック" pitchFamily="34" charset="-128"/>
            </a:endParaRPr>
          </a:p>
          <a:p>
            <a:pPr>
              <a:spcBef>
                <a:spcPts val="500"/>
              </a:spcBef>
              <a:buFont typeface="Wingdings" pitchFamily="2" charset="2"/>
              <a:buNone/>
            </a:pPr>
            <a:endParaRPr lang="en-US" altLang="en-US" sz="2800" dirty="0" smtClean="0">
              <a:ea typeface="ＭＳ Ｐゴシック" pitchFamily="34" charset="-128"/>
            </a:endParaRPr>
          </a:p>
        </p:txBody>
      </p:sp>
      <p:sp>
        <p:nvSpPr>
          <p:cNvPr id="13" name="Rounded Rectangle 12"/>
          <p:cNvSpPr/>
          <p:nvPr/>
        </p:nvSpPr>
        <p:spPr>
          <a:xfrm>
            <a:off x="6400800" y="4114800"/>
            <a:ext cx="2133600" cy="838200"/>
          </a:xfrm>
          <a:prstGeom prst="roundRect">
            <a:avLst/>
          </a:prstGeom>
          <a:solidFill>
            <a:schemeClr val="bg2"/>
          </a:solidFill>
          <a:ln>
            <a:no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Called Method</a:t>
            </a:r>
          </a:p>
        </p:txBody>
      </p:sp>
      <p:sp>
        <p:nvSpPr>
          <p:cNvPr id="14" name="Flowchart: Magnetic Disk 13"/>
          <p:cNvSpPr/>
          <p:nvPr/>
        </p:nvSpPr>
        <p:spPr>
          <a:xfrm>
            <a:off x="7467600" y="3657600"/>
            <a:ext cx="609600" cy="533400"/>
          </a:xfrm>
          <a:prstGeom prst="flowChartMagneticDisk">
            <a:avLst/>
          </a:prstGeom>
          <a:solidFill>
            <a:schemeClr val="accent4"/>
          </a:solidFill>
          <a:ln>
            <a:no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in</a:t>
            </a:r>
          </a:p>
        </p:txBody>
      </p:sp>
      <p:sp>
        <p:nvSpPr>
          <p:cNvPr id="15" name="Down Arrow 14"/>
          <p:cNvSpPr/>
          <p:nvPr/>
        </p:nvSpPr>
        <p:spPr>
          <a:xfrm>
            <a:off x="7467600" y="2514600"/>
            <a:ext cx="685800" cy="1066800"/>
          </a:xfrm>
          <a:prstGeom prst="downArrow">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out</a:t>
            </a:r>
          </a:p>
        </p:txBody>
      </p:sp>
      <p:sp>
        <p:nvSpPr>
          <p:cNvPr id="12" name="Rounded Rectangle 11"/>
          <p:cNvSpPr/>
          <p:nvPr/>
        </p:nvSpPr>
        <p:spPr>
          <a:xfrm>
            <a:off x="6324600" y="1752600"/>
            <a:ext cx="2133600" cy="838200"/>
          </a:xfrm>
          <a:prstGeom prst="roundRect">
            <a:avLst/>
          </a:prstGeom>
          <a:solidFill>
            <a:schemeClr val="bg2"/>
          </a:solidFill>
          <a:ln>
            <a:no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Calling Method</a:t>
            </a:r>
          </a:p>
        </p:txBody>
      </p:sp>
      <p:sp>
        <p:nvSpPr>
          <p:cNvPr id="25613" name="TextBox 15"/>
          <p:cNvSpPr txBox="1">
            <a:spLocks noChangeArrowheads="1"/>
          </p:cNvSpPr>
          <p:nvPr/>
        </p:nvSpPr>
        <p:spPr bwMode="auto">
          <a:xfrm>
            <a:off x="5486400" y="2714625"/>
            <a:ext cx="200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r>
              <a:rPr lang="en-US" altLang="en-US" sz="1800">
                <a:solidFill>
                  <a:srgbClr val="0033CC"/>
                </a:solidFill>
                <a:cs typeface="Arial" pitchFamily="34" charset="0"/>
              </a:rPr>
              <a:t>Argument value</a:t>
            </a:r>
          </a:p>
        </p:txBody>
      </p:sp>
      <p:sp>
        <p:nvSpPr>
          <p:cNvPr id="25614" name="TextBox 16"/>
          <p:cNvSpPr txBox="1">
            <a:spLocks noChangeArrowheads="1"/>
          </p:cNvSpPr>
          <p:nvPr/>
        </p:nvSpPr>
        <p:spPr bwMode="auto">
          <a:xfrm>
            <a:off x="4641850" y="3581400"/>
            <a:ext cx="2743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r>
              <a:rPr lang="en-US" altLang="en-US" sz="1800">
                <a:solidFill>
                  <a:srgbClr val="00B050"/>
                </a:solidFill>
                <a:cs typeface="Arial" pitchFamily="34" charset="0"/>
              </a:rPr>
              <a:t>Parameter variable</a:t>
            </a:r>
          </a:p>
        </p:txBody>
      </p:sp>
      <p:sp>
        <p:nvSpPr>
          <p:cNvPr id="2" name="Slide Number Placeholder 1"/>
          <p:cNvSpPr>
            <a:spLocks noGrp="1"/>
          </p:cNvSpPr>
          <p:nvPr>
            <p:ph type="sldNum" sz="quarter" idx="12"/>
          </p:nvPr>
        </p:nvSpPr>
        <p:spPr/>
        <p:txBody>
          <a:bodyPr/>
          <a:lstStyle/>
          <a:p>
            <a:fld id="{916FD4D9-3B1C-4063-B5E1-6D4E89198487}" type="slidenum">
              <a:rPr lang="en-US" smtClean="0"/>
              <a:t>15</a:t>
            </a:fld>
            <a:endParaRPr lang="en-US"/>
          </a:p>
        </p:txBody>
      </p:sp>
    </p:spTree>
    <p:extLst>
      <p:ext uri="{BB962C8B-B14F-4D97-AF65-F5344CB8AC3E}">
        <p14:creationId xmlns:p14="http://schemas.microsoft.com/office/powerpoint/2010/main" val="16089107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457200" y="152400"/>
            <a:ext cx="8229600" cy="1143000"/>
          </a:xfrm>
        </p:spPr>
        <p:txBody>
          <a:bodyPr/>
          <a:lstStyle/>
          <a:p>
            <a:r>
              <a:rPr lang="en-US" altLang="en-US" dirty="0" smtClean="0">
                <a:ea typeface="ＭＳ Ｐゴシック" pitchFamily="34" charset="-128"/>
              </a:rPr>
              <a:t>Parameter Passing Steps </a:t>
            </a:r>
          </a:p>
        </p:txBody>
      </p:sp>
      <p:sp>
        <p:nvSpPr>
          <p:cNvPr id="7" name="Content Placeholder 2"/>
          <p:cNvSpPr txBox="1">
            <a:spLocks/>
          </p:cNvSpPr>
          <p:nvPr/>
        </p:nvSpPr>
        <p:spPr bwMode="auto">
          <a:xfrm>
            <a:off x="228600" y="1066800"/>
            <a:ext cx="59436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solidFill>
                  <a:srgbClr val="C00000"/>
                </a:solidFill>
                <a:latin typeface="Consolas" pitchFamily="49" charset="0"/>
              </a:rPr>
              <a:t>public static void </a:t>
            </a:r>
            <a:r>
              <a:rPr lang="en-US" sz="2000" kern="0" dirty="0">
                <a:solidFill>
                  <a:srgbClr val="333333"/>
                </a:solidFill>
                <a:latin typeface="Consolas" pitchFamily="49" charset="0"/>
              </a:rPr>
              <a:t>main(String[] args)</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  </a:t>
            </a:r>
            <a:r>
              <a:rPr lang="en-US" sz="2000" kern="0" dirty="0">
                <a:solidFill>
                  <a:srgbClr val="C00000"/>
                </a:solidFill>
                <a:latin typeface="Consolas" pitchFamily="49" charset="0"/>
              </a:rPr>
              <a:t>double</a:t>
            </a:r>
            <a:r>
              <a:rPr lang="en-US" sz="2000" kern="0" dirty="0">
                <a:solidFill>
                  <a:srgbClr val="333333"/>
                </a:solidFill>
                <a:latin typeface="Consolas" pitchFamily="49" charset="0"/>
              </a:rPr>
              <a:t> result1 = </a:t>
            </a:r>
            <a:r>
              <a:rPr lang="en-US" sz="2000" kern="0" dirty="0">
                <a:solidFill>
                  <a:srgbClr val="0033CC"/>
                </a:solidFill>
                <a:latin typeface="Consolas" pitchFamily="49" charset="0"/>
              </a:rPr>
              <a:t>cubeVolume</a:t>
            </a:r>
            <a:r>
              <a:rPr lang="en-US" sz="2000" kern="0" dirty="0">
                <a:solidFill>
                  <a:srgbClr val="333333"/>
                </a:solidFill>
                <a:latin typeface="Consolas" pitchFamily="49" charset="0"/>
              </a:rPr>
              <a:t>(2);</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  . . . </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a:t>
            </a:r>
            <a:endParaRPr lang="en-US" sz="2000" b="1" kern="0" dirty="0">
              <a:solidFill>
                <a:srgbClr val="333333"/>
              </a:solidFill>
              <a:latin typeface="Consolas" pitchFamily="49" charset="0"/>
            </a:endParaRPr>
          </a:p>
        </p:txBody>
      </p:sp>
      <p:sp>
        <p:nvSpPr>
          <p:cNvPr id="8" name="Content Placeholder 2"/>
          <p:cNvSpPr txBox="1">
            <a:spLocks/>
          </p:cNvSpPr>
          <p:nvPr/>
        </p:nvSpPr>
        <p:spPr bwMode="auto">
          <a:xfrm>
            <a:off x="228600" y="3733800"/>
            <a:ext cx="80010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solidFill>
                  <a:srgbClr val="C00000"/>
                </a:solidFill>
                <a:latin typeface="Consolas" pitchFamily="49" charset="0"/>
              </a:rPr>
              <a:t>public static double</a:t>
            </a:r>
            <a:r>
              <a:rPr lang="en-US" sz="2000" kern="0" dirty="0">
                <a:latin typeface="Consolas" pitchFamily="49" charset="0"/>
              </a:rPr>
              <a:t> cubeVolume(</a:t>
            </a:r>
            <a:r>
              <a:rPr lang="en-US" sz="2000" kern="0" dirty="0">
                <a:solidFill>
                  <a:srgbClr val="C00000"/>
                </a:solidFill>
                <a:latin typeface="Consolas" pitchFamily="49" charset="0"/>
              </a:rPr>
              <a:t>double</a:t>
            </a:r>
            <a:r>
              <a:rPr lang="en-US" sz="2000" kern="0" dirty="0">
                <a:latin typeface="Consolas" pitchFamily="49" charset="0"/>
              </a:rPr>
              <a:t> sideLength)</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r>
              <a:rPr lang="en-US" sz="2000" kern="0" dirty="0">
                <a:solidFill>
                  <a:srgbClr val="C00000"/>
                </a:solidFill>
                <a:latin typeface="Consolas" pitchFamily="49" charset="0"/>
              </a:rPr>
              <a:t>double</a:t>
            </a:r>
            <a:r>
              <a:rPr lang="en-US" sz="2000" kern="0" dirty="0">
                <a:latin typeface="Consolas" pitchFamily="49" charset="0"/>
              </a:rPr>
              <a:t> volume = sideLength * sideLength * sideLength;</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r>
              <a:rPr lang="en-US" sz="2000" kern="0" dirty="0">
                <a:solidFill>
                  <a:srgbClr val="C00000"/>
                </a:solidFill>
                <a:latin typeface="Consolas" pitchFamily="49" charset="0"/>
              </a:rPr>
              <a:t>return</a:t>
            </a:r>
            <a:r>
              <a:rPr lang="en-US" sz="2000" kern="0" dirty="0">
                <a:latin typeface="Consolas" pitchFamily="49" charset="0"/>
              </a:rPr>
              <a:t> volume;</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endParaRPr lang="en-US" sz="2000" b="1" kern="0" dirty="0">
              <a:latin typeface="Consolas" pitchFamily="49" charset="0"/>
            </a:endParaRPr>
          </a:p>
        </p:txBody>
      </p:sp>
      <p:pic>
        <p:nvPicPr>
          <p:cNvPr id="235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752600"/>
            <a:ext cx="29337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876800"/>
            <a:ext cx="32861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876800"/>
            <a:ext cx="3324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4876800"/>
            <a:ext cx="332422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1752600"/>
            <a:ext cx="29718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16FD4D9-3B1C-4063-B5E1-6D4E89198487}" type="slidenum">
              <a:rPr lang="en-US" smtClean="0"/>
              <a:t>16</a:t>
            </a:fld>
            <a:endParaRPr lang="en-US"/>
          </a:p>
        </p:txBody>
      </p:sp>
    </p:spTree>
    <p:extLst>
      <p:ext uri="{BB962C8B-B14F-4D97-AF65-F5344CB8AC3E}">
        <p14:creationId xmlns:p14="http://schemas.microsoft.com/office/powerpoint/2010/main" val="3753399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6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356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56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8"/>
          <p:cNvSpPr>
            <a:spLocks noGrp="1"/>
          </p:cNvSpPr>
          <p:nvPr>
            <p:ph type="title"/>
          </p:nvPr>
        </p:nvSpPr>
        <p:spPr/>
        <p:txBody>
          <a:bodyPr/>
          <a:lstStyle/>
          <a:p>
            <a:r>
              <a:rPr lang="en-US" altLang="en-US" sz="3600" smtClean="0">
                <a:ea typeface="ＭＳ Ｐゴシック" pitchFamily="34" charset="-128"/>
              </a:rPr>
              <a:t>Common Error 5.1 </a:t>
            </a:r>
          </a:p>
        </p:txBody>
      </p:sp>
      <p:sp>
        <p:nvSpPr>
          <p:cNvPr id="8" name="Content Placeholder 2"/>
          <p:cNvSpPr txBox="1">
            <a:spLocks/>
          </p:cNvSpPr>
          <p:nvPr/>
        </p:nvSpPr>
        <p:spPr bwMode="auto">
          <a:xfrm>
            <a:off x="838200" y="4191000"/>
            <a:ext cx="7543800" cy="1905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int addTax(double</a:t>
            </a:r>
            <a:r>
              <a:rPr lang="en-US" kern="0" dirty="0">
                <a:solidFill>
                  <a:srgbClr val="C00000"/>
                </a:solidFill>
                <a:latin typeface="Consolas" pitchFamily="49" charset="0"/>
              </a:rPr>
              <a:t> </a:t>
            </a:r>
            <a:r>
              <a:rPr lang="en-US" kern="0" dirty="0">
                <a:solidFill>
                  <a:srgbClr val="00B050"/>
                </a:solidFill>
                <a:latin typeface="Consolas" pitchFamily="49" charset="0"/>
              </a:rPr>
              <a:t>price</a:t>
            </a:r>
            <a:r>
              <a:rPr lang="en-US" kern="0" dirty="0">
                <a:latin typeface="Consolas" pitchFamily="49" charset="0"/>
              </a:rPr>
              <a:t>, double </a:t>
            </a:r>
            <a:r>
              <a:rPr lang="en-US" kern="0" dirty="0">
                <a:solidFill>
                  <a:srgbClr val="333333"/>
                </a:solidFill>
                <a:latin typeface="Consolas" pitchFamily="49" charset="0"/>
              </a:rPr>
              <a:t>rate)</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a:t>
            </a:r>
          </a:p>
          <a:p>
            <a:pPr marL="342900" indent="-342900" eaLnBrk="0" hangingPunct="0">
              <a:buClr>
                <a:srgbClr val="835E01"/>
              </a:buClr>
              <a:buSzPct val="60000"/>
              <a:buFont typeface="Wingdings" pitchFamily="2" charset="2"/>
              <a:buNone/>
              <a:defRPr/>
            </a:pPr>
            <a:r>
              <a:rPr lang="en-US" kern="0" dirty="0">
                <a:solidFill>
                  <a:srgbClr val="C00000"/>
                </a:solidFill>
                <a:latin typeface="Consolas" pitchFamily="49" charset="0"/>
              </a:rPr>
              <a:t>  </a:t>
            </a:r>
            <a:r>
              <a:rPr lang="en-US" kern="0" dirty="0">
                <a:latin typeface="Consolas" pitchFamily="49" charset="0"/>
              </a:rPr>
              <a:t>double</a:t>
            </a:r>
            <a:r>
              <a:rPr lang="en-US" kern="0" dirty="0">
                <a:solidFill>
                  <a:srgbClr val="C00000"/>
                </a:solidFill>
                <a:latin typeface="Consolas" pitchFamily="49" charset="0"/>
              </a:rPr>
              <a:t> </a:t>
            </a:r>
            <a:r>
              <a:rPr lang="en-US" kern="0" dirty="0">
                <a:solidFill>
                  <a:srgbClr val="333333"/>
                </a:solidFill>
                <a:latin typeface="Consolas" pitchFamily="49" charset="0"/>
              </a:rPr>
              <a:t>tax = </a:t>
            </a:r>
            <a:r>
              <a:rPr lang="en-US" kern="0" dirty="0">
                <a:solidFill>
                  <a:srgbClr val="00B050"/>
                </a:solidFill>
                <a:latin typeface="Consolas" pitchFamily="49" charset="0"/>
              </a:rPr>
              <a:t>price</a:t>
            </a:r>
            <a:r>
              <a:rPr lang="en-US" kern="0" dirty="0">
                <a:solidFill>
                  <a:srgbClr val="333333"/>
                </a:solidFill>
                <a:latin typeface="Consolas" pitchFamily="49" charset="0"/>
              </a:rPr>
              <a:t> * rate / 100;</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  </a:t>
            </a:r>
            <a:r>
              <a:rPr lang="en-US" kern="0" dirty="0">
                <a:solidFill>
                  <a:srgbClr val="00B050"/>
                </a:solidFill>
                <a:latin typeface="Consolas" pitchFamily="49" charset="0"/>
              </a:rPr>
              <a:t>price</a:t>
            </a:r>
            <a:r>
              <a:rPr lang="en-US" kern="0" dirty="0">
                <a:solidFill>
                  <a:srgbClr val="333333"/>
                </a:solidFill>
                <a:latin typeface="Consolas" pitchFamily="49" charset="0"/>
              </a:rPr>
              <a:t> = </a:t>
            </a:r>
            <a:r>
              <a:rPr lang="en-US" kern="0" dirty="0">
                <a:solidFill>
                  <a:srgbClr val="00B050"/>
                </a:solidFill>
                <a:latin typeface="Consolas" pitchFamily="49" charset="0"/>
              </a:rPr>
              <a:t>price</a:t>
            </a:r>
            <a:r>
              <a:rPr lang="en-US" kern="0" dirty="0">
                <a:solidFill>
                  <a:srgbClr val="333333"/>
                </a:solidFill>
                <a:latin typeface="Consolas" pitchFamily="49" charset="0"/>
              </a:rPr>
              <a:t> + tax; </a:t>
            </a:r>
            <a:r>
              <a:rPr lang="en-US" kern="0" dirty="0">
                <a:solidFill>
                  <a:srgbClr val="00B0F0"/>
                </a:solidFill>
                <a:latin typeface="Consolas" pitchFamily="49" charset="0"/>
              </a:rPr>
              <a:t>// Has no effect outside the method</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  </a:t>
            </a:r>
            <a:r>
              <a:rPr lang="en-US" kern="0" dirty="0">
                <a:latin typeface="Consolas" pitchFamily="49" charset="0"/>
              </a:rPr>
              <a:t>return</a:t>
            </a:r>
            <a:r>
              <a:rPr lang="en-US" kern="0" dirty="0">
                <a:solidFill>
                  <a:srgbClr val="333333"/>
                </a:solidFill>
                <a:latin typeface="Consolas" pitchFamily="49" charset="0"/>
              </a:rPr>
              <a:t> tax;</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a:t>
            </a:r>
          </a:p>
        </p:txBody>
      </p:sp>
      <p:pic>
        <p:nvPicPr>
          <p:cNvPr id="27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381000"/>
            <a:ext cx="16668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Content Placeholder 9"/>
          <p:cNvSpPr>
            <a:spLocks noGrp="1"/>
          </p:cNvSpPr>
          <p:nvPr>
            <p:ph idx="1"/>
          </p:nvPr>
        </p:nvSpPr>
        <p:spPr>
          <a:xfrm>
            <a:off x="304800" y="1066800"/>
            <a:ext cx="8534400" cy="2667000"/>
          </a:xfrm>
        </p:spPr>
        <p:txBody>
          <a:bodyPr>
            <a:normAutofit/>
          </a:bodyPr>
          <a:lstStyle/>
          <a:p>
            <a:r>
              <a:rPr lang="en-US" altLang="en-US" sz="2800" dirty="0" smtClean="0">
                <a:ea typeface="ＭＳ Ｐゴシック" pitchFamily="34" charset="-128"/>
              </a:rPr>
              <a:t>Trying to Modify Arguments</a:t>
            </a:r>
            <a:endParaRPr lang="en-US" altLang="en-US" sz="2400" dirty="0" smtClean="0">
              <a:ea typeface="ＭＳ Ｐゴシック" pitchFamily="34" charset="-128"/>
            </a:endParaRPr>
          </a:p>
          <a:p>
            <a:pPr lvl="1"/>
            <a:r>
              <a:rPr lang="en-US" altLang="en-US" sz="2400" dirty="0" smtClean="0">
                <a:ea typeface="ＭＳ Ｐゴシック" pitchFamily="34" charset="-128"/>
              </a:rPr>
              <a:t>A copy of the argument values is passed </a:t>
            </a:r>
          </a:p>
          <a:p>
            <a:pPr lvl="1"/>
            <a:r>
              <a:rPr lang="en-US" altLang="en-US" sz="2400" dirty="0" smtClean="0">
                <a:ea typeface="ＭＳ Ｐゴシック" pitchFamily="34" charset="-128"/>
              </a:rPr>
              <a:t>Called method (</a:t>
            </a:r>
            <a:r>
              <a:rPr lang="en-US" altLang="en-US" sz="2400" dirty="0" smtClean="0">
                <a:latin typeface="Consolas" pitchFamily="49" charset="0"/>
                <a:ea typeface="ＭＳ Ｐゴシック" pitchFamily="34" charset="-128"/>
                <a:cs typeface="Consolas" pitchFamily="49" charset="0"/>
              </a:rPr>
              <a:t>addTax</a:t>
            </a:r>
            <a:r>
              <a:rPr lang="en-US" altLang="en-US" sz="2400" dirty="0" smtClean="0">
                <a:ea typeface="ＭＳ Ｐゴシック" pitchFamily="34" charset="-128"/>
              </a:rPr>
              <a:t>) can modify local copy (</a:t>
            </a:r>
            <a:r>
              <a:rPr lang="en-US" altLang="en-US" sz="2400" dirty="0" smtClean="0">
                <a:solidFill>
                  <a:srgbClr val="00B050"/>
                </a:solidFill>
                <a:latin typeface="Consolas" pitchFamily="49" charset="0"/>
                <a:ea typeface="ＭＳ Ｐゴシック" pitchFamily="34" charset="-128"/>
              </a:rPr>
              <a:t>price</a:t>
            </a:r>
            <a:r>
              <a:rPr lang="en-US" altLang="en-US" sz="2400" dirty="0" smtClean="0">
                <a:ea typeface="ＭＳ Ｐゴシック" pitchFamily="34" charset="-128"/>
              </a:rPr>
              <a:t>)</a:t>
            </a:r>
          </a:p>
          <a:p>
            <a:pPr lvl="2"/>
            <a:r>
              <a:rPr lang="en-US" altLang="en-US" dirty="0" smtClean="0">
                <a:ea typeface="ＭＳ Ｐゴシック" pitchFamily="34" charset="-128"/>
              </a:rPr>
              <a:t>But not original </a:t>
            </a:r>
          </a:p>
          <a:p>
            <a:pPr lvl="2">
              <a:buFontTx/>
              <a:buNone/>
            </a:pPr>
            <a:r>
              <a:rPr lang="en-US" altLang="en-US" dirty="0" smtClean="0">
                <a:ea typeface="ＭＳ Ｐゴシック" pitchFamily="34" charset="-128"/>
              </a:rPr>
              <a:t>in calling method</a:t>
            </a:r>
          </a:p>
          <a:p>
            <a:pPr lvl="3"/>
            <a:r>
              <a:rPr lang="en-US" altLang="en-US" dirty="0" smtClean="0">
                <a:solidFill>
                  <a:srgbClr val="0033CC"/>
                </a:solidFill>
                <a:latin typeface="Consolas" pitchFamily="49" charset="0"/>
                <a:ea typeface="ＭＳ Ｐゴシック" pitchFamily="34" charset="-128"/>
              </a:rPr>
              <a:t>total</a:t>
            </a:r>
            <a:endParaRPr lang="en-US" altLang="en-US" dirty="0" smtClean="0">
              <a:solidFill>
                <a:srgbClr val="0033CC"/>
              </a:solidFill>
              <a:ea typeface="ＭＳ Ｐゴシック" pitchFamily="34" charset="-128"/>
            </a:endParaRPr>
          </a:p>
        </p:txBody>
      </p:sp>
      <p:sp>
        <p:nvSpPr>
          <p:cNvPr id="9" name="Content Placeholder 2"/>
          <p:cNvSpPr txBox="1">
            <a:spLocks/>
          </p:cNvSpPr>
          <p:nvPr/>
        </p:nvSpPr>
        <p:spPr bwMode="auto">
          <a:xfrm>
            <a:off x="3810000" y="2514600"/>
            <a:ext cx="49657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void main(String[] args)</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double total = 10;</a:t>
            </a:r>
          </a:p>
          <a:p>
            <a:pPr marL="342900" indent="-342900" eaLnBrk="0" hangingPunct="0">
              <a:buClr>
                <a:srgbClr val="835E01"/>
              </a:buClr>
              <a:buSzPct val="60000"/>
              <a:buFont typeface="Wingdings" pitchFamily="2" charset="2"/>
              <a:buNone/>
              <a:defRPr/>
            </a:pPr>
            <a:r>
              <a:rPr lang="en-US" kern="0" dirty="0">
                <a:latin typeface="Consolas" pitchFamily="49" charset="0"/>
              </a:rPr>
              <a:t>  addTax(</a:t>
            </a:r>
            <a:r>
              <a:rPr lang="en-US" kern="0" dirty="0">
                <a:solidFill>
                  <a:srgbClr val="0033CC"/>
                </a:solidFill>
                <a:latin typeface="Consolas" pitchFamily="49" charset="0"/>
              </a:rPr>
              <a:t>total</a:t>
            </a:r>
            <a:r>
              <a:rPr lang="en-US" kern="0" dirty="0">
                <a:latin typeface="Consolas" pitchFamily="49" charset="0"/>
              </a:rPr>
              <a:t>,       7.5); </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b="1" kern="0" dirty="0">
              <a:latin typeface="Consolas" pitchFamily="49" charset="0"/>
            </a:endParaRPr>
          </a:p>
        </p:txBody>
      </p:sp>
      <p:sp>
        <p:nvSpPr>
          <p:cNvPr id="11" name="Down Arrow 10"/>
          <p:cNvSpPr/>
          <p:nvPr/>
        </p:nvSpPr>
        <p:spPr>
          <a:xfrm>
            <a:off x="4495800" y="3733800"/>
            <a:ext cx="1524000" cy="533400"/>
          </a:xfrm>
          <a:prstGeom prst="downArrow">
            <a:avLst>
              <a:gd name="adj1" fmla="val 50000"/>
              <a:gd name="adj2" fmla="val 67941"/>
            </a:avLst>
          </a:prstGeom>
          <a:solidFill>
            <a:srgbClr val="FFCC00"/>
          </a:solidFill>
          <a:ln>
            <a:no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copy</a:t>
            </a:r>
          </a:p>
        </p:txBody>
      </p:sp>
      <p:sp>
        <p:nvSpPr>
          <p:cNvPr id="15" name="Rectangle 14"/>
          <p:cNvSpPr/>
          <p:nvPr/>
        </p:nvSpPr>
        <p:spPr>
          <a:xfrm>
            <a:off x="7620000" y="3352800"/>
            <a:ext cx="1295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10.0</a:t>
            </a:r>
          </a:p>
        </p:txBody>
      </p:sp>
      <p:sp>
        <p:nvSpPr>
          <p:cNvPr id="16" name="Rectangle 15"/>
          <p:cNvSpPr/>
          <p:nvPr/>
        </p:nvSpPr>
        <p:spPr>
          <a:xfrm>
            <a:off x="7315200" y="5715000"/>
            <a:ext cx="1295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10.75</a:t>
            </a:r>
          </a:p>
        </p:txBody>
      </p:sp>
      <p:sp>
        <p:nvSpPr>
          <p:cNvPr id="27659" name="TextBox 16"/>
          <p:cNvSpPr txBox="1">
            <a:spLocks noChangeArrowheads="1"/>
          </p:cNvSpPr>
          <p:nvPr/>
        </p:nvSpPr>
        <p:spPr bwMode="auto">
          <a:xfrm>
            <a:off x="7467600" y="3048000"/>
            <a:ext cx="817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solidFill>
                  <a:srgbClr val="0033CC"/>
                </a:solidFill>
                <a:latin typeface="Consolas" pitchFamily="49" charset="0"/>
                <a:cs typeface="Arial" pitchFamily="34" charset="0"/>
              </a:rPr>
              <a:t>total</a:t>
            </a:r>
          </a:p>
        </p:txBody>
      </p:sp>
      <p:sp>
        <p:nvSpPr>
          <p:cNvPr id="27660" name="TextBox 17"/>
          <p:cNvSpPr txBox="1">
            <a:spLocks noChangeArrowheads="1"/>
          </p:cNvSpPr>
          <p:nvPr/>
        </p:nvSpPr>
        <p:spPr bwMode="auto">
          <a:xfrm>
            <a:off x="6934200" y="5410200"/>
            <a:ext cx="817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solidFill>
                  <a:srgbClr val="00B050"/>
                </a:solidFill>
                <a:latin typeface="Consolas" pitchFamily="49" charset="0"/>
                <a:cs typeface="Arial" pitchFamily="34" charset="0"/>
              </a:rPr>
              <a:t>price</a:t>
            </a:r>
          </a:p>
        </p:txBody>
      </p:sp>
      <p:sp>
        <p:nvSpPr>
          <p:cNvPr id="2" name="Slide Number Placeholder 1"/>
          <p:cNvSpPr>
            <a:spLocks noGrp="1"/>
          </p:cNvSpPr>
          <p:nvPr>
            <p:ph type="sldNum" sz="quarter" idx="12"/>
          </p:nvPr>
        </p:nvSpPr>
        <p:spPr/>
        <p:txBody>
          <a:bodyPr/>
          <a:lstStyle/>
          <a:p>
            <a:fld id="{916FD4D9-3B1C-4063-B5E1-6D4E89198487}" type="slidenum">
              <a:rPr lang="en-US" smtClean="0"/>
              <a:t>17</a:t>
            </a:fld>
            <a:endParaRPr lang="en-US"/>
          </a:p>
        </p:txBody>
      </p:sp>
    </p:spTree>
    <p:extLst>
      <p:ext uri="{BB962C8B-B14F-4D97-AF65-F5344CB8AC3E}">
        <p14:creationId xmlns:p14="http://schemas.microsoft.com/office/powerpoint/2010/main" val="859732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ltLang="en-US" sz="3600" smtClean="0">
                <a:ea typeface="ＭＳ Ｐゴシック" pitchFamily="34" charset="-128"/>
              </a:rPr>
              <a:t>5.4 Return Values</a:t>
            </a:r>
          </a:p>
        </p:txBody>
      </p:sp>
      <p:sp>
        <p:nvSpPr>
          <p:cNvPr id="28674" name="Content Placeholder 2"/>
          <p:cNvSpPr>
            <a:spLocks noGrp="1"/>
          </p:cNvSpPr>
          <p:nvPr>
            <p:ph idx="1"/>
          </p:nvPr>
        </p:nvSpPr>
        <p:spPr>
          <a:xfrm>
            <a:off x="228600" y="1066800"/>
            <a:ext cx="8610600" cy="3048000"/>
          </a:xfrm>
        </p:spPr>
        <p:txBody>
          <a:bodyPr/>
          <a:lstStyle/>
          <a:p>
            <a:pPr>
              <a:spcBef>
                <a:spcPts val="300"/>
              </a:spcBef>
            </a:pPr>
            <a:r>
              <a:rPr lang="en-US" altLang="en-US" sz="2800" smtClean="0">
                <a:ea typeface="ＭＳ Ｐゴシック" pitchFamily="34" charset="-128"/>
              </a:rPr>
              <a:t>Methods can (optionally) return one value</a:t>
            </a:r>
          </a:p>
          <a:p>
            <a:pPr lvl="1">
              <a:spcBef>
                <a:spcPts val="300"/>
              </a:spcBef>
            </a:pPr>
            <a:r>
              <a:rPr lang="en-US" altLang="en-US" sz="2400" smtClean="0">
                <a:ea typeface="ＭＳ Ｐゴシック" pitchFamily="34" charset="-128"/>
              </a:rPr>
              <a:t>Declare a </a:t>
            </a:r>
            <a:r>
              <a:rPr lang="en-US" altLang="en-US" sz="2400" smtClean="0">
                <a:solidFill>
                  <a:srgbClr val="0033CC"/>
                </a:solidFill>
                <a:ea typeface="ＭＳ Ｐゴシック" pitchFamily="34" charset="-128"/>
              </a:rPr>
              <a:t>return type </a:t>
            </a:r>
            <a:r>
              <a:rPr lang="en-US" altLang="en-US" sz="2400" smtClean="0">
                <a:ea typeface="ＭＳ Ｐゴシック" pitchFamily="34" charset="-128"/>
              </a:rPr>
              <a:t>in the method declaration</a:t>
            </a:r>
          </a:p>
          <a:p>
            <a:pPr lvl="1">
              <a:spcBef>
                <a:spcPts val="300"/>
              </a:spcBef>
            </a:pPr>
            <a:r>
              <a:rPr lang="en-US" altLang="en-US" sz="2400" smtClean="0">
                <a:ea typeface="ＭＳ Ｐゴシック" pitchFamily="34" charset="-128"/>
              </a:rPr>
              <a:t>Add a </a:t>
            </a:r>
            <a:r>
              <a:rPr lang="en-US" altLang="en-US" sz="2400" smtClean="0">
                <a:solidFill>
                  <a:srgbClr val="00B050"/>
                </a:solidFill>
                <a:ea typeface="ＭＳ Ｐゴシック" pitchFamily="34" charset="-128"/>
              </a:rPr>
              <a:t>return statement </a:t>
            </a:r>
            <a:r>
              <a:rPr lang="en-US" altLang="en-US" sz="2400" smtClean="0">
                <a:ea typeface="ＭＳ Ｐゴシック" pitchFamily="34" charset="-128"/>
              </a:rPr>
              <a:t>that returns a value</a:t>
            </a:r>
          </a:p>
          <a:p>
            <a:pPr lvl="2">
              <a:spcBef>
                <a:spcPts val="300"/>
              </a:spcBef>
            </a:pPr>
            <a:r>
              <a:rPr lang="en-US" altLang="en-US" sz="2000" smtClean="0">
                <a:ea typeface="ＭＳ Ｐゴシック" pitchFamily="34" charset="-128"/>
              </a:rPr>
              <a:t>A </a:t>
            </a:r>
            <a:r>
              <a:rPr lang="en-US" altLang="en-US" sz="2000" smtClean="0">
                <a:solidFill>
                  <a:srgbClr val="00B050"/>
                </a:solidFill>
                <a:ea typeface="ＭＳ Ｐゴシック" pitchFamily="34" charset="-128"/>
              </a:rPr>
              <a:t>return statement </a:t>
            </a:r>
            <a:r>
              <a:rPr lang="en-US" altLang="en-US" sz="2000" smtClean="0">
                <a:ea typeface="ＭＳ Ｐゴシック" pitchFamily="34" charset="-128"/>
              </a:rPr>
              <a:t>does two things:</a:t>
            </a:r>
          </a:p>
          <a:p>
            <a:pPr marL="1828800" lvl="3" indent="-457200">
              <a:spcBef>
                <a:spcPts val="300"/>
              </a:spcBef>
              <a:buFontTx/>
              <a:buAutoNum type="arabicParenR"/>
            </a:pPr>
            <a:r>
              <a:rPr lang="en-US" altLang="en-US" sz="1800" smtClean="0">
                <a:ea typeface="ＭＳ Ｐゴシック" pitchFamily="34" charset="-128"/>
              </a:rPr>
              <a:t>Immediately terminates the method</a:t>
            </a:r>
          </a:p>
          <a:p>
            <a:pPr marL="1828800" lvl="3" indent="-457200">
              <a:spcBef>
                <a:spcPts val="300"/>
              </a:spcBef>
              <a:buFontTx/>
              <a:buAutoNum type="arabicParenR"/>
            </a:pPr>
            <a:r>
              <a:rPr lang="en-US" altLang="en-US" sz="1800" smtClean="0">
                <a:ea typeface="ＭＳ Ｐゴシック" pitchFamily="34" charset="-128"/>
              </a:rPr>
              <a:t>Passes the return value back to the calling method</a:t>
            </a:r>
          </a:p>
        </p:txBody>
      </p:sp>
      <p:sp>
        <p:nvSpPr>
          <p:cNvPr id="8" name="Left Brace 7"/>
          <p:cNvSpPr/>
          <p:nvPr/>
        </p:nvSpPr>
        <p:spPr>
          <a:xfrm rot="5400000">
            <a:off x="2676525" y="3467100"/>
            <a:ext cx="361950" cy="83820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8676" name="TextBox 10"/>
          <p:cNvSpPr txBox="1">
            <a:spLocks noChangeArrowheads="1"/>
          </p:cNvSpPr>
          <p:nvPr/>
        </p:nvSpPr>
        <p:spPr bwMode="auto">
          <a:xfrm>
            <a:off x="2209800" y="3400425"/>
            <a:ext cx="1508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solidFill>
                  <a:srgbClr val="0033CC"/>
                </a:solidFill>
                <a:cs typeface="Arial" pitchFamily="34" charset="0"/>
              </a:rPr>
              <a:t>return type</a:t>
            </a:r>
          </a:p>
        </p:txBody>
      </p:sp>
      <p:sp>
        <p:nvSpPr>
          <p:cNvPr id="10" name="Content Placeholder 2"/>
          <p:cNvSpPr txBox="1">
            <a:spLocks/>
          </p:cNvSpPr>
          <p:nvPr/>
        </p:nvSpPr>
        <p:spPr bwMode="auto">
          <a:xfrm>
            <a:off x="609600" y="4086225"/>
            <a:ext cx="75438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a:t>
            </a:r>
            <a:r>
              <a:rPr lang="en-US" kern="0" dirty="0">
                <a:solidFill>
                  <a:srgbClr val="C00000"/>
                </a:solidFill>
                <a:latin typeface="Consolas" pitchFamily="49" charset="0"/>
              </a:rPr>
              <a:t>double</a:t>
            </a:r>
            <a:r>
              <a:rPr lang="en-US" kern="0" dirty="0">
                <a:latin typeface="Consolas" pitchFamily="49" charset="0"/>
              </a:rPr>
              <a:t> </a:t>
            </a:r>
            <a:r>
              <a:rPr lang="en-US" kern="0" dirty="0" err="1">
                <a:latin typeface="Consolas" pitchFamily="49" charset="0"/>
              </a:rPr>
              <a:t>cubeVolume</a:t>
            </a:r>
            <a:r>
              <a:rPr lang="en-US" kern="0" dirty="0">
                <a:latin typeface="Consolas" pitchFamily="49" charset="0"/>
              </a:rPr>
              <a:t> (double </a:t>
            </a:r>
            <a:r>
              <a:rPr lang="en-US" kern="0" dirty="0" err="1">
                <a:latin typeface="Consolas" pitchFamily="49" charset="0"/>
              </a:rPr>
              <a:t>sideLength</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double volume = </a:t>
            </a:r>
            <a:r>
              <a:rPr lang="en-US" kern="0" dirty="0" err="1">
                <a:latin typeface="Consolas" pitchFamily="49" charset="0"/>
              </a:rPr>
              <a:t>sideLength</a:t>
            </a:r>
            <a:r>
              <a:rPr lang="en-US" kern="0" dirty="0">
                <a:latin typeface="Consolas" pitchFamily="49" charset="0"/>
              </a:rPr>
              <a:t> * </a:t>
            </a:r>
            <a:r>
              <a:rPr lang="en-US" kern="0" dirty="0" err="1">
                <a:latin typeface="Consolas" pitchFamily="49" charset="0"/>
              </a:rPr>
              <a:t>sideLength</a:t>
            </a:r>
            <a:r>
              <a:rPr lang="en-US" kern="0" dirty="0">
                <a:latin typeface="Consolas" pitchFamily="49" charset="0"/>
              </a:rPr>
              <a:t> * </a:t>
            </a:r>
            <a:r>
              <a:rPr lang="en-US" kern="0" dirty="0" err="1">
                <a:latin typeface="Consolas" pitchFamily="49" charset="0"/>
              </a:rPr>
              <a:t>sideLength</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  </a:t>
            </a:r>
            <a:r>
              <a:rPr lang="en-US" kern="0" dirty="0">
                <a:solidFill>
                  <a:srgbClr val="C00000"/>
                </a:solidFill>
                <a:latin typeface="Consolas" pitchFamily="49" charset="0"/>
              </a:rPr>
              <a:t>return</a:t>
            </a:r>
            <a:r>
              <a:rPr lang="en-US" kern="0" dirty="0">
                <a:solidFill>
                  <a:srgbClr val="333333"/>
                </a:solidFill>
                <a:latin typeface="Consolas" pitchFamily="49" charset="0"/>
              </a:rPr>
              <a:t> volume;</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a:t>
            </a:r>
          </a:p>
        </p:txBody>
      </p:sp>
      <p:sp>
        <p:nvSpPr>
          <p:cNvPr id="11" name="Left Brace 10"/>
          <p:cNvSpPr/>
          <p:nvPr/>
        </p:nvSpPr>
        <p:spPr>
          <a:xfrm rot="16200000">
            <a:off x="1571625" y="4648200"/>
            <a:ext cx="361950" cy="152400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8679" name="TextBox 10"/>
          <p:cNvSpPr txBox="1">
            <a:spLocks noChangeArrowheads="1"/>
          </p:cNvSpPr>
          <p:nvPr/>
        </p:nvSpPr>
        <p:spPr bwMode="auto">
          <a:xfrm>
            <a:off x="876300" y="5595938"/>
            <a:ext cx="2087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solidFill>
                  <a:srgbClr val="00B050"/>
                </a:solidFill>
                <a:cs typeface="Arial" pitchFamily="34" charset="0"/>
              </a:rPr>
              <a:t>return statement</a:t>
            </a:r>
          </a:p>
        </p:txBody>
      </p:sp>
      <p:sp>
        <p:nvSpPr>
          <p:cNvPr id="13" name="Content Placeholder 2"/>
          <p:cNvSpPr txBox="1">
            <a:spLocks/>
          </p:cNvSpPr>
          <p:nvPr/>
        </p:nvSpPr>
        <p:spPr bwMode="auto">
          <a:xfrm>
            <a:off x="3808413" y="5029200"/>
            <a:ext cx="4876800" cy="1066800"/>
          </a:xfrm>
          <a:prstGeom prst="rect">
            <a:avLst/>
          </a:prstGeom>
          <a:solidFill>
            <a:schemeClr val="bg1"/>
          </a:solidFill>
          <a:ln w="9525">
            <a:solidFill>
              <a:schemeClr val="tx1"/>
            </a:solidFill>
            <a:miter lim="800000"/>
            <a:headEnd/>
            <a:tailEnd/>
          </a:ln>
        </p:spPr>
        <p:txBody>
          <a:bodyPr/>
          <a:lstStyle/>
          <a:p>
            <a:pPr marL="514350" indent="-457200" eaLnBrk="0" hangingPunct="0">
              <a:spcBef>
                <a:spcPct val="20000"/>
              </a:spcBef>
              <a:buClr>
                <a:srgbClr val="835E01"/>
              </a:buClr>
              <a:buSzPct val="100000"/>
              <a:buFont typeface="Wingdings" pitchFamily="2" charset="2"/>
              <a:buChar char="§"/>
              <a:defRPr/>
            </a:pPr>
            <a:r>
              <a:rPr lang="en-US" sz="2000" kern="0" dirty="0">
                <a:latin typeface="+mn-lt"/>
              </a:rPr>
              <a:t>The return value may be a value, a variable or a calculation</a:t>
            </a:r>
          </a:p>
          <a:p>
            <a:pPr marL="971550" lvl="1" indent="-457200" eaLnBrk="0" hangingPunct="0">
              <a:spcBef>
                <a:spcPct val="20000"/>
              </a:spcBef>
              <a:buClr>
                <a:srgbClr val="835E01"/>
              </a:buClr>
              <a:buSzPct val="100000"/>
              <a:buFont typeface="Wingdings" pitchFamily="2" charset="2"/>
              <a:buChar char="§"/>
              <a:defRPr/>
            </a:pPr>
            <a:r>
              <a:rPr lang="en-US" sz="2000" kern="0" dirty="0">
                <a:latin typeface="+mn-lt"/>
              </a:rPr>
              <a:t>Type must match return type</a:t>
            </a:r>
          </a:p>
          <a:p>
            <a:pPr marL="1371600" lvl="2" indent="-457200" eaLnBrk="0" hangingPunct="0">
              <a:spcBef>
                <a:spcPct val="20000"/>
              </a:spcBef>
              <a:buFontTx/>
              <a:buAutoNum type="arabicParenR"/>
              <a:defRPr/>
            </a:pPr>
            <a:endParaRPr lang="en-US" kern="0" dirty="0">
              <a:latin typeface="+mn-lt"/>
            </a:endParaRPr>
          </a:p>
        </p:txBody>
      </p:sp>
      <p:sp>
        <p:nvSpPr>
          <p:cNvPr id="2" name="Slide Number Placeholder 1"/>
          <p:cNvSpPr>
            <a:spLocks noGrp="1"/>
          </p:cNvSpPr>
          <p:nvPr>
            <p:ph type="sldNum" sz="quarter" idx="12"/>
          </p:nvPr>
        </p:nvSpPr>
        <p:spPr/>
        <p:txBody>
          <a:bodyPr/>
          <a:lstStyle/>
          <a:p>
            <a:fld id="{916FD4D9-3B1C-4063-B5E1-6D4E89198487}" type="slidenum">
              <a:rPr lang="en-US" smtClean="0"/>
              <a:t>18</a:t>
            </a:fld>
            <a:endParaRPr lang="en-US"/>
          </a:p>
        </p:txBody>
      </p:sp>
    </p:spTree>
    <p:extLst>
      <p:ext uri="{BB962C8B-B14F-4D97-AF65-F5344CB8AC3E}">
        <p14:creationId xmlns:p14="http://schemas.microsoft.com/office/powerpoint/2010/main" val="2161781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57400"/>
            <a:ext cx="359410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Title 1"/>
          <p:cNvSpPr>
            <a:spLocks noGrp="1"/>
          </p:cNvSpPr>
          <p:nvPr>
            <p:ph type="title"/>
          </p:nvPr>
        </p:nvSpPr>
        <p:spPr/>
        <p:txBody>
          <a:bodyPr/>
          <a:lstStyle/>
          <a:p>
            <a:r>
              <a:rPr lang="en-US" altLang="en-US" sz="3600" smtClean="0">
                <a:ea typeface="ＭＳ Ｐゴシック" pitchFamily="34" charset="-128"/>
              </a:rPr>
              <a:t>Multiple </a:t>
            </a:r>
            <a:r>
              <a:rPr lang="en-US" altLang="en-US" sz="3600" smtClean="0">
                <a:latin typeface="Consolas" pitchFamily="49" charset="0"/>
                <a:ea typeface="ＭＳ Ｐゴシック" pitchFamily="34" charset="-128"/>
                <a:cs typeface="Consolas" pitchFamily="49" charset="0"/>
              </a:rPr>
              <a:t>return</a:t>
            </a:r>
            <a:r>
              <a:rPr lang="en-US" altLang="en-US" sz="3600" smtClean="0">
                <a:ea typeface="ＭＳ Ｐゴシック" pitchFamily="34" charset="-128"/>
              </a:rPr>
              <a:t> Statements</a:t>
            </a:r>
          </a:p>
        </p:txBody>
      </p:sp>
      <p:sp>
        <p:nvSpPr>
          <p:cNvPr id="29699" name="Content Placeholder 2"/>
          <p:cNvSpPr>
            <a:spLocks noGrp="1"/>
          </p:cNvSpPr>
          <p:nvPr>
            <p:ph idx="1"/>
          </p:nvPr>
        </p:nvSpPr>
        <p:spPr>
          <a:xfrm>
            <a:off x="381000" y="1143000"/>
            <a:ext cx="8458200" cy="2133600"/>
          </a:xfrm>
        </p:spPr>
        <p:txBody>
          <a:bodyPr/>
          <a:lstStyle/>
          <a:p>
            <a:r>
              <a:rPr lang="en-US" altLang="en-US" sz="2800" smtClean="0">
                <a:ea typeface="ＭＳ Ｐゴシック" pitchFamily="34" charset="-128"/>
              </a:rPr>
              <a:t>A method can use multiple </a:t>
            </a:r>
            <a:r>
              <a:rPr lang="en-US" altLang="en-US" sz="2800" smtClean="0">
                <a:solidFill>
                  <a:srgbClr val="C00000"/>
                </a:solidFill>
                <a:latin typeface="Consolas" pitchFamily="49" charset="0"/>
                <a:ea typeface="ＭＳ Ｐゴシック" pitchFamily="34" charset="-128"/>
                <a:cs typeface="Consolas" pitchFamily="49" charset="0"/>
              </a:rPr>
              <a:t>return</a:t>
            </a:r>
            <a:r>
              <a:rPr lang="en-US" altLang="en-US" sz="2800" smtClean="0">
                <a:ea typeface="ＭＳ Ｐゴシック" pitchFamily="34" charset="-128"/>
              </a:rPr>
              <a:t> statements</a:t>
            </a:r>
          </a:p>
          <a:p>
            <a:pPr lvl="1"/>
            <a:r>
              <a:rPr lang="en-US" altLang="en-US" sz="2400" smtClean="0">
                <a:ea typeface="ＭＳ Ｐゴシック" pitchFamily="34" charset="-128"/>
              </a:rPr>
              <a:t>But every branch must have a </a:t>
            </a:r>
            <a:r>
              <a:rPr lang="en-US" altLang="en-US" sz="2400" smtClean="0">
                <a:solidFill>
                  <a:srgbClr val="C00000"/>
                </a:solidFill>
                <a:latin typeface="Consolas" pitchFamily="49" charset="0"/>
                <a:ea typeface="ＭＳ Ｐゴシック" pitchFamily="34" charset="-128"/>
                <a:cs typeface="Consolas" pitchFamily="49" charset="0"/>
              </a:rPr>
              <a:t>return</a:t>
            </a:r>
            <a:r>
              <a:rPr lang="en-US" altLang="en-US" sz="2400" smtClean="0">
                <a:ea typeface="ＭＳ Ｐゴシック" pitchFamily="34" charset="-128"/>
              </a:rPr>
              <a:t> statement</a:t>
            </a:r>
          </a:p>
        </p:txBody>
      </p:sp>
      <p:sp>
        <p:nvSpPr>
          <p:cNvPr id="9" name="Content Placeholder 2"/>
          <p:cNvSpPr txBox="1">
            <a:spLocks/>
          </p:cNvSpPr>
          <p:nvPr/>
        </p:nvSpPr>
        <p:spPr bwMode="auto">
          <a:xfrm>
            <a:off x="2362200" y="3429000"/>
            <a:ext cx="6629400" cy="2362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double cubeVolume(double sideLength)</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if (sideLength &lt; 0) </a:t>
            </a:r>
          </a:p>
          <a:p>
            <a:pPr marL="342900" indent="-342900" eaLnBrk="0" hangingPunct="0">
              <a:buClr>
                <a:srgbClr val="835E01"/>
              </a:buClr>
              <a:buSzPct val="60000"/>
              <a:buFont typeface="Wingdings" pitchFamily="2" charset="2"/>
              <a:buNone/>
              <a:defRPr/>
            </a:pPr>
            <a:r>
              <a:rPr lang="en-US" kern="0" dirty="0">
                <a:latin typeface="Consolas" pitchFamily="49" charset="0"/>
              </a:rPr>
              <a:t>  { </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C00000"/>
                </a:solidFill>
                <a:latin typeface="Consolas" pitchFamily="49" charset="0"/>
              </a:rPr>
              <a:t>return</a:t>
            </a:r>
            <a:r>
              <a:rPr lang="en-US" kern="0" dirty="0">
                <a:latin typeface="Consolas" pitchFamily="49" charset="0"/>
              </a:rPr>
              <a:t> 0; </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C00000"/>
                </a:solidFill>
                <a:latin typeface="Consolas" pitchFamily="49" charset="0"/>
              </a:rPr>
              <a:t>return</a:t>
            </a:r>
            <a:r>
              <a:rPr lang="en-US" kern="0" dirty="0">
                <a:latin typeface="Consolas" pitchFamily="49" charset="0"/>
              </a:rPr>
              <a:t> sideLength * sideLength * sideLength;</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kern="0" dirty="0">
              <a:solidFill>
                <a:srgbClr val="333333"/>
              </a:solidFill>
              <a:latin typeface="Consolas" pitchFamily="49" charset="0"/>
            </a:endParaRPr>
          </a:p>
        </p:txBody>
      </p:sp>
      <p:sp>
        <p:nvSpPr>
          <p:cNvPr id="2" name="Slide Number Placeholder 1"/>
          <p:cNvSpPr>
            <a:spLocks noGrp="1"/>
          </p:cNvSpPr>
          <p:nvPr>
            <p:ph type="sldNum" sz="quarter" idx="12"/>
          </p:nvPr>
        </p:nvSpPr>
        <p:spPr/>
        <p:txBody>
          <a:bodyPr/>
          <a:lstStyle/>
          <a:p>
            <a:fld id="{916FD4D9-3B1C-4063-B5E1-6D4E89198487}" type="slidenum">
              <a:rPr lang="en-US" smtClean="0"/>
              <a:t>19</a:t>
            </a:fld>
            <a:endParaRPr lang="en-US"/>
          </a:p>
        </p:txBody>
      </p:sp>
    </p:spTree>
    <p:extLst>
      <p:ext uri="{BB962C8B-B14F-4D97-AF65-F5344CB8AC3E}">
        <p14:creationId xmlns:p14="http://schemas.microsoft.com/office/powerpoint/2010/main" val="2475734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8"/>
          <p:cNvSpPr>
            <a:spLocks noGrp="1"/>
          </p:cNvSpPr>
          <p:nvPr>
            <p:ph type="title"/>
          </p:nvPr>
        </p:nvSpPr>
        <p:spPr/>
        <p:txBody>
          <a:bodyPr/>
          <a:lstStyle/>
          <a:p>
            <a:r>
              <a:rPr lang="en-US" altLang="en-US" smtClean="0">
                <a:ea typeface="ＭＳ Ｐゴシック" pitchFamily="34" charset="-128"/>
              </a:rPr>
              <a:t>Chapter Goals</a:t>
            </a:r>
          </a:p>
        </p:txBody>
      </p:sp>
      <p:sp>
        <p:nvSpPr>
          <p:cNvPr id="12290" name="Content Placeholder 9"/>
          <p:cNvSpPr>
            <a:spLocks noGrp="1"/>
          </p:cNvSpPr>
          <p:nvPr>
            <p:ph idx="1"/>
          </p:nvPr>
        </p:nvSpPr>
        <p:spPr>
          <a:xfrm>
            <a:off x="304800" y="1066800"/>
            <a:ext cx="8458200" cy="5105400"/>
          </a:xfrm>
        </p:spPr>
        <p:txBody>
          <a:bodyPr/>
          <a:lstStyle/>
          <a:p>
            <a:pPr>
              <a:spcBef>
                <a:spcPts val="200"/>
              </a:spcBef>
            </a:pPr>
            <a:r>
              <a:rPr lang="en-US" altLang="en-US" smtClean="0">
                <a:ea typeface="ＭＳ Ｐゴシック" pitchFamily="34" charset="-128"/>
              </a:rPr>
              <a:t>To be able to implement methods</a:t>
            </a:r>
          </a:p>
          <a:p>
            <a:pPr>
              <a:spcBef>
                <a:spcPts val="200"/>
              </a:spcBef>
            </a:pPr>
            <a:r>
              <a:rPr lang="en-US" altLang="en-US" smtClean="0">
                <a:ea typeface="ＭＳ Ｐゴシック" pitchFamily="34" charset="-128"/>
              </a:rPr>
              <a:t>To become familiar with the concept of parameter passing</a:t>
            </a:r>
          </a:p>
          <a:p>
            <a:pPr>
              <a:spcBef>
                <a:spcPts val="200"/>
              </a:spcBef>
            </a:pPr>
            <a:r>
              <a:rPr lang="en-US" altLang="en-US" smtClean="0">
                <a:ea typeface="ＭＳ Ｐゴシック" pitchFamily="34" charset="-128"/>
              </a:rPr>
              <a:t>To develop strategies for decomposing complex tasks into simpler ones</a:t>
            </a:r>
          </a:p>
          <a:p>
            <a:pPr>
              <a:spcBef>
                <a:spcPts val="200"/>
              </a:spcBef>
            </a:pPr>
            <a:r>
              <a:rPr lang="en-US" altLang="en-US" smtClean="0">
                <a:ea typeface="ＭＳ Ｐゴシック" pitchFamily="34" charset="-128"/>
              </a:rPr>
              <a:t>To be able to determine the scope of a variable</a:t>
            </a:r>
          </a:p>
          <a:p>
            <a:pPr>
              <a:spcBef>
                <a:spcPts val="200"/>
              </a:spcBef>
            </a:pPr>
            <a:r>
              <a:rPr lang="en-US" altLang="en-US" smtClean="0">
                <a:ea typeface="ＭＳ Ｐゴシック" pitchFamily="34" charset="-128"/>
              </a:rPr>
              <a:t>To learn how to think recursively (optional)</a:t>
            </a:r>
          </a:p>
        </p:txBody>
      </p:sp>
      <p:sp>
        <p:nvSpPr>
          <p:cNvPr id="12291" name="TextBox 6"/>
          <p:cNvSpPr txBox="1">
            <a:spLocks noChangeArrowheads="1"/>
          </p:cNvSpPr>
          <p:nvPr/>
        </p:nvSpPr>
        <p:spPr bwMode="auto">
          <a:xfrm>
            <a:off x="762000" y="5257800"/>
            <a:ext cx="7848600" cy="101600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cs typeface="Arial" pitchFamily="34" charset="0"/>
              </a:rPr>
              <a:t>In this chapter, you will learn how to design and implement your own methods. Using the process of stepwise refinement, you will be able to break up complex tasks into sets of cooperating methods.</a:t>
            </a:r>
          </a:p>
        </p:txBody>
      </p:sp>
      <p:sp>
        <p:nvSpPr>
          <p:cNvPr id="2" name="Slide Number Placeholder 1"/>
          <p:cNvSpPr>
            <a:spLocks noGrp="1"/>
          </p:cNvSpPr>
          <p:nvPr>
            <p:ph type="sldNum" sz="quarter" idx="12"/>
          </p:nvPr>
        </p:nvSpPr>
        <p:spPr/>
        <p:txBody>
          <a:bodyPr/>
          <a:lstStyle/>
          <a:p>
            <a:fld id="{916FD4D9-3B1C-4063-B5E1-6D4E89198487}" type="slidenum">
              <a:rPr lang="en-US" smtClean="0"/>
              <a:t>2</a:t>
            </a:fld>
            <a:endParaRPr lang="en-US"/>
          </a:p>
        </p:txBody>
      </p:sp>
    </p:spTree>
    <p:extLst>
      <p:ext uri="{BB962C8B-B14F-4D97-AF65-F5344CB8AC3E}">
        <p14:creationId xmlns:p14="http://schemas.microsoft.com/office/powerpoint/2010/main" val="215094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8"/>
          <p:cNvSpPr>
            <a:spLocks noGrp="1"/>
          </p:cNvSpPr>
          <p:nvPr>
            <p:ph type="title"/>
          </p:nvPr>
        </p:nvSpPr>
        <p:spPr/>
        <p:txBody>
          <a:bodyPr/>
          <a:lstStyle/>
          <a:p>
            <a:r>
              <a:rPr lang="en-US" altLang="en-US" sz="3600" smtClean="0">
                <a:ea typeface="ＭＳ Ｐゴシック" pitchFamily="34" charset="-128"/>
              </a:rPr>
              <a:t>Common Error 5.2 </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381000"/>
            <a:ext cx="16668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Content Placeholder 9"/>
          <p:cNvSpPr>
            <a:spLocks noGrp="1"/>
          </p:cNvSpPr>
          <p:nvPr>
            <p:ph idx="1"/>
          </p:nvPr>
        </p:nvSpPr>
        <p:spPr>
          <a:xfrm>
            <a:off x="304800" y="1066800"/>
            <a:ext cx="8534400" cy="2743200"/>
          </a:xfrm>
        </p:spPr>
        <p:txBody>
          <a:bodyPr>
            <a:normAutofit/>
          </a:bodyPr>
          <a:lstStyle/>
          <a:p>
            <a:r>
              <a:rPr lang="en-US" altLang="en-US" sz="2800" dirty="0" smtClean="0">
                <a:ea typeface="ＭＳ Ｐゴシック" pitchFamily="34" charset="-128"/>
              </a:rPr>
              <a:t>Missing </a:t>
            </a:r>
            <a:r>
              <a:rPr lang="en-US" altLang="en-US" sz="2800" dirty="0" smtClean="0">
                <a:latin typeface="Consolas" pitchFamily="49" charset="0"/>
                <a:ea typeface="ＭＳ Ｐゴシック" pitchFamily="34" charset="-128"/>
                <a:cs typeface="Consolas" pitchFamily="49" charset="0"/>
              </a:rPr>
              <a:t>return</a:t>
            </a:r>
            <a:r>
              <a:rPr lang="en-US" altLang="en-US" sz="2800" dirty="0" smtClean="0">
                <a:ea typeface="ＭＳ Ｐゴシック" pitchFamily="34" charset="-128"/>
              </a:rPr>
              <a:t> Statement</a:t>
            </a:r>
            <a:endParaRPr lang="en-US" altLang="en-US" sz="2400" dirty="0" smtClean="0">
              <a:ea typeface="ＭＳ Ｐゴシック" pitchFamily="34" charset="-128"/>
            </a:endParaRPr>
          </a:p>
          <a:p>
            <a:pPr lvl="1"/>
            <a:r>
              <a:rPr lang="en-US" altLang="en-US" sz="2400" dirty="0" smtClean="0">
                <a:ea typeface="ＭＳ Ｐゴシック" pitchFamily="34" charset="-128"/>
              </a:rPr>
              <a:t>Make sure all conditions are handled</a:t>
            </a:r>
          </a:p>
          <a:p>
            <a:pPr lvl="1"/>
            <a:r>
              <a:rPr lang="en-US" altLang="en-US" sz="2400" dirty="0" smtClean="0">
                <a:ea typeface="ＭＳ Ｐゴシック" pitchFamily="34" charset="-128"/>
              </a:rPr>
              <a:t>In this case, </a:t>
            </a:r>
            <a:r>
              <a:rPr lang="en-US" altLang="en-US" dirty="0" smtClean="0">
                <a:solidFill>
                  <a:srgbClr val="0033CC"/>
                </a:solidFill>
                <a:latin typeface="Consolas" pitchFamily="49" charset="0"/>
                <a:ea typeface="ＭＳ Ｐゴシック" pitchFamily="34" charset="-128"/>
                <a:cs typeface="Consolas" pitchFamily="49" charset="0"/>
              </a:rPr>
              <a:t>x</a:t>
            </a:r>
            <a:r>
              <a:rPr lang="en-US" altLang="en-US" sz="2400" dirty="0" smtClean="0">
                <a:ea typeface="ＭＳ Ｐゴシック" pitchFamily="34" charset="-128"/>
              </a:rPr>
              <a:t> could be equal to 0</a:t>
            </a:r>
          </a:p>
          <a:p>
            <a:pPr lvl="2"/>
            <a:r>
              <a:rPr lang="en-US" altLang="en-US" dirty="0" smtClean="0">
                <a:ea typeface="ＭＳ Ｐゴシック" pitchFamily="34" charset="-128"/>
              </a:rPr>
              <a:t>No </a:t>
            </a:r>
            <a:r>
              <a:rPr lang="en-US" altLang="en-US" dirty="0" smtClean="0">
                <a:latin typeface="Consolas" pitchFamily="49" charset="0"/>
                <a:ea typeface="ＭＳ Ｐゴシック" pitchFamily="34" charset="-128"/>
                <a:cs typeface="Consolas" pitchFamily="49" charset="0"/>
              </a:rPr>
              <a:t>return</a:t>
            </a:r>
            <a:r>
              <a:rPr lang="en-US" altLang="en-US" dirty="0" smtClean="0">
                <a:ea typeface="ＭＳ Ｐゴシック" pitchFamily="34" charset="-128"/>
              </a:rPr>
              <a:t> statement for this condition</a:t>
            </a:r>
          </a:p>
          <a:p>
            <a:pPr lvl="2"/>
            <a:r>
              <a:rPr lang="en-US" altLang="en-US" dirty="0" smtClean="0">
                <a:ea typeface="ＭＳ Ｐゴシック" pitchFamily="34" charset="-128"/>
              </a:rPr>
              <a:t>The compiler will complain if any branch has no </a:t>
            </a:r>
            <a:r>
              <a:rPr lang="en-US" altLang="en-US" dirty="0" smtClean="0">
                <a:latin typeface="Consolas" pitchFamily="49" charset="0"/>
                <a:ea typeface="ＭＳ Ｐゴシック" pitchFamily="34" charset="-128"/>
                <a:cs typeface="Consolas" pitchFamily="49" charset="0"/>
              </a:rPr>
              <a:t>return</a:t>
            </a:r>
            <a:r>
              <a:rPr lang="en-US" altLang="en-US" dirty="0" smtClean="0">
                <a:ea typeface="ＭＳ Ｐゴシック" pitchFamily="34" charset="-128"/>
              </a:rPr>
              <a:t> statement</a:t>
            </a:r>
          </a:p>
        </p:txBody>
      </p:sp>
      <p:sp>
        <p:nvSpPr>
          <p:cNvPr id="9" name="Content Placeholder 2"/>
          <p:cNvSpPr txBox="1">
            <a:spLocks/>
          </p:cNvSpPr>
          <p:nvPr/>
        </p:nvSpPr>
        <p:spPr bwMode="auto">
          <a:xfrm>
            <a:off x="914400" y="3886200"/>
            <a:ext cx="6477000" cy="1905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int sign(double </a:t>
            </a:r>
            <a:r>
              <a:rPr lang="en-US" kern="0" dirty="0">
                <a:solidFill>
                  <a:srgbClr val="0033CC"/>
                </a:solidFill>
                <a:latin typeface="Consolas" pitchFamily="49" charset="0"/>
              </a:rPr>
              <a:t>x</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if (</a:t>
            </a:r>
            <a:r>
              <a:rPr lang="en-US" kern="0" dirty="0">
                <a:solidFill>
                  <a:srgbClr val="0033CC"/>
                </a:solidFill>
                <a:latin typeface="Consolas" pitchFamily="49" charset="0"/>
              </a:rPr>
              <a:t>x</a:t>
            </a:r>
            <a:r>
              <a:rPr lang="en-US" kern="0" dirty="0">
                <a:latin typeface="Consolas" pitchFamily="49" charset="0"/>
              </a:rPr>
              <a:t> &lt; 0) { </a:t>
            </a:r>
            <a:r>
              <a:rPr lang="en-US" kern="0" dirty="0">
                <a:solidFill>
                  <a:srgbClr val="C00000"/>
                </a:solidFill>
                <a:latin typeface="Consolas" pitchFamily="49" charset="0"/>
              </a:rPr>
              <a:t>return</a:t>
            </a:r>
            <a:r>
              <a:rPr lang="en-US" kern="0" dirty="0">
                <a:latin typeface="Consolas" pitchFamily="49" charset="0"/>
              </a:rPr>
              <a:t> -1; }</a:t>
            </a:r>
          </a:p>
          <a:p>
            <a:pPr marL="342900" indent="-342900" eaLnBrk="0" hangingPunct="0">
              <a:buClr>
                <a:srgbClr val="835E01"/>
              </a:buClr>
              <a:buSzPct val="60000"/>
              <a:buFont typeface="Wingdings" pitchFamily="2" charset="2"/>
              <a:buNone/>
              <a:defRPr/>
            </a:pPr>
            <a:r>
              <a:rPr lang="en-US" kern="0" dirty="0">
                <a:latin typeface="Consolas" pitchFamily="49" charset="0"/>
              </a:rPr>
              <a:t>  if (</a:t>
            </a:r>
            <a:r>
              <a:rPr lang="en-US" kern="0" dirty="0">
                <a:solidFill>
                  <a:srgbClr val="0033CC"/>
                </a:solidFill>
                <a:latin typeface="Consolas" pitchFamily="49" charset="0"/>
              </a:rPr>
              <a:t>x</a:t>
            </a:r>
            <a:r>
              <a:rPr lang="en-US" kern="0" dirty="0">
                <a:latin typeface="Consolas" pitchFamily="49" charset="0"/>
              </a:rPr>
              <a:t> &gt; 0) { </a:t>
            </a:r>
            <a:r>
              <a:rPr lang="en-US" kern="0" dirty="0">
                <a:solidFill>
                  <a:srgbClr val="C00000"/>
                </a:solidFill>
                <a:latin typeface="Consolas" pitchFamily="49" charset="0"/>
              </a:rPr>
              <a:t>return</a:t>
            </a:r>
            <a:r>
              <a:rPr lang="en-US" kern="0" dirty="0">
                <a:latin typeface="Consolas" pitchFamily="49" charset="0"/>
              </a:rPr>
              <a:t> 1; }</a:t>
            </a:r>
          </a:p>
          <a:p>
            <a:pPr marL="342900" indent="-342900" eaLnBrk="0" hangingPunct="0">
              <a:buClr>
                <a:srgbClr val="835E01"/>
              </a:buClr>
              <a:buSzPct val="60000"/>
              <a:buFont typeface="Wingdings" pitchFamily="2" charset="2"/>
              <a:buNone/>
              <a:defRPr/>
            </a:pPr>
            <a:r>
              <a:rPr lang="en-US" kern="0" dirty="0">
                <a:latin typeface="Consolas" pitchFamily="49" charset="0"/>
              </a:rPr>
              <a:t>  // Error: missing return value if </a:t>
            </a:r>
            <a:r>
              <a:rPr lang="en-US" kern="0" dirty="0">
                <a:solidFill>
                  <a:srgbClr val="0033CC"/>
                </a:solidFill>
                <a:latin typeface="Consolas" pitchFamily="49" charset="0"/>
              </a:rPr>
              <a:t>x</a:t>
            </a:r>
            <a:r>
              <a:rPr lang="en-US" kern="0" dirty="0">
                <a:latin typeface="Consolas" pitchFamily="49" charset="0"/>
              </a:rPr>
              <a:t> equals 0</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b="1" kern="0" dirty="0">
              <a:latin typeface="Consolas" pitchFamily="49" charset="0"/>
            </a:endParaRPr>
          </a:p>
        </p:txBody>
      </p:sp>
      <p:sp>
        <p:nvSpPr>
          <p:cNvPr id="2" name="Slide Number Placeholder 1"/>
          <p:cNvSpPr>
            <a:spLocks noGrp="1"/>
          </p:cNvSpPr>
          <p:nvPr>
            <p:ph type="sldNum" sz="quarter" idx="12"/>
          </p:nvPr>
        </p:nvSpPr>
        <p:spPr/>
        <p:txBody>
          <a:bodyPr/>
          <a:lstStyle/>
          <a:p>
            <a:fld id="{916FD4D9-3B1C-4063-B5E1-6D4E89198487}" type="slidenum">
              <a:rPr lang="en-US" smtClean="0"/>
              <a:t>20</a:t>
            </a:fld>
            <a:endParaRPr lang="en-US"/>
          </a:p>
        </p:txBody>
      </p:sp>
    </p:spTree>
    <p:extLst>
      <p:ext uri="{BB962C8B-B14F-4D97-AF65-F5344CB8AC3E}">
        <p14:creationId xmlns:p14="http://schemas.microsoft.com/office/powerpoint/2010/main" val="31782267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smtClean="0">
                <a:ea typeface="ＭＳ Ｐゴシック" pitchFamily="34" charset="-128"/>
              </a:rPr>
              <a:t>Implementing a Method: Steps</a:t>
            </a:r>
          </a:p>
        </p:txBody>
      </p:sp>
      <p:sp>
        <p:nvSpPr>
          <p:cNvPr id="31746" name="Content Placeholder 7"/>
          <p:cNvSpPr>
            <a:spLocks noGrp="1"/>
          </p:cNvSpPr>
          <p:nvPr>
            <p:ph idx="1"/>
          </p:nvPr>
        </p:nvSpPr>
        <p:spPr>
          <a:xfrm>
            <a:off x="304800" y="1028700"/>
            <a:ext cx="8458200" cy="5219700"/>
          </a:xfrm>
        </p:spPr>
        <p:txBody>
          <a:bodyPr>
            <a:normAutofit/>
          </a:bodyPr>
          <a:lstStyle/>
          <a:p>
            <a:pPr marL="571500" indent="-457200">
              <a:spcBef>
                <a:spcPts val="300"/>
              </a:spcBef>
              <a:buSzPct val="100000"/>
              <a:buFont typeface="Wingdings" pitchFamily="2" charset="2"/>
              <a:buAutoNum type="arabicParenR"/>
            </a:pPr>
            <a:r>
              <a:rPr lang="en-US" altLang="en-US" sz="2600" dirty="0" smtClean="0">
                <a:ea typeface="ＭＳ Ｐゴシック" pitchFamily="34" charset="-128"/>
              </a:rPr>
              <a:t>Describe what the method should do.</a:t>
            </a:r>
          </a:p>
          <a:p>
            <a:pPr marL="571500" indent="-457200">
              <a:spcBef>
                <a:spcPts val="300"/>
              </a:spcBef>
              <a:buSzPct val="100000"/>
              <a:buFont typeface="Wingdings" pitchFamily="2" charset="2"/>
              <a:buAutoNum type="arabicParenR"/>
            </a:pPr>
            <a:r>
              <a:rPr lang="en-US" altLang="en-US" sz="2600" dirty="0" smtClean="0">
                <a:ea typeface="ＭＳ Ｐゴシック" pitchFamily="34" charset="-128"/>
              </a:rPr>
              <a:t>Determine the method</a:t>
            </a:r>
            <a:r>
              <a:rPr lang="ja-JP" altLang="en-US" sz="2600" dirty="0" smtClean="0">
                <a:ea typeface="ＭＳ Ｐゴシック" pitchFamily="34" charset="-128"/>
              </a:rPr>
              <a:t>’</a:t>
            </a:r>
            <a:r>
              <a:rPr lang="en-US" altLang="ja-JP" sz="2600" dirty="0" smtClean="0">
                <a:ea typeface="ＭＳ Ｐゴシック" pitchFamily="34" charset="-128"/>
              </a:rPr>
              <a:t>s </a:t>
            </a:r>
            <a:r>
              <a:rPr lang="ja-JP" altLang="en-US" sz="2600" dirty="0" smtClean="0">
                <a:ea typeface="ＭＳ Ｐゴシック" pitchFamily="34" charset="-128"/>
              </a:rPr>
              <a:t>“</a:t>
            </a:r>
            <a:r>
              <a:rPr lang="en-US" altLang="ja-JP" sz="2600" dirty="0" smtClean="0">
                <a:ea typeface="ＭＳ Ｐゴシック" pitchFamily="34" charset="-128"/>
              </a:rPr>
              <a:t>inputs</a:t>
            </a:r>
            <a:r>
              <a:rPr lang="ja-JP" altLang="en-US" sz="2600" dirty="0" smtClean="0">
                <a:ea typeface="ＭＳ Ｐゴシック" pitchFamily="34" charset="-128"/>
              </a:rPr>
              <a:t>”</a:t>
            </a:r>
            <a:r>
              <a:rPr lang="en-US" altLang="ja-JP" sz="2600" dirty="0" smtClean="0">
                <a:ea typeface="ＭＳ Ｐゴシック" pitchFamily="34" charset="-128"/>
              </a:rPr>
              <a:t>.</a:t>
            </a:r>
          </a:p>
          <a:p>
            <a:pPr marL="571500" indent="-457200">
              <a:spcBef>
                <a:spcPts val="300"/>
              </a:spcBef>
              <a:buSzPct val="100000"/>
              <a:buFont typeface="Wingdings" pitchFamily="2" charset="2"/>
              <a:buAutoNum type="arabicParenR"/>
            </a:pPr>
            <a:r>
              <a:rPr lang="en-US" altLang="en-US" sz="2600" dirty="0" smtClean="0">
                <a:ea typeface="ＭＳ Ｐゴシック" pitchFamily="34" charset="-128"/>
              </a:rPr>
              <a:t>Determine the types of parameter values and the return value.</a:t>
            </a:r>
          </a:p>
          <a:p>
            <a:pPr marL="571500" indent="-457200">
              <a:spcBef>
                <a:spcPts val="300"/>
              </a:spcBef>
              <a:buSzPct val="100000"/>
              <a:buFont typeface="Wingdings" pitchFamily="2" charset="2"/>
              <a:buAutoNum type="arabicParenR"/>
            </a:pPr>
            <a:r>
              <a:rPr lang="en-US" altLang="en-US" sz="2600" dirty="0" smtClean="0">
                <a:ea typeface="ＭＳ Ｐゴシック" pitchFamily="34" charset="-128"/>
              </a:rPr>
              <a:t>Write </a:t>
            </a:r>
            <a:r>
              <a:rPr lang="en-US" altLang="en-US" sz="2400" dirty="0" smtClean="0">
                <a:latin typeface="Comic Sans MS" pitchFamily="66" charset="0"/>
                <a:ea typeface="ＭＳ Ｐゴシック" pitchFamily="34" charset="-128"/>
              </a:rPr>
              <a:t>pseudocode</a:t>
            </a:r>
            <a:r>
              <a:rPr lang="en-US" altLang="en-US" sz="2600" dirty="0" smtClean="0">
                <a:ea typeface="ＭＳ Ｐゴシック" pitchFamily="34" charset="-128"/>
              </a:rPr>
              <a:t> for obtaining the desired result.</a:t>
            </a:r>
          </a:p>
          <a:p>
            <a:pPr marL="571500" indent="-457200">
              <a:spcBef>
                <a:spcPts val="300"/>
              </a:spcBef>
              <a:buSzPct val="100000"/>
              <a:buFont typeface="Wingdings" pitchFamily="2" charset="2"/>
              <a:buAutoNum type="arabicParenR"/>
            </a:pPr>
            <a:r>
              <a:rPr lang="en-US" altLang="en-US" sz="2600" dirty="0" smtClean="0">
                <a:ea typeface="ＭＳ Ｐゴシック" pitchFamily="34" charset="-128"/>
              </a:rPr>
              <a:t>Implement the method body.</a:t>
            </a:r>
          </a:p>
          <a:p>
            <a:pPr marL="571500" indent="-457200">
              <a:spcBef>
                <a:spcPts val="300"/>
              </a:spcBef>
              <a:buSzPct val="100000"/>
              <a:buFont typeface="Wingdings" pitchFamily="2" charset="2"/>
              <a:buAutoNum type="arabicParenR"/>
            </a:pPr>
            <a:endParaRPr lang="en-US" altLang="en-US" sz="2600" dirty="0" smtClean="0">
              <a:ea typeface="ＭＳ Ｐゴシック" pitchFamily="34" charset="-128"/>
            </a:endParaRPr>
          </a:p>
          <a:p>
            <a:pPr marL="571500" indent="-457200">
              <a:spcBef>
                <a:spcPts val="300"/>
              </a:spcBef>
              <a:buSzPct val="100000"/>
              <a:buFont typeface="Wingdings" pitchFamily="2" charset="2"/>
              <a:buAutoNum type="arabicParenR"/>
            </a:pPr>
            <a:endParaRPr lang="en-US" altLang="en-US" sz="2600" dirty="0" smtClean="0">
              <a:ea typeface="ＭＳ Ｐゴシック" pitchFamily="34" charset="-128"/>
            </a:endParaRPr>
          </a:p>
          <a:p>
            <a:pPr marL="571500" indent="-457200">
              <a:spcBef>
                <a:spcPts val="300"/>
              </a:spcBef>
              <a:buSzPct val="100000"/>
              <a:buFont typeface="Wingdings" pitchFamily="2" charset="2"/>
              <a:buAutoNum type="arabicParenR"/>
            </a:pPr>
            <a:endParaRPr lang="en-US" altLang="en-US" sz="2600" dirty="0" smtClean="0">
              <a:ea typeface="ＭＳ Ｐゴシック" pitchFamily="34" charset="-128"/>
            </a:endParaRPr>
          </a:p>
          <a:p>
            <a:pPr marL="571500" indent="-457200">
              <a:spcBef>
                <a:spcPts val="300"/>
              </a:spcBef>
              <a:buSzPct val="100000"/>
              <a:buFont typeface="Wingdings" pitchFamily="2" charset="2"/>
              <a:buAutoNum type="arabicParenR"/>
            </a:pPr>
            <a:endParaRPr lang="en-US" altLang="en-US" sz="2600" dirty="0" smtClean="0">
              <a:ea typeface="ＭＳ Ｐゴシック" pitchFamily="34" charset="-128"/>
            </a:endParaRPr>
          </a:p>
          <a:p>
            <a:pPr marL="571500" indent="-457200">
              <a:spcBef>
                <a:spcPts val="300"/>
              </a:spcBef>
              <a:buSzPct val="100000"/>
              <a:buFont typeface="Wingdings" pitchFamily="2" charset="2"/>
              <a:buAutoNum type="arabicParenR"/>
            </a:pPr>
            <a:r>
              <a:rPr lang="en-US" altLang="en-US" sz="2600" dirty="0" smtClean="0">
                <a:ea typeface="ＭＳ Ｐゴシック" pitchFamily="34" charset="-128"/>
              </a:rPr>
              <a:t>Test your method.</a:t>
            </a:r>
          </a:p>
          <a:p>
            <a:pPr marL="971550" lvl="1" indent="-457200">
              <a:spcBef>
                <a:spcPts val="300"/>
              </a:spcBef>
            </a:pPr>
            <a:r>
              <a:rPr lang="en-US" altLang="en-US" sz="2200" dirty="0" smtClean="0">
                <a:ea typeface="ＭＳ Ｐゴシック" pitchFamily="34" charset="-128"/>
              </a:rPr>
              <a:t>Design test cases and code</a:t>
            </a:r>
          </a:p>
          <a:p>
            <a:pPr marL="571500" indent="-457200">
              <a:spcBef>
                <a:spcPts val="300"/>
              </a:spcBef>
              <a:buFont typeface="Wingdings" pitchFamily="2" charset="2"/>
              <a:buNone/>
            </a:pPr>
            <a:endParaRPr lang="en-US" altLang="en-US" sz="2600" dirty="0" smtClean="0">
              <a:ea typeface="ＭＳ Ｐゴシック" pitchFamily="34" charset="-128"/>
            </a:endParaRPr>
          </a:p>
        </p:txBody>
      </p:sp>
      <p:sp>
        <p:nvSpPr>
          <p:cNvPr id="9" name="Content Placeholder 2"/>
          <p:cNvSpPr txBox="1">
            <a:spLocks/>
          </p:cNvSpPr>
          <p:nvPr/>
        </p:nvSpPr>
        <p:spPr bwMode="auto">
          <a:xfrm>
            <a:off x="1072738" y="3733800"/>
            <a:ext cx="6553200" cy="1676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double pyramidVolume(double height, double baseLength)</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double baseArea = baseLength * baseLength;</a:t>
            </a:r>
          </a:p>
          <a:p>
            <a:pPr marL="342900" indent="-342900" eaLnBrk="0" hangingPunct="0">
              <a:buClr>
                <a:srgbClr val="835E01"/>
              </a:buClr>
              <a:buSzPct val="60000"/>
              <a:buFont typeface="Wingdings" pitchFamily="2" charset="2"/>
              <a:buNone/>
              <a:defRPr/>
            </a:pPr>
            <a:r>
              <a:rPr lang="en-US" kern="0" dirty="0">
                <a:latin typeface="Consolas" pitchFamily="49" charset="0"/>
              </a:rPr>
              <a:t>  return height * baseArea / 3;</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b="1" kern="0" dirty="0">
              <a:latin typeface="Consolas" pitchFamily="49" charset="0"/>
            </a:endParaRPr>
          </a:p>
        </p:txBody>
      </p:sp>
      <p:pic>
        <p:nvPicPr>
          <p:cNvPr id="3174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5029200"/>
            <a:ext cx="17653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916FD4D9-3B1C-4063-B5E1-6D4E89198487}" type="slidenum">
              <a:rPr lang="en-US" smtClean="0"/>
              <a:t>21</a:t>
            </a:fld>
            <a:endParaRPr lang="en-US"/>
          </a:p>
        </p:txBody>
      </p:sp>
    </p:spTree>
    <p:extLst>
      <p:ext uri="{BB962C8B-B14F-4D97-AF65-F5344CB8AC3E}">
        <p14:creationId xmlns:p14="http://schemas.microsoft.com/office/powerpoint/2010/main" val="1126381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600200" y="274638"/>
            <a:ext cx="7391400" cy="715962"/>
          </a:xfrm>
        </p:spPr>
        <p:txBody>
          <a:bodyPr/>
          <a:lstStyle/>
          <a:p>
            <a:r>
              <a:rPr lang="en-US" altLang="en-US" sz="3600" smtClean="0">
                <a:ea typeface="ＭＳ Ｐゴシック" pitchFamily="34" charset="-128"/>
              </a:rPr>
              <a:t>5.5 Methods without Return Values</a:t>
            </a:r>
          </a:p>
        </p:txBody>
      </p:sp>
      <p:sp>
        <p:nvSpPr>
          <p:cNvPr id="32770" name="Content Placeholder 2"/>
          <p:cNvSpPr>
            <a:spLocks noGrp="1"/>
          </p:cNvSpPr>
          <p:nvPr>
            <p:ph idx="1"/>
          </p:nvPr>
        </p:nvSpPr>
        <p:spPr>
          <a:xfrm>
            <a:off x="381000" y="1066800"/>
            <a:ext cx="8458200" cy="3048000"/>
          </a:xfrm>
        </p:spPr>
        <p:txBody>
          <a:bodyPr/>
          <a:lstStyle/>
          <a:p>
            <a:r>
              <a:rPr lang="en-US" altLang="en-US" sz="2800" smtClean="0">
                <a:ea typeface="ＭＳ Ｐゴシック" pitchFamily="34" charset="-128"/>
              </a:rPr>
              <a:t>Methods are not required to return a value</a:t>
            </a:r>
          </a:p>
          <a:p>
            <a:pPr lvl="1"/>
            <a:r>
              <a:rPr lang="en-US" altLang="en-US" sz="2400" smtClean="0">
                <a:ea typeface="ＭＳ Ｐゴシック" pitchFamily="34" charset="-128"/>
              </a:rPr>
              <a:t>The return type of </a:t>
            </a:r>
            <a:r>
              <a:rPr lang="en-US" altLang="en-US" sz="2400" smtClean="0">
                <a:solidFill>
                  <a:srgbClr val="C00000"/>
                </a:solidFill>
                <a:ea typeface="ＭＳ Ｐゴシック" pitchFamily="34" charset="-128"/>
              </a:rPr>
              <a:t>void</a:t>
            </a:r>
            <a:r>
              <a:rPr lang="en-US" altLang="en-US" sz="2400" smtClean="0">
                <a:ea typeface="ＭＳ Ｐゴシック" pitchFamily="34" charset="-128"/>
              </a:rPr>
              <a:t> means nothing is returned</a:t>
            </a:r>
          </a:p>
          <a:p>
            <a:pPr lvl="1"/>
            <a:r>
              <a:rPr lang="en-US" altLang="en-US" sz="2400" smtClean="0">
                <a:ea typeface="ＭＳ Ｐゴシック" pitchFamily="34" charset="-128"/>
              </a:rPr>
              <a:t>No </a:t>
            </a:r>
            <a:r>
              <a:rPr lang="en-US" altLang="en-US" sz="2400" smtClean="0">
                <a:latin typeface="Consolas" pitchFamily="49" charset="0"/>
                <a:ea typeface="ＭＳ Ｐゴシック" pitchFamily="34" charset="-128"/>
                <a:cs typeface="Consolas" pitchFamily="49" charset="0"/>
              </a:rPr>
              <a:t>return</a:t>
            </a:r>
            <a:r>
              <a:rPr lang="en-US" altLang="en-US" sz="2400" smtClean="0">
                <a:ea typeface="ＭＳ Ｐゴシック" pitchFamily="34" charset="-128"/>
              </a:rPr>
              <a:t> statement is required</a:t>
            </a:r>
          </a:p>
          <a:p>
            <a:pPr lvl="1"/>
            <a:r>
              <a:rPr lang="en-US" altLang="en-US" sz="2400" smtClean="0">
                <a:ea typeface="ＭＳ Ｐゴシック" pitchFamily="34" charset="-128"/>
              </a:rPr>
              <a:t>The method can generate output though!</a:t>
            </a:r>
          </a:p>
        </p:txBody>
      </p:sp>
      <p:sp>
        <p:nvSpPr>
          <p:cNvPr id="10" name="Content Placeholder 2"/>
          <p:cNvSpPr txBox="1">
            <a:spLocks/>
          </p:cNvSpPr>
          <p:nvPr/>
        </p:nvSpPr>
        <p:spPr bwMode="auto">
          <a:xfrm>
            <a:off x="3297238" y="3200400"/>
            <a:ext cx="5638800" cy="3124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a:t>
            </a:r>
            <a:r>
              <a:rPr lang="en-US" kern="0" dirty="0">
                <a:solidFill>
                  <a:srgbClr val="C00000"/>
                </a:solidFill>
                <a:latin typeface="Consolas" pitchFamily="49" charset="0"/>
              </a:rPr>
              <a:t>void</a:t>
            </a:r>
            <a:r>
              <a:rPr lang="en-US" kern="0" dirty="0">
                <a:latin typeface="Consolas" pitchFamily="49" charset="0"/>
              </a:rPr>
              <a:t> boxString(String str)</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int n = str.length();</a:t>
            </a:r>
          </a:p>
          <a:p>
            <a:pPr marL="342900" indent="-342900" eaLnBrk="0" hangingPunct="0">
              <a:buClr>
                <a:srgbClr val="835E01"/>
              </a:buClr>
              <a:buSzPct val="60000"/>
              <a:buFont typeface="Wingdings" pitchFamily="2" charset="2"/>
              <a:buNone/>
              <a:defRPr/>
            </a:pPr>
            <a:r>
              <a:rPr lang="en-US" kern="0" dirty="0">
                <a:latin typeface="Consolas" pitchFamily="49" charset="0"/>
              </a:rPr>
              <a:t>  for (int i = 0; i &lt; n + 2; i++) </a:t>
            </a:r>
          </a:p>
          <a:p>
            <a:pPr marL="342900" indent="-342900" eaLnBrk="0" hangingPunct="0">
              <a:buClr>
                <a:srgbClr val="835E01"/>
              </a:buClr>
              <a:buSzPct val="60000"/>
              <a:buFont typeface="Wingdings" pitchFamily="2" charset="2"/>
              <a:buNone/>
              <a:defRPr/>
            </a:pPr>
            <a:r>
              <a:rPr lang="en-US" kern="0" dirty="0">
                <a:latin typeface="Consolas" pitchFamily="49" charset="0"/>
              </a:rPr>
              <a:t>    { System.out.print("-"); }</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System.out.println();</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System.out.println("!" + str + "!");</a:t>
            </a:r>
          </a:p>
          <a:p>
            <a:pPr marL="342900" indent="-342900" eaLnBrk="0" hangingPunct="0">
              <a:buClr>
                <a:srgbClr val="835E01"/>
              </a:buClr>
              <a:buSzPct val="60000"/>
              <a:buFont typeface="Wingdings" pitchFamily="2" charset="2"/>
              <a:buNone/>
              <a:defRPr/>
            </a:pPr>
            <a:r>
              <a:rPr lang="en-US" kern="0" dirty="0">
                <a:latin typeface="Consolas" pitchFamily="49" charset="0"/>
              </a:rPr>
              <a:t>  for (int i = 0; i &lt; n + 2; i++) </a:t>
            </a:r>
          </a:p>
          <a:p>
            <a:pPr marL="342900" indent="-342900" eaLnBrk="0" hangingPunct="0">
              <a:buClr>
                <a:srgbClr val="835E01"/>
              </a:buClr>
              <a:buSzPct val="60000"/>
              <a:buFont typeface="Wingdings" pitchFamily="2" charset="2"/>
              <a:buNone/>
              <a:defRPr/>
            </a:pPr>
            <a:r>
              <a:rPr lang="en-US" kern="0" dirty="0">
                <a:latin typeface="Consolas" pitchFamily="49" charset="0"/>
              </a:rPr>
              <a:t>    { System.out.print("-"); }</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System.out.println();</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kern="0" dirty="0">
              <a:solidFill>
                <a:srgbClr val="333333"/>
              </a:solidFill>
              <a:latin typeface="Consolas" pitchFamily="49" charset="0"/>
            </a:endParaRPr>
          </a:p>
        </p:txBody>
      </p:sp>
      <p:pic>
        <p:nvPicPr>
          <p:cNvPr id="3277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267200"/>
            <a:ext cx="1346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p:cNvSpPr>
          <p:nvPr/>
        </p:nvSpPr>
        <p:spPr bwMode="auto">
          <a:xfrm>
            <a:off x="457200" y="2971800"/>
            <a:ext cx="2667000" cy="914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buClr>
                <a:srgbClr val="835E01"/>
              </a:buClr>
              <a:buSzPct val="60000"/>
              <a:buFont typeface="Wingdings" pitchFamily="2" charset="2"/>
              <a:buNone/>
            </a:pPr>
            <a:r>
              <a:rPr lang="en-US" altLang="en-US" sz="1800">
                <a:latin typeface="Consolas" pitchFamily="49" charset="0"/>
              </a:rPr>
              <a:t>...</a:t>
            </a:r>
          </a:p>
          <a:p>
            <a:pPr>
              <a:buClr>
                <a:srgbClr val="835E01"/>
              </a:buClr>
              <a:buSzPct val="60000"/>
              <a:buFont typeface="Wingdings" pitchFamily="2" charset="2"/>
              <a:buNone/>
            </a:pPr>
            <a:r>
              <a:rPr lang="en-US" altLang="en-US" sz="1800">
                <a:latin typeface="Consolas" pitchFamily="49" charset="0"/>
              </a:rPr>
              <a:t>boxString(</a:t>
            </a:r>
            <a:r>
              <a:rPr lang="ja-JP" altLang="en-US" sz="1800">
                <a:latin typeface="Consolas" pitchFamily="49" charset="0"/>
              </a:rPr>
              <a:t>“</a:t>
            </a:r>
            <a:r>
              <a:rPr lang="en-US" altLang="ja-JP" sz="1800">
                <a:latin typeface="Consolas" pitchFamily="49" charset="0"/>
              </a:rPr>
              <a:t>Hello</a:t>
            </a:r>
            <a:r>
              <a:rPr lang="ja-JP" altLang="en-US" sz="1800">
                <a:latin typeface="Consolas" pitchFamily="49" charset="0"/>
              </a:rPr>
              <a:t>”</a:t>
            </a:r>
            <a:r>
              <a:rPr lang="en-US" altLang="ja-JP" sz="1800">
                <a:latin typeface="Consolas" pitchFamily="49" charset="0"/>
              </a:rPr>
              <a:t>);</a:t>
            </a:r>
          </a:p>
          <a:p>
            <a:pPr>
              <a:buClr>
                <a:srgbClr val="835E01"/>
              </a:buClr>
              <a:buSzPct val="60000"/>
              <a:buFont typeface="Wingdings" pitchFamily="2" charset="2"/>
              <a:buNone/>
            </a:pPr>
            <a:r>
              <a:rPr lang="en-US" altLang="en-US" sz="1800">
                <a:solidFill>
                  <a:srgbClr val="333333"/>
                </a:solidFill>
                <a:latin typeface="Consolas" pitchFamily="49" charset="0"/>
              </a:rPr>
              <a:t>...</a:t>
            </a:r>
          </a:p>
        </p:txBody>
      </p:sp>
      <p:sp>
        <p:nvSpPr>
          <p:cNvPr id="2" name="Slide Number Placeholder 1"/>
          <p:cNvSpPr>
            <a:spLocks noGrp="1"/>
          </p:cNvSpPr>
          <p:nvPr>
            <p:ph type="sldNum" sz="quarter" idx="12"/>
          </p:nvPr>
        </p:nvSpPr>
        <p:spPr/>
        <p:txBody>
          <a:bodyPr/>
          <a:lstStyle/>
          <a:p>
            <a:fld id="{916FD4D9-3B1C-4063-B5E1-6D4E89198487}" type="slidenum">
              <a:rPr lang="en-US" smtClean="0"/>
              <a:t>22</a:t>
            </a:fld>
            <a:endParaRPr lang="en-US"/>
          </a:p>
        </p:txBody>
      </p:sp>
    </p:spTree>
    <p:extLst>
      <p:ext uri="{BB962C8B-B14F-4D97-AF65-F5344CB8AC3E}">
        <p14:creationId xmlns:p14="http://schemas.microsoft.com/office/powerpoint/2010/main" val="2716879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600200" y="274638"/>
            <a:ext cx="7391400" cy="715962"/>
          </a:xfrm>
        </p:spPr>
        <p:txBody>
          <a:bodyPr/>
          <a:lstStyle/>
          <a:p>
            <a:r>
              <a:rPr lang="en-US" altLang="en-US" sz="3600" smtClean="0">
                <a:ea typeface="ＭＳ Ｐゴシック" pitchFamily="34" charset="-128"/>
              </a:rPr>
              <a:t>Using </a:t>
            </a:r>
            <a:r>
              <a:rPr lang="en-US" altLang="en-US" sz="3600" smtClean="0">
                <a:latin typeface="Consolas" pitchFamily="49" charset="0"/>
                <a:ea typeface="ＭＳ Ｐゴシック" pitchFamily="34" charset="-128"/>
              </a:rPr>
              <a:t>return</a:t>
            </a:r>
            <a:r>
              <a:rPr lang="en-US" altLang="en-US" sz="3600" smtClean="0">
                <a:ea typeface="ＭＳ Ｐゴシック" pitchFamily="34" charset="-128"/>
              </a:rPr>
              <a:t> Without a Value</a:t>
            </a:r>
          </a:p>
        </p:txBody>
      </p:sp>
      <p:sp>
        <p:nvSpPr>
          <p:cNvPr id="33794" name="Content Placeholder 2"/>
          <p:cNvSpPr>
            <a:spLocks noGrp="1"/>
          </p:cNvSpPr>
          <p:nvPr>
            <p:ph idx="1"/>
          </p:nvPr>
        </p:nvSpPr>
        <p:spPr>
          <a:xfrm>
            <a:off x="381000" y="1066800"/>
            <a:ext cx="8610600" cy="3048000"/>
          </a:xfrm>
        </p:spPr>
        <p:txBody>
          <a:bodyPr/>
          <a:lstStyle/>
          <a:p>
            <a:r>
              <a:rPr lang="en-US" altLang="en-US" sz="2800" smtClean="0">
                <a:ea typeface="ＭＳ Ｐゴシック" pitchFamily="34" charset="-128"/>
              </a:rPr>
              <a:t>You can use the </a:t>
            </a:r>
            <a:r>
              <a:rPr lang="en-US" altLang="en-US" sz="2800" smtClean="0">
                <a:latin typeface="Consolas" pitchFamily="49" charset="0"/>
                <a:ea typeface="ＭＳ Ｐゴシック" pitchFamily="34" charset="-128"/>
              </a:rPr>
              <a:t>return</a:t>
            </a:r>
            <a:r>
              <a:rPr lang="en-US" altLang="en-US" sz="2800" smtClean="0">
                <a:ea typeface="ＭＳ Ｐゴシック" pitchFamily="34" charset="-128"/>
              </a:rPr>
              <a:t> statement without a value</a:t>
            </a:r>
          </a:p>
          <a:p>
            <a:pPr lvl="1"/>
            <a:r>
              <a:rPr lang="en-US" altLang="en-US" sz="2400" smtClean="0">
                <a:ea typeface="ＭＳ Ｐゴシック" pitchFamily="34" charset="-128"/>
              </a:rPr>
              <a:t>In methods with </a:t>
            </a:r>
            <a:r>
              <a:rPr lang="en-US" altLang="en-US" sz="2400" smtClean="0">
                <a:solidFill>
                  <a:srgbClr val="C00000"/>
                </a:solidFill>
                <a:ea typeface="ＭＳ Ｐゴシック" pitchFamily="34" charset="-128"/>
              </a:rPr>
              <a:t>void</a:t>
            </a:r>
            <a:r>
              <a:rPr lang="en-US" altLang="en-US" sz="2400" smtClean="0">
                <a:ea typeface="ＭＳ Ｐゴシック" pitchFamily="34" charset="-128"/>
              </a:rPr>
              <a:t> return type</a:t>
            </a:r>
          </a:p>
          <a:p>
            <a:pPr lvl="1"/>
            <a:r>
              <a:rPr lang="en-US" altLang="en-US" sz="2400" smtClean="0">
                <a:ea typeface="ＭＳ Ｐゴシック" pitchFamily="34" charset="-128"/>
              </a:rPr>
              <a:t>The method will terminate immediately!</a:t>
            </a:r>
          </a:p>
        </p:txBody>
      </p:sp>
      <p:sp>
        <p:nvSpPr>
          <p:cNvPr id="10" name="Content Placeholder 2"/>
          <p:cNvSpPr txBox="1">
            <a:spLocks/>
          </p:cNvSpPr>
          <p:nvPr/>
        </p:nvSpPr>
        <p:spPr bwMode="auto">
          <a:xfrm>
            <a:off x="609600" y="2514600"/>
            <a:ext cx="7924800" cy="3581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a:t>
            </a:r>
            <a:r>
              <a:rPr lang="en-US" kern="0" dirty="0">
                <a:solidFill>
                  <a:srgbClr val="C00000"/>
                </a:solidFill>
                <a:latin typeface="Consolas" pitchFamily="49" charset="0"/>
              </a:rPr>
              <a:t>void</a:t>
            </a:r>
            <a:r>
              <a:rPr lang="en-US" kern="0" dirty="0">
                <a:latin typeface="Consolas" pitchFamily="49" charset="0"/>
              </a:rPr>
              <a:t> boxString(String str)</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int n = str.length();</a:t>
            </a:r>
          </a:p>
          <a:p>
            <a:pPr marL="342900" indent="-342900" eaLnBrk="0" hangingPunct="0">
              <a:buClr>
                <a:srgbClr val="835E01"/>
              </a:buClr>
              <a:buSzPct val="60000"/>
              <a:buFont typeface="Wingdings" pitchFamily="2" charset="2"/>
              <a:buNone/>
              <a:defRPr/>
            </a:pPr>
            <a:r>
              <a:rPr lang="en-US" kern="0" dirty="0">
                <a:latin typeface="Consolas" pitchFamily="49" charset="0"/>
              </a:rPr>
              <a:t>  if (n == 0)</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C00000"/>
                </a:solidFill>
                <a:latin typeface="Consolas" pitchFamily="49" charset="0"/>
              </a:rPr>
              <a:t>return</a:t>
            </a:r>
            <a:r>
              <a:rPr lang="en-US" kern="0" dirty="0">
                <a:latin typeface="Consolas" pitchFamily="49" charset="0"/>
              </a:rPr>
              <a:t>; // Return immediately</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for (int i = 0; i &lt; n + 2; i++) { System.out.print("-"); }</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System.out.println();</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System.out.println("!" + str + "!");</a:t>
            </a:r>
          </a:p>
          <a:p>
            <a:pPr marL="342900" indent="-342900" eaLnBrk="0" hangingPunct="0">
              <a:buClr>
                <a:srgbClr val="835E01"/>
              </a:buClr>
              <a:buSzPct val="60000"/>
              <a:buFont typeface="Wingdings" pitchFamily="2" charset="2"/>
              <a:buNone/>
              <a:defRPr/>
            </a:pPr>
            <a:r>
              <a:rPr lang="en-US" kern="0" dirty="0">
                <a:latin typeface="Consolas" pitchFamily="49" charset="0"/>
              </a:rPr>
              <a:t>  for (int i = 0; i &lt; n + 2; i++) { System.out.print("-"); }</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System.out.println();</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kern="0" dirty="0">
              <a:solidFill>
                <a:srgbClr val="333333"/>
              </a:solidFill>
              <a:latin typeface="Consolas" pitchFamily="49" charset="0"/>
            </a:endParaRPr>
          </a:p>
        </p:txBody>
      </p:sp>
      <p:sp>
        <p:nvSpPr>
          <p:cNvPr id="2" name="Slide Number Placeholder 1"/>
          <p:cNvSpPr>
            <a:spLocks noGrp="1"/>
          </p:cNvSpPr>
          <p:nvPr>
            <p:ph type="sldNum" sz="quarter" idx="12"/>
          </p:nvPr>
        </p:nvSpPr>
        <p:spPr/>
        <p:txBody>
          <a:bodyPr/>
          <a:lstStyle/>
          <a:p>
            <a:fld id="{916FD4D9-3B1C-4063-B5E1-6D4E89198487}" type="slidenum">
              <a:rPr lang="en-US" smtClean="0"/>
              <a:t>23</a:t>
            </a:fld>
            <a:endParaRPr lang="en-US"/>
          </a:p>
        </p:txBody>
      </p:sp>
    </p:spTree>
    <p:extLst>
      <p:ext uri="{BB962C8B-B14F-4D97-AF65-F5344CB8AC3E}">
        <p14:creationId xmlns:p14="http://schemas.microsoft.com/office/powerpoint/2010/main" val="2781891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p:cNvSpPr>
          <p:nvPr>
            <p:ph idx="1"/>
          </p:nvPr>
        </p:nvSpPr>
        <p:spPr>
          <a:xfrm>
            <a:off x="304800" y="1066800"/>
            <a:ext cx="8458200" cy="5105400"/>
          </a:xfrm>
        </p:spPr>
        <p:txBody>
          <a:bodyPr/>
          <a:lstStyle/>
          <a:p>
            <a:pPr>
              <a:spcBef>
                <a:spcPts val="200"/>
              </a:spcBef>
            </a:pPr>
            <a:r>
              <a:rPr lang="en-US" altLang="en-US" smtClean="0">
                <a:ea typeface="ＭＳ Ｐゴシック" pitchFamily="34" charset="-128"/>
              </a:rPr>
              <a:t>Find Repetitive Code</a:t>
            </a:r>
          </a:p>
          <a:p>
            <a:pPr lvl="1">
              <a:spcBef>
                <a:spcPts val="200"/>
              </a:spcBef>
            </a:pPr>
            <a:r>
              <a:rPr lang="en-US" altLang="en-US" smtClean="0">
                <a:ea typeface="ＭＳ Ｐゴシック" pitchFamily="34" charset="-128"/>
              </a:rPr>
              <a:t>May have different values but same logic </a:t>
            </a:r>
          </a:p>
          <a:p>
            <a:endParaRPr lang="en-US" altLang="en-US" smtClean="0">
              <a:ea typeface="ＭＳ Ｐゴシック" pitchFamily="34" charset="-128"/>
            </a:endParaRPr>
          </a:p>
        </p:txBody>
      </p:sp>
      <p:sp>
        <p:nvSpPr>
          <p:cNvPr id="7" name="Content Placeholder 2"/>
          <p:cNvSpPr txBox="1">
            <a:spLocks/>
          </p:cNvSpPr>
          <p:nvPr/>
        </p:nvSpPr>
        <p:spPr bwMode="auto">
          <a:xfrm>
            <a:off x="1524000" y="2057400"/>
            <a:ext cx="7391400" cy="419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int hours;</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do</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  System.out.print("Enter a value between </a:t>
            </a:r>
            <a:r>
              <a:rPr lang="en-US" kern="0" dirty="0">
                <a:solidFill>
                  <a:srgbClr val="00B050"/>
                </a:solidFill>
                <a:latin typeface="Consolas" pitchFamily="49" charset="0"/>
              </a:rPr>
              <a:t>1 and 12</a:t>
            </a:r>
            <a:r>
              <a:rPr lang="en-US" kern="0" dirty="0">
                <a:solidFill>
                  <a:srgbClr val="0033CC"/>
                </a:solidFill>
                <a:latin typeface="Consolas" pitchFamily="49" charset="0"/>
              </a:rPr>
              <a:t>: ");</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  hours = in.nextInt();</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while (hours &lt; </a:t>
            </a:r>
            <a:r>
              <a:rPr lang="en-US" kern="0" dirty="0">
                <a:solidFill>
                  <a:srgbClr val="00B050"/>
                </a:solidFill>
                <a:latin typeface="Consolas" pitchFamily="49" charset="0"/>
              </a:rPr>
              <a:t>1</a:t>
            </a:r>
            <a:r>
              <a:rPr lang="en-US" kern="0" dirty="0">
                <a:solidFill>
                  <a:srgbClr val="0033CC"/>
                </a:solidFill>
                <a:latin typeface="Consolas" pitchFamily="49" charset="0"/>
              </a:rPr>
              <a:t> || hours &gt; </a:t>
            </a:r>
            <a:r>
              <a:rPr lang="en-US" kern="0" dirty="0">
                <a:solidFill>
                  <a:srgbClr val="00B050"/>
                </a:solidFill>
                <a:latin typeface="Consolas" pitchFamily="49" charset="0"/>
              </a:rPr>
              <a:t>12</a:t>
            </a:r>
            <a:r>
              <a:rPr lang="en-US" kern="0" dirty="0">
                <a:solidFill>
                  <a:srgbClr val="0033CC"/>
                </a:solidFill>
                <a:latin typeface="Consolas" pitchFamily="49" charset="0"/>
              </a:rPr>
              <a:t>);</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int minutes;</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do</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  System.out.print("Enter a value between </a:t>
            </a:r>
            <a:r>
              <a:rPr lang="en-US" kern="0" dirty="0">
                <a:solidFill>
                  <a:srgbClr val="00B050"/>
                </a:solidFill>
                <a:latin typeface="Consolas" pitchFamily="49" charset="0"/>
              </a:rPr>
              <a:t>0 and 59</a:t>
            </a:r>
            <a:r>
              <a:rPr lang="en-US" kern="0" dirty="0">
                <a:solidFill>
                  <a:srgbClr val="0033CC"/>
                </a:solidFill>
                <a:latin typeface="Consolas" pitchFamily="49" charset="0"/>
              </a:rPr>
              <a:t>: ");</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  minutes = in.nextInt();</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while (minutes &lt; </a:t>
            </a:r>
            <a:r>
              <a:rPr lang="en-US" kern="0" dirty="0">
                <a:solidFill>
                  <a:srgbClr val="00B050"/>
                </a:solidFill>
                <a:latin typeface="Consolas" pitchFamily="49" charset="0"/>
              </a:rPr>
              <a:t>0</a:t>
            </a:r>
            <a:r>
              <a:rPr lang="en-US" kern="0" dirty="0">
                <a:solidFill>
                  <a:srgbClr val="0033CC"/>
                </a:solidFill>
                <a:latin typeface="Consolas" pitchFamily="49" charset="0"/>
              </a:rPr>
              <a:t> || minutes &gt; </a:t>
            </a:r>
            <a:r>
              <a:rPr lang="en-US" kern="0" dirty="0">
                <a:solidFill>
                  <a:srgbClr val="00B050"/>
                </a:solidFill>
                <a:latin typeface="Consolas" pitchFamily="49" charset="0"/>
              </a:rPr>
              <a:t>59</a:t>
            </a:r>
            <a:r>
              <a:rPr lang="en-US" kern="0" dirty="0">
                <a:solidFill>
                  <a:srgbClr val="0033CC"/>
                </a:solidFill>
                <a:latin typeface="Consolas" pitchFamily="49" charset="0"/>
              </a:rPr>
              <a:t>);</a:t>
            </a:r>
          </a:p>
        </p:txBody>
      </p:sp>
      <p:sp>
        <p:nvSpPr>
          <p:cNvPr id="8" name="Right Arrow 7"/>
          <p:cNvSpPr/>
          <p:nvPr/>
        </p:nvSpPr>
        <p:spPr>
          <a:xfrm>
            <a:off x="381000" y="2971800"/>
            <a:ext cx="1260475"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1 - 12</a:t>
            </a:r>
          </a:p>
        </p:txBody>
      </p:sp>
      <p:sp>
        <p:nvSpPr>
          <p:cNvPr id="9" name="Right Arrow 8"/>
          <p:cNvSpPr/>
          <p:nvPr/>
        </p:nvSpPr>
        <p:spPr>
          <a:xfrm>
            <a:off x="304800" y="5029200"/>
            <a:ext cx="1336675"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0 - 59</a:t>
            </a:r>
          </a:p>
        </p:txBody>
      </p:sp>
      <p:sp>
        <p:nvSpPr>
          <p:cNvPr id="34821" name="Title 1"/>
          <p:cNvSpPr>
            <a:spLocks noGrp="1"/>
          </p:cNvSpPr>
          <p:nvPr>
            <p:ph type="title"/>
          </p:nvPr>
        </p:nvSpPr>
        <p:spPr>
          <a:xfrm>
            <a:off x="1641475" y="228600"/>
            <a:ext cx="7350125" cy="715963"/>
          </a:xfrm>
        </p:spPr>
        <p:txBody>
          <a:bodyPr/>
          <a:lstStyle/>
          <a:p>
            <a:r>
              <a:rPr lang="en-US" altLang="en-US" sz="2800" smtClean="0">
                <a:ea typeface="ＭＳ Ｐゴシック" pitchFamily="34" charset="-128"/>
              </a:rPr>
              <a:t>5.6 Problem Solving:  Reusable Methods</a:t>
            </a:r>
          </a:p>
        </p:txBody>
      </p:sp>
      <p:sp>
        <p:nvSpPr>
          <p:cNvPr id="2" name="Slide Number Placeholder 1"/>
          <p:cNvSpPr>
            <a:spLocks noGrp="1"/>
          </p:cNvSpPr>
          <p:nvPr>
            <p:ph type="sldNum" sz="quarter" idx="12"/>
          </p:nvPr>
        </p:nvSpPr>
        <p:spPr/>
        <p:txBody>
          <a:bodyPr/>
          <a:lstStyle/>
          <a:p>
            <a:fld id="{916FD4D9-3B1C-4063-B5E1-6D4E89198487}" type="slidenum">
              <a:rPr lang="en-US" smtClean="0"/>
              <a:t>24</a:t>
            </a:fld>
            <a:endParaRPr lang="en-US"/>
          </a:p>
        </p:txBody>
      </p:sp>
    </p:spTree>
    <p:extLst>
      <p:ext uri="{BB962C8B-B14F-4D97-AF65-F5344CB8AC3E}">
        <p14:creationId xmlns:p14="http://schemas.microsoft.com/office/powerpoint/2010/main" val="2471455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tLang="en-US" sz="3600" smtClean="0">
                <a:ea typeface="ＭＳ Ｐゴシック" pitchFamily="34" charset="-128"/>
              </a:rPr>
              <a:t>Write a </a:t>
            </a:r>
            <a:r>
              <a:rPr lang="ja-JP" altLang="en-US" sz="3600" smtClean="0">
                <a:ea typeface="ＭＳ Ｐゴシック" pitchFamily="34" charset="-128"/>
              </a:rPr>
              <a:t>‘</a:t>
            </a:r>
            <a:r>
              <a:rPr lang="en-US" altLang="ja-JP" sz="3600" smtClean="0">
                <a:ea typeface="ＭＳ Ｐゴシック" pitchFamily="34" charset="-128"/>
              </a:rPr>
              <a:t>Parameterized</a:t>
            </a:r>
            <a:r>
              <a:rPr lang="ja-JP" altLang="en-US" sz="3600" smtClean="0">
                <a:ea typeface="ＭＳ Ｐゴシック" pitchFamily="34" charset="-128"/>
              </a:rPr>
              <a:t>’</a:t>
            </a:r>
            <a:r>
              <a:rPr lang="en-US" altLang="ja-JP" sz="3600" smtClean="0">
                <a:ea typeface="ＭＳ Ｐゴシック" pitchFamily="34" charset="-128"/>
              </a:rPr>
              <a:t> Method</a:t>
            </a:r>
            <a:endParaRPr lang="en-US" altLang="en-US" sz="3600" smtClean="0">
              <a:ea typeface="ＭＳ Ｐゴシック" pitchFamily="34" charset="-128"/>
            </a:endParaRPr>
          </a:p>
        </p:txBody>
      </p:sp>
      <p:sp>
        <p:nvSpPr>
          <p:cNvPr id="35842" name="Content Placeholder 2"/>
          <p:cNvSpPr>
            <a:spLocks noGrp="1"/>
          </p:cNvSpPr>
          <p:nvPr>
            <p:ph idx="1"/>
          </p:nvPr>
        </p:nvSpPr>
        <p:spPr>
          <a:xfrm>
            <a:off x="304800" y="1143000"/>
            <a:ext cx="8458200" cy="4267200"/>
          </a:xfrm>
        </p:spPr>
        <p:txBody>
          <a:bodyPr/>
          <a:lstStyle/>
          <a:p>
            <a:pPr>
              <a:buFont typeface="Wingdings" pitchFamily="2" charset="2"/>
              <a:buNone/>
            </a:pPr>
            <a:endParaRPr lang="en-US" altLang="en-US" smtClean="0">
              <a:ea typeface="ＭＳ Ｐゴシック" pitchFamily="34" charset="-128"/>
            </a:endParaRPr>
          </a:p>
          <a:p>
            <a:endParaRPr lang="en-US" altLang="en-US" smtClean="0">
              <a:ea typeface="ＭＳ Ｐゴシック" pitchFamily="34" charset="-128"/>
            </a:endParaRPr>
          </a:p>
          <a:p>
            <a:endParaRPr lang="en-US" altLang="en-US" smtClean="0">
              <a:ea typeface="ＭＳ Ｐゴシック" pitchFamily="34" charset="-128"/>
            </a:endParaRPr>
          </a:p>
          <a:p>
            <a:endParaRPr lang="en-US" altLang="en-US" smtClean="0">
              <a:ea typeface="ＭＳ Ｐゴシック" pitchFamily="34" charset="-128"/>
            </a:endParaRPr>
          </a:p>
        </p:txBody>
      </p:sp>
      <p:sp>
        <p:nvSpPr>
          <p:cNvPr id="7" name="Content Placeholder 2"/>
          <p:cNvSpPr txBox="1">
            <a:spLocks/>
          </p:cNvSpPr>
          <p:nvPr/>
        </p:nvSpPr>
        <p:spPr bwMode="auto">
          <a:xfrm>
            <a:off x="914400" y="1143000"/>
            <a:ext cx="8001000" cy="480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1600" kern="0" dirty="0">
                <a:latin typeface="Consolas" pitchFamily="49" charset="0"/>
              </a:rPr>
              <a:t>/**</a:t>
            </a:r>
          </a:p>
          <a:p>
            <a:pPr marL="342900" indent="-342900" eaLnBrk="0" hangingPunct="0">
              <a:buClr>
                <a:srgbClr val="835E01"/>
              </a:buClr>
              <a:buSzPct val="60000"/>
              <a:buFont typeface="Wingdings" pitchFamily="2" charset="2"/>
              <a:buNone/>
              <a:defRPr/>
            </a:pPr>
            <a:r>
              <a:rPr lang="en-US" sz="1600" kern="0" dirty="0">
                <a:latin typeface="Consolas" pitchFamily="49" charset="0"/>
              </a:rPr>
              <a:t>  Prompts a user to enter a value in a given range until the user</a:t>
            </a:r>
          </a:p>
          <a:p>
            <a:pPr marL="342900" indent="-342900" eaLnBrk="0" hangingPunct="0">
              <a:buClr>
                <a:srgbClr val="835E01"/>
              </a:buClr>
              <a:buSzPct val="60000"/>
              <a:buFont typeface="Wingdings" pitchFamily="2" charset="2"/>
              <a:buNone/>
              <a:defRPr/>
            </a:pPr>
            <a:r>
              <a:rPr lang="en-US" sz="1600" kern="0" dirty="0">
                <a:latin typeface="Consolas" pitchFamily="49" charset="0"/>
              </a:rPr>
              <a:t>  provides a valid input.</a:t>
            </a:r>
          </a:p>
          <a:p>
            <a:pPr marL="342900" indent="-342900" eaLnBrk="0" hangingPunct="0">
              <a:buClr>
                <a:srgbClr val="835E01"/>
              </a:buClr>
              <a:buSzPct val="60000"/>
              <a:buFont typeface="Wingdings" pitchFamily="2" charset="2"/>
              <a:buNone/>
              <a:defRPr/>
            </a:pPr>
            <a:r>
              <a:rPr lang="en-US" sz="1600" kern="0" dirty="0">
                <a:latin typeface="Consolas" pitchFamily="49" charset="0"/>
              </a:rPr>
              <a:t>  @param low the low end of the range</a:t>
            </a:r>
          </a:p>
          <a:p>
            <a:pPr marL="342900" indent="-342900" eaLnBrk="0" hangingPunct="0">
              <a:buClr>
                <a:srgbClr val="835E01"/>
              </a:buClr>
              <a:buSzPct val="60000"/>
              <a:buFont typeface="Wingdings" pitchFamily="2" charset="2"/>
              <a:buNone/>
              <a:defRPr/>
            </a:pPr>
            <a:r>
              <a:rPr lang="en-US" sz="1600" kern="0" dirty="0">
                <a:latin typeface="Consolas" pitchFamily="49" charset="0"/>
              </a:rPr>
              <a:t>  @param high the high end of the range</a:t>
            </a:r>
          </a:p>
          <a:p>
            <a:pPr marL="342900" indent="-342900" eaLnBrk="0" hangingPunct="0">
              <a:buClr>
                <a:srgbClr val="835E01"/>
              </a:buClr>
              <a:buSzPct val="60000"/>
              <a:buFont typeface="Wingdings" pitchFamily="2" charset="2"/>
              <a:buNone/>
              <a:defRPr/>
            </a:pPr>
            <a:r>
              <a:rPr lang="en-US" sz="1600" kern="0" dirty="0">
                <a:latin typeface="Consolas" pitchFamily="49" charset="0"/>
              </a:rPr>
              <a:t>  @return the value provided by the user</a:t>
            </a:r>
          </a:p>
          <a:p>
            <a:pPr marL="342900" indent="-342900" eaLnBrk="0" hangingPunct="0">
              <a:buClr>
                <a:srgbClr val="835E01"/>
              </a:buClr>
              <a:buSzPct val="60000"/>
              <a:buFont typeface="Wingdings" pitchFamily="2" charset="2"/>
              <a:buNone/>
              <a:defRPr/>
            </a:pPr>
            <a:r>
              <a:rPr lang="en-US" sz="1600" kern="0" dirty="0">
                <a:latin typeface="Consolas" pitchFamily="49" charset="0"/>
              </a:rPr>
              <a:t>*/</a:t>
            </a:r>
          </a:p>
          <a:p>
            <a:pPr marL="342900" indent="-342900" eaLnBrk="0" hangingPunct="0">
              <a:buClr>
                <a:srgbClr val="835E01"/>
              </a:buClr>
              <a:buSzPct val="60000"/>
              <a:buFont typeface="Wingdings" pitchFamily="2" charset="2"/>
              <a:buNone/>
              <a:defRPr/>
            </a:pPr>
            <a:r>
              <a:rPr lang="en-US" sz="1600" kern="0" dirty="0">
                <a:latin typeface="Consolas" pitchFamily="49" charset="0"/>
              </a:rPr>
              <a:t>public static int readValueBetween(int low, int high)</a:t>
            </a:r>
          </a:p>
          <a:p>
            <a:pPr marL="342900" indent="-342900" eaLnBrk="0" hangingPunct="0">
              <a:buClr>
                <a:srgbClr val="835E01"/>
              </a:buClr>
              <a:buSzPct val="60000"/>
              <a:buFont typeface="Wingdings" pitchFamily="2" charset="2"/>
              <a:buNone/>
              <a:defRPr/>
            </a:pPr>
            <a:r>
              <a:rPr lang="en-US" sz="1600" kern="0" dirty="0">
                <a:latin typeface="Consolas" pitchFamily="49" charset="0"/>
              </a:rPr>
              <a:t>{</a:t>
            </a:r>
          </a:p>
          <a:p>
            <a:pPr marL="342900" indent="-342900" eaLnBrk="0" hangingPunct="0">
              <a:buClr>
                <a:srgbClr val="835E01"/>
              </a:buClr>
              <a:buSzPct val="60000"/>
              <a:buFont typeface="Wingdings" pitchFamily="2" charset="2"/>
              <a:buNone/>
              <a:defRPr/>
            </a:pPr>
            <a:r>
              <a:rPr lang="en-US" sz="1600" kern="0" dirty="0">
                <a:latin typeface="Consolas" pitchFamily="49" charset="0"/>
              </a:rPr>
              <a:t>  int input;</a:t>
            </a:r>
          </a:p>
          <a:p>
            <a:pPr marL="342900" indent="-342900" eaLnBrk="0" hangingPunct="0">
              <a:buClr>
                <a:srgbClr val="835E01"/>
              </a:buClr>
              <a:buSzPct val="60000"/>
              <a:buFont typeface="Wingdings" pitchFamily="2" charset="2"/>
              <a:buNone/>
              <a:defRPr/>
            </a:pPr>
            <a:r>
              <a:rPr lang="en-US" sz="1600" kern="0" dirty="0">
                <a:latin typeface="Consolas" pitchFamily="49" charset="0"/>
              </a:rPr>
              <a:t>  do</a:t>
            </a:r>
          </a:p>
          <a:p>
            <a:pPr marL="342900" indent="-342900" eaLnBrk="0" hangingPunct="0">
              <a:buClr>
                <a:srgbClr val="835E01"/>
              </a:buClr>
              <a:buSzPct val="60000"/>
              <a:buFont typeface="Wingdings" pitchFamily="2" charset="2"/>
              <a:buNone/>
              <a:defRPr/>
            </a:pPr>
            <a:r>
              <a:rPr lang="en-US" sz="1600" kern="0" dirty="0">
                <a:latin typeface="Consolas" pitchFamily="49" charset="0"/>
              </a:rPr>
              <a:t>  {</a:t>
            </a:r>
          </a:p>
          <a:p>
            <a:pPr marL="342900" indent="-342900" eaLnBrk="0" hangingPunct="0">
              <a:buClr>
                <a:srgbClr val="835E01"/>
              </a:buClr>
              <a:buSzPct val="60000"/>
              <a:buFont typeface="Wingdings" pitchFamily="2" charset="2"/>
              <a:buNone/>
              <a:defRPr/>
            </a:pPr>
            <a:r>
              <a:rPr lang="en-US" sz="1600" kern="0" dirty="0">
                <a:latin typeface="Consolas" pitchFamily="49" charset="0"/>
              </a:rPr>
              <a:t>    System.out.print("Enter between " + low + " and " + high + ": ");</a:t>
            </a:r>
          </a:p>
          <a:p>
            <a:pPr marL="342900" indent="-342900" eaLnBrk="0" hangingPunct="0">
              <a:buClr>
                <a:srgbClr val="835E01"/>
              </a:buClr>
              <a:buSzPct val="60000"/>
              <a:buFont typeface="Wingdings" pitchFamily="2" charset="2"/>
              <a:buNone/>
              <a:defRPr/>
            </a:pPr>
            <a:r>
              <a:rPr lang="en-US" sz="1600" kern="0" dirty="0">
                <a:latin typeface="Consolas" pitchFamily="49" charset="0"/>
              </a:rPr>
              <a:t>    Scanner in = new Scanner(System.in);</a:t>
            </a:r>
          </a:p>
          <a:p>
            <a:pPr marL="342900" indent="-342900" eaLnBrk="0" hangingPunct="0">
              <a:buClr>
                <a:srgbClr val="835E01"/>
              </a:buClr>
              <a:buSzPct val="60000"/>
              <a:buFont typeface="Wingdings" pitchFamily="2" charset="2"/>
              <a:buNone/>
              <a:defRPr/>
            </a:pPr>
            <a:r>
              <a:rPr lang="en-US" sz="1600" kern="0" dirty="0">
                <a:latin typeface="Consolas" pitchFamily="49" charset="0"/>
              </a:rPr>
              <a:t>    input = in.nextInt();</a:t>
            </a:r>
          </a:p>
          <a:p>
            <a:pPr marL="342900" indent="-342900" eaLnBrk="0" hangingPunct="0">
              <a:buClr>
                <a:srgbClr val="835E01"/>
              </a:buClr>
              <a:buSzPct val="60000"/>
              <a:buFont typeface="Wingdings" pitchFamily="2" charset="2"/>
              <a:buNone/>
              <a:defRPr/>
            </a:pPr>
            <a:r>
              <a:rPr lang="en-US" sz="1600" kern="0" dirty="0">
                <a:latin typeface="Consolas" pitchFamily="49" charset="0"/>
              </a:rPr>
              <a:t>  }</a:t>
            </a:r>
          </a:p>
          <a:p>
            <a:pPr marL="342900" indent="-342900" eaLnBrk="0" hangingPunct="0">
              <a:buClr>
                <a:srgbClr val="835E01"/>
              </a:buClr>
              <a:buSzPct val="60000"/>
              <a:buFont typeface="Wingdings" pitchFamily="2" charset="2"/>
              <a:buNone/>
              <a:defRPr/>
            </a:pPr>
            <a:r>
              <a:rPr lang="en-US" sz="1600" kern="0" dirty="0">
                <a:latin typeface="Consolas" pitchFamily="49" charset="0"/>
              </a:rPr>
              <a:t>  while (input &lt; low || input &gt; high);</a:t>
            </a:r>
          </a:p>
          <a:p>
            <a:pPr marL="342900" indent="-342900" eaLnBrk="0" hangingPunct="0">
              <a:buClr>
                <a:srgbClr val="835E01"/>
              </a:buClr>
              <a:buSzPct val="60000"/>
              <a:buFont typeface="Wingdings" pitchFamily="2" charset="2"/>
              <a:buNone/>
              <a:defRPr/>
            </a:pPr>
            <a:r>
              <a:rPr lang="en-US" sz="1600" kern="0" dirty="0">
                <a:latin typeface="Consolas" pitchFamily="49" charset="0"/>
              </a:rPr>
              <a:t>  return input;</a:t>
            </a:r>
          </a:p>
          <a:p>
            <a:pPr marL="342900" indent="-342900" eaLnBrk="0" hangingPunct="0">
              <a:buClr>
                <a:srgbClr val="835E01"/>
              </a:buClr>
              <a:buSzPct val="60000"/>
              <a:buFont typeface="Wingdings" pitchFamily="2" charset="2"/>
              <a:buNone/>
              <a:defRPr/>
            </a:pPr>
            <a:r>
              <a:rPr lang="en-US" sz="1600" kern="0" dirty="0">
                <a:latin typeface="Consolas" pitchFamily="49" charset="0"/>
              </a:rPr>
              <a:t>}</a:t>
            </a:r>
          </a:p>
        </p:txBody>
      </p:sp>
      <p:sp>
        <p:nvSpPr>
          <p:cNvPr id="8" name="Right Arrow 7"/>
          <p:cNvSpPr/>
          <p:nvPr/>
        </p:nvSpPr>
        <p:spPr>
          <a:xfrm rot="3139165">
            <a:off x="5154613" y="1919288"/>
            <a:ext cx="1143000"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1, 12</a:t>
            </a:r>
          </a:p>
        </p:txBody>
      </p:sp>
      <p:sp>
        <p:nvSpPr>
          <p:cNvPr id="9" name="Right Arrow 8"/>
          <p:cNvSpPr/>
          <p:nvPr/>
        </p:nvSpPr>
        <p:spPr>
          <a:xfrm rot="3216423">
            <a:off x="5757863" y="1920875"/>
            <a:ext cx="1143000"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0, 59</a:t>
            </a:r>
          </a:p>
        </p:txBody>
      </p:sp>
      <p:sp>
        <p:nvSpPr>
          <p:cNvPr id="10" name="Left Arrow 9"/>
          <p:cNvSpPr/>
          <p:nvPr/>
        </p:nvSpPr>
        <p:spPr>
          <a:xfrm>
            <a:off x="152400" y="5105400"/>
            <a:ext cx="990600" cy="685800"/>
          </a:xfrm>
          <a:prstGeom prst="lef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333333"/>
                </a:solidFill>
              </a:rPr>
              <a:t>8</a:t>
            </a:r>
          </a:p>
        </p:txBody>
      </p:sp>
      <p:sp>
        <p:nvSpPr>
          <p:cNvPr id="2" name="Slide Number Placeholder 1"/>
          <p:cNvSpPr>
            <a:spLocks noGrp="1"/>
          </p:cNvSpPr>
          <p:nvPr>
            <p:ph type="sldNum" sz="quarter" idx="12"/>
          </p:nvPr>
        </p:nvSpPr>
        <p:spPr/>
        <p:txBody>
          <a:bodyPr/>
          <a:lstStyle/>
          <a:p>
            <a:fld id="{916FD4D9-3B1C-4063-B5E1-6D4E89198487}" type="slidenum">
              <a:rPr lang="en-US" smtClean="0"/>
              <a:t>25</a:t>
            </a:fld>
            <a:endParaRPr lang="en-US"/>
          </a:p>
        </p:txBody>
      </p:sp>
    </p:spTree>
    <p:extLst>
      <p:ext uri="{BB962C8B-B14F-4D97-AF65-F5344CB8AC3E}">
        <p14:creationId xmlns:p14="http://schemas.microsoft.com/office/powerpoint/2010/main" val="2875005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763" y="3352800"/>
            <a:ext cx="5481637"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6" name="Title 1"/>
          <p:cNvSpPr>
            <a:spLocks noGrp="1"/>
          </p:cNvSpPr>
          <p:nvPr>
            <p:ph type="title"/>
          </p:nvPr>
        </p:nvSpPr>
        <p:spPr>
          <a:xfrm>
            <a:off x="1676400" y="274638"/>
            <a:ext cx="7162800" cy="715962"/>
          </a:xfrm>
        </p:spPr>
        <p:txBody>
          <a:bodyPr/>
          <a:lstStyle/>
          <a:p>
            <a:r>
              <a:rPr lang="en-US" altLang="en-US" sz="3600" smtClean="0">
                <a:ea typeface="ＭＳ Ｐゴシック" pitchFamily="34" charset="-128"/>
              </a:rPr>
              <a:t>5.7 Problem Solving</a:t>
            </a:r>
          </a:p>
        </p:txBody>
      </p:sp>
      <p:sp>
        <p:nvSpPr>
          <p:cNvPr id="36867" name="Content Placeholder 7"/>
          <p:cNvSpPr>
            <a:spLocks noGrp="1"/>
          </p:cNvSpPr>
          <p:nvPr>
            <p:ph idx="1"/>
          </p:nvPr>
        </p:nvSpPr>
        <p:spPr>
          <a:xfrm>
            <a:off x="304800" y="1066800"/>
            <a:ext cx="8382000" cy="3429000"/>
          </a:xfrm>
        </p:spPr>
        <p:txBody>
          <a:bodyPr/>
          <a:lstStyle/>
          <a:p>
            <a:r>
              <a:rPr lang="en-US" altLang="en-US" sz="2800" smtClean="0">
                <a:ea typeface="ＭＳ Ｐゴシック" pitchFamily="34" charset="-128"/>
              </a:rPr>
              <a:t>Stepwise Refinement</a:t>
            </a:r>
          </a:p>
          <a:p>
            <a:pPr lvl="1"/>
            <a:r>
              <a:rPr lang="en-US" altLang="en-US" sz="2400" smtClean="0">
                <a:ea typeface="ＭＳ Ｐゴシック" pitchFamily="34" charset="-128"/>
              </a:rPr>
              <a:t>To solve a difficult task, break it down into simpler tasks </a:t>
            </a:r>
          </a:p>
          <a:p>
            <a:pPr lvl="1"/>
            <a:r>
              <a:rPr lang="en-US" altLang="en-US" sz="2400" smtClean="0">
                <a:ea typeface="ＭＳ Ｐゴシック" pitchFamily="34" charset="-128"/>
              </a:rPr>
              <a:t>Then keep breaking down the simpler tasks into even simpler ones, until you are left with tasks that you know how to solve</a:t>
            </a:r>
          </a:p>
        </p:txBody>
      </p:sp>
      <p:sp>
        <p:nvSpPr>
          <p:cNvPr id="2" name="Slide Number Placeholder 1"/>
          <p:cNvSpPr>
            <a:spLocks noGrp="1"/>
          </p:cNvSpPr>
          <p:nvPr>
            <p:ph type="sldNum" sz="quarter" idx="12"/>
          </p:nvPr>
        </p:nvSpPr>
        <p:spPr/>
        <p:txBody>
          <a:bodyPr/>
          <a:lstStyle/>
          <a:p>
            <a:fld id="{916FD4D9-3B1C-4063-B5E1-6D4E89198487}" type="slidenum">
              <a:rPr lang="en-US" smtClean="0"/>
              <a:t>26</a:t>
            </a:fld>
            <a:endParaRPr lang="en-US"/>
          </a:p>
        </p:txBody>
      </p:sp>
    </p:spTree>
    <p:extLst>
      <p:ext uri="{BB962C8B-B14F-4D97-AF65-F5344CB8AC3E}">
        <p14:creationId xmlns:p14="http://schemas.microsoft.com/office/powerpoint/2010/main" val="13063281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tLang="en-US" smtClean="0">
                <a:ea typeface="ＭＳ Ｐゴシック" pitchFamily="34" charset="-128"/>
              </a:rPr>
              <a:t>Get Coffee</a:t>
            </a:r>
          </a:p>
        </p:txBody>
      </p:sp>
      <p:sp>
        <p:nvSpPr>
          <p:cNvPr id="37890" name="Content Placeholder 2"/>
          <p:cNvSpPr>
            <a:spLocks noGrp="1"/>
          </p:cNvSpPr>
          <p:nvPr>
            <p:ph idx="1"/>
          </p:nvPr>
        </p:nvSpPr>
        <p:spPr>
          <a:xfrm>
            <a:off x="304800" y="4191000"/>
            <a:ext cx="8458200" cy="1905000"/>
          </a:xfrm>
        </p:spPr>
        <p:txBody>
          <a:bodyPr>
            <a:normAutofit/>
          </a:bodyPr>
          <a:lstStyle/>
          <a:p>
            <a:r>
              <a:rPr lang="en-US" altLang="en-US" sz="2800" dirty="0" smtClean="0">
                <a:ea typeface="ＭＳ Ｐゴシック" pitchFamily="34" charset="-128"/>
              </a:rPr>
              <a:t>If you must make coffee, there are two ways:</a:t>
            </a:r>
          </a:p>
          <a:p>
            <a:pPr lvl="1"/>
            <a:r>
              <a:rPr lang="en-US" altLang="en-US" sz="2400" dirty="0" smtClean="0">
                <a:ea typeface="ＭＳ Ｐゴシック" pitchFamily="34" charset="-128"/>
              </a:rPr>
              <a:t>Make Instant Coffee</a:t>
            </a:r>
          </a:p>
          <a:p>
            <a:pPr lvl="1"/>
            <a:r>
              <a:rPr lang="en-US" altLang="en-US" sz="2400" dirty="0" smtClean="0">
                <a:ea typeface="ＭＳ Ｐゴシック" pitchFamily="34" charset="-128"/>
              </a:rPr>
              <a:t>Brew Coffee</a:t>
            </a:r>
          </a:p>
          <a:p>
            <a:pPr lvl="1"/>
            <a:endParaRPr lang="en-US" altLang="en-US" sz="2400" dirty="0" smtClean="0">
              <a:ea typeface="ＭＳ Ｐゴシック" pitchFamily="34" charset="-128"/>
            </a:endParaRPr>
          </a:p>
        </p:txBody>
      </p:sp>
      <p:pic>
        <p:nvPicPr>
          <p:cNvPr id="378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3756025"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843088"/>
            <a:ext cx="4114800" cy="234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16FD4D9-3B1C-4063-B5E1-6D4E89198487}" type="slidenum">
              <a:rPr lang="en-US" smtClean="0"/>
              <a:t>27</a:t>
            </a:fld>
            <a:endParaRPr lang="en-US"/>
          </a:p>
        </p:txBody>
      </p:sp>
    </p:spTree>
    <p:extLst>
      <p:ext uri="{BB962C8B-B14F-4D97-AF65-F5344CB8AC3E}">
        <p14:creationId xmlns:p14="http://schemas.microsoft.com/office/powerpoint/2010/main" val="1535864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en-US" smtClean="0">
                <a:ea typeface="ＭＳ Ｐゴシック" pitchFamily="34" charset="-128"/>
              </a:rPr>
              <a:t>Instant Coffee</a:t>
            </a:r>
          </a:p>
        </p:txBody>
      </p:sp>
      <p:sp>
        <p:nvSpPr>
          <p:cNvPr id="38914" name="Content Placeholder 2"/>
          <p:cNvSpPr>
            <a:spLocks noGrp="1"/>
          </p:cNvSpPr>
          <p:nvPr>
            <p:ph idx="1"/>
          </p:nvPr>
        </p:nvSpPr>
        <p:spPr>
          <a:xfrm>
            <a:off x="228600" y="1066800"/>
            <a:ext cx="8229600" cy="1276350"/>
          </a:xfrm>
        </p:spPr>
        <p:txBody>
          <a:bodyPr>
            <a:normAutofit fontScale="92500" lnSpcReduction="10000"/>
          </a:bodyPr>
          <a:lstStyle/>
          <a:p>
            <a:pPr>
              <a:spcBef>
                <a:spcPts val="200"/>
              </a:spcBef>
            </a:pPr>
            <a:r>
              <a:rPr lang="en-US" altLang="en-US" dirty="0" smtClean="0">
                <a:ea typeface="ＭＳ Ｐゴシック" pitchFamily="34" charset="-128"/>
              </a:rPr>
              <a:t>Two ways to boil water</a:t>
            </a:r>
          </a:p>
          <a:p>
            <a:pPr lvl="1">
              <a:spcBef>
                <a:spcPts val="200"/>
              </a:spcBef>
              <a:buFont typeface="Wingdings" pitchFamily="2" charset="2"/>
              <a:buNone/>
            </a:pPr>
            <a:r>
              <a:rPr lang="en-US" altLang="en-US" dirty="0" smtClean="0">
                <a:ea typeface="ＭＳ Ｐゴシック" pitchFamily="34" charset="-128"/>
              </a:rPr>
              <a:t>1) Use Microwave</a:t>
            </a:r>
          </a:p>
          <a:p>
            <a:pPr lvl="1">
              <a:spcBef>
                <a:spcPts val="200"/>
              </a:spcBef>
              <a:buFont typeface="Wingdings" pitchFamily="2" charset="2"/>
              <a:buNone/>
            </a:pPr>
            <a:r>
              <a:rPr lang="en-US" altLang="en-US" dirty="0" smtClean="0">
                <a:ea typeface="ＭＳ Ｐゴシック" pitchFamily="34" charset="-128"/>
              </a:rPr>
              <a:t>2) Use Kettle on Stove</a:t>
            </a:r>
          </a:p>
        </p:txBody>
      </p:sp>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l="2306"/>
          <a:stretch>
            <a:fillRect/>
          </a:stretch>
        </p:blipFill>
        <p:spPr bwMode="auto">
          <a:xfrm>
            <a:off x="5410200" y="457200"/>
            <a:ext cx="32289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286000"/>
            <a:ext cx="11811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667000"/>
            <a:ext cx="40005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16FD4D9-3B1C-4063-B5E1-6D4E89198487}" type="slidenum">
              <a:rPr lang="en-US" smtClean="0"/>
              <a:t>28</a:t>
            </a:fld>
            <a:endParaRPr lang="en-US"/>
          </a:p>
        </p:txBody>
      </p:sp>
    </p:spTree>
    <p:extLst>
      <p:ext uri="{BB962C8B-B14F-4D97-AF65-F5344CB8AC3E}">
        <p14:creationId xmlns:p14="http://schemas.microsoft.com/office/powerpoint/2010/main" val="1387068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algn="r"/>
            <a:r>
              <a:rPr lang="en-US" altLang="en-US" smtClean="0">
                <a:ea typeface="ＭＳ Ｐゴシック" pitchFamily="34" charset="-128"/>
              </a:rPr>
              <a:t>Brew Coffee</a:t>
            </a:r>
          </a:p>
        </p:txBody>
      </p:sp>
      <p:sp>
        <p:nvSpPr>
          <p:cNvPr id="39938" name="Content Placeholder 2"/>
          <p:cNvSpPr>
            <a:spLocks noGrp="1"/>
          </p:cNvSpPr>
          <p:nvPr>
            <p:ph idx="1"/>
          </p:nvPr>
        </p:nvSpPr>
        <p:spPr>
          <a:xfrm>
            <a:off x="3657600" y="1143000"/>
            <a:ext cx="5105400" cy="5029200"/>
          </a:xfrm>
        </p:spPr>
        <p:txBody>
          <a:bodyPr/>
          <a:lstStyle/>
          <a:p>
            <a:r>
              <a:rPr lang="en-US" altLang="en-US" smtClean="0">
                <a:ea typeface="ＭＳ Ｐゴシック" pitchFamily="34" charset="-128"/>
              </a:rPr>
              <a:t>Assumes coffee maker</a:t>
            </a:r>
          </a:p>
          <a:p>
            <a:pPr lvl="1"/>
            <a:r>
              <a:rPr lang="en-US" altLang="en-US" smtClean="0">
                <a:ea typeface="ＭＳ Ｐゴシック" pitchFamily="34" charset="-128"/>
              </a:rPr>
              <a:t>Add water</a:t>
            </a:r>
          </a:p>
          <a:p>
            <a:pPr lvl="1"/>
            <a:r>
              <a:rPr lang="en-US" altLang="en-US" smtClean="0">
                <a:ea typeface="ＭＳ Ｐゴシック" pitchFamily="34" charset="-128"/>
              </a:rPr>
              <a:t>Add filter</a:t>
            </a:r>
          </a:p>
          <a:p>
            <a:pPr lvl="1"/>
            <a:r>
              <a:rPr lang="en-US" altLang="en-US" smtClean="0">
                <a:ea typeface="ＭＳ Ｐゴシック" pitchFamily="34" charset="-128"/>
              </a:rPr>
              <a:t>Grind Coffee</a:t>
            </a:r>
          </a:p>
          <a:p>
            <a:pPr lvl="2"/>
            <a:r>
              <a:rPr lang="en-US" altLang="en-US" smtClean="0">
                <a:ea typeface="ＭＳ Ｐゴシック" pitchFamily="34" charset="-128"/>
              </a:rPr>
              <a:t>Add beans to grinder</a:t>
            </a:r>
          </a:p>
          <a:p>
            <a:pPr lvl="2"/>
            <a:r>
              <a:rPr lang="en-US" altLang="en-US" smtClean="0">
                <a:ea typeface="ＭＳ Ｐゴシック" pitchFamily="34" charset="-128"/>
              </a:rPr>
              <a:t>Grind 60 seconds</a:t>
            </a:r>
          </a:p>
          <a:p>
            <a:pPr lvl="1"/>
            <a:r>
              <a:rPr lang="en-US" altLang="en-US" smtClean="0">
                <a:ea typeface="ＭＳ Ｐゴシック" pitchFamily="34" charset="-128"/>
              </a:rPr>
              <a:t>Fill filter with ground coffee</a:t>
            </a:r>
          </a:p>
          <a:p>
            <a:pPr lvl="1"/>
            <a:r>
              <a:rPr lang="en-US" altLang="en-US" smtClean="0">
                <a:ea typeface="ＭＳ Ｐゴシック" pitchFamily="34" charset="-128"/>
              </a:rPr>
              <a:t>Turn coffee maker on</a:t>
            </a:r>
          </a:p>
          <a:p>
            <a:r>
              <a:rPr lang="en-US" altLang="en-US" smtClean="0">
                <a:ea typeface="ＭＳ Ｐゴシック" pitchFamily="34" charset="-128"/>
              </a:rPr>
              <a:t>Steps are easily done</a:t>
            </a:r>
          </a:p>
          <a:p>
            <a:endParaRPr lang="en-US" altLang="en-US" smtClean="0">
              <a:ea typeface="ＭＳ Ｐゴシック" pitchFamily="34" charset="-128"/>
            </a:endParaRPr>
          </a:p>
        </p:txBody>
      </p:sp>
      <p:pic>
        <p:nvPicPr>
          <p:cNvPr id="399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2400"/>
            <a:ext cx="1171575"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971800"/>
            <a:ext cx="14859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16FD4D9-3B1C-4063-B5E1-6D4E89198487}" type="slidenum">
              <a:rPr lang="en-US" smtClean="0"/>
              <a:t>29</a:t>
            </a:fld>
            <a:endParaRPr lang="en-US"/>
          </a:p>
        </p:txBody>
      </p:sp>
    </p:spTree>
    <p:extLst>
      <p:ext uri="{BB962C8B-B14F-4D97-AF65-F5344CB8AC3E}">
        <p14:creationId xmlns:p14="http://schemas.microsoft.com/office/powerpoint/2010/main" val="377409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r>
              <a:rPr lang="en-US" altLang="en-US" smtClean="0">
                <a:ea typeface="ＭＳ Ｐゴシック" pitchFamily="34" charset="-128"/>
              </a:rPr>
              <a:t>Contents</a:t>
            </a:r>
          </a:p>
        </p:txBody>
      </p:sp>
      <p:sp>
        <p:nvSpPr>
          <p:cNvPr id="13314" name="Content Placeholder 2"/>
          <p:cNvSpPr>
            <a:spLocks noGrp="1"/>
          </p:cNvSpPr>
          <p:nvPr>
            <p:ph idx="1"/>
          </p:nvPr>
        </p:nvSpPr>
        <p:spPr/>
        <p:txBody>
          <a:bodyPr>
            <a:normAutofit fontScale="92500" lnSpcReduction="10000"/>
          </a:bodyPr>
          <a:lstStyle/>
          <a:p>
            <a:pPr>
              <a:spcBef>
                <a:spcPts val="300"/>
              </a:spcBef>
            </a:pPr>
            <a:r>
              <a:rPr lang="en-US" altLang="en-US" smtClean="0">
                <a:ea typeface="ＭＳ Ｐゴシック" pitchFamily="34" charset="-128"/>
              </a:rPr>
              <a:t>Methods as Black Boxes</a:t>
            </a:r>
          </a:p>
          <a:p>
            <a:pPr>
              <a:spcBef>
                <a:spcPts val="300"/>
              </a:spcBef>
            </a:pPr>
            <a:r>
              <a:rPr lang="en-US" altLang="en-US" smtClean="0">
                <a:ea typeface="ＭＳ Ｐゴシック" pitchFamily="34" charset="-128"/>
              </a:rPr>
              <a:t>Implementing Methods</a:t>
            </a:r>
          </a:p>
          <a:p>
            <a:pPr>
              <a:spcBef>
                <a:spcPts val="300"/>
              </a:spcBef>
            </a:pPr>
            <a:r>
              <a:rPr lang="en-US" altLang="en-US" smtClean="0">
                <a:ea typeface="ＭＳ Ｐゴシック" pitchFamily="34" charset="-128"/>
              </a:rPr>
              <a:t>Parameter Passing</a:t>
            </a:r>
          </a:p>
          <a:p>
            <a:pPr>
              <a:spcBef>
                <a:spcPts val="300"/>
              </a:spcBef>
            </a:pPr>
            <a:r>
              <a:rPr lang="en-US" altLang="en-US" smtClean="0">
                <a:ea typeface="ＭＳ Ｐゴシック" pitchFamily="34" charset="-128"/>
              </a:rPr>
              <a:t>Return Values</a:t>
            </a:r>
          </a:p>
          <a:p>
            <a:pPr>
              <a:spcBef>
                <a:spcPts val="300"/>
              </a:spcBef>
            </a:pPr>
            <a:r>
              <a:rPr lang="en-US" altLang="en-US" smtClean="0">
                <a:ea typeface="ＭＳ Ｐゴシック" pitchFamily="34" charset="-128"/>
              </a:rPr>
              <a:t>Methods without Return Values</a:t>
            </a:r>
          </a:p>
          <a:p>
            <a:pPr>
              <a:spcBef>
                <a:spcPts val="300"/>
              </a:spcBef>
            </a:pPr>
            <a:r>
              <a:rPr lang="en-US" altLang="en-US" smtClean="0">
                <a:ea typeface="ＭＳ Ｐゴシック" pitchFamily="34" charset="-128"/>
              </a:rPr>
              <a:t>Problem Solving:</a:t>
            </a:r>
          </a:p>
          <a:p>
            <a:pPr lvl="1">
              <a:spcBef>
                <a:spcPts val="300"/>
              </a:spcBef>
            </a:pPr>
            <a:r>
              <a:rPr lang="en-US" altLang="en-US" smtClean="0">
                <a:ea typeface="ＭＳ Ｐゴシック" pitchFamily="34" charset="-128"/>
              </a:rPr>
              <a:t>Reusable Methods</a:t>
            </a:r>
          </a:p>
          <a:p>
            <a:pPr lvl="1">
              <a:spcBef>
                <a:spcPts val="300"/>
              </a:spcBef>
            </a:pPr>
            <a:r>
              <a:rPr lang="en-US" altLang="en-US" smtClean="0">
                <a:ea typeface="ＭＳ Ｐゴシック" pitchFamily="34" charset="-128"/>
              </a:rPr>
              <a:t>Stepwise Refinement</a:t>
            </a:r>
          </a:p>
          <a:p>
            <a:pPr>
              <a:spcBef>
                <a:spcPts val="300"/>
              </a:spcBef>
            </a:pPr>
            <a:r>
              <a:rPr lang="en-US" altLang="en-US" smtClean="0">
                <a:ea typeface="ＭＳ Ｐゴシック" pitchFamily="34" charset="-128"/>
              </a:rPr>
              <a:t>Variable Scope</a:t>
            </a:r>
          </a:p>
          <a:p>
            <a:pPr>
              <a:spcBef>
                <a:spcPts val="300"/>
              </a:spcBef>
            </a:pPr>
            <a:r>
              <a:rPr lang="en-US" altLang="en-US" smtClean="0">
                <a:ea typeface="ＭＳ Ｐゴシック" pitchFamily="34" charset="-128"/>
              </a:rPr>
              <a:t>Recursive Methods (optional)</a:t>
            </a:r>
          </a:p>
        </p:txBody>
      </p:sp>
      <p:pic>
        <p:nvPicPr>
          <p:cNvPr id="1331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1143000"/>
            <a:ext cx="2462213"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16FD4D9-3B1C-4063-B5E1-6D4E89198487}" type="slidenum">
              <a:rPr lang="en-US" smtClean="0"/>
              <a:t>3</a:t>
            </a:fld>
            <a:endParaRPr lang="en-US"/>
          </a:p>
        </p:txBody>
      </p:sp>
    </p:spTree>
    <p:extLst>
      <p:ext uri="{BB962C8B-B14F-4D97-AF65-F5344CB8AC3E}">
        <p14:creationId xmlns:p14="http://schemas.microsoft.com/office/powerpoint/2010/main" val="12009610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en-US" sz="3600" smtClean="0">
                <a:ea typeface="ＭＳ Ｐゴシック" pitchFamily="34" charset="-128"/>
              </a:rPr>
              <a:t>Stepwise Refinement Example</a:t>
            </a:r>
          </a:p>
        </p:txBody>
      </p:sp>
      <p:sp>
        <p:nvSpPr>
          <p:cNvPr id="40962" name="Content Placeholder 2"/>
          <p:cNvSpPr>
            <a:spLocks noGrp="1"/>
          </p:cNvSpPr>
          <p:nvPr>
            <p:ph idx="1"/>
          </p:nvPr>
        </p:nvSpPr>
        <p:spPr>
          <a:xfrm>
            <a:off x="381000" y="1143000"/>
            <a:ext cx="8458200" cy="3352800"/>
          </a:xfrm>
        </p:spPr>
        <p:txBody>
          <a:bodyPr>
            <a:normAutofit fontScale="92500" lnSpcReduction="20000"/>
          </a:bodyPr>
          <a:lstStyle/>
          <a:p>
            <a:r>
              <a:rPr lang="en-US" altLang="en-US" sz="2400" dirty="0" smtClean="0">
                <a:latin typeface="Times New Roman" pitchFamily="18" charset="0"/>
                <a:ea typeface="ＭＳ Ｐゴシック" pitchFamily="34" charset="-128"/>
                <a:cs typeface="Times New Roman" pitchFamily="18" charset="0"/>
              </a:rPr>
              <a:t>When printing a check, it is customary to write the check amount both as a number (</a:t>
            </a:r>
            <a:r>
              <a:rPr lang="ja-JP" altLang="en-US" sz="2400" dirty="0" smtClean="0">
                <a:latin typeface="Times New Roman" pitchFamily="18" charset="0"/>
                <a:ea typeface="ＭＳ Ｐゴシック" pitchFamily="34" charset="-128"/>
                <a:cs typeface="Times New Roman" pitchFamily="18" charset="0"/>
              </a:rPr>
              <a:t>“</a:t>
            </a:r>
            <a:r>
              <a:rPr lang="en-US" altLang="ja-JP" sz="2400" dirty="0" smtClean="0">
                <a:latin typeface="Times New Roman" pitchFamily="18" charset="0"/>
                <a:ea typeface="ＭＳ Ｐゴシック" pitchFamily="34" charset="-128"/>
                <a:cs typeface="Times New Roman" pitchFamily="18" charset="0"/>
              </a:rPr>
              <a:t>$274.15</a:t>
            </a:r>
            <a:r>
              <a:rPr lang="ja-JP" altLang="en-US" sz="2400" dirty="0" smtClean="0">
                <a:latin typeface="Times New Roman" pitchFamily="18" charset="0"/>
                <a:ea typeface="ＭＳ Ｐゴシック" pitchFamily="34" charset="-128"/>
                <a:cs typeface="Times New Roman" pitchFamily="18" charset="0"/>
              </a:rPr>
              <a:t>”</a:t>
            </a:r>
            <a:r>
              <a:rPr lang="en-US" altLang="ja-JP" sz="2400" dirty="0" smtClean="0">
                <a:latin typeface="Times New Roman" pitchFamily="18" charset="0"/>
                <a:ea typeface="ＭＳ Ｐゴシック" pitchFamily="34" charset="-128"/>
                <a:cs typeface="Times New Roman" pitchFamily="18" charset="0"/>
              </a:rPr>
              <a:t>) and as a text string (</a:t>
            </a:r>
            <a:r>
              <a:rPr lang="ja-JP" altLang="en-US" sz="2400" dirty="0" smtClean="0">
                <a:latin typeface="Times New Roman" pitchFamily="18" charset="0"/>
                <a:ea typeface="ＭＳ Ｐゴシック" pitchFamily="34" charset="-128"/>
                <a:cs typeface="Times New Roman" pitchFamily="18" charset="0"/>
              </a:rPr>
              <a:t>“</a:t>
            </a:r>
            <a:r>
              <a:rPr lang="en-US" altLang="ja-JP" sz="2400" dirty="0" smtClean="0">
                <a:latin typeface="Times New Roman" pitchFamily="18" charset="0"/>
                <a:ea typeface="ＭＳ Ｐゴシック" pitchFamily="34" charset="-128"/>
                <a:cs typeface="Times New Roman" pitchFamily="18" charset="0"/>
              </a:rPr>
              <a:t>two hundred seventy four dollars and 15 cents</a:t>
            </a:r>
            <a:r>
              <a:rPr lang="ja-JP" altLang="en-US" sz="2400" dirty="0" smtClean="0">
                <a:latin typeface="Times New Roman" pitchFamily="18" charset="0"/>
                <a:ea typeface="ＭＳ Ｐゴシック" pitchFamily="34" charset="-128"/>
                <a:cs typeface="Times New Roman" pitchFamily="18" charset="0"/>
              </a:rPr>
              <a:t>”</a:t>
            </a:r>
            <a:r>
              <a:rPr lang="en-US" altLang="ja-JP" sz="2400" dirty="0" smtClean="0">
                <a:latin typeface="Times New Roman" pitchFamily="18" charset="0"/>
                <a:ea typeface="ＭＳ Ｐゴシック" pitchFamily="34" charset="-128"/>
                <a:cs typeface="Times New Roman" pitchFamily="18" charset="0"/>
              </a:rPr>
              <a:t>). Write a program to turn a number into a text string.</a:t>
            </a:r>
          </a:p>
          <a:p>
            <a:r>
              <a:rPr lang="en-US" altLang="en-US" sz="2800" dirty="0" smtClean="0">
                <a:ea typeface="ＭＳ Ｐゴシック" pitchFamily="34" charset="-128"/>
              </a:rPr>
              <a:t>Wow, sounds difficult!</a:t>
            </a:r>
          </a:p>
          <a:p>
            <a:r>
              <a:rPr lang="en-US" altLang="en-US" sz="2800" dirty="0" smtClean="0">
                <a:ea typeface="ＭＳ Ｐゴシック" pitchFamily="34" charset="-128"/>
              </a:rPr>
              <a:t>Break it down</a:t>
            </a:r>
          </a:p>
          <a:p>
            <a:pPr lvl="1"/>
            <a:r>
              <a:rPr lang="en-US" altLang="en-US" sz="2400" dirty="0" smtClean="0">
                <a:ea typeface="ＭＳ Ｐゴシック" pitchFamily="34" charset="-128"/>
              </a:rPr>
              <a:t>Let</a:t>
            </a:r>
            <a:r>
              <a:rPr lang="ja-JP" altLang="en-US" sz="2400" dirty="0" smtClean="0">
                <a:ea typeface="ＭＳ Ｐゴシック" pitchFamily="34" charset="-128"/>
              </a:rPr>
              <a:t>’</a:t>
            </a:r>
            <a:r>
              <a:rPr lang="en-US" altLang="ja-JP" sz="2400" dirty="0" smtClean="0">
                <a:ea typeface="ＭＳ Ｐゴシック" pitchFamily="34" charset="-128"/>
              </a:rPr>
              <a:t>s take the dollar part (274) and come up with a plan</a:t>
            </a:r>
          </a:p>
          <a:p>
            <a:pPr lvl="1"/>
            <a:r>
              <a:rPr lang="en-US" altLang="en-US" sz="2400" dirty="0" smtClean="0">
                <a:ea typeface="ＭＳ Ｐゴシック" pitchFamily="34" charset="-128"/>
              </a:rPr>
              <a:t>Take an Integer from 0 – 999</a:t>
            </a:r>
          </a:p>
          <a:p>
            <a:pPr lvl="1"/>
            <a:r>
              <a:rPr lang="en-US" altLang="en-US" sz="2400" dirty="0" smtClean="0">
                <a:ea typeface="ＭＳ Ｐゴシック" pitchFamily="34" charset="-128"/>
              </a:rPr>
              <a:t>Return a String</a:t>
            </a:r>
          </a:p>
          <a:p>
            <a:pPr lvl="1"/>
            <a:r>
              <a:rPr lang="en-US" altLang="en-US" sz="2400" dirty="0" smtClean="0">
                <a:ea typeface="ＭＳ Ｐゴシック" pitchFamily="34" charset="-128"/>
              </a:rPr>
              <a:t>Still pretty hard…</a:t>
            </a:r>
          </a:p>
          <a:p>
            <a:pPr lvl="1"/>
            <a:endParaRPr lang="en-US" altLang="en-US" sz="2400" dirty="0" smtClean="0">
              <a:ea typeface="ＭＳ Ｐゴシック" pitchFamily="34" charset="-128"/>
            </a:endParaRPr>
          </a:p>
        </p:txBody>
      </p:sp>
      <p:pic>
        <p:nvPicPr>
          <p:cNvPr id="40963" name="Picture 7"/>
          <p:cNvPicPr>
            <a:picLocks noChangeAspect="1" noChangeArrowheads="1"/>
          </p:cNvPicPr>
          <p:nvPr/>
        </p:nvPicPr>
        <p:blipFill>
          <a:blip r:embed="rId2">
            <a:extLst>
              <a:ext uri="{28A0092B-C50C-407E-A947-70E740481C1C}">
                <a14:useLocalDpi xmlns:a14="http://schemas.microsoft.com/office/drawing/2010/main" val="0"/>
              </a:ext>
            </a:extLst>
          </a:blip>
          <a:srcRect t="22121"/>
          <a:stretch>
            <a:fillRect/>
          </a:stretch>
        </p:blipFill>
        <p:spPr bwMode="auto">
          <a:xfrm>
            <a:off x="4114800" y="4648200"/>
            <a:ext cx="37719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16FD4D9-3B1C-4063-B5E1-6D4E89198487}" type="slidenum">
              <a:rPr lang="en-US" smtClean="0"/>
              <a:t>30</a:t>
            </a:fld>
            <a:endParaRPr lang="en-US"/>
          </a:p>
        </p:txBody>
      </p:sp>
    </p:spTree>
    <p:extLst>
      <p:ext uri="{BB962C8B-B14F-4D97-AF65-F5344CB8AC3E}">
        <p14:creationId xmlns:p14="http://schemas.microsoft.com/office/powerpoint/2010/main" val="22890504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Content Placeholder 2"/>
          <p:cNvSpPr>
            <a:spLocks noGrp="1"/>
          </p:cNvSpPr>
          <p:nvPr>
            <p:ph idx="1"/>
          </p:nvPr>
        </p:nvSpPr>
        <p:spPr>
          <a:xfrm>
            <a:off x="381000" y="1066800"/>
            <a:ext cx="8458200" cy="4572000"/>
          </a:xfrm>
        </p:spPr>
        <p:txBody>
          <a:bodyPr>
            <a:normAutofit fontScale="92500" lnSpcReduction="10000"/>
          </a:bodyPr>
          <a:lstStyle/>
          <a:p>
            <a:pPr>
              <a:spcBef>
                <a:spcPts val="200"/>
              </a:spcBef>
            </a:pPr>
            <a:r>
              <a:rPr lang="en-US" altLang="en-US" dirty="0" smtClean="0">
                <a:ea typeface="ＭＳ Ｐゴシック" pitchFamily="34" charset="-128"/>
              </a:rPr>
              <a:t>Take it digit by digit (2, 7, 4) – left to right</a:t>
            </a:r>
          </a:p>
          <a:p>
            <a:pPr>
              <a:spcBef>
                <a:spcPts val="200"/>
              </a:spcBef>
            </a:pPr>
            <a:r>
              <a:rPr lang="en-US" altLang="en-US" dirty="0" smtClean="0">
                <a:ea typeface="ＭＳ Ｐゴシック" pitchFamily="34" charset="-128"/>
              </a:rPr>
              <a:t>Handle the first digit (hundreds)</a:t>
            </a:r>
          </a:p>
          <a:p>
            <a:pPr lvl="1">
              <a:spcBef>
                <a:spcPts val="200"/>
              </a:spcBef>
            </a:pPr>
            <a:r>
              <a:rPr lang="en-US" altLang="en-US" sz="2400" dirty="0" smtClean="0">
                <a:ea typeface="ＭＳ Ｐゴシック" pitchFamily="34" charset="-128"/>
              </a:rPr>
              <a:t>If empty, we</a:t>
            </a:r>
            <a:r>
              <a:rPr lang="ja-JP" altLang="en-US" sz="2400" dirty="0" smtClean="0">
                <a:ea typeface="ＭＳ Ｐゴシック" pitchFamily="34" charset="-128"/>
              </a:rPr>
              <a:t>’</a:t>
            </a:r>
            <a:r>
              <a:rPr lang="en-US" altLang="ja-JP" sz="2400" dirty="0" smtClean="0">
                <a:ea typeface="ＭＳ Ｐゴシック" pitchFamily="34" charset="-128"/>
              </a:rPr>
              <a:t>re done with hundreds</a:t>
            </a:r>
          </a:p>
          <a:p>
            <a:pPr lvl="1">
              <a:spcBef>
                <a:spcPts val="200"/>
              </a:spcBef>
            </a:pPr>
            <a:r>
              <a:rPr lang="en-US" altLang="en-US" sz="2400" dirty="0" smtClean="0">
                <a:ea typeface="ＭＳ Ｐゴシック" pitchFamily="34" charset="-128"/>
              </a:rPr>
              <a:t>Get first digit (Integer from 1 – 9)</a:t>
            </a:r>
          </a:p>
          <a:p>
            <a:pPr lvl="1">
              <a:spcBef>
                <a:spcPts val="200"/>
              </a:spcBef>
            </a:pPr>
            <a:r>
              <a:rPr lang="en-US" altLang="en-US" sz="2400" dirty="0" smtClean="0">
                <a:ea typeface="ＭＳ Ｐゴシック" pitchFamily="34" charset="-128"/>
              </a:rPr>
              <a:t>Get digit name (</a:t>
            </a:r>
            <a:r>
              <a:rPr lang="ja-JP" altLang="en-US" sz="2400" dirty="0" smtClean="0">
                <a:ea typeface="ＭＳ Ｐゴシック" pitchFamily="34" charset="-128"/>
              </a:rPr>
              <a:t>“</a:t>
            </a:r>
            <a:r>
              <a:rPr lang="en-US" altLang="ja-JP" sz="2400" dirty="0" smtClean="0">
                <a:ea typeface="ＭＳ Ｐゴシック" pitchFamily="34" charset="-128"/>
              </a:rPr>
              <a:t>one</a:t>
            </a:r>
            <a:r>
              <a:rPr lang="ja-JP" altLang="en-US" sz="2400" dirty="0" smtClean="0">
                <a:ea typeface="ＭＳ Ｐゴシック" pitchFamily="34" charset="-128"/>
              </a:rPr>
              <a:t>”</a:t>
            </a:r>
            <a:r>
              <a:rPr lang="en-US" altLang="ja-JP" sz="2400" dirty="0" smtClean="0">
                <a:ea typeface="ＭＳ Ｐゴシック" pitchFamily="34" charset="-128"/>
              </a:rPr>
              <a:t>, </a:t>
            </a:r>
            <a:r>
              <a:rPr lang="ja-JP" altLang="en-US" sz="2400" dirty="0" smtClean="0">
                <a:ea typeface="ＭＳ Ｐゴシック" pitchFamily="34" charset="-128"/>
              </a:rPr>
              <a:t>“</a:t>
            </a:r>
            <a:r>
              <a:rPr lang="en-US" altLang="ja-JP" sz="2400" dirty="0" smtClean="0">
                <a:ea typeface="ＭＳ Ｐゴシック" pitchFamily="34" charset="-128"/>
              </a:rPr>
              <a:t>two </a:t>
            </a:r>
            <a:r>
              <a:rPr lang="ja-JP" altLang="en-US" sz="2400" dirty="0" smtClean="0">
                <a:ea typeface="ＭＳ Ｐゴシック" pitchFamily="34" charset="-128"/>
              </a:rPr>
              <a:t>”</a:t>
            </a:r>
            <a:r>
              <a:rPr lang="en-US" altLang="ja-JP" sz="2400" dirty="0" smtClean="0">
                <a:ea typeface="ＭＳ Ｐゴシック" pitchFamily="34" charset="-128"/>
              </a:rPr>
              <a:t>, </a:t>
            </a:r>
            <a:r>
              <a:rPr lang="ja-JP" altLang="en-US" sz="2400" dirty="0" smtClean="0">
                <a:ea typeface="ＭＳ Ｐゴシック" pitchFamily="34" charset="-128"/>
              </a:rPr>
              <a:t>“</a:t>
            </a:r>
            <a:r>
              <a:rPr lang="en-US" altLang="ja-JP" sz="2400" dirty="0" smtClean="0">
                <a:ea typeface="ＭＳ Ｐゴシック" pitchFamily="34" charset="-128"/>
              </a:rPr>
              <a:t>three</a:t>
            </a:r>
            <a:r>
              <a:rPr lang="ja-JP" altLang="en-US" sz="2400" dirty="0" smtClean="0">
                <a:ea typeface="ＭＳ Ｐゴシック" pitchFamily="34" charset="-128"/>
              </a:rPr>
              <a:t>”</a:t>
            </a:r>
            <a:r>
              <a:rPr lang="en-US" altLang="ja-JP" sz="2400" dirty="0" smtClean="0">
                <a:ea typeface="ＭＳ Ｐゴシック" pitchFamily="34" charset="-128"/>
              </a:rPr>
              <a:t>…) </a:t>
            </a:r>
          </a:p>
          <a:p>
            <a:pPr lvl="1">
              <a:spcBef>
                <a:spcPts val="200"/>
              </a:spcBef>
            </a:pPr>
            <a:r>
              <a:rPr lang="en-US" altLang="en-US" sz="2400" dirty="0" smtClean="0">
                <a:ea typeface="ＭＳ Ｐゴシック" pitchFamily="34" charset="-128"/>
              </a:rPr>
              <a:t>Add the word </a:t>
            </a:r>
            <a:r>
              <a:rPr lang="ja-JP" altLang="en-US" sz="2400" dirty="0" smtClean="0">
                <a:ea typeface="ＭＳ Ｐゴシック" pitchFamily="34" charset="-128"/>
              </a:rPr>
              <a:t>“</a:t>
            </a:r>
            <a:r>
              <a:rPr lang="en-US" altLang="ja-JP" sz="2400" dirty="0" smtClean="0">
                <a:ea typeface="ＭＳ Ｐゴシック" pitchFamily="34" charset="-128"/>
              </a:rPr>
              <a:t> hundred</a:t>
            </a:r>
            <a:r>
              <a:rPr lang="ja-JP" altLang="en-US" sz="2400" dirty="0" smtClean="0">
                <a:ea typeface="ＭＳ Ｐゴシック" pitchFamily="34" charset="-128"/>
              </a:rPr>
              <a:t>”</a:t>
            </a:r>
            <a:endParaRPr lang="en-US" altLang="ja-JP" sz="2400" dirty="0" smtClean="0">
              <a:ea typeface="ＭＳ Ｐゴシック" pitchFamily="34" charset="-128"/>
            </a:endParaRPr>
          </a:p>
          <a:p>
            <a:pPr lvl="1">
              <a:spcBef>
                <a:spcPts val="200"/>
              </a:spcBef>
            </a:pPr>
            <a:r>
              <a:rPr lang="en-US" altLang="en-US" sz="2400" dirty="0" smtClean="0">
                <a:ea typeface="ＭＳ Ｐゴシック" pitchFamily="34" charset="-128"/>
              </a:rPr>
              <a:t>Sounds easy!</a:t>
            </a:r>
            <a:endParaRPr lang="en-US" altLang="en-US" dirty="0" smtClean="0">
              <a:ea typeface="ＭＳ Ｐゴシック" pitchFamily="34" charset="-128"/>
            </a:endParaRPr>
          </a:p>
          <a:p>
            <a:pPr>
              <a:spcBef>
                <a:spcPts val="200"/>
              </a:spcBef>
            </a:pPr>
            <a:r>
              <a:rPr lang="en-US" altLang="en-US" dirty="0" smtClean="0">
                <a:ea typeface="ＭＳ Ｐゴシック" pitchFamily="34" charset="-128"/>
              </a:rPr>
              <a:t>Second digit (tens)</a:t>
            </a:r>
          </a:p>
          <a:p>
            <a:pPr lvl="1">
              <a:spcBef>
                <a:spcPts val="200"/>
              </a:spcBef>
            </a:pPr>
            <a:r>
              <a:rPr lang="en-US" altLang="en-US" sz="2400" dirty="0" smtClean="0">
                <a:ea typeface="ＭＳ Ｐゴシック" pitchFamily="34" charset="-128"/>
              </a:rPr>
              <a:t>Get second digit (Integer from 0 – 9)</a:t>
            </a:r>
          </a:p>
          <a:p>
            <a:pPr lvl="1">
              <a:spcBef>
                <a:spcPts val="200"/>
              </a:spcBef>
            </a:pPr>
            <a:r>
              <a:rPr lang="en-US" altLang="en-US" sz="2400" dirty="0" smtClean="0">
                <a:ea typeface="ＭＳ Ｐゴシック" pitchFamily="34" charset="-128"/>
              </a:rPr>
              <a:t>If 0, we are done with tens… handle third digit</a:t>
            </a:r>
          </a:p>
          <a:p>
            <a:pPr lvl="1">
              <a:spcBef>
                <a:spcPts val="200"/>
              </a:spcBef>
            </a:pPr>
            <a:r>
              <a:rPr lang="en-US" altLang="en-US" sz="2400" dirty="0" smtClean="0">
                <a:ea typeface="ＭＳ Ｐゴシック" pitchFamily="34" charset="-128"/>
              </a:rPr>
              <a:t>If 1, … may be eleven, twelve..  Teens… Not easy!</a:t>
            </a:r>
          </a:p>
          <a:p>
            <a:pPr lvl="2">
              <a:spcBef>
                <a:spcPts val="200"/>
              </a:spcBef>
            </a:pPr>
            <a:r>
              <a:rPr lang="en-US" altLang="en-US" dirty="0" smtClean="0">
                <a:ea typeface="ＭＳ Ｐゴシック" pitchFamily="34" charset="-128"/>
              </a:rPr>
              <a:t>Let</a:t>
            </a:r>
            <a:r>
              <a:rPr lang="ja-JP" altLang="en-US" dirty="0" smtClean="0">
                <a:ea typeface="ＭＳ Ｐゴシック" pitchFamily="34" charset="-128"/>
              </a:rPr>
              <a:t>’</a:t>
            </a:r>
            <a:r>
              <a:rPr lang="en-US" altLang="ja-JP" dirty="0" smtClean="0">
                <a:ea typeface="ＭＳ Ｐゴシック" pitchFamily="34" charset="-128"/>
              </a:rPr>
              <a:t>s look at each possibility left (1x-9x)… </a:t>
            </a:r>
          </a:p>
          <a:p>
            <a:pPr lvl="1">
              <a:spcBef>
                <a:spcPts val="200"/>
              </a:spcBef>
            </a:pPr>
            <a:endParaRPr lang="en-US" altLang="en-US" sz="2400" dirty="0" smtClean="0">
              <a:ea typeface="ＭＳ Ｐゴシック" pitchFamily="34" charset="-128"/>
            </a:endParaRPr>
          </a:p>
        </p:txBody>
      </p:sp>
      <p:sp>
        <p:nvSpPr>
          <p:cNvPr id="41988" name="Title 1"/>
          <p:cNvSpPr>
            <a:spLocks noGrp="1"/>
          </p:cNvSpPr>
          <p:nvPr>
            <p:ph type="title"/>
          </p:nvPr>
        </p:nvSpPr>
        <p:spPr/>
        <p:txBody>
          <a:bodyPr/>
          <a:lstStyle/>
          <a:p>
            <a:r>
              <a:rPr lang="en-US" altLang="en-US" sz="3600" smtClean="0">
                <a:ea typeface="ＭＳ Ｐゴシック" pitchFamily="34" charset="-128"/>
              </a:rPr>
              <a:t>Stepwise Refinement Example</a:t>
            </a:r>
          </a:p>
        </p:txBody>
      </p:sp>
      <p:sp>
        <p:nvSpPr>
          <p:cNvPr id="2" name="Slide Number Placeholder 1"/>
          <p:cNvSpPr>
            <a:spLocks noGrp="1"/>
          </p:cNvSpPr>
          <p:nvPr>
            <p:ph type="sldNum" sz="quarter" idx="12"/>
          </p:nvPr>
        </p:nvSpPr>
        <p:spPr/>
        <p:txBody>
          <a:bodyPr/>
          <a:lstStyle/>
          <a:p>
            <a:fld id="{916FD4D9-3B1C-4063-B5E1-6D4E89198487}" type="slidenum">
              <a:rPr lang="en-US" smtClean="0"/>
              <a:t>31</a:t>
            </a:fld>
            <a:endParaRPr lang="en-US"/>
          </a:p>
        </p:txBody>
      </p:sp>
    </p:spTree>
    <p:extLst>
      <p:ext uri="{BB962C8B-B14F-4D97-AF65-F5344CB8AC3E}">
        <p14:creationId xmlns:p14="http://schemas.microsoft.com/office/powerpoint/2010/main" val="3253046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ltLang="en-US" sz="3600" smtClean="0">
                <a:ea typeface="ＭＳ Ｐゴシック" pitchFamily="34" charset="-128"/>
              </a:rPr>
              <a:t>Stepwise Refinement Example</a:t>
            </a:r>
          </a:p>
        </p:txBody>
      </p:sp>
      <p:sp>
        <p:nvSpPr>
          <p:cNvPr id="43010" name="Content Placeholder 2"/>
          <p:cNvSpPr>
            <a:spLocks noGrp="1"/>
          </p:cNvSpPr>
          <p:nvPr>
            <p:ph idx="1"/>
          </p:nvPr>
        </p:nvSpPr>
        <p:spPr>
          <a:xfrm>
            <a:off x="304800" y="990600"/>
            <a:ext cx="8458200" cy="5562600"/>
          </a:xfrm>
        </p:spPr>
        <p:txBody>
          <a:bodyPr/>
          <a:lstStyle/>
          <a:p>
            <a:pPr>
              <a:spcBef>
                <a:spcPct val="0"/>
              </a:spcBef>
            </a:pPr>
            <a:r>
              <a:rPr lang="en-US" altLang="en-US" dirty="0" smtClean="0">
                <a:ea typeface="ＭＳ Ｐゴシック" pitchFamily="34" charset="-128"/>
              </a:rPr>
              <a:t>If second digit is a 0</a:t>
            </a:r>
          </a:p>
          <a:p>
            <a:pPr lvl="1">
              <a:spcBef>
                <a:spcPct val="0"/>
              </a:spcBef>
            </a:pPr>
            <a:r>
              <a:rPr lang="en-US" altLang="en-US" sz="2400" dirty="0" smtClean="0">
                <a:ea typeface="ＭＳ Ｐゴシック" pitchFamily="34" charset="-128"/>
              </a:rPr>
              <a:t>Get third digit (Integer from 0 – 9)</a:t>
            </a:r>
          </a:p>
          <a:p>
            <a:pPr lvl="1">
              <a:spcBef>
                <a:spcPct val="0"/>
              </a:spcBef>
            </a:pPr>
            <a:r>
              <a:rPr lang="en-US" altLang="en-US" sz="2400" dirty="0" smtClean="0">
                <a:ea typeface="ＭＳ Ｐゴシック" pitchFamily="34" charset="-128"/>
              </a:rPr>
              <a:t>Get digit name (</a:t>
            </a:r>
            <a:r>
              <a:rPr lang="ja-JP" altLang="en-US" sz="2400" dirty="0" smtClean="0">
                <a:ea typeface="ＭＳ Ｐゴシック" pitchFamily="34" charset="-128"/>
              </a:rPr>
              <a:t>“”</a:t>
            </a:r>
            <a:r>
              <a:rPr lang="en-US" altLang="ja-JP" sz="2400" dirty="0" smtClean="0">
                <a:ea typeface="ＭＳ Ｐゴシック" pitchFamily="34" charset="-128"/>
              </a:rPr>
              <a:t>, </a:t>
            </a:r>
            <a:r>
              <a:rPr lang="ja-JP" altLang="en-US" sz="2400" dirty="0" smtClean="0">
                <a:ea typeface="ＭＳ Ｐゴシック" pitchFamily="34" charset="-128"/>
              </a:rPr>
              <a:t>“</a:t>
            </a:r>
            <a:r>
              <a:rPr lang="en-US" altLang="ja-JP" sz="2400" dirty="0" smtClean="0">
                <a:ea typeface="ＭＳ Ｐゴシック" pitchFamily="34" charset="-128"/>
              </a:rPr>
              <a:t>one</a:t>
            </a:r>
            <a:r>
              <a:rPr lang="ja-JP" altLang="en-US" sz="2400" dirty="0" smtClean="0">
                <a:ea typeface="ＭＳ Ｐゴシック" pitchFamily="34" charset="-128"/>
              </a:rPr>
              <a:t>”</a:t>
            </a:r>
            <a:r>
              <a:rPr lang="en-US" altLang="ja-JP" sz="2400" dirty="0" smtClean="0">
                <a:ea typeface="ＭＳ Ｐゴシック" pitchFamily="34" charset="-128"/>
              </a:rPr>
              <a:t>, </a:t>
            </a:r>
            <a:r>
              <a:rPr lang="ja-JP" altLang="en-US" sz="2400" dirty="0" smtClean="0">
                <a:ea typeface="ＭＳ Ｐゴシック" pitchFamily="34" charset="-128"/>
              </a:rPr>
              <a:t>“</a:t>
            </a:r>
            <a:r>
              <a:rPr lang="en-US" altLang="ja-JP" sz="2400" dirty="0" smtClean="0">
                <a:ea typeface="ＭＳ Ｐゴシック" pitchFamily="34" charset="-128"/>
              </a:rPr>
              <a:t>two</a:t>
            </a:r>
            <a:r>
              <a:rPr lang="ja-JP" altLang="en-US" sz="2400" dirty="0" smtClean="0">
                <a:ea typeface="ＭＳ Ｐゴシック" pitchFamily="34" charset="-128"/>
              </a:rPr>
              <a:t>”</a:t>
            </a:r>
            <a:r>
              <a:rPr lang="en-US" altLang="ja-JP" sz="2400" dirty="0" smtClean="0">
                <a:ea typeface="ＭＳ Ｐゴシック" pitchFamily="34" charset="-128"/>
              </a:rPr>
              <a:t>…) … Same as before?</a:t>
            </a:r>
          </a:p>
          <a:p>
            <a:pPr lvl="1">
              <a:spcBef>
                <a:spcPct val="0"/>
              </a:spcBef>
            </a:pPr>
            <a:r>
              <a:rPr lang="en-US" altLang="en-US" sz="2400" dirty="0" smtClean="0">
                <a:ea typeface="ＭＳ Ｐゴシック" pitchFamily="34" charset="-128"/>
              </a:rPr>
              <a:t>Sounds easy!</a:t>
            </a:r>
          </a:p>
          <a:p>
            <a:pPr>
              <a:spcBef>
                <a:spcPct val="0"/>
              </a:spcBef>
            </a:pPr>
            <a:r>
              <a:rPr lang="en-US" altLang="en-US" dirty="0" smtClean="0">
                <a:ea typeface="ＭＳ Ｐゴシック" pitchFamily="34" charset="-128"/>
              </a:rPr>
              <a:t>If second digit is a 1</a:t>
            </a:r>
          </a:p>
          <a:p>
            <a:pPr lvl="1">
              <a:spcBef>
                <a:spcPct val="0"/>
              </a:spcBef>
            </a:pPr>
            <a:r>
              <a:rPr lang="en-US" altLang="en-US" sz="2400" dirty="0" smtClean="0">
                <a:ea typeface="ＭＳ Ｐゴシック" pitchFamily="34" charset="-128"/>
              </a:rPr>
              <a:t>Get third digit (Integer from 0 – 9)</a:t>
            </a:r>
          </a:p>
          <a:p>
            <a:pPr lvl="1">
              <a:spcBef>
                <a:spcPct val="0"/>
              </a:spcBef>
            </a:pPr>
            <a:r>
              <a:rPr lang="en-US" altLang="en-US" sz="2400" dirty="0" smtClean="0">
                <a:ea typeface="ＭＳ Ｐゴシック" pitchFamily="34" charset="-128"/>
              </a:rPr>
              <a:t>Return a String (</a:t>
            </a:r>
            <a:r>
              <a:rPr lang="ja-JP" altLang="en-US" sz="2400" dirty="0" smtClean="0">
                <a:ea typeface="ＭＳ Ｐゴシック" pitchFamily="34" charset="-128"/>
              </a:rPr>
              <a:t>“</a:t>
            </a:r>
            <a:r>
              <a:rPr lang="en-US" altLang="ja-JP" sz="2400" dirty="0" smtClean="0">
                <a:ea typeface="ＭＳ Ｐゴシック" pitchFamily="34" charset="-128"/>
              </a:rPr>
              <a:t>ten</a:t>
            </a:r>
            <a:r>
              <a:rPr lang="ja-JP" altLang="en-US" sz="2400" dirty="0" smtClean="0">
                <a:ea typeface="ＭＳ Ｐゴシック" pitchFamily="34" charset="-128"/>
              </a:rPr>
              <a:t>”</a:t>
            </a:r>
            <a:r>
              <a:rPr lang="en-US" altLang="ja-JP" sz="2400" dirty="0" smtClean="0">
                <a:ea typeface="ＭＳ Ｐゴシック" pitchFamily="34" charset="-128"/>
              </a:rPr>
              <a:t>, </a:t>
            </a:r>
            <a:r>
              <a:rPr lang="ja-JP" altLang="en-US" sz="2400" dirty="0" smtClean="0">
                <a:ea typeface="ＭＳ Ｐゴシック" pitchFamily="34" charset="-128"/>
              </a:rPr>
              <a:t>“</a:t>
            </a:r>
            <a:r>
              <a:rPr lang="en-US" altLang="ja-JP" sz="2400" dirty="0" smtClean="0">
                <a:ea typeface="ＭＳ Ｐゴシック" pitchFamily="34" charset="-128"/>
              </a:rPr>
              <a:t>eleven</a:t>
            </a:r>
            <a:r>
              <a:rPr lang="ja-JP" altLang="en-US" sz="2400" dirty="0" smtClean="0">
                <a:ea typeface="ＭＳ Ｐゴシック" pitchFamily="34" charset="-128"/>
              </a:rPr>
              <a:t>”</a:t>
            </a:r>
            <a:r>
              <a:rPr lang="en-US" altLang="ja-JP" sz="2400" dirty="0" smtClean="0">
                <a:ea typeface="ＭＳ Ｐゴシック" pitchFamily="34" charset="-128"/>
              </a:rPr>
              <a:t>, </a:t>
            </a:r>
            <a:r>
              <a:rPr lang="ja-JP" altLang="en-US" sz="2400" dirty="0" smtClean="0">
                <a:ea typeface="ＭＳ Ｐゴシック" pitchFamily="34" charset="-128"/>
              </a:rPr>
              <a:t>“</a:t>
            </a:r>
            <a:r>
              <a:rPr lang="en-US" altLang="ja-JP" sz="2400" dirty="0" smtClean="0">
                <a:ea typeface="ＭＳ Ｐゴシック" pitchFamily="34" charset="-128"/>
              </a:rPr>
              <a:t>twelve</a:t>
            </a:r>
            <a:r>
              <a:rPr lang="ja-JP" altLang="en-US" sz="2400" dirty="0" smtClean="0">
                <a:ea typeface="ＭＳ Ｐゴシック" pitchFamily="34" charset="-128"/>
              </a:rPr>
              <a:t>”</a:t>
            </a:r>
            <a:r>
              <a:rPr lang="en-US" altLang="ja-JP" sz="2400" dirty="0" smtClean="0">
                <a:ea typeface="ＭＳ Ｐゴシック" pitchFamily="34" charset="-128"/>
              </a:rPr>
              <a:t>…)</a:t>
            </a:r>
          </a:p>
          <a:p>
            <a:pPr>
              <a:spcBef>
                <a:spcPct val="0"/>
              </a:spcBef>
            </a:pPr>
            <a:r>
              <a:rPr lang="en-US" altLang="en-US" dirty="0" smtClean="0">
                <a:ea typeface="ＭＳ Ｐゴシック" pitchFamily="34" charset="-128"/>
              </a:rPr>
              <a:t>If second digit is a 2-9</a:t>
            </a:r>
          </a:p>
          <a:p>
            <a:pPr lvl="1">
              <a:spcBef>
                <a:spcPct val="0"/>
              </a:spcBef>
            </a:pPr>
            <a:r>
              <a:rPr lang="en-US" altLang="en-US" sz="2400" dirty="0" smtClean="0">
                <a:ea typeface="ＭＳ Ｐゴシック" pitchFamily="34" charset="-128"/>
              </a:rPr>
              <a:t>Start with string </a:t>
            </a:r>
            <a:r>
              <a:rPr lang="ja-JP" altLang="en-US" sz="2400" dirty="0" smtClean="0">
                <a:ea typeface="ＭＳ Ｐゴシック" pitchFamily="34" charset="-128"/>
              </a:rPr>
              <a:t>“</a:t>
            </a:r>
            <a:r>
              <a:rPr lang="en-US" altLang="ja-JP" sz="2400" dirty="0" smtClean="0">
                <a:ea typeface="ＭＳ Ｐゴシック" pitchFamily="34" charset="-128"/>
              </a:rPr>
              <a:t>twenty</a:t>
            </a:r>
            <a:r>
              <a:rPr lang="ja-JP" altLang="en-US" sz="2400" dirty="0" smtClean="0">
                <a:ea typeface="ＭＳ Ｐゴシック" pitchFamily="34" charset="-128"/>
              </a:rPr>
              <a:t>”</a:t>
            </a:r>
            <a:r>
              <a:rPr lang="en-US" altLang="ja-JP" sz="2400" dirty="0" smtClean="0">
                <a:ea typeface="ＭＳ Ｐゴシック" pitchFamily="34" charset="-128"/>
              </a:rPr>
              <a:t>, </a:t>
            </a:r>
            <a:r>
              <a:rPr lang="ja-JP" altLang="en-US" sz="2400" dirty="0" smtClean="0">
                <a:ea typeface="ＭＳ Ｐゴシック" pitchFamily="34" charset="-128"/>
              </a:rPr>
              <a:t>“</a:t>
            </a:r>
            <a:r>
              <a:rPr lang="en-US" altLang="ja-JP" sz="2400" dirty="0" smtClean="0">
                <a:ea typeface="ＭＳ Ｐゴシック" pitchFamily="34" charset="-128"/>
              </a:rPr>
              <a:t>thirty</a:t>
            </a:r>
            <a:r>
              <a:rPr lang="ja-JP" altLang="en-US" sz="2400" dirty="0" smtClean="0">
                <a:ea typeface="ＭＳ Ｐゴシック" pitchFamily="34" charset="-128"/>
              </a:rPr>
              <a:t>”</a:t>
            </a:r>
            <a:r>
              <a:rPr lang="en-US" altLang="ja-JP" sz="2400" dirty="0" smtClean="0">
                <a:ea typeface="ＭＳ Ｐゴシック" pitchFamily="34" charset="-128"/>
              </a:rPr>
              <a:t>, </a:t>
            </a:r>
            <a:r>
              <a:rPr lang="ja-JP" altLang="en-US" sz="2400" dirty="0" smtClean="0">
                <a:ea typeface="ＭＳ Ｐゴシック" pitchFamily="34" charset="-128"/>
              </a:rPr>
              <a:t>“</a:t>
            </a:r>
            <a:r>
              <a:rPr lang="en-US" altLang="ja-JP" sz="2400" dirty="0" smtClean="0">
                <a:ea typeface="ＭＳ Ｐゴシック" pitchFamily="34" charset="-128"/>
              </a:rPr>
              <a:t>forty</a:t>
            </a:r>
            <a:r>
              <a:rPr lang="ja-JP" altLang="en-US" sz="2400" dirty="0" smtClean="0">
                <a:ea typeface="ＭＳ Ｐゴシック" pitchFamily="34" charset="-128"/>
              </a:rPr>
              <a:t>”</a:t>
            </a:r>
            <a:r>
              <a:rPr lang="en-US" altLang="ja-JP" sz="2400" dirty="0" smtClean="0">
                <a:ea typeface="ＭＳ Ｐゴシック" pitchFamily="34" charset="-128"/>
              </a:rPr>
              <a:t>…</a:t>
            </a:r>
          </a:p>
          <a:p>
            <a:pPr lvl="1">
              <a:spcBef>
                <a:spcPct val="0"/>
              </a:spcBef>
            </a:pPr>
            <a:r>
              <a:rPr lang="en-US" altLang="en-US" sz="2400" dirty="0" smtClean="0">
                <a:ea typeface="ＭＳ Ｐゴシック" pitchFamily="34" charset="-128"/>
              </a:rPr>
              <a:t>Get third digit (Integer from 0 – 9)</a:t>
            </a:r>
          </a:p>
          <a:p>
            <a:pPr lvl="1">
              <a:spcBef>
                <a:spcPct val="0"/>
              </a:spcBef>
            </a:pPr>
            <a:r>
              <a:rPr lang="en-US" altLang="en-US" sz="2400" dirty="0" smtClean="0">
                <a:ea typeface="ＭＳ Ｐゴシック" pitchFamily="34" charset="-128"/>
              </a:rPr>
              <a:t>Get digit name (</a:t>
            </a:r>
            <a:r>
              <a:rPr lang="ja-JP" altLang="en-US" sz="2400" dirty="0" smtClean="0">
                <a:ea typeface="ＭＳ Ｐゴシック" pitchFamily="34" charset="-128"/>
              </a:rPr>
              <a:t>“”</a:t>
            </a:r>
            <a:r>
              <a:rPr lang="en-US" altLang="ja-JP" sz="2400" dirty="0" smtClean="0">
                <a:ea typeface="ＭＳ Ｐゴシック" pitchFamily="34" charset="-128"/>
              </a:rPr>
              <a:t>, </a:t>
            </a:r>
            <a:r>
              <a:rPr lang="ja-JP" altLang="en-US" sz="2400" dirty="0" smtClean="0">
                <a:ea typeface="ＭＳ Ｐゴシック" pitchFamily="34" charset="-128"/>
              </a:rPr>
              <a:t>“</a:t>
            </a:r>
            <a:r>
              <a:rPr lang="en-US" altLang="ja-JP" sz="2400" dirty="0" smtClean="0">
                <a:ea typeface="ＭＳ Ｐゴシック" pitchFamily="34" charset="-128"/>
              </a:rPr>
              <a:t>one</a:t>
            </a:r>
            <a:r>
              <a:rPr lang="ja-JP" altLang="en-US" sz="2400" dirty="0" smtClean="0">
                <a:ea typeface="ＭＳ Ｐゴシック" pitchFamily="34" charset="-128"/>
              </a:rPr>
              <a:t>”</a:t>
            </a:r>
            <a:r>
              <a:rPr lang="en-US" altLang="ja-JP" sz="2400" dirty="0" smtClean="0">
                <a:ea typeface="ＭＳ Ｐゴシック" pitchFamily="34" charset="-128"/>
              </a:rPr>
              <a:t>, </a:t>
            </a:r>
            <a:r>
              <a:rPr lang="ja-JP" altLang="en-US" sz="2400" dirty="0" smtClean="0">
                <a:ea typeface="ＭＳ Ｐゴシック" pitchFamily="34" charset="-128"/>
              </a:rPr>
              <a:t>“</a:t>
            </a:r>
            <a:r>
              <a:rPr lang="en-US" altLang="ja-JP" sz="2400" dirty="0" smtClean="0">
                <a:ea typeface="ＭＳ Ｐゴシック" pitchFamily="34" charset="-128"/>
              </a:rPr>
              <a:t>two</a:t>
            </a:r>
            <a:r>
              <a:rPr lang="ja-JP" altLang="en-US" sz="2400" dirty="0" smtClean="0">
                <a:ea typeface="ＭＳ Ｐゴシック" pitchFamily="34" charset="-128"/>
              </a:rPr>
              <a:t>”</a:t>
            </a:r>
            <a:r>
              <a:rPr lang="en-US" altLang="ja-JP" sz="2400" dirty="0" smtClean="0">
                <a:ea typeface="ＭＳ Ｐゴシック" pitchFamily="34" charset="-128"/>
              </a:rPr>
              <a:t>…)   … Same as before</a:t>
            </a:r>
          </a:p>
          <a:p>
            <a:pPr lvl="1">
              <a:spcBef>
                <a:spcPct val="0"/>
              </a:spcBef>
            </a:pPr>
            <a:r>
              <a:rPr lang="en-US" altLang="en-US" sz="2400" dirty="0" smtClean="0">
                <a:ea typeface="ＭＳ Ｐゴシック" pitchFamily="34" charset="-128"/>
              </a:rPr>
              <a:t>Sounds easy!</a:t>
            </a:r>
          </a:p>
        </p:txBody>
      </p:sp>
      <p:sp>
        <p:nvSpPr>
          <p:cNvPr id="2" name="Slide Number Placeholder 1"/>
          <p:cNvSpPr>
            <a:spLocks noGrp="1"/>
          </p:cNvSpPr>
          <p:nvPr>
            <p:ph type="sldNum" sz="quarter" idx="12"/>
          </p:nvPr>
        </p:nvSpPr>
        <p:spPr/>
        <p:txBody>
          <a:bodyPr/>
          <a:lstStyle/>
          <a:p>
            <a:fld id="{916FD4D9-3B1C-4063-B5E1-6D4E89198487}" type="slidenum">
              <a:rPr lang="en-US" smtClean="0"/>
              <a:t>32</a:t>
            </a:fld>
            <a:endParaRPr lang="en-US"/>
          </a:p>
        </p:txBody>
      </p:sp>
    </p:spTree>
    <p:extLst>
      <p:ext uri="{BB962C8B-B14F-4D97-AF65-F5344CB8AC3E}">
        <p14:creationId xmlns:p14="http://schemas.microsoft.com/office/powerpoint/2010/main" val="1418435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tLang="en-US" smtClean="0">
                <a:ea typeface="ＭＳ Ｐゴシック" pitchFamily="34" charset="-128"/>
              </a:rPr>
              <a:t>Name the Sub-Tasks</a:t>
            </a:r>
          </a:p>
        </p:txBody>
      </p:sp>
      <p:sp>
        <p:nvSpPr>
          <p:cNvPr id="44034" name="Content Placeholder 2"/>
          <p:cNvSpPr>
            <a:spLocks noGrp="1"/>
          </p:cNvSpPr>
          <p:nvPr>
            <p:ph idx="1"/>
          </p:nvPr>
        </p:nvSpPr>
        <p:spPr>
          <a:xfrm>
            <a:off x="381000" y="1143000"/>
            <a:ext cx="8610600" cy="5029200"/>
          </a:xfrm>
        </p:spPr>
        <p:txBody>
          <a:bodyPr/>
          <a:lstStyle/>
          <a:p>
            <a:pPr>
              <a:spcBef>
                <a:spcPts val="200"/>
              </a:spcBef>
            </a:pPr>
            <a:r>
              <a:rPr lang="en-US" altLang="en-US" smtClean="0">
                <a:latin typeface="Consolas" pitchFamily="49" charset="0"/>
                <a:ea typeface="ＭＳ Ｐゴシック" pitchFamily="34" charset="-128"/>
                <a:cs typeface="Consolas" pitchFamily="49" charset="0"/>
              </a:rPr>
              <a:t>digitName</a:t>
            </a:r>
          </a:p>
          <a:p>
            <a:pPr lvl="1">
              <a:spcBef>
                <a:spcPts val="200"/>
              </a:spcBef>
            </a:pPr>
            <a:r>
              <a:rPr lang="en-US" altLang="en-US" smtClean="0">
                <a:ea typeface="ＭＳ Ｐゴシック" pitchFamily="34" charset="-128"/>
              </a:rPr>
              <a:t>Takes an Integer from 0 – 9</a:t>
            </a:r>
          </a:p>
          <a:p>
            <a:pPr lvl="1">
              <a:spcBef>
                <a:spcPts val="200"/>
              </a:spcBef>
            </a:pPr>
            <a:r>
              <a:rPr lang="en-US" altLang="en-US" smtClean="0">
                <a:ea typeface="ＭＳ Ｐゴシック" pitchFamily="34" charset="-128"/>
              </a:rPr>
              <a:t>Return a String (</a:t>
            </a:r>
            <a:r>
              <a:rPr lang="ja-JP" altLang="en-US" smtClean="0">
                <a:ea typeface="ＭＳ Ｐゴシック" pitchFamily="34" charset="-128"/>
              </a:rPr>
              <a:t>“”</a:t>
            </a:r>
            <a:r>
              <a:rPr lang="en-US" altLang="ja-JP" smtClean="0">
                <a:ea typeface="ＭＳ Ｐゴシック" pitchFamily="34" charset="-128"/>
              </a:rPr>
              <a:t>, </a:t>
            </a:r>
            <a:r>
              <a:rPr lang="ja-JP" altLang="en-US" smtClean="0">
                <a:ea typeface="ＭＳ Ｐゴシック" pitchFamily="34" charset="-128"/>
              </a:rPr>
              <a:t>“</a:t>
            </a:r>
            <a:r>
              <a:rPr lang="en-US" altLang="ja-JP" smtClean="0">
                <a:ea typeface="ＭＳ Ｐゴシック" pitchFamily="34" charset="-128"/>
              </a:rPr>
              <a:t>one</a:t>
            </a:r>
            <a:r>
              <a:rPr lang="ja-JP" altLang="en-US" smtClean="0">
                <a:ea typeface="ＭＳ Ｐゴシック" pitchFamily="34" charset="-128"/>
              </a:rPr>
              <a:t>”</a:t>
            </a:r>
            <a:r>
              <a:rPr lang="en-US" altLang="ja-JP" smtClean="0">
                <a:ea typeface="ＭＳ Ｐゴシック" pitchFamily="34" charset="-128"/>
              </a:rPr>
              <a:t>, </a:t>
            </a:r>
            <a:r>
              <a:rPr lang="ja-JP" altLang="en-US" smtClean="0">
                <a:ea typeface="ＭＳ Ｐゴシック" pitchFamily="34" charset="-128"/>
              </a:rPr>
              <a:t>“</a:t>
            </a:r>
            <a:r>
              <a:rPr lang="en-US" altLang="ja-JP" smtClean="0">
                <a:ea typeface="ＭＳ Ｐゴシック" pitchFamily="34" charset="-128"/>
              </a:rPr>
              <a:t>two</a:t>
            </a:r>
            <a:r>
              <a:rPr lang="ja-JP" altLang="en-US" smtClean="0">
                <a:ea typeface="ＭＳ Ｐゴシック" pitchFamily="34" charset="-128"/>
              </a:rPr>
              <a:t>”</a:t>
            </a:r>
            <a:r>
              <a:rPr lang="en-US" altLang="ja-JP" smtClean="0">
                <a:ea typeface="ＭＳ Ｐゴシック" pitchFamily="34" charset="-128"/>
              </a:rPr>
              <a:t>…)</a:t>
            </a:r>
          </a:p>
          <a:p>
            <a:pPr>
              <a:spcBef>
                <a:spcPts val="200"/>
              </a:spcBef>
            </a:pPr>
            <a:r>
              <a:rPr lang="en-US" altLang="en-US" smtClean="0">
                <a:latin typeface="Consolas" pitchFamily="49" charset="0"/>
                <a:ea typeface="ＭＳ Ｐゴシック" pitchFamily="34" charset="-128"/>
                <a:cs typeface="Consolas" pitchFamily="49" charset="0"/>
              </a:rPr>
              <a:t>tensName</a:t>
            </a:r>
            <a:r>
              <a:rPr lang="en-US" altLang="en-US" smtClean="0">
                <a:ea typeface="ＭＳ Ｐゴシック" pitchFamily="34" charset="-128"/>
              </a:rPr>
              <a:t> </a:t>
            </a:r>
            <a:r>
              <a:rPr lang="en-US" altLang="en-US" sz="2800" smtClean="0">
                <a:ea typeface="ＭＳ Ｐゴシック" pitchFamily="34" charset="-128"/>
              </a:rPr>
              <a:t>(second digit &gt;= 20)</a:t>
            </a:r>
            <a:endParaRPr lang="en-US" altLang="en-US" smtClean="0">
              <a:ea typeface="ＭＳ Ｐゴシック" pitchFamily="34" charset="-128"/>
            </a:endParaRPr>
          </a:p>
          <a:p>
            <a:pPr lvl="1">
              <a:spcBef>
                <a:spcPts val="200"/>
              </a:spcBef>
            </a:pPr>
            <a:r>
              <a:rPr lang="en-US" altLang="en-US" smtClean="0">
                <a:ea typeface="ＭＳ Ｐゴシック" pitchFamily="34" charset="-128"/>
              </a:rPr>
              <a:t>Takes an Integer from 0 – 9</a:t>
            </a:r>
          </a:p>
          <a:p>
            <a:pPr lvl="1">
              <a:spcBef>
                <a:spcPts val="200"/>
              </a:spcBef>
            </a:pPr>
            <a:r>
              <a:rPr lang="en-US" altLang="en-US" smtClean="0">
                <a:ea typeface="ＭＳ Ｐゴシック" pitchFamily="34" charset="-128"/>
              </a:rPr>
              <a:t>Return a String (</a:t>
            </a:r>
            <a:r>
              <a:rPr lang="ja-JP" altLang="en-US" smtClean="0">
                <a:ea typeface="ＭＳ Ｐゴシック" pitchFamily="34" charset="-128"/>
              </a:rPr>
              <a:t>“</a:t>
            </a:r>
            <a:r>
              <a:rPr lang="en-US" altLang="ja-JP" smtClean="0">
                <a:ea typeface="ＭＳ Ｐゴシック" pitchFamily="34" charset="-128"/>
              </a:rPr>
              <a:t>twenty</a:t>
            </a:r>
            <a:r>
              <a:rPr lang="ja-JP" altLang="en-US" smtClean="0">
                <a:ea typeface="ＭＳ Ｐゴシック" pitchFamily="34" charset="-128"/>
              </a:rPr>
              <a:t>”</a:t>
            </a:r>
            <a:r>
              <a:rPr lang="en-US" altLang="ja-JP" smtClean="0">
                <a:ea typeface="ＭＳ Ｐゴシック" pitchFamily="34" charset="-128"/>
              </a:rPr>
              <a:t>, </a:t>
            </a:r>
            <a:r>
              <a:rPr lang="ja-JP" altLang="en-US" smtClean="0">
                <a:ea typeface="ＭＳ Ｐゴシック" pitchFamily="34" charset="-128"/>
              </a:rPr>
              <a:t>“</a:t>
            </a:r>
            <a:r>
              <a:rPr lang="en-US" altLang="ja-JP" smtClean="0">
                <a:ea typeface="ＭＳ Ｐゴシック" pitchFamily="34" charset="-128"/>
              </a:rPr>
              <a:t>thirty</a:t>
            </a:r>
            <a:r>
              <a:rPr lang="ja-JP" altLang="en-US" smtClean="0">
                <a:ea typeface="ＭＳ Ｐゴシック" pitchFamily="34" charset="-128"/>
              </a:rPr>
              <a:t>”</a:t>
            </a:r>
            <a:r>
              <a:rPr lang="en-US" altLang="ja-JP" smtClean="0">
                <a:ea typeface="ＭＳ Ｐゴシック" pitchFamily="34" charset="-128"/>
              </a:rPr>
              <a:t>…) plus</a:t>
            </a:r>
          </a:p>
          <a:p>
            <a:pPr lvl="2">
              <a:spcBef>
                <a:spcPts val="200"/>
              </a:spcBef>
            </a:pPr>
            <a:r>
              <a:rPr lang="en-US" altLang="en-US" smtClean="0">
                <a:latin typeface="Consolas" pitchFamily="49" charset="0"/>
                <a:ea typeface="ＭＳ Ｐゴシック" pitchFamily="34" charset="-128"/>
                <a:cs typeface="Consolas" pitchFamily="49" charset="0"/>
              </a:rPr>
              <a:t>digitName</a:t>
            </a:r>
            <a:r>
              <a:rPr lang="en-US" altLang="en-US" smtClean="0">
                <a:ea typeface="ＭＳ Ｐゴシック" pitchFamily="34" charset="-128"/>
                <a:cs typeface="Consolas" pitchFamily="49" charset="0"/>
              </a:rPr>
              <a:t>(third digit) </a:t>
            </a:r>
          </a:p>
          <a:p>
            <a:pPr>
              <a:spcBef>
                <a:spcPts val="200"/>
              </a:spcBef>
            </a:pPr>
            <a:r>
              <a:rPr lang="en-US" altLang="en-US" smtClean="0">
                <a:latin typeface="Consolas" pitchFamily="49" charset="0"/>
                <a:ea typeface="ＭＳ Ｐゴシック" pitchFamily="34" charset="-128"/>
                <a:cs typeface="Consolas" pitchFamily="49" charset="0"/>
              </a:rPr>
              <a:t>teenName</a:t>
            </a:r>
          </a:p>
          <a:p>
            <a:pPr lvl="1">
              <a:spcBef>
                <a:spcPts val="200"/>
              </a:spcBef>
            </a:pPr>
            <a:r>
              <a:rPr lang="en-US" altLang="en-US" sz="2400" smtClean="0">
                <a:ea typeface="ＭＳ Ｐゴシック" pitchFamily="34" charset="-128"/>
              </a:rPr>
              <a:t>Takes an Integer from 0 – 9</a:t>
            </a:r>
          </a:p>
          <a:p>
            <a:pPr lvl="1">
              <a:spcBef>
                <a:spcPts val="200"/>
              </a:spcBef>
            </a:pPr>
            <a:r>
              <a:rPr lang="en-US" altLang="en-US" sz="2400" smtClean="0">
                <a:ea typeface="ＭＳ Ｐゴシック" pitchFamily="34" charset="-128"/>
              </a:rPr>
              <a:t>Return a String (</a:t>
            </a:r>
            <a:r>
              <a:rPr lang="ja-JP" altLang="en-US" sz="2400" smtClean="0">
                <a:ea typeface="ＭＳ Ｐゴシック" pitchFamily="34" charset="-128"/>
              </a:rPr>
              <a:t>“</a:t>
            </a:r>
            <a:r>
              <a:rPr lang="en-US" altLang="ja-JP" sz="2400" smtClean="0">
                <a:ea typeface="ＭＳ Ｐゴシック" pitchFamily="34" charset="-128"/>
              </a:rPr>
              <a:t>ten</a:t>
            </a:r>
            <a:r>
              <a:rPr lang="ja-JP" altLang="en-US" sz="2400" smtClean="0">
                <a:ea typeface="ＭＳ Ｐゴシック" pitchFamily="34" charset="-128"/>
              </a:rPr>
              <a:t>”</a:t>
            </a:r>
            <a:r>
              <a:rPr lang="en-US" altLang="ja-JP" sz="2400" smtClean="0">
                <a:ea typeface="ＭＳ Ｐゴシック" pitchFamily="34" charset="-128"/>
              </a:rPr>
              <a:t>, </a:t>
            </a:r>
            <a:r>
              <a:rPr lang="ja-JP" altLang="en-US" sz="2400" smtClean="0">
                <a:ea typeface="ＭＳ Ｐゴシック" pitchFamily="34" charset="-128"/>
              </a:rPr>
              <a:t>“</a:t>
            </a:r>
            <a:r>
              <a:rPr lang="en-US" altLang="ja-JP" sz="2400" smtClean="0">
                <a:ea typeface="ＭＳ Ｐゴシック" pitchFamily="34" charset="-128"/>
              </a:rPr>
              <a:t>eleven</a:t>
            </a:r>
            <a:r>
              <a:rPr lang="ja-JP" altLang="en-US" sz="2400" smtClean="0">
                <a:ea typeface="ＭＳ Ｐゴシック" pitchFamily="34" charset="-128"/>
              </a:rPr>
              <a:t>”</a:t>
            </a:r>
            <a:r>
              <a:rPr lang="en-US" altLang="ja-JP" sz="2400" smtClean="0">
                <a:ea typeface="ＭＳ Ｐゴシック" pitchFamily="34" charset="-128"/>
              </a:rPr>
              <a:t>…)</a:t>
            </a:r>
          </a:p>
          <a:p>
            <a:pPr lvl="1"/>
            <a:endParaRPr lang="en-US" altLang="en-US" sz="2400" smtClean="0">
              <a:ea typeface="ＭＳ Ｐゴシック" pitchFamily="34" charset="-128"/>
            </a:endParaRPr>
          </a:p>
        </p:txBody>
      </p:sp>
      <p:sp>
        <p:nvSpPr>
          <p:cNvPr id="2" name="Slide Number Placeholder 1"/>
          <p:cNvSpPr>
            <a:spLocks noGrp="1"/>
          </p:cNvSpPr>
          <p:nvPr>
            <p:ph type="sldNum" sz="quarter" idx="12"/>
          </p:nvPr>
        </p:nvSpPr>
        <p:spPr/>
        <p:txBody>
          <a:bodyPr/>
          <a:lstStyle/>
          <a:p>
            <a:fld id="{916FD4D9-3B1C-4063-B5E1-6D4E89198487}" type="slidenum">
              <a:rPr lang="en-US" smtClean="0"/>
              <a:t>33</a:t>
            </a:fld>
            <a:endParaRPr lang="en-US"/>
          </a:p>
        </p:txBody>
      </p:sp>
    </p:spTree>
    <p:extLst>
      <p:ext uri="{BB962C8B-B14F-4D97-AF65-F5344CB8AC3E}">
        <p14:creationId xmlns:p14="http://schemas.microsoft.com/office/powerpoint/2010/main" val="3818333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ltLang="en-US" smtClean="0">
                <a:ea typeface="ＭＳ Ｐゴシック" pitchFamily="34" charset="-128"/>
              </a:rPr>
              <a:t>Write Pseudocode</a:t>
            </a:r>
          </a:p>
        </p:txBody>
      </p:sp>
      <p:sp>
        <p:nvSpPr>
          <p:cNvPr id="45058" name="TextBox 7"/>
          <p:cNvSpPr txBox="1">
            <a:spLocks noChangeArrowheads="1"/>
          </p:cNvSpPr>
          <p:nvPr/>
        </p:nvSpPr>
        <p:spPr bwMode="auto">
          <a:xfrm>
            <a:off x="685800" y="1066800"/>
            <a:ext cx="8305800" cy="529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ts val="300"/>
              </a:spcBef>
            </a:pPr>
            <a:r>
              <a:rPr lang="en-US" altLang="en-US" sz="2200" b="1">
                <a:latin typeface="Comic Sans MS" pitchFamily="66" charset="0"/>
              </a:rPr>
              <a:t>part = number (The part that still needs to be converted)</a:t>
            </a:r>
          </a:p>
          <a:p>
            <a:pPr eaLnBrk="1" hangingPunct="1">
              <a:spcBef>
                <a:spcPts val="300"/>
              </a:spcBef>
            </a:pPr>
            <a:r>
              <a:rPr lang="en-US" altLang="en-US" sz="2200" b="1">
                <a:latin typeface="Comic Sans MS" pitchFamily="66" charset="0"/>
              </a:rPr>
              <a:t>name = "" (The name of the number)</a:t>
            </a:r>
          </a:p>
          <a:p>
            <a:pPr eaLnBrk="1" hangingPunct="1">
              <a:spcBef>
                <a:spcPts val="300"/>
              </a:spcBef>
            </a:pPr>
            <a:r>
              <a:rPr lang="en-US" altLang="en-US" sz="2200" b="1">
                <a:latin typeface="Comic Sans MS" pitchFamily="66" charset="0"/>
              </a:rPr>
              <a:t>If part &gt;= 100</a:t>
            </a:r>
          </a:p>
          <a:p>
            <a:pPr eaLnBrk="1" hangingPunct="1">
              <a:spcBef>
                <a:spcPts val="300"/>
              </a:spcBef>
            </a:pPr>
            <a:r>
              <a:rPr lang="en-US" altLang="en-US" sz="2200" b="1">
                <a:latin typeface="Comic Sans MS" pitchFamily="66" charset="0"/>
              </a:rPr>
              <a:t>  name = </a:t>
            </a:r>
            <a:r>
              <a:rPr lang="en-US" altLang="en-US" sz="2200" b="1">
                <a:solidFill>
                  <a:srgbClr val="0033CC"/>
                </a:solidFill>
                <a:latin typeface="Comic Sans MS" pitchFamily="66" charset="0"/>
              </a:rPr>
              <a:t>name of hundreds in part </a:t>
            </a:r>
            <a:r>
              <a:rPr lang="en-US" altLang="en-US" sz="2200" b="1">
                <a:latin typeface="Comic Sans MS" pitchFamily="66" charset="0"/>
              </a:rPr>
              <a:t>+ " hundred"</a:t>
            </a:r>
          </a:p>
          <a:p>
            <a:pPr eaLnBrk="1" hangingPunct="1">
              <a:spcBef>
                <a:spcPts val="300"/>
              </a:spcBef>
            </a:pPr>
            <a:r>
              <a:rPr lang="en-US" altLang="en-US" sz="2200" b="1">
                <a:latin typeface="Comic Sans MS" pitchFamily="66" charset="0"/>
              </a:rPr>
              <a:t>  Remove hundreds from part.</a:t>
            </a:r>
          </a:p>
          <a:p>
            <a:pPr eaLnBrk="1" hangingPunct="1">
              <a:spcBef>
                <a:spcPts val="300"/>
              </a:spcBef>
            </a:pPr>
            <a:r>
              <a:rPr lang="en-US" altLang="en-US" sz="2200" b="1">
                <a:latin typeface="Comic Sans MS" pitchFamily="66" charset="0"/>
              </a:rPr>
              <a:t>If part &gt;= 20</a:t>
            </a:r>
          </a:p>
          <a:p>
            <a:pPr eaLnBrk="1" hangingPunct="1">
              <a:spcBef>
                <a:spcPts val="300"/>
              </a:spcBef>
            </a:pPr>
            <a:r>
              <a:rPr lang="en-US" altLang="en-US" sz="2200" b="1">
                <a:latin typeface="Comic Sans MS" pitchFamily="66" charset="0"/>
              </a:rPr>
              <a:t>  Append </a:t>
            </a:r>
            <a:r>
              <a:rPr lang="en-US" altLang="en-US" sz="2200" b="1">
                <a:solidFill>
                  <a:srgbClr val="0033CC"/>
                </a:solidFill>
                <a:latin typeface="Comic Sans MS" pitchFamily="66" charset="0"/>
              </a:rPr>
              <a:t>tensName(part)</a:t>
            </a:r>
            <a:r>
              <a:rPr lang="en-US" altLang="en-US" sz="2200" b="1">
                <a:latin typeface="Comic Sans MS" pitchFamily="66" charset="0"/>
              </a:rPr>
              <a:t> to name.</a:t>
            </a:r>
          </a:p>
          <a:p>
            <a:pPr eaLnBrk="1" hangingPunct="1">
              <a:spcBef>
                <a:spcPts val="300"/>
              </a:spcBef>
            </a:pPr>
            <a:r>
              <a:rPr lang="en-US" altLang="en-US" sz="2200" b="1">
                <a:latin typeface="Comic Sans MS" pitchFamily="66" charset="0"/>
              </a:rPr>
              <a:t>  Remove tens from part.</a:t>
            </a:r>
          </a:p>
          <a:p>
            <a:pPr eaLnBrk="1" hangingPunct="1">
              <a:spcBef>
                <a:spcPts val="300"/>
              </a:spcBef>
            </a:pPr>
            <a:r>
              <a:rPr lang="en-US" altLang="en-US" sz="2200" b="1">
                <a:latin typeface="Comic Sans MS" pitchFamily="66" charset="0"/>
              </a:rPr>
              <a:t>Else if part &gt;= 10</a:t>
            </a:r>
          </a:p>
          <a:p>
            <a:pPr eaLnBrk="1" hangingPunct="1">
              <a:spcBef>
                <a:spcPts val="300"/>
              </a:spcBef>
            </a:pPr>
            <a:r>
              <a:rPr lang="en-US" altLang="en-US" sz="2200" b="1">
                <a:latin typeface="Comic Sans MS" pitchFamily="66" charset="0"/>
              </a:rPr>
              <a:t>  Append </a:t>
            </a:r>
            <a:r>
              <a:rPr lang="en-US" altLang="en-US" sz="2200" b="1">
                <a:solidFill>
                  <a:srgbClr val="0033CC"/>
                </a:solidFill>
                <a:latin typeface="Comic Sans MS" pitchFamily="66" charset="0"/>
              </a:rPr>
              <a:t>teenName(part)</a:t>
            </a:r>
            <a:r>
              <a:rPr lang="en-US" altLang="en-US" sz="2200" b="1">
                <a:latin typeface="Comic Sans MS" pitchFamily="66" charset="0"/>
              </a:rPr>
              <a:t> to name.</a:t>
            </a:r>
          </a:p>
          <a:p>
            <a:pPr eaLnBrk="1" hangingPunct="1">
              <a:spcBef>
                <a:spcPts val="300"/>
              </a:spcBef>
            </a:pPr>
            <a:r>
              <a:rPr lang="en-US" altLang="en-US" sz="2200" b="1">
                <a:latin typeface="Comic Sans MS" pitchFamily="66" charset="0"/>
              </a:rPr>
              <a:t>  part = 0</a:t>
            </a:r>
          </a:p>
          <a:p>
            <a:pPr eaLnBrk="1" hangingPunct="1">
              <a:spcBef>
                <a:spcPts val="300"/>
              </a:spcBef>
            </a:pPr>
            <a:r>
              <a:rPr lang="en-US" altLang="en-US" sz="2200" b="1">
                <a:latin typeface="Comic Sans MS" pitchFamily="66" charset="0"/>
              </a:rPr>
              <a:t>If (part &gt; 0)</a:t>
            </a:r>
          </a:p>
          <a:p>
            <a:pPr eaLnBrk="1" hangingPunct="1">
              <a:spcBef>
                <a:spcPts val="300"/>
              </a:spcBef>
            </a:pPr>
            <a:r>
              <a:rPr lang="en-US" altLang="en-US" sz="2200" b="1">
                <a:latin typeface="Comic Sans MS" pitchFamily="66" charset="0"/>
              </a:rPr>
              <a:t>  Append </a:t>
            </a:r>
            <a:r>
              <a:rPr lang="en-US" altLang="en-US" sz="2200" b="1">
                <a:solidFill>
                  <a:srgbClr val="0033CC"/>
                </a:solidFill>
                <a:latin typeface="Comic Sans MS" pitchFamily="66" charset="0"/>
              </a:rPr>
              <a:t>digitName(part)</a:t>
            </a:r>
            <a:r>
              <a:rPr lang="en-US" altLang="en-US" sz="2200" b="1">
                <a:latin typeface="Comic Sans MS" pitchFamily="66" charset="0"/>
              </a:rPr>
              <a:t> to name.</a:t>
            </a:r>
          </a:p>
          <a:p>
            <a:pPr eaLnBrk="1" hangingPunct="1"/>
            <a:endParaRPr lang="en-US" altLang="en-US" sz="2200" b="1">
              <a:latin typeface="Goudy Old Style" pitchFamily="18" charset="0"/>
            </a:endParaRPr>
          </a:p>
        </p:txBody>
      </p:sp>
      <p:sp>
        <p:nvSpPr>
          <p:cNvPr id="45059" name="TextBox 6"/>
          <p:cNvSpPr txBox="1">
            <a:spLocks noChangeArrowheads="1"/>
          </p:cNvSpPr>
          <p:nvPr/>
        </p:nvSpPr>
        <p:spPr bwMode="auto">
          <a:xfrm>
            <a:off x="5129213" y="2722563"/>
            <a:ext cx="3733800" cy="708025"/>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Identify methods that we can use (or re-use!) to do the work.</a:t>
            </a:r>
          </a:p>
        </p:txBody>
      </p:sp>
      <p:sp>
        <p:nvSpPr>
          <p:cNvPr id="2" name="Slide Number Placeholder 1"/>
          <p:cNvSpPr>
            <a:spLocks noGrp="1"/>
          </p:cNvSpPr>
          <p:nvPr>
            <p:ph type="sldNum" sz="quarter" idx="12"/>
          </p:nvPr>
        </p:nvSpPr>
        <p:spPr/>
        <p:txBody>
          <a:bodyPr/>
          <a:lstStyle/>
          <a:p>
            <a:fld id="{916FD4D9-3B1C-4063-B5E1-6D4E89198487}" type="slidenum">
              <a:rPr lang="en-US" smtClean="0"/>
              <a:t>34</a:t>
            </a:fld>
            <a:endParaRPr lang="en-US"/>
          </a:p>
        </p:txBody>
      </p:sp>
    </p:spTree>
    <p:extLst>
      <p:ext uri="{BB962C8B-B14F-4D97-AF65-F5344CB8AC3E}">
        <p14:creationId xmlns:p14="http://schemas.microsoft.com/office/powerpoint/2010/main" val="23672250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en-US" smtClean="0">
                <a:ea typeface="ＭＳ Ｐゴシック" pitchFamily="34" charset="-128"/>
              </a:rPr>
              <a:t>Plan The Methods</a:t>
            </a:r>
          </a:p>
        </p:txBody>
      </p:sp>
      <p:sp>
        <p:nvSpPr>
          <p:cNvPr id="46082" name="Content Placeholder 2"/>
          <p:cNvSpPr>
            <a:spLocks noGrp="1"/>
          </p:cNvSpPr>
          <p:nvPr>
            <p:ph idx="1"/>
          </p:nvPr>
        </p:nvSpPr>
        <p:spPr>
          <a:xfrm>
            <a:off x="381000" y="1143000"/>
            <a:ext cx="8610600" cy="5029200"/>
          </a:xfrm>
        </p:spPr>
        <p:txBody>
          <a:bodyPr/>
          <a:lstStyle/>
          <a:p>
            <a:r>
              <a:rPr lang="en-US" altLang="en-US" sz="2800" smtClean="0">
                <a:ea typeface="ＭＳ Ｐゴシック" pitchFamily="34" charset="-128"/>
                <a:cs typeface="Consolas" pitchFamily="49" charset="0"/>
              </a:rPr>
              <a:t>Decide on name, parameter(s) and types and return type</a:t>
            </a:r>
          </a:p>
          <a:p>
            <a:r>
              <a:rPr lang="en-US" altLang="en-US" sz="2800" smtClean="0">
                <a:latin typeface="Consolas" pitchFamily="49" charset="0"/>
                <a:ea typeface="ＭＳ Ｐゴシック" pitchFamily="34" charset="-128"/>
                <a:cs typeface="Consolas" pitchFamily="49" charset="0"/>
              </a:rPr>
              <a:t>String digitName (int number)</a:t>
            </a:r>
          </a:p>
          <a:p>
            <a:pPr lvl="1"/>
            <a:r>
              <a:rPr lang="en-US" altLang="en-US" sz="2400" smtClean="0">
                <a:ea typeface="ＭＳ Ｐゴシック" pitchFamily="34" charset="-128"/>
              </a:rPr>
              <a:t>Return a String (</a:t>
            </a:r>
            <a:r>
              <a:rPr lang="ja-JP" altLang="en-US" sz="2400" smtClean="0">
                <a:ea typeface="ＭＳ Ｐゴシック" pitchFamily="34" charset="-128"/>
              </a:rPr>
              <a:t>“”</a:t>
            </a:r>
            <a:r>
              <a:rPr lang="en-US" altLang="ja-JP" sz="2400" smtClean="0">
                <a:ea typeface="ＭＳ Ｐゴシック" pitchFamily="34" charset="-128"/>
              </a:rPr>
              <a:t>, </a:t>
            </a:r>
            <a:r>
              <a:rPr lang="ja-JP" altLang="en-US" sz="2400" smtClean="0">
                <a:ea typeface="ＭＳ Ｐゴシック" pitchFamily="34" charset="-128"/>
              </a:rPr>
              <a:t>“</a:t>
            </a:r>
            <a:r>
              <a:rPr lang="en-US" altLang="ja-JP" sz="2400" smtClean="0">
                <a:ea typeface="ＭＳ Ｐゴシック" pitchFamily="34" charset="-128"/>
              </a:rPr>
              <a:t>one</a:t>
            </a:r>
            <a:r>
              <a:rPr lang="ja-JP" altLang="en-US" sz="2400" smtClean="0">
                <a:ea typeface="ＭＳ Ｐゴシック" pitchFamily="34" charset="-128"/>
              </a:rPr>
              <a:t>”</a:t>
            </a:r>
            <a:r>
              <a:rPr lang="en-US" altLang="ja-JP" sz="2400" smtClean="0">
                <a:ea typeface="ＭＳ Ｐゴシック" pitchFamily="34" charset="-128"/>
              </a:rPr>
              <a:t>, </a:t>
            </a:r>
            <a:r>
              <a:rPr lang="ja-JP" altLang="en-US" sz="2400" smtClean="0">
                <a:ea typeface="ＭＳ Ｐゴシック" pitchFamily="34" charset="-128"/>
              </a:rPr>
              <a:t>“</a:t>
            </a:r>
            <a:r>
              <a:rPr lang="en-US" altLang="ja-JP" sz="2400" smtClean="0">
                <a:ea typeface="ＭＳ Ｐゴシック" pitchFamily="34" charset="-128"/>
              </a:rPr>
              <a:t>two</a:t>
            </a:r>
            <a:r>
              <a:rPr lang="ja-JP" altLang="en-US" sz="2400" smtClean="0">
                <a:ea typeface="ＭＳ Ｐゴシック" pitchFamily="34" charset="-128"/>
              </a:rPr>
              <a:t>”</a:t>
            </a:r>
            <a:r>
              <a:rPr lang="en-US" altLang="ja-JP" sz="2400" smtClean="0">
                <a:ea typeface="ＭＳ Ｐゴシック" pitchFamily="34" charset="-128"/>
              </a:rPr>
              <a:t>…)</a:t>
            </a:r>
          </a:p>
          <a:p>
            <a:r>
              <a:rPr lang="en-US" altLang="en-US" sz="2800" smtClean="0">
                <a:latin typeface="Consolas" pitchFamily="49" charset="0"/>
                <a:ea typeface="ＭＳ Ｐゴシック" pitchFamily="34" charset="-128"/>
                <a:cs typeface="Consolas" pitchFamily="49" charset="0"/>
              </a:rPr>
              <a:t>String tensName (int number)</a:t>
            </a:r>
          </a:p>
          <a:p>
            <a:pPr lvl="1"/>
            <a:r>
              <a:rPr lang="en-US" altLang="en-US" sz="2400" smtClean="0">
                <a:ea typeface="ＭＳ Ｐゴシック" pitchFamily="34" charset="-128"/>
              </a:rPr>
              <a:t>Return a String (</a:t>
            </a:r>
            <a:r>
              <a:rPr lang="ja-JP" altLang="en-US" sz="2400" smtClean="0">
                <a:ea typeface="ＭＳ Ｐゴシック" pitchFamily="34" charset="-128"/>
              </a:rPr>
              <a:t>“</a:t>
            </a:r>
            <a:r>
              <a:rPr lang="en-US" altLang="ja-JP" sz="2400" smtClean="0">
                <a:ea typeface="ＭＳ Ｐゴシック" pitchFamily="34" charset="-128"/>
              </a:rPr>
              <a:t>twenty</a:t>
            </a:r>
            <a:r>
              <a:rPr lang="ja-JP" altLang="en-US" sz="2400" smtClean="0">
                <a:ea typeface="ＭＳ Ｐゴシック" pitchFamily="34" charset="-128"/>
              </a:rPr>
              <a:t>”</a:t>
            </a:r>
            <a:r>
              <a:rPr lang="en-US" altLang="ja-JP" sz="2400" smtClean="0">
                <a:ea typeface="ＭＳ Ｐゴシック" pitchFamily="34" charset="-128"/>
              </a:rPr>
              <a:t>, </a:t>
            </a:r>
            <a:r>
              <a:rPr lang="ja-JP" altLang="en-US" sz="2400" smtClean="0">
                <a:ea typeface="ＭＳ Ｐゴシック" pitchFamily="34" charset="-128"/>
              </a:rPr>
              <a:t>“</a:t>
            </a:r>
            <a:r>
              <a:rPr lang="en-US" altLang="ja-JP" sz="2400" smtClean="0">
                <a:ea typeface="ＭＳ Ｐゴシック" pitchFamily="34" charset="-128"/>
              </a:rPr>
              <a:t>thirty</a:t>
            </a:r>
            <a:r>
              <a:rPr lang="ja-JP" altLang="en-US" sz="2400" smtClean="0">
                <a:ea typeface="ＭＳ Ｐゴシック" pitchFamily="34" charset="-128"/>
              </a:rPr>
              <a:t>”</a:t>
            </a:r>
            <a:r>
              <a:rPr lang="en-US" altLang="ja-JP" sz="2400" smtClean="0">
                <a:ea typeface="ＭＳ Ｐゴシック" pitchFamily="34" charset="-128"/>
              </a:rPr>
              <a:t>…) plus</a:t>
            </a:r>
          </a:p>
          <a:p>
            <a:pPr lvl="2"/>
            <a:r>
              <a:rPr lang="en-US" altLang="en-US" sz="2000" smtClean="0">
                <a:ea typeface="ＭＳ Ｐゴシック" pitchFamily="34" charset="-128"/>
              </a:rPr>
              <a:t>Return from </a:t>
            </a:r>
            <a:r>
              <a:rPr lang="en-US" altLang="en-US" sz="2000" smtClean="0">
                <a:latin typeface="Consolas" pitchFamily="49" charset="0"/>
                <a:ea typeface="ＭＳ Ｐゴシック" pitchFamily="34" charset="-128"/>
                <a:cs typeface="Consolas" pitchFamily="49" charset="0"/>
              </a:rPr>
              <a:t>digitName</a:t>
            </a:r>
            <a:r>
              <a:rPr lang="en-US" altLang="en-US" sz="2000" smtClean="0">
                <a:ea typeface="ＭＳ Ｐゴシック" pitchFamily="34" charset="-128"/>
              </a:rPr>
              <a:t>(thirdDigit)</a:t>
            </a:r>
          </a:p>
          <a:p>
            <a:r>
              <a:rPr lang="en-US" altLang="en-US" sz="2800" smtClean="0">
                <a:latin typeface="Consolas" pitchFamily="49" charset="0"/>
                <a:ea typeface="ＭＳ Ｐゴシック" pitchFamily="34" charset="-128"/>
                <a:cs typeface="Consolas" pitchFamily="49" charset="0"/>
              </a:rPr>
              <a:t>String teenName (int number)</a:t>
            </a:r>
          </a:p>
          <a:p>
            <a:pPr lvl="1"/>
            <a:r>
              <a:rPr lang="en-US" altLang="en-US" sz="2400" smtClean="0">
                <a:ea typeface="ＭＳ Ｐゴシック" pitchFamily="34" charset="-128"/>
              </a:rPr>
              <a:t>Return a String (</a:t>
            </a:r>
            <a:r>
              <a:rPr lang="ja-JP" altLang="en-US" sz="2400" smtClean="0">
                <a:ea typeface="ＭＳ Ｐゴシック" pitchFamily="34" charset="-128"/>
              </a:rPr>
              <a:t>“</a:t>
            </a:r>
            <a:r>
              <a:rPr lang="en-US" altLang="ja-JP" sz="2400" smtClean="0">
                <a:ea typeface="ＭＳ Ｐゴシック" pitchFamily="34" charset="-128"/>
              </a:rPr>
              <a:t>ten</a:t>
            </a:r>
            <a:r>
              <a:rPr lang="ja-JP" altLang="en-US" sz="2400" smtClean="0">
                <a:ea typeface="ＭＳ Ｐゴシック" pitchFamily="34" charset="-128"/>
              </a:rPr>
              <a:t>”</a:t>
            </a:r>
            <a:r>
              <a:rPr lang="en-US" altLang="ja-JP" sz="2400" smtClean="0">
                <a:ea typeface="ＭＳ Ｐゴシック" pitchFamily="34" charset="-128"/>
              </a:rPr>
              <a:t>, </a:t>
            </a:r>
            <a:r>
              <a:rPr lang="ja-JP" altLang="en-US" sz="2400" smtClean="0">
                <a:ea typeface="ＭＳ Ｐゴシック" pitchFamily="34" charset="-128"/>
              </a:rPr>
              <a:t>“</a:t>
            </a:r>
            <a:r>
              <a:rPr lang="en-US" altLang="ja-JP" sz="2400" smtClean="0">
                <a:ea typeface="ＭＳ Ｐゴシック" pitchFamily="34" charset="-128"/>
              </a:rPr>
              <a:t>eleven</a:t>
            </a:r>
            <a:r>
              <a:rPr lang="ja-JP" altLang="en-US" sz="2400" smtClean="0">
                <a:ea typeface="ＭＳ Ｐゴシック" pitchFamily="34" charset="-128"/>
              </a:rPr>
              <a:t>”</a:t>
            </a:r>
            <a:r>
              <a:rPr lang="en-US" altLang="ja-JP" sz="2400" smtClean="0">
                <a:ea typeface="ＭＳ Ｐゴシック" pitchFamily="34" charset="-128"/>
              </a:rPr>
              <a:t>…)</a:t>
            </a:r>
          </a:p>
          <a:p>
            <a:pPr lvl="1"/>
            <a:endParaRPr lang="en-US" altLang="en-US" sz="2000" smtClean="0">
              <a:ea typeface="ＭＳ Ｐゴシック" pitchFamily="34" charset="-128"/>
            </a:endParaRPr>
          </a:p>
        </p:txBody>
      </p:sp>
      <p:sp>
        <p:nvSpPr>
          <p:cNvPr id="2" name="Slide Number Placeholder 1"/>
          <p:cNvSpPr>
            <a:spLocks noGrp="1"/>
          </p:cNvSpPr>
          <p:nvPr>
            <p:ph type="sldNum" sz="quarter" idx="12"/>
          </p:nvPr>
        </p:nvSpPr>
        <p:spPr/>
        <p:txBody>
          <a:bodyPr/>
          <a:lstStyle/>
          <a:p>
            <a:fld id="{916FD4D9-3B1C-4063-B5E1-6D4E89198487}" type="slidenum">
              <a:rPr lang="en-US" smtClean="0"/>
              <a:t>35</a:t>
            </a:fld>
            <a:endParaRPr lang="en-US"/>
          </a:p>
        </p:txBody>
      </p:sp>
    </p:spTree>
    <p:extLst>
      <p:ext uri="{BB962C8B-B14F-4D97-AF65-F5344CB8AC3E}">
        <p14:creationId xmlns:p14="http://schemas.microsoft.com/office/powerpoint/2010/main" val="18342501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79488"/>
            <a:ext cx="6964363" cy="206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6" name="Picture 8"/>
          <p:cNvPicPr>
            <a:picLocks noChangeAspect="1" noChangeArrowheads="1"/>
          </p:cNvPicPr>
          <p:nvPr/>
        </p:nvPicPr>
        <p:blipFill>
          <a:blip r:embed="rId3">
            <a:extLst>
              <a:ext uri="{28A0092B-C50C-407E-A947-70E740481C1C}">
                <a14:useLocalDpi xmlns:a14="http://schemas.microsoft.com/office/drawing/2010/main" val="0"/>
              </a:ext>
            </a:extLst>
          </a:blip>
          <a:srcRect b="95042"/>
          <a:stretch>
            <a:fillRect/>
          </a:stretch>
        </p:blipFill>
        <p:spPr bwMode="auto">
          <a:xfrm>
            <a:off x="304800" y="2971800"/>
            <a:ext cx="4953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itle 1"/>
          <p:cNvSpPr>
            <a:spLocks noGrp="1"/>
          </p:cNvSpPr>
          <p:nvPr>
            <p:ph type="title"/>
          </p:nvPr>
        </p:nvSpPr>
        <p:spPr>
          <a:xfrm>
            <a:off x="1752600" y="274638"/>
            <a:ext cx="7162800" cy="715962"/>
          </a:xfrm>
        </p:spPr>
        <p:txBody>
          <a:bodyPr/>
          <a:lstStyle/>
          <a:p>
            <a:r>
              <a:rPr lang="en-US" altLang="en-US" sz="3400" smtClean="0">
                <a:ea typeface="ＭＳ Ｐゴシック" pitchFamily="34" charset="-128"/>
              </a:rPr>
              <a:t>Convert to Java:  </a:t>
            </a:r>
            <a:r>
              <a:rPr lang="en-US" altLang="en-US" sz="3400" smtClean="0">
                <a:latin typeface="Consolas" pitchFamily="49" charset="0"/>
                <a:ea typeface="ＭＳ Ｐゴシック" pitchFamily="34" charset="-128"/>
                <a:cs typeface="Consolas" pitchFamily="49" charset="0"/>
              </a:rPr>
              <a:t>intName</a:t>
            </a:r>
            <a:r>
              <a:rPr lang="en-US" altLang="en-US" sz="3400" smtClean="0">
                <a:ea typeface="ＭＳ Ｐゴシック" pitchFamily="34" charset="-128"/>
              </a:rPr>
              <a:t> method</a:t>
            </a:r>
          </a:p>
        </p:txBody>
      </p:sp>
      <p:pic>
        <p:nvPicPr>
          <p:cNvPr id="47108" name="Picture 8"/>
          <p:cNvPicPr>
            <a:picLocks noChangeAspect="1" noChangeArrowheads="1"/>
          </p:cNvPicPr>
          <p:nvPr/>
        </p:nvPicPr>
        <p:blipFill>
          <a:blip r:embed="rId3">
            <a:extLst>
              <a:ext uri="{28A0092B-C50C-407E-A947-70E740481C1C}">
                <a14:useLocalDpi xmlns:a14="http://schemas.microsoft.com/office/drawing/2010/main" val="0"/>
              </a:ext>
            </a:extLst>
          </a:blip>
          <a:srcRect t="8929"/>
          <a:stretch>
            <a:fillRect/>
          </a:stretch>
        </p:blipFill>
        <p:spPr bwMode="auto">
          <a:xfrm>
            <a:off x="3962400" y="2819400"/>
            <a:ext cx="458311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a:spLocks noGrp="1"/>
          </p:cNvSpPr>
          <p:nvPr>
            <p:ph idx="1"/>
          </p:nvPr>
        </p:nvSpPr>
        <p:spPr>
          <a:xfrm>
            <a:off x="228600" y="3352800"/>
            <a:ext cx="3657600" cy="2819400"/>
          </a:xfrm>
        </p:spPr>
        <p:txBody>
          <a:bodyPr>
            <a:normAutofit lnSpcReduction="10000"/>
          </a:bodyPr>
          <a:lstStyle/>
          <a:p>
            <a:pPr>
              <a:spcBef>
                <a:spcPts val="200"/>
              </a:spcBef>
              <a:defRPr/>
            </a:pPr>
            <a:r>
              <a:rPr lang="en-US" sz="2800" dirty="0" smtClean="0">
                <a:latin typeface="Consolas"/>
                <a:cs typeface="Consolas"/>
              </a:rPr>
              <a:t>main</a:t>
            </a:r>
            <a:r>
              <a:rPr lang="en-US" sz="2800" dirty="0" smtClean="0"/>
              <a:t> calls </a:t>
            </a:r>
            <a:r>
              <a:rPr lang="en-US" sz="2800" dirty="0" smtClean="0">
                <a:latin typeface="Consolas" pitchFamily="49" charset="0"/>
                <a:cs typeface="Consolas" pitchFamily="49" charset="0"/>
              </a:rPr>
              <a:t>intName</a:t>
            </a:r>
          </a:p>
          <a:p>
            <a:pPr lvl="1">
              <a:spcBef>
                <a:spcPts val="200"/>
              </a:spcBef>
              <a:defRPr/>
            </a:pPr>
            <a:r>
              <a:rPr lang="en-US" sz="2400" dirty="0" smtClean="0"/>
              <a:t>Does all the work</a:t>
            </a:r>
          </a:p>
          <a:p>
            <a:pPr lvl="1">
              <a:spcBef>
                <a:spcPts val="200"/>
              </a:spcBef>
              <a:defRPr/>
            </a:pPr>
            <a:r>
              <a:rPr lang="en-US" sz="2400" dirty="0" smtClean="0"/>
              <a:t>Returns a String</a:t>
            </a:r>
          </a:p>
          <a:p>
            <a:pPr>
              <a:spcBef>
                <a:spcPts val="200"/>
              </a:spcBef>
              <a:defRPr/>
            </a:pPr>
            <a:r>
              <a:rPr lang="en-US" sz="2800" dirty="0" smtClean="0"/>
              <a:t>Uses methods:</a:t>
            </a:r>
          </a:p>
          <a:p>
            <a:pPr lvl="1">
              <a:spcBef>
                <a:spcPts val="200"/>
              </a:spcBef>
              <a:defRPr/>
            </a:pPr>
            <a:r>
              <a:rPr lang="en-US" sz="2400" dirty="0" smtClean="0">
                <a:latin typeface="Consolas" pitchFamily="49" charset="0"/>
                <a:cs typeface="Consolas" pitchFamily="49" charset="0"/>
              </a:rPr>
              <a:t>tensName</a:t>
            </a:r>
          </a:p>
          <a:p>
            <a:pPr lvl="1">
              <a:spcBef>
                <a:spcPts val="200"/>
              </a:spcBef>
              <a:defRPr/>
            </a:pPr>
            <a:r>
              <a:rPr lang="en-US" sz="2400" dirty="0" smtClean="0">
                <a:latin typeface="Consolas" pitchFamily="49" charset="0"/>
                <a:cs typeface="Consolas" pitchFamily="49" charset="0"/>
              </a:rPr>
              <a:t>teenName</a:t>
            </a:r>
          </a:p>
          <a:p>
            <a:pPr lvl="1">
              <a:spcBef>
                <a:spcPts val="200"/>
              </a:spcBef>
              <a:defRPr/>
            </a:pPr>
            <a:r>
              <a:rPr lang="en-US" sz="2400" dirty="0" smtClean="0">
                <a:latin typeface="Consolas" pitchFamily="49" charset="0"/>
                <a:cs typeface="Consolas" pitchFamily="49" charset="0"/>
              </a:rPr>
              <a:t>digitName</a:t>
            </a:r>
          </a:p>
          <a:p>
            <a:pPr lvl="1">
              <a:defRPr/>
            </a:pPr>
            <a:endParaRPr lang="en-US" sz="2000" dirty="0" smtClean="0">
              <a:latin typeface="+mj-lt"/>
            </a:endParaRPr>
          </a:p>
        </p:txBody>
      </p:sp>
      <p:sp>
        <p:nvSpPr>
          <p:cNvPr id="2" name="Slide Number Placeholder 1"/>
          <p:cNvSpPr>
            <a:spLocks noGrp="1"/>
          </p:cNvSpPr>
          <p:nvPr>
            <p:ph type="sldNum" sz="quarter" idx="12"/>
          </p:nvPr>
        </p:nvSpPr>
        <p:spPr/>
        <p:txBody>
          <a:bodyPr/>
          <a:lstStyle/>
          <a:p>
            <a:fld id="{916FD4D9-3B1C-4063-B5E1-6D4E89198487}" type="slidenum">
              <a:rPr lang="en-US" smtClean="0"/>
              <a:t>36</a:t>
            </a:fld>
            <a:endParaRPr lang="en-US"/>
          </a:p>
        </p:txBody>
      </p:sp>
    </p:spTree>
    <p:extLst>
      <p:ext uri="{BB962C8B-B14F-4D97-AF65-F5344CB8AC3E}">
        <p14:creationId xmlns:p14="http://schemas.microsoft.com/office/powerpoint/2010/main" val="23578242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1600200" y="274638"/>
            <a:ext cx="7315200" cy="715962"/>
          </a:xfrm>
        </p:spPr>
        <p:txBody>
          <a:bodyPr/>
          <a:lstStyle/>
          <a:p>
            <a:r>
              <a:rPr lang="en-US" altLang="en-US" sz="3400" smtClean="0">
                <a:latin typeface="Consolas" pitchFamily="49" charset="0"/>
                <a:ea typeface="ＭＳ Ｐゴシック" pitchFamily="34" charset="-128"/>
                <a:cs typeface="Consolas" pitchFamily="49" charset="0"/>
              </a:rPr>
              <a:t>digitName, teenName, tensName </a:t>
            </a:r>
          </a:p>
        </p:txBody>
      </p:sp>
      <p:pic>
        <p:nvPicPr>
          <p:cNvPr id="4813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4752975"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09800"/>
            <a:ext cx="497205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650" y="3581400"/>
            <a:ext cx="50863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5410200"/>
            <a:ext cx="38481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16FD4D9-3B1C-4063-B5E1-6D4E89198487}" type="slidenum">
              <a:rPr lang="en-US" smtClean="0"/>
              <a:t>37</a:t>
            </a:fld>
            <a:endParaRPr lang="en-US"/>
          </a:p>
        </p:txBody>
      </p:sp>
    </p:spTree>
    <p:extLst>
      <p:ext uri="{BB962C8B-B14F-4D97-AF65-F5344CB8AC3E}">
        <p14:creationId xmlns:p14="http://schemas.microsoft.com/office/powerpoint/2010/main" val="23164495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tLang="en-US" sz="3600" smtClean="0">
                <a:ea typeface="ＭＳ Ｐゴシック" pitchFamily="34" charset="-128"/>
              </a:rPr>
              <a:t>Programming Tips</a:t>
            </a:r>
          </a:p>
        </p:txBody>
      </p:sp>
      <p:sp>
        <p:nvSpPr>
          <p:cNvPr id="49154" name="Content Placeholder 7"/>
          <p:cNvSpPr>
            <a:spLocks noGrp="1"/>
          </p:cNvSpPr>
          <p:nvPr>
            <p:ph idx="1"/>
          </p:nvPr>
        </p:nvSpPr>
        <p:spPr>
          <a:xfrm>
            <a:off x="350838" y="990600"/>
            <a:ext cx="8610600" cy="5105400"/>
          </a:xfrm>
        </p:spPr>
        <p:txBody>
          <a:bodyPr/>
          <a:lstStyle/>
          <a:p>
            <a:pPr>
              <a:spcBef>
                <a:spcPts val="200"/>
              </a:spcBef>
            </a:pPr>
            <a:r>
              <a:rPr lang="en-US" altLang="en-US" sz="2800" smtClean="0">
                <a:ea typeface="ＭＳ Ｐゴシック" pitchFamily="34" charset="-128"/>
              </a:rPr>
              <a:t>Keep methods short</a:t>
            </a:r>
          </a:p>
          <a:p>
            <a:pPr lvl="1">
              <a:spcBef>
                <a:spcPts val="200"/>
              </a:spcBef>
            </a:pPr>
            <a:r>
              <a:rPr lang="en-US" altLang="en-US" sz="2400" smtClean="0">
                <a:ea typeface="ＭＳ Ｐゴシック" pitchFamily="34" charset="-128"/>
              </a:rPr>
              <a:t>If more than one screen, break into </a:t>
            </a:r>
            <a:r>
              <a:rPr lang="ja-JP" altLang="en-US" sz="2400" smtClean="0">
                <a:ea typeface="ＭＳ Ｐゴシック" pitchFamily="34" charset="-128"/>
              </a:rPr>
              <a:t>‘</a:t>
            </a:r>
            <a:r>
              <a:rPr lang="en-US" altLang="ja-JP" sz="2400" smtClean="0">
                <a:ea typeface="ＭＳ Ｐゴシック" pitchFamily="34" charset="-128"/>
              </a:rPr>
              <a:t>sub</a:t>
            </a:r>
            <a:r>
              <a:rPr lang="ja-JP" altLang="en-US" sz="2400" smtClean="0">
                <a:ea typeface="ＭＳ Ｐゴシック" pitchFamily="34" charset="-128"/>
              </a:rPr>
              <a:t>’</a:t>
            </a:r>
            <a:r>
              <a:rPr lang="en-US" altLang="ja-JP" sz="2400" smtClean="0">
                <a:ea typeface="ＭＳ Ｐゴシック" pitchFamily="34" charset="-128"/>
              </a:rPr>
              <a:t> methods</a:t>
            </a:r>
          </a:p>
          <a:p>
            <a:pPr lvl="1">
              <a:spcBef>
                <a:spcPts val="200"/>
              </a:spcBef>
            </a:pPr>
            <a:endParaRPr lang="en-US" altLang="en-US" sz="2400" smtClean="0">
              <a:ea typeface="ＭＳ Ｐゴシック" pitchFamily="34" charset="-128"/>
            </a:endParaRPr>
          </a:p>
          <a:p>
            <a:pPr>
              <a:spcBef>
                <a:spcPts val="200"/>
              </a:spcBef>
            </a:pPr>
            <a:r>
              <a:rPr lang="en-US" altLang="en-US" smtClean="0">
                <a:ea typeface="ＭＳ Ｐゴシック" pitchFamily="34" charset="-128"/>
              </a:rPr>
              <a:t>Trace your methods</a:t>
            </a:r>
          </a:p>
          <a:p>
            <a:pPr lvl="1">
              <a:spcBef>
                <a:spcPts val="200"/>
              </a:spcBef>
            </a:pPr>
            <a:r>
              <a:rPr lang="en-US" altLang="en-US" sz="2400" smtClean="0">
                <a:ea typeface="ＭＳ Ｐゴシック" pitchFamily="34" charset="-128"/>
              </a:rPr>
              <a:t>One line for each step</a:t>
            </a:r>
          </a:p>
          <a:p>
            <a:pPr lvl="1">
              <a:spcBef>
                <a:spcPts val="200"/>
              </a:spcBef>
            </a:pPr>
            <a:r>
              <a:rPr lang="en-US" altLang="en-US" sz="2400" smtClean="0">
                <a:ea typeface="ＭＳ Ｐゴシック" pitchFamily="34" charset="-128"/>
              </a:rPr>
              <a:t>Columns for key variables</a:t>
            </a:r>
          </a:p>
          <a:p>
            <a:pPr>
              <a:spcBef>
                <a:spcPts val="200"/>
              </a:spcBef>
              <a:buFont typeface="Wingdings" pitchFamily="2" charset="2"/>
              <a:buNone/>
            </a:pPr>
            <a:endParaRPr lang="en-US" altLang="en-US" sz="2800" smtClean="0">
              <a:ea typeface="ＭＳ Ｐゴシック" pitchFamily="34" charset="-128"/>
            </a:endParaRPr>
          </a:p>
          <a:p>
            <a:pPr>
              <a:spcBef>
                <a:spcPts val="200"/>
              </a:spcBef>
            </a:pPr>
            <a:r>
              <a:rPr lang="en-US" altLang="en-US" sz="2800" smtClean="0">
                <a:ea typeface="ＭＳ Ｐゴシック" pitchFamily="34" charset="-128"/>
              </a:rPr>
              <a:t>Use Stubs as you write larger programs</a:t>
            </a:r>
          </a:p>
          <a:p>
            <a:pPr lvl="1">
              <a:spcBef>
                <a:spcPts val="200"/>
              </a:spcBef>
            </a:pPr>
            <a:r>
              <a:rPr lang="en-US" altLang="en-US" sz="2400" smtClean="0">
                <a:ea typeface="ＭＳ Ｐゴシック" pitchFamily="34" charset="-128"/>
              </a:rPr>
              <a:t>Unfinished methods that return a </a:t>
            </a:r>
            <a:r>
              <a:rPr lang="ja-JP" altLang="en-US" sz="2400" smtClean="0">
                <a:ea typeface="ＭＳ Ｐゴシック" pitchFamily="34" charset="-128"/>
              </a:rPr>
              <a:t>‘</a:t>
            </a:r>
            <a:r>
              <a:rPr lang="en-US" altLang="ja-JP" sz="2400" smtClean="0">
                <a:ea typeface="ＭＳ Ｐゴシック" pitchFamily="34" charset="-128"/>
              </a:rPr>
              <a:t>dummy</a:t>
            </a:r>
            <a:r>
              <a:rPr lang="ja-JP" altLang="en-US" sz="2400" smtClean="0">
                <a:ea typeface="ＭＳ Ｐゴシック" pitchFamily="34" charset="-128"/>
              </a:rPr>
              <a:t>’</a:t>
            </a:r>
            <a:r>
              <a:rPr lang="en-US" altLang="ja-JP" sz="2400" smtClean="0">
                <a:ea typeface="ＭＳ Ｐゴシック" pitchFamily="34" charset="-128"/>
              </a:rPr>
              <a:t> value</a:t>
            </a:r>
            <a:endParaRPr lang="en-US" altLang="en-US" sz="2400" smtClean="0">
              <a:ea typeface="ＭＳ Ｐゴシック" pitchFamily="34" charset="-128"/>
            </a:endParaRPr>
          </a:p>
        </p:txBody>
      </p:sp>
      <p:sp>
        <p:nvSpPr>
          <p:cNvPr id="10" name="Content Placeholder 2"/>
          <p:cNvSpPr txBox="1">
            <a:spLocks/>
          </p:cNvSpPr>
          <p:nvPr/>
        </p:nvSpPr>
        <p:spPr bwMode="auto">
          <a:xfrm>
            <a:off x="3200400" y="5181600"/>
            <a:ext cx="5486400" cy="1219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String digitName(int digit)</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return "mumble";</a:t>
            </a:r>
          </a:p>
          <a:p>
            <a:pPr marL="342900" indent="-342900" eaLnBrk="0" hangingPunct="0">
              <a:buClr>
                <a:srgbClr val="835E01"/>
              </a:buClr>
              <a:buSzPct val="60000"/>
              <a:buFont typeface="Wingdings" pitchFamily="2" charset="2"/>
              <a:buNone/>
              <a:defRPr/>
            </a:pPr>
            <a:r>
              <a:rPr lang="en-US" kern="0" dirty="0">
                <a:latin typeface="Consolas" pitchFamily="49" charset="0"/>
              </a:rPr>
              <a:t>}</a:t>
            </a:r>
          </a:p>
        </p:txBody>
      </p:sp>
      <p:pic>
        <p:nvPicPr>
          <p:cNvPr id="4915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953000"/>
            <a:ext cx="26289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981200"/>
            <a:ext cx="3962400" cy="211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Slide Number Placeholder 1"/>
          <p:cNvSpPr>
            <a:spLocks noGrp="1"/>
          </p:cNvSpPr>
          <p:nvPr>
            <p:ph type="sldNum" sz="quarter" idx="12"/>
          </p:nvPr>
        </p:nvSpPr>
        <p:spPr/>
        <p:txBody>
          <a:bodyPr/>
          <a:lstStyle/>
          <a:p>
            <a:fld id="{916FD4D9-3B1C-4063-B5E1-6D4E89198487}" type="slidenum">
              <a:rPr lang="en-US" smtClean="0"/>
              <a:t>38</a:t>
            </a:fld>
            <a:endParaRPr lang="en-US"/>
          </a:p>
        </p:txBody>
      </p:sp>
    </p:spTree>
    <p:extLst>
      <p:ext uri="{BB962C8B-B14F-4D97-AF65-F5344CB8AC3E}">
        <p14:creationId xmlns:p14="http://schemas.microsoft.com/office/powerpoint/2010/main" val="539602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ltLang="en-US" dirty="0" smtClean="0">
                <a:ea typeface="ＭＳ Ｐゴシック" pitchFamily="34" charset="-128"/>
              </a:rPr>
              <a:t>5.1 Methods as Black Boxes</a:t>
            </a:r>
          </a:p>
        </p:txBody>
      </p:sp>
      <p:sp>
        <p:nvSpPr>
          <p:cNvPr id="14338" name="Content Placeholder 2"/>
          <p:cNvSpPr>
            <a:spLocks noGrp="1"/>
          </p:cNvSpPr>
          <p:nvPr>
            <p:ph idx="1"/>
          </p:nvPr>
        </p:nvSpPr>
        <p:spPr/>
        <p:txBody>
          <a:bodyPr/>
          <a:lstStyle/>
          <a:p>
            <a:r>
              <a:rPr lang="en-US" altLang="en-US" dirty="0" smtClean="0">
                <a:ea typeface="ＭＳ Ｐゴシック" pitchFamily="34" charset="-128"/>
              </a:rPr>
              <a:t>A method is a sequence of instructions with a name </a:t>
            </a:r>
          </a:p>
          <a:p>
            <a:pPr lvl="1"/>
            <a:r>
              <a:rPr lang="en-US" altLang="en-US" dirty="0" smtClean="0">
                <a:ea typeface="ＭＳ Ｐゴシック" pitchFamily="34" charset="-128"/>
              </a:rPr>
              <a:t>You declare a method by defining a named block of code</a:t>
            </a:r>
          </a:p>
          <a:p>
            <a:pPr lvl="1"/>
            <a:endParaRPr lang="en-US" altLang="en-US" dirty="0" smtClean="0">
              <a:ea typeface="ＭＳ Ｐゴシック" pitchFamily="34" charset="-128"/>
            </a:endParaRPr>
          </a:p>
          <a:p>
            <a:pPr lvl="1"/>
            <a:endParaRPr lang="en-US" altLang="en-US" dirty="0" smtClean="0">
              <a:ea typeface="ＭＳ Ｐゴシック" pitchFamily="34" charset="-128"/>
            </a:endParaRPr>
          </a:p>
          <a:p>
            <a:pPr lvl="1"/>
            <a:r>
              <a:rPr lang="en-US" altLang="en-US" dirty="0" smtClean="0">
                <a:ea typeface="ＭＳ Ｐゴシック" pitchFamily="34" charset="-128"/>
              </a:rPr>
              <a:t>You call a method in order to execute its instructions</a:t>
            </a:r>
            <a:endParaRPr lang="en-US" altLang="en-US" dirty="0" smtClean="0">
              <a:solidFill>
                <a:srgbClr val="C00000"/>
              </a:solidFill>
              <a:latin typeface="Consolas" pitchFamily="49" charset="0"/>
              <a:ea typeface="ＭＳ Ｐゴシック" pitchFamily="34" charset="-128"/>
            </a:endParaRPr>
          </a:p>
          <a:p>
            <a:pPr lvl="1"/>
            <a:endParaRPr lang="en-US" altLang="en-US" dirty="0" smtClean="0">
              <a:ea typeface="ＭＳ Ｐゴシック" pitchFamily="34" charset="-128"/>
            </a:endParaRPr>
          </a:p>
          <a:p>
            <a:pPr lvl="1">
              <a:buFont typeface="Wingdings" pitchFamily="2" charset="2"/>
              <a:buNone/>
            </a:pPr>
            <a:endParaRPr lang="en-US" altLang="en-US" dirty="0" smtClean="0">
              <a:ea typeface="ＭＳ Ｐゴシック" pitchFamily="34" charset="-128"/>
            </a:endParaRPr>
          </a:p>
          <a:p>
            <a:pPr>
              <a:buFont typeface="Wingdings" pitchFamily="2" charset="2"/>
              <a:buNone/>
            </a:pPr>
            <a:endParaRPr lang="en-US" altLang="en-US" sz="2800" dirty="0" smtClean="0">
              <a:ea typeface="ＭＳ Ｐゴシック" pitchFamily="34" charset="-128"/>
            </a:endParaRPr>
          </a:p>
          <a:p>
            <a:pPr>
              <a:buFont typeface="Wingdings" pitchFamily="2" charset="2"/>
              <a:buNone/>
            </a:pPr>
            <a:endParaRPr lang="en-US" altLang="en-US" sz="2800" dirty="0" smtClean="0">
              <a:ea typeface="ＭＳ Ｐゴシック" pitchFamily="34" charset="-128"/>
            </a:endParaRPr>
          </a:p>
        </p:txBody>
      </p:sp>
      <p:sp>
        <p:nvSpPr>
          <p:cNvPr id="14339" name="TextBox 6"/>
          <p:cNvSpPr txBox="1">
            <a:spLocks noChangeArrowheads="1"/>
          </p:cNvSpPr>
          <p:nvPr/>
        </p:nvSpPr>
        <p:spPr bwMode="auto">
          <a:xfrm>
            <a:off x="3200400" y="5105400"/>
            <a:ext cx="5334000" cy="101600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A method packages a computation consisting of multiple steps into a form that can be easily understood and reused.</a:t>
            </a:r>
          </a:p>
        </p:txBody>
      </p:sp>
      <p:sp>
        <p:nvSpPr>
          <p:cNvPr id="7" name="Content Placeholder 2"/>
          <p:cNvSpPr txBox="1">
            <a:spLocks/>
          </p:cNvSpPr>
          <p:nvPr/>
        </p:nvSpPr>
        <p:spPr bwMode="auto">
          <a:xfrm>
            <a:off x="3510148" y="3276600"/>
            <a:ext cx="51054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void main(String[] args)</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double result = </a:t>
            </a:r>
            <a:r>
              <a:rPr lang="en-US" kern="0" dirty="0">
                <a:solidFill>
                  <a:srgbClr val="0033CC"/>
                </a:solidFill>
                <a:latin typeface="Consolas" pitchFamily="49" charset="0"/>
              </a:rPr>
              <a:t>Math.pow</a:t>
            </a:r>
            <a:r>
              <a:rPr lang="en-US" kern="0" dirty="0">
                <a:latin typeface="Consolas" pitchFamily="49" charset="0"/>
              </a:rPr>
              <a:t>(2, 3);</a:t>
            </a:r>
          </a:p>
          <a:p>
            <a:pPr marL="342900" indent="-342900" eaLnBrk="0" hangingPunct="0">
              <a:buClr>
                <a:srgbClr val="835E01"/>
              </a:buClr>
              <a:buSzPct val="60000"/>
              <a:buFont typeface="Wingdings" pitchFamily="2" charset="2"/>
              <a:buNone/>
              <a:defRPr/>
            </a:pPr>
            <a:r>
              <a:rPr lang="en-US" kern="0" dirty="0">
                <a:latin typeface="Consolas" pitchFamily="49" charset="0"/>
              </a:rPr>
              <a:t>  . . .</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b="1" kern="0" dirty="0">
              <a:latin typeface="Consolas" pitchFamily="49" charset="0"/>
            </a:endParaRPr>
          </a:p>
        </p:txBody>
      </p:sp>
      <p:sp>
        <p:nvSpPr>
          <p:cNvPr id="2" name="Slide Number Placeholder 1"/>
          <p:cNvSpPr>
            <a:spLocks noGrp="1"/>
          </p:cNvSpPr>
          <p:nvPr>
            <p:ph type="sldNum" sz="quarter" idx="12"/>
          </p:nvPr>
        </p:nvSpPr>
        <p:spPr/>
        <p:txBody>
          <a:bodyPr/>
          <a:lstStyle/>
          <a:p>
            <a:fld id="{916FD4D9-3B1C-4063-B5E1-6D4E89198487}" type="slidenum">
              <a:rPr lang="en-US" smtClean="0"/>
              <a:t>4</a:t>
            </a:fld>
            <a:endParaRPr lang="en-US"/>
          </a:p>
        </p:txBody>
      </p:sp>
    </p:spTree>
    <p:extLst>
      <p:ext uri="{BB962C8B-B14F-4D97-AF65-F5344CB8AC3E}">
        <p14:creationId xmlns:p14="http://schemas.microsoft.com/office/powerpoint/2010/main" val="801213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altLang="en-US" smtClean="0">
                <a:ea typeface="ＭＳ Ｐゴシック" pitchFamily="34" charset="-128"/>
              </a:rPr>
              <a:t>What is a method?</a:t>
            </a:r>
          </a:p>
        </p:txBody>
      </p:sp>
      <p:sp>
        <p:nvSpPr>
          <p:cNvPr id="13315" name="Content Placeholder 2"/>
          <p:cNvSpPr>
            <a:spLocks noGrp="1"/>
          </p:cNvSpPr>
          <p:nvPr>
            <p:ph idx="1"/>
          </p:nvPr>
        </p:nvSpPr>
        <p:spPr>
          <a:xfrm>
            <a:off x="304800" y="1066800"/>
            <a:ext cx="8458200" cy="5105400"/>
          </a:xfrm>
        </p:spPr>
        <p:txBody>
          <a:bodyPr/>
          <a:lstStyle/>
          <a:p>
            <a:pPr>
              <a:spcBef>
                <a:spcPts val="400"/>
              </a:spcBef>
              <a:defRPr/>
            </a:pPr>
            <a:r>
              <a:rPr lang="en-US" dirty="0" smtClean="0"/>
              <a:t>Some methods you have already used are:</a:t>
            </a:r>
          </a:p>
          <a:p>
            <a:pPr lvl="1">
              <a:spcBef>
                <a:spcPts val="400"/>
              </a:spcBef>
              <a:defRPr/>
            </a:pPr>
            <a:r>
              <a:rPr lang="en-US" sz="2400" dirty="0" smtClean="0">
                <a:solidFill>
                  <a:srgbClr val="333333"/>
                </a:solidFill>
                <a:latin typeface="Consolas" pitchFamily="49" charset="0"/>
              </a:rPr>
              <a:t>Math.pow()</a:t>
            </a:r>
          </a:p>
          <a:p>
            <a:pPr lvl="1">
              <a:spcBef>
                <a:spcPts val="400"/>
              </a:spcBef>
              <a:defRPr/>
            </a:pPr>
            <a:r>
              <a:rPr lang="en-US" sz="2400" dirty="0" smtClean="0">
                <a:solidFill>
                  <a:srgbClr val="333333"/>
                </a:solidFill>
                <a:latin typeface="Consolas" pitchFamily="49" charset="0"/>
              </a:rPr>
              <a:t>String.length()</a:t>
            </a:r>
          </a:p>
          <a:p>
            <a:pPr lvl="1">
              <a:spcBef>
                <a:spcPts val="400"/>
              </a:spcBef>
              <a:defRPr/>
            </a:pPr>
            <a:r>
              <a:rPr lang="en-US" sz="2400" dirty="0" smtClean="0">
                <a:solidFill>
                  <a:srgbClr val="333333"/>
                </a:solidFill>
                <a:latin typeface="Consolas" pitchFamily="49" charset="0"/>
              </a:rPr>
              <a:t>Character.isDigit()</a:t>
            </a:r>
          </a:p>
          <a:p>
            <a:pPr lvl="1">
              <a:spcBef>
                <a:spcPts val="400"/>
              </a:spcBef>
              <a:defRPr/>
            </a:pPr>
            <a:r>
              <a:rPr lang="en-US" sz="2400" dirty="0" smtClean="0">
                <a:solidFill>
                  <a:srgbClr val="333333"/>
                </a:solidFill>
                <a:latin typeface="Consolas" pitchFamily="49" charset="0"/>
              </a:rPr>
              <a:t>Scanner.nextInt()</a:t>
            </a:r>
          </a:p>
          <a:p>
            <a:pPr lvl="1">
              <a:spcBef>
                <a:spcPts val="400"/>
              </a:spcBef>
              <a:defRPr/>
            </a:pPr>
            <a:r>
              <a:rPr lang="en-US" sz="2400" dirty="0" smtClean="0">
                <a:solidFill>
                  <a:srgbClr val="333333"/>
                </a:solidFill>
                <a:latin typeface="Consolas" pitchFamily="49" charset="0"/>
              </a:rPr>
              <a:t>main()</a:t>
            </a:r>
          </a:p>
          <a:p>
            <a:pPr>
              <a:spcBef>
                <a:spcPts val="400"/>
              </a:spcBef>
              <a:defRPr/>
            </a:pPr>
            <a:r>
              <a:rPr lang="en-US" sz="2800" dirty="0" smtClean="0">
                <a:solidFill>
                  <a:srgbClr val="333333"/>
                </a:solidFill>
                <a:latin typeface="+mj-lt"/>
              </a:rPr>
              <a:t>They have:</a:t>
            </a:r>
          </a:p>
          <a:p>
            <a:pPr lvl="1">
              <a:spcBef>
                <a:spcPts val="400"/>
              </a:spcBef>
              <a:defRPr/>
            </a:pPr>
            <a:r>
              <a:rPr lang="en-US" sz="2400" dirty="0" smtClean="0"/>
              <a:t>May have a capitalized name and a dot (.) before them</a:t>
            </a:r>
          </a:p>
          <a:p>
            <a:pPr lvl="1">
              <a:spcBef>
                <a:spcPts val="400"/>
              </a:spcBef>
              <a:defRPr/>
            </a:pPr>
            <a:r>
              <a:rPr lang="en-US" sz="2400" dirty="0" smtClean="0"/>
              <a:t>A method name</a:t>
            </a:r>
          </a:p>
          <a:p>
            <a:pPr lvl="2">
              <a:spcBef>
                <a:spcPts val="400"/>
              </a:spcBef>
              <a:defRPr/>
            </a:pPr>
            <a:r>
              <a:rPr lang="en-US" sz="2000" dirty="0" smtClean="0"/>
              <a:t>Follow the same rules as variable names, </a:t>
            </a:r>
            <a:r>
              <a:rPr lang="en-US" sz="2000" dirty="0" err="1" smtClean="0"/>
              <a:t>camelHump</a:t>
            </a:r>
            <a:r>
              <a:rPr lang="en-US" sz="2000" dirty="0" smtClean="0"/>
              <a:t> style</a:t>
            </a:r>
          </a:p>
          <a:p>
            <a:pPr lvl="1">
              <a:spcBef>
                <a:spcPts val="400"/>
              </a:spcBef>
              <a:defRPr/>
            </a:pPr>
            <a:r>
              <a:rPr lang="en-US" sz="2400" dirty="0" smtClean="0">
                <a:solidFill>
                  <a:srgbClr val="333333"/>
                </a:solidFill>
                <a:latin typeface="Consolas" pitchFamily="49" charset="0"/>
                <a:cs typeface="Consolas" pitchFamily="49" charset="0"/>
              </a:rPr>
              <a:t>( ) - </a:t>
            </a:r>
            <a:r>
              <a:rPr lang="en-US" sz="2400" dirty="0" smtClean="0">
                <a:solidFill>
                  <a:srgbClr val="333333"/>
                </a:solidFill>
              </a:rPr>
              <a:t>a set of parenthesis at the end</a:t>
            </a:r>
          </a:p>
          <a:p>
            <a:pPr lvl="2">
              <a:spcBef>
                <a:spcPts val="400"/>
              </a:spcBef>
              <a:defRPr/>
            </a:pPr>
            <a:r>
              <a:rPr lang="en-US" sz="2000" dirty="0" smtClean="0">
                <a:solidFill>
                  <a:srgbClr val="333333"/>
                </a:solidFill>
              </a:rPr>
              <a:t>A place to provide the method input information</a:t>
            </a:r>
          </a:p>
          <a:p>
            <a:pPr lvl="1">
              <a:spcBef>
                <a:spcPts val="400"/>
              </a:spcBef>
              <a:buFont typeface="Wingdings" pitchFamily="2" charset="2"/>
              <a:buNone/>
              <a:defRPr/>
            </a:pPr>
            <a:endParaRPr lang="en-US" dirty="0" smtClean="0"/>
          </a:p>
          <a:p>
            <a:pPr>
              <a:spcBef>
                <a:spcPts val="400"/>
              </a:spcBef>
              <a:buFont typeface="Wingdings" pitchFamily="2" charset="2"/>
              <a:buNone/>
              <a:defRPr/>
            </a:pPr>
            <a:endParaRPr lang="en-US" sz="2800" dirty="0" smtClean="0"/>
          </a:p>
          <a:p>
            <a:pPr>
              <a:spcBef>
                <a:spcPts val="400"/>
              </a:spcBef>
              <a:buFont typeface="Wingdings" pitchFamily="2" charset="2"/>
              <a:buNone/>
              <a:defRPr/>
            </a:pPr>
            <a:endParaRPr lang="en-US" sz="2800" dirty="0" smtClean="0"/>
          </a:p>
        </p:txBody>
      </p:sp>
      <p:sp>
        <p:nvSpPr>
          <p:cNvPr id="2" name="Slide Number Placeholder 1"/>
          <p:cNvSpPr>
            <a:spLocks noGrp="1"/>
          </p:cNvSpPr>
          <p:nvPr>
            <p:ph type="sldNum" sz="quarter" idx="12"/>
          </p:nvPr>
        </p:nvSpPr>
        <p:spPr/>
        <p:txBody>
          <a:bodyPr/>
          <a:lstStyle/>
          <a:p>
            <a:fld id="{916FD4D9-3B1C-4063-B5E1-6D4E89198487}" type="slidenum">
              <a:rPr lang="en-US" smtClean="0"/>
              <a:t>5</a:t>
            </a:fld>
            <a:endParaRPr lang="en-US"/>
          </a:p>
        </p:txBody>
      </p:sp>
    </p:spTree>
    <p:extLst>
      <p:ext uri="{BB962C8B-B14F-4D97-AF65-F5344CB8AC3E}">
        <p14:creationId xmlns:p14="http://schemas.microsoft.com/office/powerpoint/2010/main" val="3971354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en-US" sz="3600" smtClean="0">
                <a:ea typeface="ＭＳ Ｐゴシック" pitchFamily="34" charset="-128"/>
              </a:rPr>
              <a:t>Flowchart of Calling a Method</a:t>
            </a:r>
          </a:p>
        </p:txBody>
      </p:sp>
      <p:sp>
        <p:nvSpPr>
          <p:cNvPr id="16386" name="Content Placeholder 7"/>
          <p:cNvSpPr>
            <a:spLocks noGrp="1"/>
          </p:cNvSpPr>
          <p:nvPr>
            <p:ph idx="1"/>
          </p:nvPr>
        </p:nvSpPr>
        <p:spPr>
          <a:xfrm>
            <a:off x="4800600" y="2819400"/>
            <a:ext cx="3962400" cy="3276600"/>
          </a:xfrm>
        </p:spPr>
        <p:txBody>
          <a:bodyPr>
            <a:normAutofit fontScale="92500"/>
          </a:bodyPr>
          <a:lstStyle/>
          <a:p>
            <a:r>
              <a:rPr lang="en-US" altLang="en-US" sz="2400" smtClean="0">
                <a:ea typeface="ＭＳ Ｐゴシック" pitchFamily="34" charset="-128"/>
              </a:rPr>
              <a:t>One method </a:t>
            </a:r>
            <a:r>
              <a:rPr lang="ja-JP" altLang="en-US" sz="2400" smtClean="0">
                <a:ea typeface="ＭＳ Ｐゴシック" pitchFamily="34" charset="-128"/>
              </a:rPr>
              <a:t>‘</a:t>
            </a:r>
            <a:r>
              <a:rPr lang="en-US" altLang="ja-JP" sz="2400" smtClean="0">
                <a:ea typeface="ＭＳ Ｐゴシック" pitchFamily="34" charset="-128"/>
              </a:rPr>
              <a:t>calls</a:t>
            </a:r>
            <a:r>
              <a:rPr lang="ja-JP" altLang="en-US" sz="2400" smtClean="0">
                <a:ea typeface="ＭＳ Ｐゴシック" pitchFamily="34" charset="-128"/>
              </a:rPr>
              <a:t>’</a:t>
            </a:r>
            <a:r>
              <a:rPr lang="en-US" altLang="ja-JP" sz="2400" smtClean="0">
                <a:ea typeface="ＭＳ Ｐゴシック" pitchFamily="34" charset="-128"/>
              </a:rPr>
              <a:t> another</a:t>
            </a:r>
          </a:p>
          <a:p>
            <a:pPr lvl="1"/>
            <a:r>
              <a:rPr lang="en-US" altLang="en-US" sz="2000" smtClean="0">
                <a:ea typeface="ＭＳ Ｐゴシック" pitchFamily="34" charset="-128"/>
              </a:rPr>
              <a:t>main calls </a:t>
            </a:r>
            <a:r>
              <a:rPr lang="en-US" altLang="en-US" sz="2000" smtClean="0">
                <a:solidFill>
                  <a:srgbClr val="0033CC"/>
                </a:solidFill>
                <a:latin typeface="Consolas" pitchFamily="49" charset="0"/>
                <a:ea typeface="ＭＳ Ｐゴシック" pitchFamily="34" charset="-128"/>
              </a:rPr>
              <a:t>Math.pow</a:t>
            </a:r>
            <a:r>
              <a:rPr lang="en-US" altLang="en-US" sz="2000" smtClean="0">
                <a:ea typeface="ＭＳ Ｐゴシック" pitchFamily="34" charset="-128"/>
              </a:rPr>
              <a:t>()</a:t>
            </a:r>
          </a:p>
          <a:p>
            <a:pPr lvl="1"/>
            <a:r>
              <a:rPr lang="en-US" altLang="en-US" sz="2000" smtClean="0">
                <a:ea typeface="ＭＳ Ｐゴシック" pitchFamily="34" charset="-128"/>
              </a:rPr>
              <a:t>Passes two arguments</a:t>
            </a:r>
          </a:p>
          <a:p>
            <a:pPr lvl="2"/>
            <a:r>
              <a:rPr lang="en-US" altLang="en-US" sz="1800" smtClean="0">
                <a:ea typeface="ＭＳ Ｐゴシック" pitchFamily="34" charset="-128"/>
              </a:rPr>
              <a:t>2 and 3</a:t>
            </a:r>
          </a:p>
          <a:p>
            <a:pPr lvl="1"/>
            <a:r>
              <a:rPr lang="en-US" altLang="en-US" sz="2000" smtClean="0">
                <a:solidFill>
                  <a:srgbClr val="0033CC"/>
                </a:solidFill>
                <a:latin typeface="Consolas" pitchFamily="49" charset="0"/>
                <a:ea typeface="ＭＳ Ｐゴシック" pitchFamily="34" charset="-128"/>
              </a:rPr>
              <a:t>Math.pow</a:t>
            </a:r>
            <a:r>
              <a:rPr lang="en-US" altLang="en-US" sz="2000" smtClean="0">
                <a:ea typeface="ＭＳ Ｐゴシック" pitchFamily="34" charset="-128"/>
              </a:rPr>
              <a:t> starts</a:t>
            </a:r>
          </a:p>
          <a:p>
            <a:pPr lvl="2"/>
            <a:r>
              <a:rPr lang="en-US" altLang="en-US" sz="1800" smtClean="0">
                <a:ea typeface="ＭＳ Ｐゴシック" pitchFamily="34" charset="-128"/>
              </a:rPr>
              <a:t>Uses variables (2, 3)</a:t>
            </a:r>
          </a:p>
          <a:p>
            <a:pPr lvl="2"/>
            <a:r>
              <a:rPr lang="en-US" altLang="en-US" sz="1800" smtClean="0">
                <a:ea typeface="ＭＳ Ｐゴシック" pitchFamily="34" charset="-128"/>
              </a:rPr>
              <a:t>Does its job</a:t>
            </a:r>
          </a:p>
          <a:p>
            <a:pPr lvl="2"/>
            <a:r>
              <a:rPr lang="en-US" altLang="en-US" sz="1800" smtClean="0">
                <a:ea typeface="ＭＳ Ｐゴシック" pitchFamily="34" charset="-128"/>
              </a:rPr>
              <a:t>Returns the answer</a:t>
            </a:r>
          </a:p>
          <a:p>
            <a:pPr lvl="1"/>
            <a:r>
              <a:rPr lang="en-US" altLang="en-US" sz="2000" smtClean="0">
                <a:ea typeface="ＭＳ Ｐゴシック" pitchFamily="34" charset="-128"/>
              </a:rPr>
              <a:t>main uses result</a:t>
            </a:r>
          </a:p>
          <a:p>
            <a:pPr lvl="1"/>
            <a:endParaRPr lang="en-US" altLang="en-US" sz="1800" smtClean="0">
              <a:ea typeface="ＭＳ Ｐゴシック" pitchFamily="34" charset="-128"/>
            </a:endParaRPr>
          </a:p>
        </p:txBody>
      </p:sp>
      <p:pic>
        <p:nvPicPr>
          <p:cNvPr id="1638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41163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p:cNvSpPr>
          <p:nvPr/>
        </p:nvSpPr>
        <p:spPr bwMode="auto">
          <a:xfrm>
            <a:off x="3657600" y="1143000"/>
            <a:ext cx="51054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void main(String[] args)</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double result = </a:t>
            </a:r>
            <a:r>
              <a:rPr lang="en-US" kern="0" dirty="0">
                <a:solidFill>
                  <a:srgbClr val="0033CC"/>
                </a:solidFill>
                <a:latin typeface="Consolas" pitchFamily="49" charset="0"/>
              </a:rPr>
              <a:t>Math.pow</a:t>
            </a:r>
            <a:r>
              <a:rPr lang="en-US" kern="0" dirty="0">
                <a:latin typeface="Consolas" pitchFamily="49" charset="0"/>
              </a:rPr>
              <a:t>(2, 3);</a:t>
            </a:r>
          </a:p>
          <a:p>
            <a:pPr marL="342900" indent="-342900" eaLnBrk="0" hangingPunct="0">
              <a:buClr>
                <a:srgbClr val="835E01"/>
              </a:buClr>
              <a:buSzPct val="60000"/>
              <a:buFont typeface="Wingdings" pitchFamily="2" charset="2"/>
              <a:buNone/>
              <a:defRPr/>
            </a:pPr>
            <a:r>
              <a:rPr lang="en-US" kern="0" dirty="0">
                <a:latin typeface="Consolas" pitchFamily="49" charset="0"/>
              </a:rPr>
              <a:t>  . . .</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b="1" kern="0" dirty="0">
              <a:latin typeface="Consolas" pitchFamily="49" charset="0"/>
            </a:endParaRPr>
          </a:p>
        </p:txBody>
      </p:sp>
      <p:sp>
        <p:nvSpPr>
          <p:cNvPr id="2" name="Slide Number Placeholder 1"/>
          <p:cNvSpPr>
            <a:spLocks noGrp="1"/>
          </p:cNvSpPr>
          <p:nvPr>
            <p:ph type="sldNum" sz="quarter" idx="12"/>
          </p:nvPr>
        </p:nvSpPr>
        <p:spPr/>
        <p:txBody>
          <a:bodyPr/>
          <a:lstStyle/>
          <a:p>
            <a:fld id="{916FD4D9-3B1C-4063-B5E1-6D4E89198487}" type="slidenum">
              <a:rPr lang="en-US" smtClean="0"/>
              <a:t>6</a:t>
            </a:fld>
            <a:endParaRPr lang="en-US"/>
          </a:p>
        </p:txBody>
      </p:sp>
    </p:spTree>
    <p:extLst>
      <p:ext uri="{BB962C8B-B14F-4D97-AF65-F5344CB8AC3E}">
        <p14:creationId xmlns:p14="http://schemas.microsoft.com/office/powerpoint/2010/main" val="1413877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tLang="en-US" sz="3600" smtClean="0">
                <a:ea typeface="ＭＳ Ｐゴシック" pitchFamily="34" charset="-128"/>
              </a:rPr>
              <a:t>Arguments and Return Values</a:t>
            </a:r>
          </a:p>
        </p:txBody>
      </p:sp>
      <p:sp>
        <p:nvSpPr>
          <p:cNvPr id="10" name="Content Placeholder 2"/>
          <p:cNvSpPr txBox="1">
            <a:spLocks/>
          </p:cNvSpPr>
          <p:nvPr/>
        </p:nvSpPr>
        <p:spPr bwMode="auto">
          <a:xfrm>
            <a:off x="533400" y="1066800"/>
            <a:ext cx="57150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latin typeface="Consolas" pitchFamily="49" charset="0"/>
              </a:rPr>
              <a:t>public static void main(String[] args)</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  double result = </a:t>
            </a:r>
            <a:r>
              <a:rPr lang="en-US" sz="2000" kern="0" dirty="0" err="1">
                <a:solidFill>
                  <a:srgbClr val="0033CC"/>
                </a:solidFill>
                <a:latin typeface="Consolas" pitchFamily="49" charset="0"/>
              </a:rPr>
              <a:t>Math.pow</a:t>
            </a:r>
            <a:r>
              <a:rPr lang="en-US" sz="2000" kern="0" dirty="0">
                <a:latin typeface="Consolas" pitchFamily="49" charset="0"/>
              </a:rPr>
              <a:t>(2,3);</a:t>
            </a:r>
          </a:p>
          <a:p>
            <a:pPr marL="342900" indent="-342900" eaLnBrk="0" hangingPunct="0">
              <a:buClr>
                <a:srgbClr val="835E01"/>
              </a:buClr>
              <a:buSzPct val="60000"/>
              <a:buFont typeface="Wingdings" pitchFamily="2" charset="2"/>
              <a:buNone/>
              <a:defRPr/>
            </a:pPr>
            <a:r>
              <a:rPr lang="en-US" sz="2000" kern="0" dirty="0">
                <a:latin typeface="Consolas" pitchFamily="49" charset="0"/>
              </a:rPr>
              <a:t>  . . .</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endParaRPr lang="en-US" sz="2000" b="1" kern="0" dirty="0">
              <a:latin typeface="Consolas" pitchFamily="49" charset="0"/>
            </a:endParaRPr>
          </a:p>
        </p:txBody>
      </p:sp>
      <p:sp>
        <p:nvSpPr>
          <p:cNvPr id="17411" name="Content Placeholder 7"/>
          <p:cNvSpPr>
            <a:spLocks noGrp="1"/>
          </p:cNvSpPr>
          <p:nvPr>
            <p:ph idx="1"/>
          </p:nvPr>
        </p:nvSpPr>
        <p:spPr>
          <a:xfrm>
            <a:off x="304800" y="5029200"/>
            <a:ext cx="8839200" cy="838200"/>
          </a:xfrm>
        </p:spPr>
        <p:txBody>
          <a:bodyPr>
            <a:normAutofit fontScale="70000" lnSpcReduction="20000"/>
          </a:bodyPr>
          <a:lstStyle/>
          <a:p>
            <a:r>
              <a:rPr lang="en-US" altLang="en-US" sz="2400" smtClean="0">
                <a:latin typeface="Consolas" pitchFamily="49" charset="0"/>
                <a:ea typeface="ＭＳ Ｐゴシック" pitchFamily="34" charset="-128"/>
                <a:cs typeface="Consolas" pitchFamily="49" charset="0"/>
              </a:rPr>
              <a:t>main</a:t>
            </a:r>
            <a:r>
              <a:rPr lang="en-US" altLang="en-US" sz="2400" smtClean="0">
                <a:ea typeface="ＭＳ Ｐゴシック" pitchFamily="34" charset="-128"/>
              </a:rPr>
              <a:t> </a:t>
            </a:r>
            <a:r>
              <a:rPr lang="ja-JP" altLang="en-US" sz="2400" smtClean="0">
                <a:ea typeface="ＭＳ Ｐゴシック" pitchFamily="34" charset="-128"/>
              </a:rPr>
              <a:t>‘</a:t>
            </a:r>
            <a:r>
              <a:rPr lang="en-US" altLang="ja-JP" sz="2400" smtClean="0">
                <a:ea typeface="ＭＳ Ｐゴシック" pitchFamily="34" charset="-128"/>
              </a:rPr>
              <a:t>passes</a:t>
            </a:r>
            <a:r>
              <a:rPr lang="ja-JP" altLang="en-US" sz="2400" smtClean="0">
                <a:ea typeface="ＭＳ Ｐゴシック" pitchFamily="34" charset="-128"/>
              </a:rPr>
              <a:t>’</a:t>
            </a:r>
            <a:r>
              <a:rPr lang="en-US" altLang="ja-JP" sz="2400" smtClean="0">
                <a:ea typeface="ＭＳ Ｐゴシック" pitchFamily="34" charset="-128"/>
              </a:rPr>
              <a:t> two arguments </a:t>
            </a:r>
            <a:r>
              <a:rPr lang="en-US" altLang="ja-JP" sz="2400" smtClean="0">
                <a:solidFill>
                  <a:srgbClr val="333333"/>
                </a:solidFill>
                <a:ea typeface="ＭＳ Ｐゴシック" pitchFamily="34" charset="-128"/>
                <a:cs typeface="Consolas" pitchFamily="49" charset="0"/>
              </a:rPr>
              <a:t>(2 and 3) </a:t>
            </a:r>
            <a:r>
              <a:rPr lang="en-US" altLang="ja-JP" sz="2400" smtClean="0">
                <a:ea typeface="ＭＳ Ｐゴシック" pitchFamily="34" charset="-128"/>
              </a:rPr>
              <a:t>to </a:t>
            </a:r>
            <a:r>
              <a:rPr lang="en-US" altLang="ja-JP" sz="2400" smtClean="0">
                <a:solidFill>
                  <a:srgbClr val="0033CC"/>
                </a:solidFill>
                <a:latin typeface="Consolas" pitchFamily="49" charset="0"/>
                <a:ea typeface="ＭＳ Ｐゴシック" pitchFamily="34" charset="-128"/>
                <a:cs typeface="Consolas" pitchFamily="49" charset="0"/>
              </a:rPr>
              <a:t>Math.pow </a:t>
            </a:r>
          </a:p>
          <a:p>
            <a:r>
              <a:rPr lang="en-US" altLang="en-US" sz="2400" smtClean="0">
                <a:solidFill>
                  <a:srgbClr val="0033CC"/>
                </a:solidFill>
                <a:latin typeface="Consolas" pitchFamily="49" charset="0"/>
                <a:ea typeface="ＭＳ Ｐゴシック" pitchFamily="34" charset="-128"/>
              </a:rPr>
              <a:t>Math.pow</a:t>
            </a:r>
            <a:r>
              <a:rPr lang="en-US" altLang="en-US" sz="2400" smtClean="0">
                <a:ea typeface="ＭＳ Ｐゴシック" pitchFamily="34" charset="-128"/>
              </a:rPr>
              <a:t> calculates and returns a value of 8 to </a:t>
            </a:r>
            <a:r>
              <a:rPr lang="en-US" altLang="en-US" sz="2400" smtClean="0">
                <a:latin typeface="Consolas" pitchFamily="49" charset="0"/>
                <a:ea typeface="ＭＳ Ｐゴシック" pitchFamily="34" charset="-128"/>
                <a:cs typeface="Consolas" pitchFamily="49" charset="0"/>
              </a:rPr>
              <a:t>main</a:t>
            </a:r>
          </a:p>
          <a:p>
            <a:r>
              <a:rPr lang="en-US" altLang="en-US" sz="2400" smtClean="0">
                <a:latin typeface="Consolas" pitchFamily="49" charset="0"/>
                <a:ea typeface="ＭＳ Ｐゴシック" pitchFamily="34" charset="-128"/>
                <a:cs typeface="Consolas" pitchFamily="49" charset="0"/>
              </a:rPr>
              <a:t>main</a:t>
            </a:r>
            <a:r>
              <a:rPr lang="en-US" altLang="en-US" sz="2400" smtClean="0">
                <a:ea typeface="ＭＳ Ｐゴシック" pitchFamily="34" charset="-128"/>
              </a:rPr>
              <a:t> stores the return value to variable </a:t>
            </a:r>
            <a:r>
              <a:rPr lang="ja-JP" altLang="en-US" sz="2400" smtClean="0">
                <a:ea typeface="ＭＳ Ｐゴシック" pitchFamily="34" charset="-128"/>
              </a:rPr>
              <a:t>‘</a:t>
            </a:r>
            <a:r>
              <a:rPr lang="en-US" altLang="ja-JP" sz="2400" smtClean="0">
                <a:ea typeface="ＭＳ Ｐゴシック" pitchFamily="34" charset="-128"/>
              </a:rPr>
              <a:t>result</a:t>
            </a:r>
            <a:r>
              <a:rPr lang="ja-JP" altLang="en-US" sz="2400" smtClean="0">
                <a:ea typeface="ＭＳ Ｐゴシック" pitchFamily="34" charset="-128"/>
              </a:rPr>
              <a:t>’</a:t>
            </a:r>
            <a:endParaRPr lang="en-US" altLang="en-US" sz="2000" smtClean="0">
              <a:ea typeface="ＭＳ Ｐゴシック" pitchFamily="34" charset="-128"/>
            </a:endParaRPr>
          </a:p>
        </p:txBody>
      </p:sp>
      <p:pic>
        <p:nvPicPr>
          <p:cNvPr id="163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524000"/>
            <a:ext cx="3443288"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Slide Number Placeholder 1"/>
          <p:cNvSpPr>
            <a:spLocks noGrp="1"/>
          </p:cNvSpPr>
          <p:nvPr>
            <p:ph type="sldNum" sz="quarter" idx="12"/>
          </p:nvPr>
        </p:nvSpPr>
        <p:spPr/>
        <p:txBody>
          <a:bodyPr/>
          <a:lstStyle/>
          <a:p>
            <a:fld id="{916FD4D9-3B1C-4063-B5E1-6D4E89198487}" type="slidenum">
              <a:rPr lang="en-US" smtClean="0"/>
              <a:t>7</a:t>
            </a:fld>
            <a:endParaRPr lang="en-US"/>
          </a:p>
        </p:txBody>
      </p:sp>
    </p:spTree>
    <p:extLst>
      <p:ext uri="{BB962C8B-B14F-4D97-AF65-F5344CB8AC3E}">
        <p14:creationId xmlns:p14="http://schemas.microsoft.com/office/powerpoint/2010/main" val="511721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6"/>
          <p:cNvSpPr>
            <a:spLocks noGrp="1"/>
          </p:cNvSpPr>
          <p:nvPr>
            <p:ph type="title"/>
          </p:nvPr>
        </p:nvSpPr>
        <p:spPr/>
        <p:txBody>
          <a:bodyPr/>
          <a:lstStyle/>
          <a:p>
            <a:r>
              <a:rPr lang="en-US" altLang="en-US" smtClean="0">
                <a:ea typeface="ＭＳ Ｐゴシック" pitchFamily="34" charset="-128"/>
              </a:rPr>
              <a:t>Black Box Analogy</a:t>
            </a:r>
          </a:p>
        </p:txBody>
      </p:sp>
      <p:pic>
        <p:nvPicPr>
          <p:cNvPr id="184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237013"/>
            <a:ext cx="285908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Content Placeholder 7"/>
          <p:cNvSpPr>
            <a:spLocks noGrp="1"/>
          </p:cNvSpPr>
          <p:nvPr>
            <p:ph idx="1"/>
          </p:nvPr>
        </p:nvSpPr>
        <p:spPr>
          <a:xfrm>
            <a:off x="304800" y="2087087"/>
            <a:ext cx="8001000" cy="4008913"/>
          </a:xfrm>
        </p:spPr>
        <p:txBody>
          <a:bodyPr>
            <a:normAutofit/>
          </a:bodyPr>
          <a:lstStyle/>
          <a:p>
            <a:r>
              <a:rPr lang="en-US" altLang="en-US" sz="2800" dirty="0" smtClean="0">
                <a:ea typeface="ＭＳ Ｐゴシック" pitchFamily="34" charset="-128"/>
              </a:rPr>
              <a:t>A thermostat is a </a:t>
            </a:r>
            <a:r>
              <a:rPr lang="ja-JP" altLang="en-US" sz="2800" dirty="0" smtClean="0">
                <a:ea typeface="ＭＳ Ｐゴシック" pitchFamily="34" charset="-128"/>
              </a:rPr>
              <a:t>‘</a:t>
            </a:r>
            <a:r>
              <a:rPr lang="en-US" altLang="ja-JP" sz="2800" dirty="0" smtClean="0">
                <a:ea typeface="ＭＳ Ｐゴシック" pitchFamily="34" charset="-128"/>
              </a:rPr>
              <a:t>black box</a:t>
            </a:r>
            <a:r>
              <a:rPr lang="ja-JP" altLang="en-US" sz="2800" dirty="0" smtClean="0">
                <a:ea typeface="ＭＳ Ｐゴシック" pitchFamily="34" charset="-128"/>
              </a:rPr>
              <a:t>’</a:t>
            </a:r>
            <a:endParaRPr lang="en-US" altLang="ja-JP" sz="2800" dirty="0" smtClean="0">
              <a:ea typeface="ＭＳ Ｐゴシック" pitchFamily="34" charset="-128"/>
            </a:endParaRPr>
          </a:p>
          <a:p>
            <a:pPr lvl="1"/>
            <a:r>
              <a:rPr lang="en-US" altLang="en-US" sz="2400" dirty="0" smtClean="0">
                <a:ea typeface="ＭＳ Ｐゴシック" pitchFamily="34" charset="-128"/>
              </a:rPr>
              <a:t>Set a desired temperature</a:t>
            </a:r>
          </a:p>
          <a:p>
            <a:pPr lvl="1"/>
            <a:r>
              <a:rPr lang="en-US" altLang="en-US" sz="2400" dirty="0" smtClean="0">
                <a:ea typeface="ＭＳ Ｐゴシック" pitchFamily="34" charset="-128"/>
              </a:rPr>
              <a:t>Turns on heater/AC as required</a:t>
            </a:r>
          </a:p>
          <a:p>
            <a:pPr lvl="1"/>
            <a:r>
              <a:rPr lang="en-US" altLang="en-US" sz="2400" dirty="0" smtClean="0">
                <a:ea typeface="ＭＳ Ｐゴシック" pitchFamily="34" charset="-128"/>
              </a:rPr>
              <a:t>You don</a:t>
            </a:r>
            <a:r>
              <a:rPr lang="ja-JP" altLang="en-US" sz="2400" dirty="0" smtClean="0">
                <a:ea typeface="ＭＳ Ｐゴシック" pitchFamily="34" charset="-128"/>
              </a:rPr>
              <a:t>’</a:t>
            </a:r>
            <a:r>
              <a:rPr lang="en-US" altLang="ja-JP" sz="2400" dirty="0" smtClean="0">
                <a:ea typeface="ＭＳ Ｐゴシック" pitchFamily="34" charset="-128"/>
              </a:rPr>
              <a:t>t have to know how it really works!</a:t>
            </a:r>
          </a:p>
          <a:p>
            <a:pPr lvl="2"/>
            <a:r>
              <a:rPr lang="en-US" altLang="en-US" sz="2000" dirty="0" smtClean="0">
                <a:ea typeface="ＭＳ Ｐゴシック" pitchFamily="34" charset="-128"/>
              </a:rPr>
              <a:t>How does it know the current temp?</a:t>
            </a:r>
          </a:p>
          <a:p>
            <a:pPr lvl="2"/>
            <a:r>
              <a:rPr lang="en-US" altLang="en-US" sz="2000" dirty="0" smtClean="0">
                <a:ea typeface="ＭＳ Ｐゴシック" pitchFamily="34" charset="-128"/>
              </a:rPr>
              <a:t>What signals/commands does it send to the heater or A/C?</a:t>
            </a:r>
          </a:p>
          <a:p>
            <a:r>
              <a:rPr lang="en-US" altLang="en-US" sz="2800" dirty="0" smtClean="0">
                <a:ea typeface="ＭＳ Ｐゴシック" pitchFamily="34" charset="-128"/>
              </a:rPr>
              <a:t>Use methods like </a:t>
            </a:r>
            <a:r>
              <a:rPr lang="ja-JP" altLang="en-US" sz="2800" dirty="0" smtClean="0">
                <a:ea typeface="ＭＳ Ｐゴシック" pitchFamily="34" charset="-128"/>
              </a:rPr>
              <a:t>‘</a:t>
            </a:r>
            <a:r>
              <a:rPr lang="en-US" altLang="ja-JP" sz="2800" dirty="0" smtClean="0">
                <a:ea typeface="ＭＳ Ｐゴシック" pitchFamily="34" charset="-128"/>
              </a:rPr>
              <a:t>black boxes</a:t>
            </a:r>
            <a:r>
              <a:rPr lang="ja-JP" altLang="en-US" sz="2800" dirty="0" smtClean="0">
                <a:ea typeface="ＭＳ Ｐゴシック" pitchFamily="34" charset="-128"/>
              </a:rPr>
              <a:t>’</a:t>
            </a:r>
            <a:endParaRPr lang="en-US" altLang="ja-JP" sz="2800" dirty="0" smtClean="0">
              <a:ea typeface="ＭＳ Ｐゴシック" pitchFamily="34" charset="-128"/>
            </a:endParaRPr>
          </a:p>
          <a:p>
            <a:pPr lvl="1"/>
            <a:r>
              <a:rPr lang="en-US" altLang="en-US" sz="2400" dirty="0" smtClean="0">
                <a:ea typeface="ＭＳ Ｐゴシック" pitchFamily="34" charset="-128"/>
              </a:rPr>
              <a:t>Pass the method what it needs to do its job</a:t>
            </a:r>
          </a:p>
          <a:p>
            <a:pPr lvl="1"/>
            <a:r>
              <a:rPr lang="en-US" altLang="en-US" sz="2400" dirty="0" smtClean="0">
                <a:ea typeface="ＭＳ Ｐゴシック" pitchFamily="34" charset="-128"/>
              </a:rPr>
              <a:t>Receive the answer</a:t>
            </a:r>
          </a:p>
        </p:txBody>
      </p:sp>
      <p:sp>
        <p:nvSpPr>
          <p:cNvPr id="2" name="Slide Number Placeholder 1"/>
          <p:cNvSpPr>
            <a:spLocks noGrp="1"/>
          </p:cNvSpPr>
          <p:nvPr>
            <p:ph type="sldNum" sz="quarter" idx="12"/>
          </p:nvPr>
        </p:nvSpPr>
        <p:spPr/>
        <p:txBody>
          <a:bodyPr/>
          <a:lstStyle/>
          <a:p>
            <a:fld id="{916FD4D9-3B1C-4063-B5E1-6D4E89198487}" type="slidenum">
              <a:rPr lang="en-US" smtClean="0"/>
              <a:t>8</a:t>
            </a:fld>
            <a:endParaRPr lang="en-US"/>
          </a:p>
        </p:txBody>
      </p:sp>
    </p:spTree>
    <p:extLst>
      <p:ext uri="{BB962C8B-B14F-4D97-AF65-F5344CB8AC3E}">
        <p14:creationId xmlns:p14="http://schemas.microsoft.com/office/powerpoint/2010/main" val="2902662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363663"/>
            <a:ext cx="1905000"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8" name="Title 1"/>
          <p:cNvSpPr>
            <a:spLocks noGrp="1"/>
          </p:cNvSpPr>
          <p:nvPr>
            <p:ph type="title"/>
          </p:nvPr>
        </p:nvSpPr>
        <p:spPr/>
        <p:txBody>
          <a:bodyPr/>
          <a:lstStyle/>
          <a:p>
            <a:r>
              <a:rPr lang="en-US" altLang="en-US" smtClean="0">
                <a:ea typeface="ＭＳ Ｐゴシック" pitchFamily="34" charset="-128"/>
              </a:rPr>
              <a:t>5.2 Implementing Methods</a:t>
            </a:r>
          </a:p>
        </p:txBody>
      </p:sp>
      <p:sp>
        <p:nvSpPr>
          <p:cNvPr id="18436" name="Content Placeholder 6"/>
          <p:cNvSpPr>
            <a:spLocks noGrp="1"/>
          </p:cNvSpPr>
          <p:nvPr>
            <p:ph idx="1"/>
          </p:nvPr>
        </p:nvSpPr>
        <p:spPr>
          <a:xfrm>
            <a:off x="228600" y="1066800"/>
            <a:ext cx="8686800" cy="5105400"/>
          </a:xfrm>
        </p:spPr>
        <p:txBody>
          <a:bodyPr/>
          <a:lstStyle/>
          <a:p>
            <a:pPr>
              <a:spcBef>
                <a:spcPts val="200"/>
              </a:spcBef>
              <a:defRPr/>
            </a:pPr>
            <a:r>
              <a:rPr lang="en-US" sz="2800" dirty="0" smtClean="0"/>
              <a:t>A method to calculate the volume of a cube</a:t>
            </a:r>
          </a:p>
          <a:p>
            <a:pPr lvl="1">
              <a:spcBef>
                <a:spcPts val="200"/>
              </a:spcBef>
              <a:defRPr/>
            </a:pPr>
            <a:r>
              <a:rPr lang="en-US" sz="2400" dirty="0" smtClean="0"/>
              <a:t>What does it need to do its job?</a:t>
            </a:r>
          </a:p>
          <a:p>
            <a:pPr lvl="1">
              <a:spcBef>
                <a:spcPts val="200"/>
              </a:spcBef>
              <a:defRPr/>
            </a:pPr>
            <a:r>
              <a:rPr lang="en-US" sz="2400" dirty="0" smtClean="0"/>
              <a:t>What does it answer with?</a:t>
            </a:r>
          </a:p>
          <a:p>
            <a:pPr>
              <a:spcBef>
                <a:spcPts val="200"/>
              </a:spcBef>
              <a:defRPr/>
            </a:pPr>
            <a:r>
              <a:rPr lang="en-US" sz="2800" dirty="0" smtClean="0"/>
              <a:t>When writing this method:</a:t>
            </a:r>
          </a:p>
          <a:p>
            <a:pPr lvl="1">
              <a:spcBef>
                <a:spcPts val="200"/>
              </a:spcBef>
              <a:defRPr/>
            </a:pPr>
            <a:r>
              <a:rPr lang="en-US" sz="2400" dirty="0" smtClean="0"/>
              <a:t>Pick a name for the method (</a:t>
            </a:r>
            <a:r>
              <a:rPr lang="en-US" sz="2400" dirty="0" err="1" smtClean="0">
                <a:solidFill>
                  <a:srgbClr val="0033CC"/>
                </a:solidFill>
                <a:latin typeface="Consolas" pitchFamily="49" charset="0"/>
              </a:rPr>
              <a:t>cubeVolume</a:t>
            </a:r>
            <a:r>
              <a:rPr lang="en-US" sz="2400" dirty="0" smtClean="0"/>
              <a:t>).</a:t>
            </a:r>
          </a:p>
          <a:p>
            <a:pPr lvl="1">
              <a:spcBef>
                <a:spcPts val="200"/>
              </a:spcBef>
              <a:defRPr/>
            </a:pPr>
            <a:r>
              <a:rPr lang="en-US" sz="2400" dirty="0" smtClean="0"/>
              <a:t>Declare a variable for each incoming argument</a:t>
            </a:r>
          </a:p>
          <a:p>
            <a:pPr marL="457200" lvl="1" indent="0">
              <a:spcBef>
                <a:spcPts val="200"/>
              </a:spcBef>
              <a:buFont typeface="Wingdings" pitchFamily="2" charset="2"/>
              <a:buNone/>
              <a:defRPr/>
            </a:pPr>
            <a:r>
              <a:rPr lang="en-US" sz="2400" dirty="0">
                <a:latin typeface="Consolas" pitchFamily="49" charset="0"/>
              </a:rPr>
              <a:t> </a:t>
            </a:r>
            <a:r>
              <a:rPr lang="en-US" sz="2400" dirty="0" smtClean="0">
                <a:latin typeface="Consolas" pitchFamily="49" charset="0"/>
              </a:rPr>
              <a:t> (</a:t>
            </a:r>
            <a:r>
              <a:rPr lang="en-US" sz="2400" dirty="0" smtClean="0">
                <a:solidFill>
                  <a:srgbClr val="7030A0"/>
                </a:solidFill>
                <a:latin typeface="Consolas" pitchFamily="49" charset="0"/>
              </a:rPr>
              <a:t>double </a:t>
            </a:r>
            <a:r>
              <a:rPr lang="en-US" sz="2400" dirty="0" err="1" smtClean="0">
                <a:solidFill>
                  <a:srgbClr val="7030A0"/>
                </a:solidFill>
                <a:latin typeface="Consolas" pitchFamily="49" charset="0"/>
              </a:rPr>
              <a:t>sideLength</a:t>
            </a:r>
            <a:r>
              <a:rPr lang="en-US" sz="2400" dirty="0" smtClean="0">
                <a:latin typeface="Consolas" pitchFamily="49" charset="0"/>
              </a:rPr>
              <a:t>) </a:t>
            </a:r>
            <a:r>
              <a:rPr lang="en-US" sz="2400" dirty="0" smtClean="0"/>
              <a:t>(called parameter variables)</a:t>
            </a:r>
            <a:endParaRPr lang="en-US" sz="2400" dirty="0" smtClean="0">
              <a:latin typeface="Consolas" pitchFamily="49" charset="0"/>
            </a:endParaRPr>
          </a:p>
          <a:p>
            <a:pPr lvl="1">
              <a:spcBef>
                <a:spcPts val="200"/>
              </a:spcBef>
              <a:defRPr/>
            </a:pPr>
            <a:r>
              <a:rPr lang="en-US" sz="2400" dirty="0" smtClean="0"/>
              <a:t>Specify the type of the return value ( </a:t>
            </a:r>
            <a:r>
              <a:rPr lang="en-US" sz="2400" dirty="0" smtClean="0">
                <a:solidFill>
                  <a:srgbClr val="C00000"/>
                </a:solidFill>
                <a:latin typeface="Consolas" pitchFamily="49" charset="0"/>
              </a:rPr>
              <a:t>double</a:t>
            </a:r>
            <a:r>
              <a:rPr lang="en-US" sz="2400" dirty="0" smtClean="0"/>
              <a:t> )</a:t>
            </a:r>
          </a:p>
          <a:p>
            <a:pPr lvl="1">
              <a:spcBef>
                <a:spcPts val="200"/>
              </a:spcBef>
              <a:defRPr/>
            </a:pPr>
            <a:r>
              <a:rPr lang="en-US" sz="2400" dirty="0" smtClean="0"/>
              <a:t>Add modifiers such as </a:t>
            </a:r>
            <a:r>
              <a:rPr lang="en-US" sz="2400" dirty="0" smtClean="0">
                <a:solidFill>
                  <a:srgbClr val="00B050"/>
                </a:solidFill>
                <a:latin typeface="Consolas" pitchFamily="49" charset="0"/>
              </a:rPr>
              <a:t>public static</a:t>
            </a:r>
            <a:r>
              <a:rPr lang="en-US" sz="2400" dirty="0"/>
              <a:t> </a:t>
            </a:r>
            <a:endParaRPr lang="en-US" sz="2400" dirty="0" smtClean="0"/>
          </a:p>
          <a:p>
            <a:pPr lvl="2">
              <a:spcBef>
                <a:spcPts val="200"/>
              </a:spcBef>
              <a:defRPr/>
            </a:pPr>
            <a:r>
              <a:rPr lang="en-US" sz="2000" dirty="0" smtClean="0"/>
              <a:t>(see </a:t>
            </a:r>
            <a:r>
              <a:rPr lang="en-US" sz="2000" dirty="0"/>
              <a:t>Chapter 8)</a:t>
            </a:r>
          </a:p>
          <a:p>
            <a:pPr lvl="1">
              <a:defRPr/>
            </a:pPr>
            <a:endParaRPr lang="en-US" sz="2400" dirty="0" smtClean="0"/>
          </a:p>
        </p:txBody>
      </p:sp>
      <p:sp>
        <p:nvSpPr>
          <p:cNvPr id="19460" name="TextBox 6"/>
          <p:cNvSpPr txBox="1">
            <a:spLocks noChangeArrowheads="1"/>
          </p:cNvSpPr>
          <p:nvPr/>
        </p:nvSpPr>
        <p:spPr bwMode="auto">
          <a:xfrm>
            <a:off x="3657600" y="4795838"/>
            <a:ext cx="5029200" cy="101600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When declaring a method, you provide a </a:t>
            </a:r>
            <a:r>
              <a:rPr lang="en-US" altLang="en-US" sz="2000">
                <a:solidFill>
                  <a:srgbClr val="0033CC"/>
                </a:solidFill>
                <a:cs typeface="Arial" pitchFamily="34" charset="0"/>
              </a:rPr>
              <a:t>name for the method</a:t>
            </a:r>
            <a:r>
              <a:rPr lang="en-US" altLang="en-US" sz="2000">
                <a:cs typeface="Arial" pitchFamily="34" charset="0"/>
              </a:rPr>
              <a:t>, a </a:t>
            </a:r>
            <a:r>
              <a:rPr lang="en-US" altLang="en-US" sz="2000">
                <a:solidFill>
                  <a:srgbClr val="7030A0"/>
                </a:solidFill>
                <a:cs typeface="Arial" pitchFamily="34" charset="0"/>
              </a:rPr>
              <a:t>variable for each argument</a:t>
            </a:r>
            <a:r>
              <a:rPr lang="en-US" altLang="en-US" sz="2000">
                <a:cs typeface="Arial" pitchFamily="34" charset="0"/>
              </a:rPr>
              <a:t>, and a </a:t>
            </a:r>
            <a:r>
              <a:rPr lang="en-US" altLang="en-US" sz="2000">
                <a:solidFill>
                  <a:srgbClr val="C00000"/>
                </a:solidFill>
                <a:cs typeface="Arial" pitchFamily="34" charset="0"/>
              </a:rPr>
              <a:t>type for the result</a:t>
            </a:r>
          </a:p>
        </p:txBody>
      </p:sp>
      <p:sp>
        <p:nvSpPr>
          <p:cNvPr id="10" name="Content Placeholder 2"/>
          <p:cNvSpPr txBox="1">
            <a:spLocks/>
          </p:cNvSpPr>
          <p:nvPr/>
        </p:nvSpPr>
        <p:spPr bwMode="auto">
          <a:xfrm>
            <a:off x="609600" y="5886450"/>
            <a:ext cx="76200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solidFill>
                  <a:srgbClr val="00B050"/>
                </a:solidFill>
                <a:latin typeface="Consolas" pitchFamily="49" charset="0"/>
              </a:rPr>
              <a:t>public static </a:t>
            </a:r>
            <a:r>
              <a:rPr lang="en-US" sz="2000" kern="0" dirty="0">
                <a:solidFill>
                  <a:srgbClr val="C00000"/>
                </a:solidFill>
                <a:latin typeface="Consolas" pitchFamily="49" charset="0"/>
              </a:rPr>
              <a:t>double</a:t>
            </a:r>
            <a:r>
              <a:rPr lang="en-US" sz="2000" kern="0" dirty="0">
                <a:latin typeface="Consolas" pitchFamily="49" charset="0"/>
              </a:rPr>
              <a:t> </a:t>
            </a:r>
            <a:r>
              <a:rPr lang="en-US" sz="2000" kern="0" dirty="0">
                <a:solidFill>
                  <a:srgbClr val="0033CC"/>
                </a:solidFill>
                <a:latin typeface="Consolas" pitchFamily="49" charset="0"/>
              </a:rPr>
              <a:t>cubeVolume</a:t>
            </a:r>
            <a:r>
              <a:rPr lang="en-US" sz="2000" kern="0" dirty="0">
                <a:latin typeface="Consolas" pitchFamily="49" charset="0"/>
              </a:rPr>
              <a:t>(</a:t>
            </a:r>
            <a:r>
              <a:rPr lang="en-US" sz="2000" kern="0" dirty="0">
                <a:solidFill>
                  <a:srgbClr val="7030A0"/>
                </a:solidFill>
                <a:latin typeface="Consolas" pitchFamily="49" charset="0"/>
              </a:rPr>
              <a:t>double sideLength</a:t>
            </a:r>
            <a:r>
              <a:rPr lang="en-US" sz="2000" kern="0" dirty="0">
                <a:latin typeface="Consolas" pitchFamily="49" charset="0"/>
              </a:rPr>
              <a:t>)</a:t>
            </a:r>
            <a:endParaRPr lang="en-US" sz="2000" b="1" kern="0" dirty="0">
              <a:latin typeface="Consolas" pitchFamily="49" charset="0"/>
            </a:endParaRPr>
          </a:p>
        </p:txBody>
      </p:sp>
      <p:sp>
        <p:nvSpPr>
          <p:cNvPr id="2" name="Slide Number Placeholder 1"/>
          <p:cNvSpPr>
            <a:spLocks noGrp="1"/>
          </p:cNvSpPr>
          <p:nvPr>
            <p:ph type="sldNum" sz="quarter" idx="12"/>
          </p:nvPr>
        </p:nvSpPr>
        <p:spPr/>
        <p:txBody>
          <a:bodyPr/>
          <a:lstStyle/>
          <a:p>
            <a:fld id="{916FD4D9-3B1C-4063-B5E1-6D4E89198487}" type="slidenum">
              <a:rPr lang="en-US" smtClean="0"/>
              <a:t>9</a:t>
            </a:fld>
            <a:endParaRPr lang="en-US"/>
          </a:p>
        </p:txBody>
      </p:sp>
    </p:spTree>
    <p:extLst>
      <p:ext uri="{BB962C8B-B14F-4D97-AF65-F5344CB8AC3E}">
        <p14:creationId xmlns:p14="http://schemas.microsoft.com/office/powerpoint/2010/main" val="3194089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2571</Words>
  <Application>Microsoft Office PowerPoint</Application>
  <PresentationFormat>On-screen Show (4:3)</PresentationFormat>
  <Paragraphs>475</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Chapter Goals</vt:lpstr>
      <vt:lpstr>Contents</vt:lpstr>
      <vt:lpstr>5.1 Methods as Black Boxes</vt:lpstr>
      <vt:lpstr>What is a method?</vt:lpstr>
      <vt:lpstr>Flowchart of Calling a Method</vt:lpstr>
      <vt:lpstr>Arguments and Return Values</vt:lpstr>
      <vt:lpstr>Black Box Analogy</vt:lpstr>
      <vt:lpstr>5.2 Implementing Methods</vt:lpstr>
      <vt:lpstr>Inside the Box</vt:lpstr>
      <vt:lpstr>Back from the Box</vt:lpstr>
      <vt:lpstr>Syntax 5.1: Method Declaration</vt:lpstr>
      <vt:lpstr>Cubes.java</vt:lpstr>
      <vt:lpstr>Method Comments</vt:lpstr>
      <vt:lpstr>5.3 Parameter Passing</vt:lpstr>
      <vt:lpstr>Parameter Passing Steps </vt:lpstr>
      <vt:lpstr>Common Error 5.1 </vt:lpstr>
      <vt:lpstr>5.4 Return Values</vt:lpstr>
      <vt:lpstr>Multiple return Statements</vt:lpstr>
      <vt:lpstr>Common Error 5.2 </vt:lpstr>
      <vt:lpstr>Implementing a Method: Steps</vt:lpstr>
      <vt:lpstr>5.5 Methods without Return Values</vt:lpstr>
      <vt:lpstr>Using return Without a Value</vt:lpstr>
      <vt:lpstr>5.6 Problem Solving:  Reusable Methods</vt:lpstr>
      <vt:lpstr>Write a ‘Parameterized’ Method</vt:lpstr>
      <vt:lpstr>5.7 Problem Solving</vt:lpstr>
      <vt:lpstr>Get Coffee</vt:lpstr>
      <vt:lpstr>Instant Coffee</vt:lpstr>
      <vt:lpstr>Brew Coffee</vt:lpstr>
      <vt:lpstr>Stepwise Refinement Example</vt:lpstr>
      <vt:lpstr>Stepwise Refinement Example</vt:lpstr>
      <vt:lpstr>Stepwise Refinement Example</vt:lpstr>
      <vt:lpstr>Name the Sub-Tasks</vt:lpstr>
      <vt:lpstr>Write Pseudocode</vt:lpstr>
      <vt:lpstr>Plan The Methods</vt:lpstr>
      <vt:lpstr>Convert to Java:  intName method</vt:lpstr>
      <vt:lpstr>digitName, teenName, tensName </vt:lpstr>
      <vt:lpstr>Programming Tips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amir_hallajpour@hotmail.com</dc:creator>
  <cp:lastModifiedBy>amir_hallajpour@hotmail.com</cp:lastModifiedBy>
  <cp:revision>3</cp:revision>
  <dcterms:created xsi:type="dcterms:W3CDTF">2015-04-12T21:35:52Z</dcterms:created>
  <dcterms:modified xsi:type="dcterms:W3CDTF">2015-04-12T21:43:42Z</dcterms:modified>
</cp:coreProperties>
</file>