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110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D811-CCFA-443A-B56C-FC066F12F1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2BA-6775-4779-84F8-67B2C2F7F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D811-CCFA-443A-B56C-FC066F12F1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2BA-6775-4779-84F8-67B2C2F7F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D811-CCFA-443A-B56C-FC066F12F1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2BA-6775-4779-84F8-67B2C2F7F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D811-CCFA-443A-B56C-FC066F12F1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2BA-6775-4779-84F8-67B2C2F7F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D811-CCFA-443A-B56C-FC066F12F1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2BA-6775-4779-84F8-67B2C2F7F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D811-CCFA-443A-B56C-FC066F12F1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2BA-6775-4779-84F8-67B2C2F7F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D811-CCFA-443A-B56C-FC066F12F1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2BA-6775-4779-84F8-67B2C2F7F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D811-CCFA-443A-B56C-FC066F12F1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2BA-6775-4779-84F8-67B2C2F7F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D811-CCFA-443A-B56C-FC066F12F1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2BA-6775-4779-84F8-67B2C2F7F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D811-CCFA-443A-B56C-FC066F12F1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2BA-6775-4779-84F8-67B2C2F7F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D811-CCFA-443A-B56C-FC066F12F1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2BA-6775-4779-84F8-67B2C2F7F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D811-CCFA-443A-B56C-FC066F12F1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22BA-6775-4779-84F8-67B2C2F7FE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Goal</a:t>
            </a:r>
          </a:p>
        </p:txBody>
      </p:sp>
      <p:sp>
        <p:nvSpPr>
          <p:cNvPr id="12290" name="Content Placeholder 9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To understand the concepts of classes, objects and encapsulation</a:t>
            </a:r>
          </a:p>
          <a:p>
            <a:r>
              <a:rPr lang="en-US" sz="2800" smtClean="0">
                <a:ea typeface="ＭＳ Ｐゴシック" pitchFamily="34" charset="-128"/>
              </a:rPr>
              <a:t>To implement instance variables, methods and constructors</a:t>
            </a:r>
          </a:p>
          <a:p>
            <a:r>
              <a:rPr lang="en-US" sz="2800" smtClean="0">
                <a:ea typeface="ＭＳ Ｐゴシック" pitchFamily="34" charset="-128"/>
              </a:rPr>
              <a:t>To be able to design, implement, and test your own classes</a:t>
            </a:r>
          </a:p>
          <a:p>
            <a:r>
              <a:rPr lang="en-US" sz="2800" smtClean="0">
                <a:ea typeface="ＭＳ Ｐゴシック" pitchFamily="34" charset="-128"/>
              </a:rPr>
              <a:t>To understand the behavior of object references, static variables and static methods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3200400" y="5029200"/>
            <a:ext cx="54102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In this chapter, you will learn how to discover, specify, and implement your own classes, and how to use them in your programs.</a:t>
            </a:r>
          </a:p>
        </p:txBody>
      </p:sp>
      <p:sp>
        <p:nvSpPr>
          <p:cNvPr id="1229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6F3548C5-66C2-4A98-93C3-76228673730B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Public Interface of a Class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800" smtClean="0">
                <a:ea typeface="ＭＳ Ｐゴシック" pitchFamily="34" charset="-128"/>
              </a:rPr>
              <a:t>When you design a class, start by specifying the public interface of the new class</a:t>
            </a:r>
          </a:p>
          <a:p>
            <a:pPr lvl="1" eaLnBrk="1" hangingPunct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Example:  A Cash Register Class</a:t>
            </a:r>
          </a:p>
          <a:p>
            <a:pPr lvl="2" eaLnBrk="1" hangingPunct="1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What tasks will this class perform?</a:t>
            </a:r>
          </a:p>
          <a:p>
            <a:pPr lvl="2" eaLnBrk="1" hangingPunct="1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What methods will you need?</a:t>
            </a:r>
          </a:p>
          <a:p>
            <a:pPr lvl="2" eaLnBrk="1" hangingPunct="1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What parameters will the methods need to receive?</a:t>
            </a:r>
          </a:p>
          <a:p>
            <a:pPr lvl="2" eaLnBrk="1" hangingPunct="1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What will the methods return?</a:t>
            </a:r>
          </a:p>
          <a:p>
            <a:pPr lvl="1" eaLnBrk="1" hangingPunct="1">
              <a:spcBef>
                <a:spcPts val="600"/>
              </a:spcBef>
            </a:pPr>
            <a:endParaRPr lang="en-US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2000" smtClean="0">
                <a:ea typeface="ＭＳ Ｐゴシック" pitchFamily="34" charset="-128"/>
              </a:rPr>
              <a:t>     </a:t>
            </a:r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" y="3962400"/>
          <a:ext cx="7848600" cy="224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2133600"/>
                <a:gridCol w="1143000"/>
              </a:tblGrid>
              <a:tr h="3657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Task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Returns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sz="2000" dirty="0" smtClean="0"/>
                        <a:t>Add the price of an item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rgbClr val="333333"/>
                          </a:solidFill>
                          <a:latin typeface="Consolas" pitchFamily="49" charset="0"/>
                          <a:cs typeface="Consolas" pitchFamily="49" charset="0"/>
                        </a:rPr>
                        <a:t>addItem(double)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total amount owed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getTotal()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count of items purchased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getCount()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Clear the cash register for a new sale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clear()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endParaRPr lang="en-US" sz="1800" dirty="0"/>
                    </a:p>
                  </a:txBody>
                  <a:tcPr marT="45716" marB="45716"/>
                </a:tc>
              </a:tr>
            </a:tbl>
          </a:graphicData>
        </a:graphic>
      </p:graphicFrame>
      <p:sp>
        <p:nvSpPr>
          <p:cNvPr id="2153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DDF16532-90B7-4F74-93AA-9B481C8C18E4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Writing the Public Interface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066800"/>
            <a:ext cx="8686800" cy="52578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A simulated cash register that tracks the item count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and the total amount due.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CashRegister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Adds an item to this cash register.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@param price: the price of this item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public void addItem(double price)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// Method body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Gets the price of all items in the current sale.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@return the total price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public double getTotal()  </a:t>
            </a:r>
            <a:r>
              <a:rPr lang="en-US" kern="0" dirty="0">
                <a:latin typeface="Consolas" pitchFamily="49" charset="0"/>
              </a:rPr>
              <a:t>...</a:t>
            </a:r>
          </a:p>
        </p:txBody>
      </p:sp>
      <p:sp>
        <p:nvSpPr>
          <p:cNvPr id="22531" name="TextBox 6"/>
          <p:cNvSpPr txBox="1">
            <a:spLocks noChangeArrowheads="1"/>
          </p:cNvSpPr>
          <p:nvPr/>
        </p:nvSpPr>
        <p:spPr bwMode="auto">
          <a:xfrm>
            <a:off x="4495800" y="4191000"/>
            <a:ext cx="40386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The method declarations make up the </a:t>
            </a:r>
            <a:r>
              <a:rPr lang="en-US" sz="2000" i="1">
                <a:cs typeface="Arial" pitchFamily="34" charset="0"/>
              </a:rPr>
              <a:t>public interface </a:t>
            </a:r>
            <a:r>
              <a:rPr lang="en-US" sz="2000">
                <a:cs typeface="Arial" pitchFamily="34" charset="0"/>
              </a:rPr>
              <a:t>of the class</a:t>
            </a:r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4191000" y="5562600"/>
            <a:ext cx="46482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The data and method bodies make up the </a:t>
            </a:r>
            <a:r>
              <a:rPr lang="en-US" sz="2000" i="1">
                <a:cs typeface="Arial" pitchFamily="34" charset="0"/>
              </a:rPr>
              <a:t>private implementation</a:t>
            </a:r>
            <a:r>
              <a:rPr lang="en-US" sz="2000">
                <a:cs typeface="Arial" pitchFamily="34" charset="0"/>
              </a:rPr>
              <a:t> of the class</a:t>
            </a:r>
          </a:p>
        </p:txBody>
      </p:sp>
      <p:sp>
        <p:nvSpPr>
          <p:cNvPr id="2253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020E8389-A3A1-4421-A9C8-4CD47A0D4B6B}" type="slidenum">
              <a:rPr lang="en-US"/>
              <a:pPr/>
              <a:t>11</a:t>
            </a:fld>
            <a:endParaRPr lang="en-US"/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5257800" y="1752600"/>
            <a:ext cx="3292475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Javadoc style comments document the class and the behavior of each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743200"/>
            <a:ext cx="508635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4114800"/>
            <a:ext cx="6705600" cy="22098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Construct a CashRegister object</a:t>
            </a:r>
            <a:r>
              <a:rPr lang="en-US" sz="2000" kern="0" dirty="0">
                <a:latin typeface="Consolas" pitchFamily="49" charset="0"/>
              </a:rPr>
              <a:t> 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CashRegister register1 = new CashRegister();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Invoke a non-static method of the object</a:t>
            </a:r>
            <a:endParaRPr lang="en-US" sz="2000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register1.addItem(1.95);   </a:t>
            </a: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Non-static Methods Means…</a:t>
            </a:r>
          </a:p>
        </p:txBody>
      </p:sp>
      <p:sp>
        <p:nvSpPr>
          <p:cNvPr id="23556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ea typeface="ＭＳ Ｐゴシック" pitchFamily="34" charset="-128"/>
              </a:rPr>
              <a:t>We have been writing </a:t>
            </a:r>
            <a:r>
              <a:rPr lang="en-US" sz="2600" i="1" dirty="0" smtClean="0">
                <a:ea typeface="ＭＳ Ｐゴシック" pitchFamily="34" charset="-128"/>
              </a:rPr>
              <a:t>class</a:t>
            </a:r>
            <a:r>
              <a:rPr lang="en-US" sz="2600" dirty="0" smtClean="0">
                <a:ea typeface="ＭＳ Ｐゴシック" pitchFamily="34" charset="-128"/>
              </a:rPr>
              <a:t> methods using the </a:t>
            </a:r>
            <a:r>
              <a:rPr lang="en-US" sz="2600" dirty="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static</a:t>
            </a:r>
            <a:r>
              <a:rPr lang="en-US" sz="2600" dirty="0" smtClean="0">
                <a:ea typeface="ＭＳ Ｐゴシック" pitchFamily="34" charset="-128"/>
              </a:rPr>
              <a:t> modifier:  </a:t>
            </a:r>
          </a:p>
          <a:p>
            <a:r>
              <a:rPr lang="en-US" sz="2600" dirty="0" smtClean="0">
                <a:ea typeface="ＭＳ Ｐゴシック" pitchFamily="34" charset="-128"/>
              </a:rPr>
              <a:t>For non-static (</a:t>
            </a:r>
            <a:r>
              <a:rPr lang="en-US" sz="2600" i="1" dirty="0" smtClean="0">
                <a:ea typeface="ＭＳ Ｐゴシック" pitchFamily="34" charset="-128"/>
              </a:rPr>
              <a:t>instance</a:t>
            </a:r>
            <a:r>
              <a:rPr lang="en-US" sz="2600" dirty="0" smtClean="0">
                <a:ea typeface="ＭＳ Ｐゴシック" pitchFamily="34" charset="-128"/>
              </a:rPr>
              <a:t>) methods, you must instantiate an object of the class before you can invoke methods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Then invoke methods of the object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19400" y="2057400"/>
            <a:ext cx="5562600" cy="381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static</a:t>
            </a:r>
            <a:r>
              <a:rPr lang="en-US" sz="2000" kern="0" dirty="0">
                <a:latin typeface="Consolas" pitchFamily="49" charset="0"/>
              </a:rPr>
              <a:t> void addItem(double val)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267200" y="3581400"/>
            <a:ext cx="4648200" cy="381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void addItem(double val)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2356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0893D2B6-75C0-4972-9392-5154AA5BDD26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Accessor and Mutator Methods</a:t>
            </a:r>
          </a:p>
        </p:txBody>
      </p:sp>
      <p:sp>
        <p:nvSpPr>
          <p:cNvPr id="24578" name="Content Placeholder 9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105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Many methods fall into two categories:</a:t>
            </a:r>
            <a:endParaRPr lang="en-US" sz="2400" smtClean="0">
              <a:solidFill>
                <a:srgbClr val="0033CC"/>
              </a:solidFill>
              <a:latin typeface="Consolas" pitchFamily="49" charset="0"/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1) Accessor Methods:   	</a:t>
            </a:r>
            <a:r>
              <a:rPr lang="fr-FR" altLang="ja-JP" sz="2400" smtClean="0">
                <a:ea typeface="ＭＳ Ｐゴシック" pitchFamily="34" charset="-128"/>
              </a:rPr>
              <a:t>'</a:t>
            </a:r>
            <a:r>
              <a:rPr lang="en-US" altLang="ja-JP" sz="2400" b="1" smtClean="0">
                <a:ea typeface="ＭＳ Ｐゴシック" pitchFamily="34" charset="-128"/>
              </a:rPr>
              <a:t>get</a:t>
            </a:r>
            <a:r>
              <a:rPr lang="fr-FR" altLang="ja-JP" sz="2400" smtClean="0">
                <a:ea typeface="ＭＳ Ｐゴシック" pitchFamily="34" charset="-128"/>
              </a:rPr>
              <a:t>'</a:t>
            </a:r>
            <a:r>
              <a:rPr lang="en-US" altLang="ja-JP" sz="2400" smtClean="0">
                <a:ea typeface="ＭＳ Ｐゴシック" pitchFamily="34" charset="-128"/>
              </a:rPr>
              <a:t> methods</a:t>
            </a:r>
          </a:p>
          <a:p>
            <a:pPr lvl="2"/>
            <a:r>
              <a:rPr lang="en-US" sz="2000" smtClean="0">
                <a:ea typeface="ＭＳ Ｐゴシック" pitchFamily="34" charset="-128"/>
              </a:rPr>
              <a:t>Asks the object for information without changing it</a:t>
            </a:r>
          </a:p>
          <a:p>
            <a:pPr lvl="2"/>
            <a:r>
              <a:rPr lang="en-US" sz="2000" smtClean="0">
                <a:ea typeface="ＭＳ Ｐゴシック" pitchFamily="34" charset="-128"/>
              </a:rPr>
              <a:t>Normally return a value of some type</a:t>
            </a:r>
          </a:p>
          <a:p>
            <a:pPr lvl="1"/>
            <a:endParaRPr lang="en-US" sz="2400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2) Mutator Methods:		</a:t>
            </a:r>
            <a:r>
              <a:rPr lang="fr-FR" altLang="ja-JP" sz="2400" smtClean="0">
                <a:ea typeface="ＭＳ Ｐゴシック" pitchFamily="34" charset="-128"/>
              </a:rPr>
              <a:t>'</a:t>
            </a:r>
            <a:r>
              <a:rPr lang="en-US" altLang="ja-JP" sz="2400" b="1" smtClean="0">
                <a:ea typeface="ＭＳ Ｐゴシック" pitchFamily="34" charset="-128"/>
              </a:rPr>
              <a:t>set</a:t>
            </a:r>
            <a:r>
              <a:rPr lang="fr-FR" altLang="ja-JP" sz="2400" smtClean="0">
                <a:ea typeface="ＭＳ Ｐゴシック" pitchFamily="34" charset="-128"/>
              </a:rPr>
              <a:t>'</a:t>
            </a:r>
            <a:r>
              <a:rPr lang="en-US" altLang="ja-JP" sz="2400" smtClean="0">
                <a:ea typeface="ＭＳ Ｐゴシック" pitchFamily="34" charset="-128"/>
              </a:rPr>
              <a:t> methods</a:t>
            </a:r>
          </a:p>
          <a:p>
            <a:pPr lvl="2"/>
            <a:r>
              <a:rPr lang="en-US" sz="2000" smtClean="0">
                <a:ea typeface="ＭＳ Ｐゴシック" pitchFamily="34" charset="-128"/>
              </a:rPr>
              <a:t>Changes values in the object</a:t>
            </a:r>
          </a:p>
          <a:p>
            <a:pPr lvl="2"/>
            <a:r>
              <a:rPr lang="en-US" sz="2000" smtClean="0">
                <a:ea typeface="ＭＳ Ｐゴシック" pitchFamily="34" charset="-128"/>
              </a:rPr>
              <a:t>Usually take a parameter that will change an instance variable</a:t>
            </a:r>
          </a:p>
          <a:p>
            <a:pPr lvl="2"/>
            <a:r>
              <a:rPr lang="en-US" sz="2000" smtClean="0">
                <a:ea typeface="ＭＳ Ｐゴシック" pitchFamily="34" charset="-128"/>
              </a:rPr>
              <a:t>Normally return void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95400" y="5181600"/>
            <a:ext cx="6019800" cy="762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void</a:t>
            </a:r>
            <a:r>
              <a:rPr lang="en-US" sz="2000" kern="0" dirty="0">
                <a:latin typeface="Consolas" pitchFamily="49" charset="0"/>
              </a:rPr>
              <a:t> addItem(double price) {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void</a:t>
            </a:r>
            <a:r>
              <a:rPr lang="en-US" sz="2000" kern="0" dirty="0">
                <a:latin typeface="Consolas" pitchFamily="49" charset="0"/>
              </a:rPr>
              <a:t> clear() {  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219200" y="2743200"/>
            <a:ext cx="5181600" cy="6858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double</a:t>
            </a:r>
            <a:r>
              <a:rPr lang="en-US" sz="2000" kern="0" dirty="0">
                <a:latin typeface="Consolas" pitchFamily="49" charset="0"/>
              </a:rPr>
              <a:t> getTotal() {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int</a:t>
            </a:r>
            <a:r>
              <a:rPr lang="en-US" sz="2000" kern="0" dirty="0">
                <a:latin typeface="Consolas" pitchFamily="49" charset="0"/>
              </a:rPr>
              <a:t> getCount() {  }</a:t>
            </a:r>
          </a:p>
        </p:txBody>
      </p:sp>
      <p:sp>
        <p:nvSpPr>
          <p:cNvPr id="2458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49C8691B-9345-4B10-B998-1D45569DFEFC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91400" cy="715962"/>
          </a:xfrm>
        </p:spPr>
        <p:txBody>
          <a:bodyPr/>
          <a:lstStyle/>
          <a:p>
            <a:r>
              <a:rPr lang="en-US" sz="3200" dirty="0" smtClean="0">
                <a:ea typeface="ＭＳ Ｐゴシック" pitchFamily="34" charset="-128"/>
              </a:rPr>
              <a:t>Designing the Data Representation</a:t>
            </a:r>
          </a:p>
        </p:txBody>
      </p:sp>
      <p:sp>
        <p:nvSpPr>
          <p:cNvPr id="26626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pitchFamily="34" charset="-128"/>
              </a:rPr>
              <a:t>An object stores data in instance variables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Variables declared inside the class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All methods inside the class have access to them</a:t>
            </a:r>
          </a:p>
          <a:p>
            <a:pPr lvl="2">
              <a:spcBef>
                <a:spcPts val="200"/>
              </a:spcBef>
            </a:pPr>
            <a:r>
              <a:rPr lang="en-US" sz="2000" dirty="0" smtClean="0">
                <a:ea typeface="ＭＳ Ｐゴシック" pitchFamily="34" charset="-128"/>
              </a:rPr>
              <a:t>Can change or access them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What data will our </a:t>
            </a:r>
            <a:r>
              <a:rPr lang="en-US" sz="2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CashRegister</a:t>
            </a:r>
            <a:r>
              <a:rPr lang="en-US" sz="2400" dirty="0" smtClean="0">
                <a:ea typeface="ＭＳ Ｐゴシック" pitchFamily="34" charset="-128"/>
              </a:rPr>
              <a:t> methods need?</a:t>
            </a:r>
          </a:p>
          <a:p>
            <a:pPr lvl="1"/>
            <a:endParaRPr lang="en-US" sz="2400" dirty="0" smtClean="0">
              <a:ea typeface="ＭＳ Ｐゴシック" pitchFamily="34" charset="-12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3200400"/>
          <a:ext cx="7848600" cy="2474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1524000"/>
                <a:gridCol w="2209800"/>
              </a:tblGrid>
              <a:tr h="3657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Task</a:t>
                      </a:r>
                      <a:endParaRPr 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 Needed</a:t>
                      </a:r>
                      <a:endParaRPr lang="en-US" sz="1800" dirty="0"/>
                    </a:p>
                  </a:txBody>
                  <a:tcPr marT="45719" marB="45719"/>
                </a:tc>
              </a:tr>
              <a:tr h="469373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sz="2000" dirty="0" smtClean="0"/>
                        <a:t>Add the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price </a:t>
                      </a:r>
                      <a:r>
                        <a:rPr lang="en-US" sz="2000" dirty="0" smtClean="0"/>
                        <a:t>of an item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rgbClr val="333333"/>
                          </a:solidFill>
                          <a:latin typeface="Consolas" pitchFamily="49" charset="0"/>
                          <a:cs typeface="Consolas" pitchFamily="49" charset="0"/>
                        </a:rPr>
                        <a:t>addItem()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total, count</a:t>
                      </a:r>
                      <a:endParaRPr lang="en-US" sz="18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9" marB="45719"/>
                </a:tc>
              </a:tr>
              <a:tr h="46937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total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amount owed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getTotal()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total</a:t>
                      </a:r>
                      <a:endParaRPr lang="en-US" sz="18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9" marB="45719"/>
                </a:tc>
              </a:tr>
              <a:tr h="46937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count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of items purchased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getCount()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count</a:t>
                      </a:r>
                      <a:endParaRPr lang="en-US" sz="18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9" marB="45719"/>
                </a:tc>
              </a:tr>
              <a:tr h="70103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Clear the cash register for a new sale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clear()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total, count</a:t>
                      </a:r>
                      <a:endParaRPr lang="en-US" sz="18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9" marB="45719"/>
                </a:tc>
              </a:tr>
            </a:tbl>
          </a:graphicData>
        </a:graphic>
      </p:graphicFrame>
      <p:sp>
        <p:nvSpPr>
          <p:cNvPr id="26653" name="TextBox 6"/>
          <p:cNvSpPr txBox="1">
            <a:spLocks noChangeArrowheads="1"/>
          </p:cNvSpPr>
          <p:nvPr/>
        </p:nvSpPr>
        <p:spPr bwMode="auto">
          <a:xfrm>
            <a:off x="4267200" y="5486400"/>
            <a:ext cx="41910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An object holds instance variables that are accessed by methods</a:t>
            </a:r>
          </a:p>
        </p:txBody>
      </p:sp>
      <p:sp>
        <p:nvSpPr>
          <p:cNvPr id="266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A73EA616-724E-4800-80F9-2697BEFFE7F6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Instance Variables of Objects</a:t>
            </a:r>
          </a:p>
        </p:txBody>
      </p:sp>
      <p:sp>
        <p:nvSpPr>
          <p:cNvPr id="27650" name="Content Placeholder 9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12192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Each object of a class has a separate set of instance variables.</a:t>
            </a:r>
          </a:p>
        </p:txBody>
      </p:sp>
      <p:pic>
        <p:nvPicPr>
          <p:cNvPr id="2765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19400"/>
            <a:ext cx="67818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609600" y="3505200"/>
            <a:ext cx="32766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The values stored in instance variables make up the </a:t>
            </a:r>
            <a:r>
              <a:rPr lang="en-US" sz="2000" b="1">
                <a:cs typeface="Arial" pitchFamily="34" charset="0"/>
              </a:rPr>
              <a:t>state </a:t>
            </a:r>
            <a:r>
              <a:rPr lang="en-US" sz="2000">
                <a:cs typeface="Arial" pitchFamily="34" charset="0"/>
              </a:rPr>
              <a:t>of the object.</a:t>
            </a:r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524000"/>
            <a:ext cx="3590925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A43CD0B8-94F8-4F1C-B9AC-306745C0EDCC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Accessing Instance Variables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057400"/>
            <a:ext cx="7391400" cy="18288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fr-F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register1.itemCount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); </a:t>
            </a:r>
            <a:r>
              <a:rPr lang="fr-FR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5" name="TextBox 8"/>
          <p:cNvSpPr txBox="1">
            <a:spLocks noChangeArrowheads="1"/>
          </p:cNvSpPr>
          <p:nvPr/>
        </p:nvSpPr>
        <p:spPr bwMode="auto">
          <a:xfrm>
            <a:off x="5334000" y="3200400"/>
            <a:ext cx="33528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The compiler will not allow this violation of privacy</a:t>
            </a:r>
          </a:p>
        </p:txBody>
      </p:sp>
      <p:sp>
        <p:nvSpPr>
          <p:cNvPr id="28676" name="Content Placeholder 9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1219200"/>
          </a:xfrm>
        </p:spPr>
        <p:txBody>
          <a:bodyPr/>
          <a:lstStyle/>
          <a:p>
            <a:r>
              <a:rPr lang="en-US" sz="28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</a:t>
            </a:r>
            <a:r>
              <a:rPr lang="en-US" sz="2800" smtClean="0">
                <a:ea typeface="ＭＳ Ｐゴシック" pitchFamily="34" charset="-128"/>
              </a:rPr>
              <a:t> instance variables cannot be accessed from methods outside of the class</a:t>
            </a:r>
          </a:p>
        </p:txBody>
      </p:sp>
      <p:sp>
        <p:nvSpPr>
          <p:cNvPr id="10" name="Content Placeholder 9"/>
          <p:cNvSpPr txBox="1">
            <a:spLocks/>
          </p:cNvSpPr>
          <p:nvPr/>
        </p:nvSpPr>
        <p:spPr bwMode="auto">
          <a:xfrm>
            <a:off x="457200" y="38862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</a:rPr>
              <a:t>Use accessor methods of the class instead!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9600" y="4419600"/>
            <a:ext cx="7391400" cy="18288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System.out.println( </a:t>
            </a:r>
            <a:r>
              <a:rPr lang="fr-F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register1.getCount()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); </a:t>
            </a:r>
            <a:r>
              <a:rPr lang="fr-FR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OK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3657600" y="5638800"/>
            <a:ext cx="49530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Encapsulation provides a public interface and hides the implementation details.</a:t>
            </a:r>
          </a:p>
        </p:txBody>
      </p:sp>
      <p:sp>
        <p:nvSpPr>
          <p:cNvPr id="2868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5AC7A8B3-5893-436C-B88F-A7BAA87DF5BE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ea typeface="ＭＳ Ｐゴシック" pitchFamily="34" charset="-128"/>
              </a:rPr>
              <a:t>Implementing Instance Methods</a:t>
            </a:r>
          </a:p>
        </p:txBody>
      </p:sp>
      <p:sp>
        <p:nvSpPr>
          <p:cNvPr id="29698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Implement instance methods that will use the private instance variables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3962400"/>
          <a:ext cx="7848600" cy="224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2133600"/>
                <a:gridCol w="1143000"/>
              </a:tblGrid>
              <a:tr h="3657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Task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Returns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sz="2000" dirty="0" smtClean="0"/>
                        <a:t>Add the price of an item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rgbClr val="333333"/>
                          </a:solidFill>
                          <a:latin typeface="Consolas" pitchFamily="49" charset="0"/>
                          <a:cs typeface="Consolas" pitchFamily="49" charset="0"/>
                        </a:rPr>
                        <a:t>addItem(double)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total amount owed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getTotal()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count of items purchased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getCount()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Clear the cash register for a new sale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clear()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endParaRPr lang="en-US" sz="1800" dirty="0"/>
                    </a:p>
                  </a:txBody>
                  <a:tcPr marT="45716" marB="45716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057400"/>
            <a:ext cx="5257800" cy="1600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void addItem(double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itemCount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totalPrice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totalPrice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2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E6C53A76-3C2B-48F0-8AB4-C97032715574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8054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Instance Methods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1600200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Use instance variables inside methods of the class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There is no need to specify the implicit parameter (name of the object) when using instance variables inside the class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Explicit parameters must be listed in the method declaration</a:t>
            </a:r>
          </a:p>
        </p:txBody>
      </p:sp>
      <p:sp>
        <p:nvSpPr>
          <p:cNvPr id="3072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307F3D8F-C2D6-4D49-9731-C89844497372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Implicit and Explicit Parameters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914400"/>
          </a:xfrm>
        </p:spPr>
        <p:txBody>
          <a:bodyPr>
            <a:normAutofit lnSpcReduction="10000"/>
          </a:bodyPr>
          <a:lstStyle/>
          <a:p>
            <a:r>
              <a:rPr lang="en-US" sz="2800" smtClean="0">
                <a:ea typeface="ＭＳ Ｐゴシック" pitchFamily="34" charset="-128"/>
              </a:rPr>
              <a:t>When an item is added, it affects the instance variables of the object on which the method is invoked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017713"/>
            <a:ext cx="5253038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2A4104BC-843D-4EE6-A90E-2273EE75C87A}" type="slidenum">
              <a:rPr lang="en-US"/>
              <a:pPr/>
              <a:t>19</a:t>
            </a:fld>
            <a:endParaRPr lang="en-US"/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581400"/>
            <a:ext cx="63341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31751" name="TextBox 8"/>
          <p:cNvSpPr txBox="1">
            <a:spLocks noChangeArrowheads="1"/>
          </p:cNvSpPr>
          <p:nvPr/>
        </p:nvSpPr>
        <p:spPr bwMode="auto">
          <a:xfrm>
            <a:off x="5862638" y="4800600"/>
            <a:ext cx="31242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The object on which a method is applied is the </a:t>
            </a:r>
            <a:r>
              <a:rPr lang="en-US" sz="2000" i="1">
                <a:cs typeface="Arial" pitchFamily="34" charset="0"/>
              </a:rPr>
              <a:t>implicit</a:t>
            </a:r>
            <a:r>
              <a:rPr lang="en-US" sz="2000">
                <a:cs typeface="Arial" pitchFamily="34" charset="0"/>
              </a:rPr>
              <a:t> parameter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Module Contents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Object-Oriented Programming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Implementing a Simple Class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Specifying the Public Interface of a Class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Designing the Data Representation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Implementing Instance Methods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Constructors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Testing a Class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Object References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Static Variables and Methods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3ACEF5F0-C109-4E87-A773-30B986223C3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239000" cy="715962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Object-Oriented Programming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You have learned structured programming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Breaking tasks into subtasks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Writing re-usable methods to handle tasks</a:t>
            </a:r>
          </a:p>
          <a:p>
            <a:r>
              <a:rPr lang="en-US" dirty="0" smtClean="0">
                <a:ea typeface="ＭＳ Ｐゴシック" pitchFamily="34" charset="-128"/>
              </a:rPr>
              <a:t>We will now study Objects and Classes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To build larger and more complex programs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To model objects we use in the world </a:t>
            </a:r>
          </a:p>
          <a:p>
            <a:pPr lvl="1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8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4339" name="TextBox 6"/>
          <p:cNvSpPr txBox="1">
            <a:spLocks noChangeArrowheads="1"/>
          </p:cNvSpPr>
          <p:nvPr/>
        </p:nvSpPr>
        <p:spPr bwMode="auto">
          <a:xfrm>
            <a:off x="3276600" y="4648200"/>
            <a:ext cx="5410200" cy="132397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A class describes objects with the same behavior. For example, a Car class describes all passenger vehicles that have a certain capacity and shape.</a:t>
            </a:r>
          </a:p>
        </p:txBody>
      </p:sp>
      <p:sp>
        <p:nvSpPr>
          <p:cNvPr id="143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22B688D0-4451-421B-8B3F-2B532EBA6D68}" type="slidenum">
              <a:rPr lang="en-US"/>
              <a:pPr/>
              <a:t>3</a:t>
            </a:fld>
            <a:endParaRPr lang="en-US"/>
          </a:p>
        </p:txBody>
      </p:sp>
      <p:pic>
        <p:nvPicPr>
          <p:cNvPr id="14342" name="Picture 1" descr="bjol_08_un01.t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0"/>
            <a:ext cx="263048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Objects and Programs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29718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sz="2800" smtClean="0">
                <a:ea typeface="ＭＳ Ｐゴシック" pitchFamily="34" charset="-128"/>
              </a:rPr>
              <a:t>Java programs are made of objects that interact with each other</a:t>
            </a:r>
          </a:p>
          <a:p>
            <a:pPr lvl="1"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Each object is based on a class</a:t>
            </a:r>
          </a:p>
          <a:p>
            <a:pPr lvl="1"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A class describes a set of objects with the same behavior</a:t>
            </a:r>
          </a:p>
          <a:p>
            <a:pPr>
              <a:spcBef>
                <a:spcPct val="0"/>
              </a:spcBef>
            </a:pPr>
            <a:r>
              <a:rPr lang="en-US" sz="2800" smtClean="0">
                <a:ea typeface="ＭＳ Ｐゴシック" pitchFamily="34" charset="-128"/>
              </a:rPr>
              <a:t>Each class defines a specific set of methods to use with its objects</a:t>
            </a:r>
          </a:p>
          <a:p>
            <a:pPr lvl="1"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For example, the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sz="2400" smtClean="0">
                <a:ea typeface="ＭＳ Ｐゴシック" pitchFamily="34" charset="-128"/>
              </a:rPr>
              <a:t> class provides methods:</a:t>
            </a:r>
          </a:p>
          <a:p>
            <a:pPr lvl="2">
              <a:spcBef>
                <a:spcPct val="0"/>
              </a:spcBef>
            </a:pPr>
            <a:r>
              <a:rPr lang="en-US" sz="2000" smtClean="0">
                <a:ea typeface="ＭＳ Ｐゴシック" pitchFamily="34" charset="-128"/>
              </a:rPr>
              <a:t>Examples:  </a:t>
            </a:r>
            <a:r>
              <a:rPr lang="en-US" sz="20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length()</a:t>
            </a:r>
            <a:r>
              <a:rPr lang="en-US" sz="2000" smtClean="0">
                <a:solidFill>
                  <a:srgbClr val="0033CC"/>
                </a:solidFill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2000" smtClean="0">
                <a:ea typeface="ＭＳ Ｐゴシック" pitchFamily="34" charset="-128"/>
              </a:rPr>
              <a:t>and </a:t>
            </a:r>
            <a:r>
              <a:rPr lang="en-US" sz="20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charAt()</a:t>
            </a:r>
            <a:r>
              <a:rPr lang="en-US" sz="2000" smtClean="0">
                <a:solidFill>
                  <a:srgbClr val="00B050"/>
                </a:solidFill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2000" smtClean="0">
                <a:ea typeface="ＭＳ Ｐゴシック" pitchFamily="34" charset="-128"/>
              </a:rPr>
              <a:t>methods</a:t>
            </a:r>
          </a:p>
        </p:txBody>
      </p:sp>
      <p:sp>
        <p:nvSpPr>
          <p:cNvPr id="1536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31821C97-AEF2-4EC5-A974-2DEF5C7DA46C}" type="slidenum">
              <a:rPr lang="en-US"/>
              <a:pPr/>
              <a:t>4</a:t>
            </a:fld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219200" y="4724400"/>
            <a:ext cx="5334000" cy="1143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String greeting = </a:t>
            </a:r>
            <a:r>
              <a:rPr lang="ja-JP" altLang="en-US" sz="2000">
                <a:latin typeface="Consolas" pitchFamily="49" charset="0"/>
              </a:rPr>
              <a:t>“</a:t>
            </a:r>
            <a:r>
              <a:rPr lang="en-US" altLang="ja-JP" sz="2000">
                <a:latin typeface="Consolas" pitchFamily="49" charset="0"/>
              </a:rPr>
              <a:t>Hello World</a:t>
            </a:r>
            <a:r>
              <a:rPr lang="ja-JP" altLang="en-US" sz="2000">
                <a:latin typeface="Consolas" pitchFamily="49" charset="0"/>
              </a:rPr>
              <a:t>”</a:t>
            </a:r>
            <a:r>
              <a:rPr lang="en-US" altLang="ja-JP" sz="2000"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int len = greeting.</a:t>
            </a:r>
            <a:r>
              <a:rPr lang="en-US" sz="2000">
                <a:solidFill>
                  <a:srgbClr val="0033CC"/>
                </a:solidFill>
                <a:latin typeface="Consolas" pitchFamily="49" charset="0"/>
              </a:rPr>
              <a:t>length()</a:t>
            </a:r>
            <a:r>
              <a:rPr lang="en-US" sz="2000"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char c1 = greeting.</a:t>
            </a:r>
            <a:r>
              <a:rPr lang="en-US" sz="2000">
                <a:solidFill>
                  <a:srgbClr val="00B050"/>
                </a:solidFill>
                <a:latin typeface="Consolas" pitchFamily="49" charset="0"/>
              </a:rPr>
              <a:t>charAt(0)</a:t>
            </a:r>
            <a:r>
              <a:rPr lang="en-US" sz="2000">
                <a:latin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Diagram of a Class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5257800" cy="5092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smtClean="0">
                <a:ea typeface="ＭＳ Ｐゴシック" pitchFamily="34" charset="-128"/>
              </a:rPr>
              <a:t>Private Data</a:t>
            </a:r>
          </a:p>
          <a:p>
            <a:pPr lvl="1"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Each object has its own private data that other objects cannot directly access</a:t>
            </a:r>
          </a:p>
          <a:p>
            <a:pPr lvl="1"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Methods of the public interface provide access to private data, while hiding implementation details:  </a:t>
            </a:r>
          </a:p>
          <a:p>
            <a:pPr lvl="1"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This is called Encapsulation</a:t>
            </a:r>
            <a:endParaRPr lang="en-US" smtClean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800" smtClean="0">
                <a:ea typeface="ＭＳ Ｐゴシック" pitchFamily="34" charset="-128"/>
              </a:rPr>
              <a:t>Public Interface</a:t>
            </a:r>
          </a:p>
          <a:p>
            <a:pPr lvl="1"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Each object has a set of methods available for other objects to use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4A15BC2F-3350-4A25-8B30-DB7A1D9376C7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867400" y="1143000"/>
            <a:ext cx="2895600" cy="3048000"/>
            <a:chOff x="5867400" y="1143000"/>
            <a:chExt cx="2895600" cy="3048000"/>
          </a:xfrm>
        </p:grpSpPr>
        <p:sp>
          <p:nvSpPr>
            <p:cNvPr id="7" name="Rectangle 6"/>
            <p:cNvSpPr/>
            <p:nvPr/>
          </p:nvSpPr>
          <p:spPr>
            <a:xfrm>
              <a:off x="5867400" y="1143000"/>
              <a:ext cx="2895600" cy="304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9800" y="1627188"/>
              <a:ext cx="2590800" cy="1136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Private Data</a:t>
              </a:r>
            </a:p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(Variables)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9800" y="2916238"/>
              <a:ext cx="2590800" cy="113823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Public Interface</a:t>
              </a:r>
            </a:p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(Methods)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Implementing a Simple Class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 </a:t>
            </a:r>
            <a:r>
              <a:rPr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Tally Counter:  A class that models a mechanical device that is used to count people</a:t>
            </a:r>
          </a:p>
          <a:p>
            <a:pPr lvl="1"/>
            <a:r>
              <a:rPr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For example, to find out how many people attend a concert or board a bus</a:t>
            </a:r>
          </a:p>
          <a:p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What should it do?</a:t>
            </a:r>
          </a:p>
          <a:p>
            <a:pPr lvl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Increment the tally</a:t>
            </a:r>
          </a:p>
          <a:p>
            <a:pPr lvl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Get the current total</a:t>
            </a:r>
          </a:p>
          <a:p>
            <a:pPr lvl="1"/>
            <a:endParaRPr lang="en-US" smtClean="0"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DD9F3E85-843F-4AD2-B63F-9B6FE85C37AC}" type="slidenum">
              <a:rPr lang="en-US"/>
              <a:pPr/>
              <a:t>6</a:t>
            </a:fld>
            <a:endParaRPr lang="en-US"/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2743200"/>
            <a:ext cx="28098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839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Tally Counter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Specify instance variables in the class declaration: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sz="4000" dirty="0"/>
          </a:p>
          <a:p>
            <a:pPr>
              <a:defRPr/>
            </a:pPr>
            <a:r>
              <a:rPr lang="en-US" sz="2800" dirty="0" smtClean="0"/>
              <a:t>Each object instantiated from the class has its own set of instance variables</a:t>
            </a:r>
          </a:p>
          <a:p>
            <a:pPr lvl="1">
              <a:defRPr/>
            </a:pPr>
            <a:r>
              <a:rPr lang="en-US" sz="2400" dirty="0" smtClean="0"/>
              <a:t>Each tally counter has its own current count</a:t>
            </a:r>
          </a:p>
          <a:p>
            <a:pPr>
              <a:defRPr/>
            </a:pPr>
            <a:r>
              <a:rPr lang="en-US" sz="2800" dirty="0" smtClean="0"/>
              <a:t>Access </a:t>
            </a:r>
            <a:r>
              <a:rPr lang="en-US" sz="2800" dirty="0" err="1" smtClean="0"/>
              <a:t>Specifiers</a:t>
            </a:r>
            <a:r>
              <a:rPr lang="en-US" sz="2800" dirty="0"/>
              <a:t> </a:t>
            </a:r>
            <a:r>
              <a:rPr lang="en-US" sz="2800" dirty="0" smtClean="0"/>
              <a:t>/ Access Qualifier</a:t>
            </a:r>
          </a:p>
          <a:p>
            <a:pPr lvl="1">
              <a:defRPr/>
            </a:pPr>
            <a:r>
              <a:rPr lang="en-US" sz="2400" dirty="0" smtClean="0"/>
              <a:t>Classes (and interface methods) are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 </a:t>
            </a:r>
          </a:p>
          <a:p>
            <a:pPr lvl="1">
              <a:defRPr/>
            </a:pPr>
            <a:r>
              <a:rPr lang="en-US" sz="2400" dirty="0" smtClean="0"/>
              <a:t>Instance variables are always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endParaRPr lang="en-US" sz="2400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878A8955-70BB-4330-884E-E2FC1BD61E9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6" r="20000"/>
          <a:stretch>
            <a:fillRect/>
          </a:stretch>
        </p:blipFill>
        <p:spPr bwMode="auto">
          <a:xfrm>
            <a:off x="7210425" y="3735388"/>
            <a:ext cx="16652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Instantiating Objects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20675" y="1066800"/>
            <a:ext cx="8458200" cy="2971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smtClean="0">
                <a:ea typeface="ＭＳ Ｐゴシック" pitchFamily="34" charset="-128"/>
              </a:rPr>
              <a:t>Objects are created based on classes</a:t>
            </a:r>
          </a:p>
          <a:p>
            <a:pPr lvl="1"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Use the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new</a:t>
            </a:r>
            <a:r>
              <a:rPr lang="en-US" sz="2400" smtClean="0">
                <a:ea typeface="ＭＳ Ｐゴシック" pitchFamily="34" charset="-128"/>
              </a:rPr>
              <a:t> operator to construct objects</a:t>
            </a:r>
          </a:p>
          <a:p>
            <a:pPr lvl="1"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Give each object a unique name (like variables)</a:t>
            </a:r>
          </a:p>
          <a:p>
            <a:pPr>
              <a:spcBef>
                <a:spcPct val="0"/>
              </a:spcBef>
            </a:pPr>
            <a:r>
              <a:rPr lang="en-US" sz="2800" smtClean="0">
                <a:ea typeface="ＭＳ Ｐゴシック" pitchFamily="34" charset="-128"/>
              </a:rPr>
              <a:t>You have used the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new</a:t>
            </a:r>
            <a:r>
              <a:rPr lang="en-US" sz="2800" smtClean="0">
                <a:ea typeface="ＭＳ Ｐゴシック" pitchFamily="34" charset="-128"/>
              </a:rPr>
              <a:t> operator before:</a:t>
            </a:r>
          </a:p>
          <a:p>
            <a:pPr>
              <a:spcBef>
                <a:spcPct val="0"/>
              </a:spcBef>
            </a:pPr>
            <a:endParaRPr lang="en-US" sz="3600" smtClean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800" smtClean="0">
                <a:ea typeface="ＭＳ Ｐゴシック" pitchFamily="34" charset="-128"/>
              </a:rPr>
              <a:t>Creating two instances of Counter objects:</a:t>
            </a:r>
          </a:p>
          <a:p>
            <a:pPr>
              <a:spcBef>
                <a:spcPts val="200"/>
              </a:spcBef>
            </a:pPr>
            <a:endParaRPr lang="en-US" sz="280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400" smtClean="0">
              <a:solidFill>
                <a:srgbClr val="00B0F0"/>
              </a:solidFill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800" smtClean="0">
              <a:ea typeface="ＭＳ Ｐゴシック" pitchFamily="34" charset="-128"/>
            </a:endParaRPr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2743200" y="5302250"/>
            <a:ext cx="33528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Use the </a:t>
            </a:r>
            <a:r>
              <a:rPr lang="en-US" sz="20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cs typeface="Arial" pitchFamily="34" charset="0"/>
              </a:rPr>
              <a:t> operator to construct objects of a class.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74688" y="2754313"/>
            <a:ext cx="6030912" cy="4460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Consolas" pitchFamily="49" charset="0"/>
              </a:rPr>
              <a:t>Scanner in = 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new</a:t>
            </a:r>
            <a:r>
              <a:rPr lang="en-US" sz="2200" kern="0" dirty="0">
                <a:latin typeface="Consolas" pitchFamily="49" charset="0"/>
              </a:rPr>
              <a:t> Scanner(System.in);</a:t>
            </a:r>
          </a:p>
        </p:txBody>
      </p:sp>
      <p:sp>
        <p:nvSpPr>
          <p:cNvPr id="1946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6A57CA67-362D-4481-A230-360EFD707B31}" type="slidenum">
              <a:rPr lang="en-US"/>
              <a:pPr/>
              <a:t>8</a:t>
            </a:fld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74663" y="4360863"/>
            <a:ext cx="6430962" cy="838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Consolas" pitchFamily="49" charset="0"/>
              </a:rPr>
              <a:t>Counter </a:t>
            </a:r>
            <a:r>
              <a:rPr lang="en-US" sz="2200" kern="0" dirty="0" err="1">
                <a:latin typeface="Consolas" pitchFamily="49" charset="0"/>
              </a:rPr>
              <a:t>concertCounter</a:t>
            </a:r>
            <a:r>
              <a:rPr lang="en-US" sz="2200" kern="0" dirty="0">
                <a:latin typeface="Consolas" pitchFamily="49" charset="0"/>
              </a:rPr>
              <a:t>  = 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new</a:t>
            </a:r>
            <a:r>
              <a:rPr lang="en-US" sz="2200" kern="0" dirty="0">
                <a:latin typeface="Consolas" pitchFamily="49" charset="0"/>
              </a:rPr>
              <a:t> Counter();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defRPr/>
            </a:pPr>
            <a:r>
              <a:rPr lang="en-US" sz="2200" kern="0" dirty="0">
                <a:latin typeface="Consolas" pitchFamily="49" charset="0"/>
              </a:rPr>
              <a:t>Counter </a:t>
            </a:r>
            <a:r>
              <a:rPr lang="en-US" sz="2200" kern="0" dirty="0" err="1">
                <a:latin typeface="Consolas" pitchFamily="49" charset="0"/>
              </a:rPr>
              <a:t>boardingCounter</a:t>
            </a:r>
            <a:r>
              <a:rPr lang="en-US" sz="2200" kern="0" dirty="0">
                <a:latin typeface="Consolas" pitchFamily="49" charset="0"/>
              </a:rPr>
              <a:t> = 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new</a:t>
            </a:r>
            <a:r>
              <a:rPr lang="en-US" sz="2200" kern="0" dirty="0">
                <a:latin typeface="Consolas" pitchFamily="49" charset="0"/>
              </a:rPr>
              <a:t> Counter();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2712244" y="3191669"/>
            <a:ext cx="369887" cy="1990725"/>
          </a:xfrm>
          <a:prstGeom prst="leftBrace">
            <a:avLst>
              <a:gd name="adj1" fmla="val 8333"/>
              <a:gd name="adj2" fmla="val 52392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2078038" y="3729038"/>
            <a:ext cx="18399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33CC"/>
                </a:solidFill>
                <a:latin typeface="+mn-lt"/>
              </a:rPr>
              <a:t>Object name</a:t>
            </a:r>
          </a:p>
        </p:txBody>
      </p:sp>
      <p:sp>
        <p:nvSpPr>
          <p:cNvPr id="19467" name="TextBox 14"/>
          <p:cNvSpPr txBox="1">
            <a:spLocks noChangeArrowheads="1"/>
          </p:cNvSpPr>
          <p:nvPr/>
        </p:nvSpPr>
        <p:spPr bwMode="auto">
          <a:xfrm>
            <a:off x="471488" y="3730625"/>
            <a:ext cx="140335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Arial" pitchFamily="34" charset="0"/>
              </a:rPr>
              <a:t>Class name</a:t>
            </a:r>
          </a:p>
        </p:txBody>
      </p:sp>
      <p:sp>
        <p:nvSpPr>
          <p:cNvPr id="23" name="Left Brace 22"/>
          <p:cNvSpPr/>
          <p:nvPr/>
        </p:nvSpPr>
        <p:spPr>
          <a:xfrm rot="5400000">
            <a:off x="957263" y="3692525"/>
            <a:ext cx="304800" cy="990600"/>
          </a:xfrm>
          <a:prstGeom prst="leftBrace">
            <a:avLst>
              <a:gd name="adj1" fmla="val 8333"/>
              <a:gd name="adj2" fmla="val 5099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469" name="TextBox 14"/>
          <p:cNvSpPr txBox="1">
            <a:spLocks noChangeArrowheads="1"/>
          </p:cNvSpPr>
          <p:nvPr/>
        </p:nvSpPr>
        <p:spPr bwMode="auto">
          <a:xfrm>
            <a:off x="5046663" y="3725863"/>
            <a:ext cx="140335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Arial" pitchFamily="34" charset="0"/>
              </a:rPr>
              <a:t>Class name</a:t>
            </a:r>
          </a:p>
        </p:txBody>
      </p:sp>
      <p:sp>
        <p:nvSpPr>
          <p:cNvPr id="28" name="Left Brace 27"/>
          <p:cNvSpPr/>
          <p:nvPr/>
        </p:nvSpPr>
        <p:spPr>
          <a:xfrm rot="5400000">
            <a:off x="5530850" y="3687763"/>
            <a:ext cx="304800" cy="990600"/>
          </a:xfrm>
          <a:prstGeom prst="leftBrace">
            <a:avLst>
              <a:gd name="adj1" fmla="val 8333"/>
              <a:gd name="adj2" fmla="val 5099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6" r="20000"/>
          <a:stretch>
            <a:fillRect/>
          </a:stretch>
        </p:blipFill>
        <p:spPr bwMode="auto">
          <a:xfrm>
            <a:off x="2433638" y="3624263"/>
            <a:ext cx="1665287" cy="253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0" y="1673225"/>
            <a:ext cx="3581400" cy="465137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class Counter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private </a:t>
            </a:r>
            <a:r>
              <a:rPr lang="en-US" sz="2000" kern="0" dirty="0" err="1">
                <a:latin typeface="Consolas" pitchFamily="49" charset="0"/>
              </a:rPr>
              <a:t>int</a:t>
            </a:r>
            <a:r>
              <a:rPr lang="en-US" sz="2000" kern="0" dirty="0">
                <a:latin typeface="Consolas" pitchFamily="49" charset="0"/>
              </a:rPr>
              <a:t> value;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public void count()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  value = value + 1;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0033CC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public </a:t>
            </a:r>
            <a:r>
              <a:rPr lang="en-US" sz="2000" kern="0" dirty="0" err="1">
                <a:solidFill>
                  <a:srgbClr val="0033CC"/>
                </a:solidFill>
                <a:latin typeface="Consolas" pitchFamily="49" charset="0"/>
              </a:rPr>
              <a:t>int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  <a:latin typeface="Consolas" pitchFamily="49" charset="0"/>
              </a:rPr>
              <a:t>getValue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()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  return value;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 r="73795"/>
          <a:stretch>
            <a:fillRect/>
          </a:stretch>
        </p:blipFill>
        <p:spPr bwMode="auto">
          <a:xfrm>
            <a:off x="960438" y="3587750"/>
            <a:ext cx="14732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Tally Counter Methods</a:t>
            </a:r>
          </a:p>
        </p:txBody>
      </p:sp>
      <p:sp>
        <p:nvSpPr>
          <p:cNvPr id="20485" name="Content Placeholder 2"/>
          <p:cNvSpPr>
            <a:spLocks noGrp="1"/>
          </p:cNvSpPr>
          <p:nvPr>
            <p:ph idx="1"/>
          </p:nvPr>
        </p:nvSpPr>
        <p:spPr>
          <a:xfrm>
            <a:off x="331788" y="1066800"/>
            <a:ext cx="8458200" cy="25574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smtClean="0">
                <a:ea typeface="ＭＳ Ｐゴシック" pitchFamily="34" charset="-128"/>
              </a:rPr>
              <a:t>Design a method named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count</a:t>
            </a:r>
            <a:r>
              <a:rPr lang="en-US" sz="2800" smtClean="0">
                <a:ea typeface="ＭＳ Ｐゴシック" pitchFamily="34" charset="-128"/>
              </a:rPr>
              <a:t> that adds 1 to the instance variable</a:t>
            </a:r>
          </a:p>
          <a:p>
            <a:pPr>
              <a:spcBef>
                <a:spcPts val="300"/>
              </a:spcBef>
            </a:pPr>
            <a:r>
              <a:rPr lang="en-US" sz="2800" smtClean="0">
                <a:ea typeface="ＭＳ Ｐゴシック" pitchFamily="34" charset="-128"/>
              </a:rPr>
              <a:t>Which instance variable?</a:t>
            </a:r>
          </a:p>
          <a:p>
            <a:pPr lvl="1">
              <a:spcBef>
                <a:spcPts val="300"/>
              </a:spcBef>
            </a:pPr>
            <a:r>
              <a:rPr lang="en-US" sz="2400" smtClean="0">
                <a:ea typeface="ＭＳ Ｐゴシック" pitchFamily="34" charset="-128"/>
              </a:rPr>
              <a:t>Use the name of the object</a:t>
            </a:r>
          </a:p>
          <a:p>
            <a:pPr lvl="2">
              <a:spcBef>
                <a:spcPts val="300"/>
              </a:spcBef>
            </a:pPr>
            <a:r>
              <a:rPr lang="en-US" sz="20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concertCounter.count()</a:t>
            </a:r>
          </a:p>
          <a:p>
            <a:pPr lvl="2">
              <a:spcBef>
                <a:spcPts val="300"/>
              </a:spcBef>
            </a:pPr>
            <a:r>
              <a:rPr lang="en-US" sz="20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boardingCounter.count()</a:t>
            </a:r>
          </a:p>
        </p:txBody>
      </p:sp>
      <p:sp>
        <p:nvSpPr>
          <p:cNvPr id="2048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CC7B7CEB-4718-4FA8-B93A-B0AABEF8400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1309</Words>
  <Application>Microsoft Office PowerPoint</Application>
  <PresentationFormat>On-screen Show (4:3)</PresentationFormat>
  <Paragraphs>265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Goal</vt:lpstr>
      <vt:lpstr>Module Contents</vt:lpstr>
      <vt:lpstr>Object-Oriented Programming</vt:lpstr>
      <vt:lpstr>Objects and Programs</vt:lpstr>
      <vt:lpstr>Diagram of a Class</vt:lpstr>
      <vt:lpstr>Implementing a Simple Class</vt:lpstr>
      <vt:lpstr>Tally Counter Class</vt:lpstr>
      <vt:lpstr>Instantiating Objects</vt:lpstr>
      <vt:lpstr>Tally Counter Methods</vt:lpstr>
      <vt:lpstr>Public Interface of a Class</vt:lpstr>
      <vt:lpstr>Writing the Public Interface</vt:lpstr>
      <vt:lpstr>Non-static Methods Means…</vt:lpstr>
      <vt:lpstr>Accessor and Mutator Methods</vt:lpstr>
      <vt:lpstr>Designing the Data Representation</vt:lpstr>
      <vt:lpstr>Instance Variables of Objects</vt:lpstr>
      <vt:lpstr>Accessing Instance Variables</vt:lpstr>
      <vt:lpstr>Implementing Instance Methods</vt:lpstr>
      <vt:lpstr>Instance Methods</vt:lpstr>
      <vt:lpstr>Implicit and Explicit Parameters</vt:lpstr>
    </vt:vector>
  </TitlesOfParts>
  <Company>Teradyne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Teradyne User</dc:creator>
  <cp:lastModifiedBy>amir_hallajpour@hotmail.com</cp:lastModifiedBy>
  <cp:revision>2</cp:revision>
  <dcterms:created xsi:type="dcterms:W3CDTF">2015-02-17T06:30:51Z</dcterms:created>
  <dcterms:modified xsi:type="dcterms:W3CDTF">2015-04-26T16:47:12Z</dcterms:modified>
</cp:coreProperties>
</file>