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3" r:id="rId17"/>
    <p:sldId id="294" r:id="rId18"/>
    <p:sldId id="295" r:id="rId19"/>
    <p:sldId id="302" r:id="rId20"/>
    <p:sldId id="303" r:id="rId21"/>
    <p:sldId id="304" r:id="rId22"/>
    <p:sldId id="305" r:id="rId23"/>
    <p:sldId id="30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FFBF1-07A1-4D2B-85D1-8029CB53EC2B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09214-42BE-43ED-98C6-FE2498F504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29860-38BC-437E-9C86-1CCC8456B24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41839-C181-4947-8D39-6B8BCA7A47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3D30-8169-48EC-9691-963F889CC044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48-BAB7-49E1-A147-070C0E124169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40FF-D509-4BBD-80E2-0BC5F68EFBA1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68A6-E421-42E1-994D-3A1EA122ED06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8F0-2234-474E-BB9E-3CC0906A93BD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25A-5A6A-46F4-8F73-B6BA0C2B78B6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39C1-387C-4220-843F-F8D8A8526461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3974-7562-43D1-BFDA-13526A638758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D8C8-FD29-46B4-A29D-988D43E17FAD}" type="datetime1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192B-457E-4A48-8697-AE81B25771CD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045B-8851-40CD-AD53-3D1F56C88491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5290-C01F-4BA6-99AC-1530C9655296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AEB4-AC9E-4120-846A-ECF8467D2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Exception Handling</a:t>
            </a:r>
          </a:p>
        </p:txBody>
      </p:sp>
      <p:sp>
        <p:nvSpPr>
          <p:cNvPr id="56322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334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There are two aspects to dealing with run-time program errors:</a:t>
            </a:r>
          </a:p>
          <a:p>
            <a:pPr marL="914400" lvl="1" indent="-457200">
              <a:spcBef>
                <a:spcPts val="200"/>
              </a:spcBef>
              <a:buFont typeface="Wingdings" pitchFamily="2" charset="2"/>
              <a:buAutoNum type="arabicParenR"/>
            </a:pPr>
            <a:r>
              <a:rPr lang="en-US" sz="2400" dirty="0" smtClean="0">
                <a:ea typeface="ＭＳ Ｐゴシック" pitchFamily="34" charset="-128"/>
              </a:rPr>
              <a:t>Detecting Errors</a:t>
            </a:r>
          </a:p>
          <a:p>
            <a:pPr marL="914400" lvl="1" indent="-457200">
              <a:spcBef>
                <a:spcPts val="200"/>
              </a:spcBef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    This is the easy part.  You can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dirty="0" smtClean="0">
                <a:ea typeface="ＭＳ Ｐゴシック" pitchFamily="34" charset="-128"/>
              </a:rPr>
              <a:t>throw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 an exception</a:t>
            </a:r>
          </a:p>
          <a:p>
            <a:pPr marL="914400" lvl="1" indent="-457200"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marL="914400" lvl="1" indent="-457200"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marL="914400" lvl="1" indent="-457200">
              <a:spcBef>
                <a:spcPts val="200"/>
              </a:spcBef>
              <a:buFont typeface="Arial" pitchFamily="34" charset="0"/>
              <a:buAutoNum type="arabicParenR" startAt="2"/>
            </a:pPr>
            <a:r>
              <a:rPr lang="en-US" sz="2400" dirty="0" smtClean="0">
                <a:ea typeface="ＭＳ Ｐゴシック" pitchFamily="34" charset="-128"/>
              </a:rPr>
              <a:t>Handling Errors</a:t>
            </a:r>
          </a:p>
          <a:p>
            <a:pPr marL="914400" lvl="1" indent="-457200">
              <a:spcBef>
                <a:spcPts val="200"/>
              </a:spcBef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    This is more complex.  You need to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dirty="0" smtClean="0">
                <a:ea typeface="ＭＳ Ｐゴシック" pitchFamily="34" charset="-128"/>
              </a:rPr>
              <a:t>catch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 each possible exception and react to it appropriately</a:t>
            </a:r>
          </a:p>
          <a:p>
            <a:pPr marL="914400" lvl="1" indent="-457200"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Handling recoverable errors can be done: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Simply:  exit the program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User-friendly:  As the user to correct the error</a:t>
            </a:r>
          </a:p>
          <a:p>
            <a:pPr marL="914400" lvl="1" indent="-457200"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56323" name="TextBox 9"/>
          <p:cNvSpPr txBox="1">
            <a:spLocks noChangeArrowheads="1"/>
          </p:cNvSpPr>
          <p:nvPr/>
        </p:nvSpPr>
        <p:spPr bwMode="auto">
          <a:xfrm>
            <a:off x="2133600" y="2819400"/>
            <a:ext cx="32766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cs typeface="Arial" pitchFamily="34" charset="0"/>
              </a:rPr>
              <a:t>Use the throw statement to signal an exception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715000" y="2743200"/>
            <a:ext cx="2971800" cy="1143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(amount &gt; balance)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// Now what?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finally</a:t>
            </a:r>
            <a:r>
              <a:rPr lang="en-US" smtClean="0">
                <a:ea typeface="ＭＳ Ｐゴシック" pitchFamily="34" charset="-128"/>
              </a:rPr>
              <a:t> clause</a:t>
            </a:r>
          </a:p>
        </p:txBody>
      </p:sp>
      <p:sp>
        <p:nvSpPr>
          <p:cNvPr id="65538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finally</a:t>
            </a:r>
            <a:r>
              <a:rPr lang="en-US" sz="2800" smtClean="0">
                <a:ea typeface="ＭＳ Ｐゴシック" pitchFamily="34" charset="-128"/>
              </a:rPr>
              <a:t> is an optional clause in a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try/catch</a:t>
            </a:r>
            <a:r>
              <a:rPr lang="en-US" sz="2800" smtClean="0">
                <a:ea typeface="ＭＳ Ｐゴシック" pitchFamily="34" charset="-128"/>
              </a:rPr>
              <a:t> block</a:t>
            </a: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Used when you need to take some action in a method whether an exception is thrown or not.</a:t>
            </a:r>
          </a:p>
          <a:p>
            <a:pPr lvl="2">
              <a:spcBef>
                <a:spcPts val="200"/>
              </a:spcBef>
            </a:pPr>
            <a:r>
              <a:rPr lang="en-US" sz="2000" smtClean="0">
                <a:ea typeface="ＭＳ Ｐゴシック" pitchFamily="34" charset="-128"/>
              </a:rPr>
              <a:t>The finally block is executed in both cases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Example:  Close a file in a method in all cases</a:t>
            </a: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048000"/>
            <a:ext cx="8229600" cy="33528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void printOutput(String filename) throws IOException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out = new PrintWriter(filename);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try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writeData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(out);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Method may throw an I/O Exception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out.close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  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540" name="TextBox 7"/>
          <p:cNvSpPr txBox="1">
            <a:spLocks noChangeArrowheads="1"/>
          </p:cNvSpPr>
          <p:nvPr/>
        </p:nvSpPr>
        <p:spPr bwMode="auto">
          <a:xfrm>
            <a:off x="3657600" y="4953000"/>
            <a:ext cx="4267200" cy="132397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Once a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000">
                <a:cs typeface="Arial" pitchFamily="34" charset="0"/>
              </a:rPr>
              <a:t> block is entered, the statements in a </a:t>
            </a:r>
            <a:r>
              <a:rPr lang="en-US" sz="20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finally</a:t>
            </a:r>
            <a:r>
              <a:rPr lang="en-US" sz="2000">
                <a:cs typeface="Arial" pitchFamily="34" charset="0"/>
              </a:rPr>
              <a:t> clause are guaranteed to be executed, whether or not an exception is thrown.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The </a:t>
            </a:r>
            <a:r>
              <a:rPr lang="en-US" sz="36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finally</a:t>
            </a:r>
            <a:r>
              <a:rPr lang="en-US" sz="3600" dirty="0" smtClean="0">
                <a:ea typeface="ＭＳ Ｐゴシック" pitchFamily="34" charset="-128"/>
              </a:rPr>
              <a:t> Clause</a:t>
            </a:r>
          </a:p>
        </p:txBody>
      </p:sp>
      <p:sp>
        <p:nvSpPr>
          <p:cNvPr id="66562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solidFill>
                  <a:srgbClr val="333333"/>
                </a:solidFill>
                <a:ea typeface="ＭＳ Ｐゴシック" pitchFamily="34" charset="-128"/>
              </a:rPr>
              <a:t>Code in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finally</a:t>
            </a:r>
            <a:r>
              <a:rPr lang="en-US" sz="2800" smtClean="0">
                <a:ea typeface="ＭＳ Ｐゴシック" pitchFamily="34" charset="-128"/>
              </a:rPr>
              <a:t> block is always executed once the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try</a:t>
            </a:r>
            <a:r>
              <a:rPr lang="en-US" sz="2800" smtClean="0">
                <a:ea typeface="ＭＳ Ｐゴシック" pitchFamily="34" charset="-128"/>
              </a:rPr>
              <a:t> block has been entered</a:t>
            </a: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831263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Programming Tip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Throw Early</a:t>
            </a:r>
            <a:endParaRPr lang="en-US" sz="3600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When a method detects a problem that it cannot solve, it is better to throw an exception rather than try to come up with an imperfect fix.</a:t>
            </a:r>
          </a:p>
          <a:p>
            <a:r>
              <a:rPr lang="en-US" smtClean="0">
                <a:ea typeface="ＭＳ Ｐゴシック" pitchFamily="34" charset="-128"/>
              </a:rPr>
              <a:t>Catch Late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Conversely, a method should only catch an exception if it can really remedy the situation.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Otherwise, the best remedy is simply to have the exception propagate to its caller, allowing it to be caught by a competent handler.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28600"/>
            <a:ext cx="12287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Programming Tip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Do Not Squelch Exceptions</a:t>
            </a:r>
            <a:endParaRPr lang="en-US" sz="3600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When you call a method that throws a checked exception and you haven</a:t>
            </a:r>
            <a:r>
              <a:rPr lang="en-US" altLang="en-US" dirty="0" smtClean="0">
                <a:ea typeface="ＭＳ Ｐゴシック" pitchFamily="34" charset="-128"/>
              </a:rPr>
              <a:t>’</a:t>
            </a:r>
            <a:r>
              <a:rPr lang="en-US" dirty="0" smtClean="0">
                <a:ea typeface="ＭＳ Ｐゴシック" pitchFamily="34" charset="-128"/>
              </a:rPr>
              <a:t>t</a:t>
            </a:r>
            <a:r>
              <a:rPr lang="en-US" altLang="ja-JP" dirty="0" smtClean="0">
                <a:ea typeface="ＭＳ Ｐゴシック" pitchFamily="34" charset="-128"/>
              </a:rPr>
              <a:t> specified a handler, the compiler complains.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It is tempting to write a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dirty="0" smtClean="0">
                <a:ea typeface="ＭＳ Ｐゴシック" pitchFamily="34" charset="-128"/>
              </a:rPr>
              <a:t>do-nothing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 catch block to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dirty="0" smtClean="0">
                <a:ea typeface="ＭＳ Ｐゴシック" pitchFamily="34" charset="-128"/>
              </a:rPr>
              <a:t>squelch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 the compiler and come back to the code later.  </a:t>
            </a:r>
            <a:r>
              <a:rPr lang="en-US" altLang="ja-JP" b="1" dirty="0" smtClean="0">
                <a:ea typeface="ＭＳ Ｐゴシック" pitchFamily="34" charset="-128"/>
              </a:rPr>
              <a:t>Bad Idea!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Exceptions were designed to transmit problem reports to a competent handler. 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Installing an incompetent handler simply hides an error condition that could be serious..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28600"/>
            <a:ext cx="12287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Programming Tip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6858000" cy="51054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Do not use </a:t>
            </a:r>
            <a:r>
              <a:rPr lang="en-US" sz="28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catch</a:t>
            </a:r>
            <a:r>
              <a:rPr lang="en-US" sz="2800" dirty="0" smtClean="0">
                <a:ea typeface="ＭＳ Ｐゴシック" pitchFamily="34" charset="-128"/>
              </a:rPr>
              <a:t> and </a:t>
            </a:r>
            <a:r>
              <a:rPr lang="en-US" sz="28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finally</a:t>
            </a:r>
            <a:r>
              <a:rPr lang="en-US" sz="2800" dirty="0" smtClean="0">
                <a:ea typeface="ＭＳ Ｐゴシック" pitchFamily="34" charset="-128"/>
              </a:rPr>
              <a:t> in the same </a:t>
            </a:r>
            <a:r>
              <a:rPr lang="en-US" sz="28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try</a:t>
            </a:r>
            <a:r>
              <a:rPr lang="en-US" sz="2800" dirty="0" smtClean="0">
                <a:ea typeface="ＭＳ Ｐゴシック" pitchFamily="34" charset="-128"/>
              </a:rPr>
              <a:t> block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finally</a:t>
            </a:r>
            <a:r>
              <a:rPr lang="en-US" dirty="0" smtClean="0">
                <a:ea typeface="ＭＳ Ｐゴシック" pitchFamily="34" charset="-128"/>
              </a:rPr>
              <a:t> clause is executed whenever the try block is exited in any of three ways:</a:t>
            </a:r>
          </a:p>
          <a:p>
            <a:pPr lvl="2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1. After completing the last statement of 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try</a:t>
            </a:r>
            <a:r>
              <a:rPr lang="en-US" dirty="0" smtClean="0">
                <a:ea typeface="ＭＳ Ｐゴシック" pitchFamily="34" charset="-128"/>
              </a:rPr>
              <a:t> block</a:t>
            </a:r>
          </a:p>
          <a:p>
            <a:pPr lvl="2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2. After completing the last statement of a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catch</a:t>
            </a:r>
            <a:r>
              <a:rPr lang="en-US" dirty="0" smtClean="0">
                <a:ea typeface="ＭＳ Ｐゴシック" pitchFamily="34" charset="-128"/>
              </a:rPr>
              <a:t> clause, if this try block caught an exception</a:t>
            </a:r>
          </a:p>
          <a:p>
            <a:pPr lvl="2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3. When an exception was thrown in 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try</a:t>
            </a:r>
            <a:r>
              <a:rPr lang="en-US" dirty="0" smtClean="0">
                <a:ea typeface="ＭＳ Ｐゴシック" pitchFamily="34" charset="-128"/>
              </a:rPr>
              <a:t> block and not caught</a:t>
            </a:r>
          </a:p>
          <a:p>
            <a:pPr lvl="2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28600"/>
            <a:ext cx="12287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467600" y="1905000"/>
            <a:ext cx="1579563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7600" y="2895600"/>
            <a:ext cx="914400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3962400"/>
            <a:ext cx="1295400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7810501" y="3238500"/>
            <a:ext cx="14478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621587" y="3732213"/>
            <a:ext cx="455613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0536360">
            <a:off x="7086600" y="2147888"/>
            <a:ext cx="1595438" cy="2182812"/>
          </a:xfrm>
          <a:prstGeom prst="arc">
            <a:avLst>
              <a:gd name="adj1" fmla="val 17247893"/>
              <a:gd name="adj2" fmla="val 437777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7657307" y="2704306"/>
            <a:ext cx="381000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Handling Input Errors</a:t>
            </a:r>
          </a:p>
        </p:txBody>
      </p:sp>
      <p:sp>
        <p:nvSpPr>
          <p:cNvPr id="71682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 smtClean="0">
                <a:ea typeface="ＭＳ Ｐゴシック" pitchFamily="34" charset="-128"/>
              </a:rPr>
              <a:t>File Reading Application Example</a:t>
            </a:r>
          </a:p>
          <a:p>
            <a:pPr lvl="1">
              <a:spcBef>
                <a:spcPts val="100"/>
              </a:spcBef>
            </a:pPr>
            <a:r>
              <a:rPr lang="en-US" dirty="0" smtClean="0">
                <a:ea typeface="ＭＳ Ｐゴシック" pitchFamily="34" charset="-128"/>
              </a:rPr>
              <a:t>Goal:  Read a file of data values</a:t>
            </a:r>
          </a:p>
          <a:p>
            <a:pPr lvl="2">
              <a:spcBef>
                <a:spcPts val="100"/>
              </a:spcBef>
            </a:pPr>
            <a:r>
              <a:rPr lang="en-US" dirty="0" smtClean="0">
                <a:ea typeface="ＭＳ Ｐゴシック" pitchFamily="34" charset="-128"/>
              </a:rPr>
              <a:t>First line is the count of values</a:t>
            </a:r>
          </a:p>
          <a:p>
            <a:pPr lvl="2">
              <a:spcBef>
                <a:spcPts val="100"/>
              </a:spcBef>
            </a:pPr>
            <a:r>
              <a:rPr lang="en-US" dirty="0" smtClean="0">
                <a:ea typeface="ＭＳ Ｐゴシック" pitchFamily="34" charset="-128"/>
              </a:rPr>
              <a:t>Remaining lines have values</a:t>
            </a:r>
          </a:p>
          <a:p>
            <a:pPr lvl="1">
              <a:spcBef>
                <a:spcPts val="100"/>
              </a:spcBef>
            </a:pPr>
            <a:r>
              <a:rPr lang="en-US" dirty="0" smtClean="0">
                <a:ea typeface="ＭＳ Ｐゴシック" pitchFamily="34" charset="-128"/>
              </a:rPr>
              <a:t>Risks:</a:t>
            </a:r>
          </a:p>
          <a:p>
            <a:pPr lvl="2">
              <a:spcBef>
                <a:spcPts val="100"/>
              </a:spcBef>
            </a:pPr>
            <a:r>
              <a:rPr lang="en-US" sz="2800" dirty="0" smtClean="0">
                <a:ea typeface="ＭＳ Ｐゴシック" pitchFamily="34" charset="-128"/>
              </a:rPr>
              <a:t>The file may not exist</a:t>
            </a:r>
          </a:p>
          <a:p>
            <a:pPr lvl="3">
              <a:spcBef>
                <a:spcPts val="100"/>
              </a:spcBef>
            </a:pP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Scanner</a:t>
            </a:r>
            <a:r>
              <a:rPr lang="en-US" sz="2400" dirty="0" smtClean="0">
                <a:ea typeface="ＭＳ Ｐゴシック" pitchFamily="34" charset="-128"/>
              </a:rPr>
              <a:t> constructor will throw an exception</a:t>
            </a:r>
          </a:p>
          <a:p>
            <a:pPr lvl="3">
              <a:spcBef>
                <a:spcPts val="100"/>
              </a:spcBef>
            </a:pP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FileNotFoundException</a:t>
            </a:r>
            <a:endParaRPr 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2">
              <a:spcBef>
                <a:spcPts val="100"/>
              </a:spcBef>
            </a:pPr>
            <a:r>
              <a:rPr lang="en-US" sz="2800" dirty="0" smtClean="0">
                <a:ea typeface="ＭＳ Ｐゴシック" pitchFamily="34" charset="-128"/>
              </a:rPr>
              <a:t>The file may have data in the wrong format</a:t>
            </a:r>
          </a:p>
          <a:p>
            <a:pPr lvl="3">
              <a:spcBef>
                <a:spcPts val="100"/>
              </a:spcBef>
            </a:pPr>
            <a:r>
              <a:rPr lang="en-US" sz="2400" dirty="0" smtClean="0">
                <a:ea typeface="ＭＳ Ｐゴシック" pitchFamily="34" charset="-128"/>
              </a:rPr>
              <a:t>Doesn</a:t>
            </a:r>
            <a:r>
              <a:rPr lang="en-US" altLang="en-US" sz="2400" dirty="0" smtClean="0">
                <a:ea typeface="ＭＳ Ｐゴシック" pitchFamily="34" charset="-128"/>
              </a:rPr>
              <a:t>’</a:t>
            </a:r>
            <a:r>
              <a:rPr lang="en-US" sz="2400" dirty="0" smtClean="0">
                <a:ea typeface="ＭＳ Ｐゴシック" pitchFamily="34" charset="-128"/>
              </a:rPr>
              <a:t>t</a:t>
            </a:r>
            <a:r>
              <a:rPr lang="en-US" altLang="ja-JP" sz="2400" dirty="0" smtClean="0">
                <a:ea typeface="ＭＳ Ｐゴシック" pitchFamily="34" charset="-128"/>
              </a:rPr>
              <a:t> start with a count</a:t>
            </a:r>
          </a:p>
          <a:p>
            <a:pPr lvl="4">
              <a:spcBef>
                <a:spcPts val="100"/>
              </a:spcBef>
            </a:pP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NoSuchElementException</a:t>
            </a:r>
            <a:endParaRPr 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3">
              <a:spcBef>
                <a:spcPts val="100"/>
              </a:spcBef>
            </a:pPr>
            <a:r>
              <a:rPr lang="en-US" sz="2400" dirty="0" smtClean="0">
                <a:ea typeface="ＭＳ Ｐゴシック" pitchFamily="34" charset="-128"/>
              </a:rPr>
              <a:t>Too many items (count is too low)</a:t>
            </a:r>
          </a:p>
          <a:p>
            <a:pPr lvl="4">
              <a:spcBef>
                <a:spcPts val="100"/>
              </a:spcBef>
            </a:pPr>
            <a:r>
              <a:rPr lang="en-US" sz="2400" dirty="0" err="1" smtClean="0">
                <a:latin typeface="Consolas" pitchFamily="49" charset="0"/>
                <a:ea typeface="ＭＳ Ｐゴシック" pitchFamily="34" charset="-128"/>
              </a:rPr>
              <a:t>IOException</a:t>
            </a:r>
            <a:endParaRPr 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3">
              <a:spcBef>
                <a:spcPts val="20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7086600" y="1295400"/>
            <a:ext cx="1295400" cy="13716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dirty="0">
                <a:latin typeface="Courier New"/>
                <a:cs typeface="Courier New"/>
              </a:rPr>
              <a:t>3</a:t>
            </a:r>
          </a:p>
          <a:p>
            <a:pPr>
              <a:defRPr/>
            </a:pPr>
            <a:r>
              <a:rPr lang="en-US" sz="2000" dirty="0">
                <a:latin typeface="Courier New"/>
                <a:cs typeface="Courier New"/>
              </a:rPr>
              <a:t>1.45</a:t>
            </a:r>
          </a:p>
          <a:p>
            <a:pPr>
              <a:defRPr/>
            </a:pPr>
            <a:r>
              <a:rPr lang="en-US" sz="2000" dirty="0">
                <a:latin typeface="Courier New"/>
                <a:cs typeface="Courier New"/>
              </a:rPr>
              <a:t>-2.1</a:t>
            </a:r>
          </a:p>
          <a:p>
            <a:pPr>
              <a:defRPr/>
            </a:pPr>
            <a:r>
              <a:rPr lang="en-US" sz="2000" dirty="0">
                <a:latin typeface="Courier New"/>
                <a:cs typeface="Courier New"/>
              </a:rPr>
              <a:t>0.05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Handling Input Errors: </a:t>
            </a:r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main</a:t>
            </a:r>
          </a:p>
        </p:txBody>
      </p:sp>
      <p:sp>
        <p:nvSpPr>
          <p:cNvPr id="72706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Outline for method with all exception handling</a:t>
            </a: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524000"/>
            <a:ext cx="8458200" cy="48006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boolean done = false;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(!done)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// Prompt user for file name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double[] data =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readFile(filename)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May throw exceptions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// Process data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(FileNotFoundException exception)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      System.out.println("File not found.");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(NoSuchElementException exception)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      System.out.println("File contents invalid.");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catch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(IOException exception)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      exception.printStackTrace();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086600" cy="715963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Handling Input Errors: </a:t>
            </a:r>
            <a:r>
              <a:rPr 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readFile</a:t>
            </a:r>
          </a:p>
        </p:txBody>
      </p:sp>
      <p:sp>
        <p:nvSpPr>
          <p:cNvPr id="73730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05400"/>
          </a:xfrm>
        </p:spPr>
        <p:txBody>
          <a:bodyPr/>
          <a:lstStyle/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Calls the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Scanner</a:t>
            </a:r>
            <a:r>
              <a:rPr lang="en-US" sz="2400" smtClean="0">
                <a:ea typeface="ＭＳ Ｐゴシック" pitchFamily="34" charset="-128"/>
              </a:rPr>
              <a:t> constructor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No exception handling (no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 catch </a:t>
            </a:r>
            <a:r>
              <a:rPr lang="en-US" sz="2400" smtClean="0">
                <a:ea typeface="ＭＳ Ｐゴシック" pitchFamily="34" charset="-128"/>
              </a:rPr>
              <a:t>clauses)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finally</a:t>
            </a:r>
            <a:r>
              <a:rPr lang="en-US" sz="2400" smtClean="0">
                <a:ea typeface="ＭＳ Ｐゴシック" pitchFamily="34" charset="-128"/>
              </a:rPr>
              <a:t> clause closes file in all cases (exception or not)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throws</a:t>
            </a:r>
            <a:r>
              <a:rPr lang="en-US" sz="2400" smtClean="0">
                <a:ea typeface="ＭＳ Ｐゴシック" pitchFamily="34" charset="-128"/>
              </a:rPr>
              <a:t>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IOException</a:t>
            </a:r>
            <a:r>
              <a:rPr lang="en-US" sz="2400" smtClean="0">
                <a:ea typeface="ＭＳ Ｐゴシック" pitchFamily="34" charset="-128"/>
              </a:rPr>
              <a:t> (back to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main</a:t>
            </a:r>
            <a:r>
              <a:rPr lang="en-US" sz="240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200"/>
              </a:spcBef>
            </a:pP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667000"/>
            <a:ext cx="8610600" cy="36576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static double[]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readFile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(String filename) throws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IOException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File inFile = new File(filename);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Scanner in = new Scanner(inFile);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readData(in)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May throw exceptions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in.close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086600" cy="715963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Handling Input Errors: </a:t>
            </a:r>
            <a:r>
              <a:rPr lang="en-US" sz="36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readData</a:t>
            </a:r>
          </a:p>
        </p:txBody>
      </p:sp>
      <p:sp>
        <p:nvSpPr>
          <p:cNvPr id="74754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05400"/>
          </a:xfrm>
        </p:spPr>
        <p:txBody>
          <a:bodyPr/>
          <a:lstStyle/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No exception handling (no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 try or catch </a:t>
            </a:r>
            <a:r>
              <a:rPr lang="en-US" sz="2400" smtClean="0">
                <a:ea typeface="ＭＳ Ｐゴシック" pitchFamily="34" charset="-128"/>
              </a:rPr>
              <a:t>clauses)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throw</a:t>
            </a:r>
            <a:r>
              <a:rPr lang="en-US" sz="2400" smtClean="0">
                <a:ea typeface="ＭＳ Ｐゴシック" pitchFamily="34" charset="-128"/>
              </a:rPr>
              <a:t> creates an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IOException</a:t>
            </a:r>
            <a:r>
              <a:rPr lang="en-US" sz="2400" smtClean="0">
                <a:ea typeface="ＭＳ Ｐゴシック" pitchFamily="34" charset="-128"/>
              </a:rPr>
              <a:t> object and exits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unchecked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NoSuchElementException</a:t>
            </a:r>
            <a:r>
              <a:rPr lang="en-US" sz="2400" smtClean="0">
                <a:ea typeface="ＭＳ Ｐゴシック" pitchFamily="34" charset="-128"/>
              </a:rPr>
              <a:t> can occur</a:t>
            </a: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362200"/>
            <a:ext cx="8610600" cy="38862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static double[] 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readData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(Scanner in)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throws IOException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numberOfValues = in.nextInt();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NoSuchElementException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double[] data = new double[numberOfValues];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(int i = 0; i &lt; numberOfValues; i++)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data[i] = in.nextDouble();   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NoSuchElementException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if (in.hasNext())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new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("End of file expected");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return data;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 Object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The exception object (e.g. e) that is passed to a catch block can provide additional information about the nature of the problem. </a:t>
            </a:r>
          </a:p>
          <a:p>
            <a:r>
              <a:rPr lang="en-US" altLang="en-US" dirty="0" smtClean="0"/>
              <a:t>You can use the exception object to call methods of the exception class or its super classes to get more information about the problem.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447800"/>
            <a:ext cx="82296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FontTx/>
              <a:buNone/>
              <a:defRPr/>
            </a:pPr>
            <a:r>
              <a:rPr lang="en-US" sz="1600" b="1" kern="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FontTx/>
              <a:buNone/>
              <a:defRPr/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	//Code that can throw one or more exception</a:t>
            </a:r>
          </a:p>
          <a:p>
            <a:pPr marL="400050" lvl="1" indent="0">
              <a:buFontTx/>
              <a:buNone/>
              <a:defRPr/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kern="0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400050" lvl="1" indent="0">
              <a:buFontTx/>
              <a:buNone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400050" lvl="1" indent="0">
              <a:buFontTx/>
              <a:buNone/>
              <a:defRPr/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	//Code to handle the exception</a:t>
            </a:r>
          </a:p>
          <a:p>
            <a:pPr marL="400050" lvl="1" indent="0">
              <a:buFontTx/>
              <a:buNone/>
              <a:defRPr/>
            </a:pPr>
            <a:r>
              <a:rPr lang="en-US" sz="16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US" sz="1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87312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91400" cy="715962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Throwing an Exception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2209800"/>
          </a:xfrm>
        </p:spPr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sz="2800" dirty="0" smtClean="0"/>
              <a:t>When you throw an exception, you are throwing an object of an exception class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 smtClean="0"/>
              <a:t>Choose wisely!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400" dirty="0" smtClean="0"/>
              <a:t>You can also pass a descriptive String to most exception objects</a:t>
            </a:r>
          </a:p>
          <a:p>
            <a:pPr marL="914400" lvl="1" indent="-457200">
              <a:spcBef>
                <a:spcPts val="200"/>
              </a:spcBef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57348" name="TextBox 8"/>
          <p:cNvSpPr txBox="1">
            <a:spLocks noChangeArrowheads="1"/>
          </p:cNvSpPr>
          <p:nvPr/>
        </p:nvSpPr>
        <p:spPr bwMode="auto">
          <a:xfrm>
            <a:off x="457200" y="5257800"/>
            <a:ext cx="44958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When you throw an exception, the normal control flow is terminated.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Defining a New Exception Class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An Exception is a class like any other class in Java.  However, your exception classes must always be a subclass of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altLang="en-US" dirty="0" smtClean="0"/>
              <a:t> class</a:t>
            </a:r>
          </a:p>
          <a:p>
            <a:r>
              <a:rPr lang="en-US" altLang="en-US" dirty="0" smtClean="0"/>
              <a:t>Although you can derive from any of the standard exception classes, your best policy is to derive them from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en-US" dirty="0" smtClean="0"/>
              <a:t> class</a:t>
            </a:r>
          </a:p>
          <a:p>
            <a:r>
              <a:rPr lang="en-US" altLang="en-US" dirty="0" smtClean="0"/>
              <a:t>In the example below, </a:t>
            </a:r>
            <a:r>
              <a:rPr lang="en-US" altLang="en-US" dirty="0" err="1" smtClean="0"/>
              <a:t>MyExceptionClass</a:t>
            </a:r>
            <a:r>
              <a:rPr lang="en-US" altLang="en-US" dirty="0" smtClean="0"/>
              <a:t> provides two constructors (overloading constructor)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1177925" y="3733800"/>
            <a:ext cx="6172200" cy="28622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MyExceptionClass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extends Exception {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	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MyExceptionClass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() {	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		super(); 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MyExceptionClass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(String s) { 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		super(s); 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Throwing the New Exception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As you saw earlier, you throw an exception with a statement that consists of the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en-US" dirty="0" smtClean="0"/>
              <a:t> keyword</a:t>
            </a: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609600" y="2878138"/>
            <a:ext cx="7543800" cy="585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MyExceptionClass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e = new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MyExceptionClass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throw e;</a:t>
            </a:r>
            <a:endParaRPr lang="en-US" altLang="en-US" sz="1600" dirty="0"/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74675" y="4267200"/>
            <a:ext cx="7543800" cy="584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MyExceptionClass e = new MyExceptionClass (“Uh-oh trouble”);</a:t>
            </a:r>
          </a:p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throw e;</a:t>
            </a:r>
            <a:endParaRPr lang="en-US" altLang="en-US" sz="1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Summary:  Exceptions 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To signal an exceptional condition, use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throw</a:t>
            </a:r>
            <a:r>
              <a:rPr lang="en-US" sz="2800" smtClean="0">
                <a:ea typeface="ＭＳ Ｐゴシック" pitchFamily="34" charset="-128"/>
              </a:rPr>
              <a:t> statement to throw an exception object.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When you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throw</a:t>
            </a:r>
            <a:r>
              <a:rPr lang="en-US" sz="2800" smtClean="0">
                <a:ea typeface="ＭＳ Ｐゴシック" pitchFamily="34" charset="-128"/>
              </a:rPr>
              <a:t> an exception, processing continues in an exception handler.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Place statements that can cause an exception inside a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try</a:t>
            </a:r>
            <a:r>
              <a:rPr lang="en-US" sz="2800" smtClean="0">
                <a:ea typeface="ＭＳ Ｐゴシック" pitchFamily="34" charset="-128"/>
              </a:rPr>
              <a:t> block, and the handler inside a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catch</a:t>
            </a:r>
            <a:r>
              <a:rPr lang="en-US" sz="2800" smtClean="0">
                <a:ea typeface="ＭＳ Ｐゴシック" pitchFamily="34" charset="-128"/>
              </a:rPr>
              <a:t> clause.</a:t>
            </a: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Checked exceptions are due to external circumstances that the programmer cannot prevent. 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The compiler checks that your program handles these exceptions.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Summary:  Exceptions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pitchFamily="34" charset="-128"/>
              </a:rPr>
              <a:t>Add a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throws</a:t>
            </a:r>
            <a:r>
              <a:rPr lang="en-US" sz="2800" smtClean="0">
                <a:ea typeface="ＭＳ Ｐゴシック" pitchFamily="34" charset="-128"/>
              </a:rPr>
              <a:t> clause to a method that can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throw</a:t>
            </a:r>
            <a:r>
              <a:rPr lang="en-US" sz="2800" smtClean="0">
                <a:ea typeface="ＭＳ Ｐゴシック" pitchFamily="34" charset="-128"/>
              </a:rPr>
              <a:t> a checked exception.</a:t>
            </a:r>
          </a:p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pitchFamily="34" charset="-128"/>
              </a:rPr>
              <a:t>Once a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try</a:t>
            </a:r>
            <a:r>
              <a:rPr lang="en-US" sz="2800" smtClean="0">
                <a:ea typeface="ＭＳ Ｐゴシック" pitchFamily="34" charset="-128"/>
              </a:rPr>
              <a:t> block is entered, the statements in a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finally</a:t>
            </a:r>
            <a:r>
              <a:rPr lang="en-US" sz="2800" smtClean="0">
                <a:ea typeface="ＭＳ Ｐゴシック" pitchFamily="34" charset="-128"/>
              </a:rPr>
              <a:t> clause are guaranteed to be executed, whether or not an exception is thrown.</a:t>
            </a:r>
          </a:p>
          <a:p>
            <a:pPr>
              <a:spcBef>
                <a:spcPts val="300"/>
              </a:spcBef>
            </a:pP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Throw</a:t>
            </a:r>
            <a:r>
              <a:rPr lang="en-US" sz="2800" smtClean="0">
                <a:ea typeface="ＭＳ Ｐゴシック" pitchFamily="34" charset="-128"/>
              </a:rPr>
              <a:t> an exception as soon as a problem is detected. </a:t>
            </a:r>
          </a:p>
          <a:p>
            <a:pPr>
              <a:spcBef>
                <a:spcPts val="300"/>
              </a:spcBef>
            </a:pP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Catch</a:t>
            </a:r>
            <a:r>
              <a:rPr lang="en-US" sz="2800" smtClean="0">
                <a:ea typeface="ＭＳ Ｐゴシック" pitchFamily="34" charset="-128"/>
              </a:rPr>
              <a:t> it only when the problem can be handled.</a:t>
            </a:r>
          </a:p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pitchFamily="34" charset="-128"/>
              </a:rPr>
              <a:t>When designing a program, ask yourself what kinds of exceptions can occur.</a:t>
            </a:r>
          </a:p>
          <a:p>
            <a:pPr>
              <a:spcBef>
                <a:spcPts val="300"/>
              </a:spcBef>
            </a:pPr>
            <a:r>
              <a:rPr lang="en-US" sz="2800" smtClean="0">
                <a:ea typeface="ＭＳ Ｐゴシック" pitchFamily="34" charset="-128"/>
              </a:rPr>
              <a:t>For each exception, you need to decide which part of your program can competently handle 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Exception Classes</a:t>
            </a:r>
          </a:p>
        </p:txBody>
      </p:sp>
      <p:pic>
        <p:nvPicPr>
          <p:cNvPr id="583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33623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9975" y="1066800"/>
            <a:ext cx="2819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667000" y="2209800"/>
            <a:ext cx="1143000" cy="396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837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295400"/>
            <a:ext cx="373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Content Placeholder 9"/>
          <p:cNvSpPr>
            <a:spLocks noGrp="1"/>
          </p:cNvSpPr>
          <p:nvPr>
            <p:ph idx="1"/>
          </p:nvPr>
        </p:nvSpPr>
        <p:spPr>
          <a:xfrm>
            <a:off x="5105400" y="1219200"/>
            <a:ext cx="38862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Partial hierarchy of exception classes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More general are above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More specific are below</a:t>
            </a: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Darker are Checked exceptions</a:t>
            </a:r>
          </a:p>
          <a:p>
            <a:pPr lvl="1"/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Catching Exceptions</a:t>
            </a:r>
          </a:p>
        </p:txBody>
      </p:sp>
      <p:sp>
        <p:nvSpPr>
          <p:cNvPr id="59394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Exceptions that are thrown must be </a:t>
            </a:r>
            <a:r>
              <a:rPr lang="ja-JP" altLang="en-US" sz="2800" smtClean="0">
                <a:ea typeface="ＭＳ Ｐゴシック" pitchFamily="34" charset="-128"/>
              </a:rPr>
              <a:t>‘</a:t>
            </a:r>
            <a:r>
              <a:rPr lang="en-US" altLang="ja-JP" sz="2800" smtClean="0">
                <a:ea typeface="ＭＳ Ｐゴシック" pitchFamily="34" charset="-128"/>
              </a:rPr>
              <a:t>caught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 somewhere in your program</a:t>
            </a: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593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556736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Box 7"/>
          <p:cNvSpPr txBox="1">
            <a:spLocks noChangeArrowheads="1"/>
          </p:cNvSpPr>
          <p:nvPr/>
        </p:nvSpPr>
        <p:spPr bwMode="auto">
          <a:xfrm>
            <a:off x="5562600" y="1600200"/>
            <a:ext cx="32004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Surround method calls that can throw exceptions with a </a:t>
            </a:r>
            <a:r>
              <a:rPr lang="ja-JP" altLang="en-US" sz="2000">
                <a:cs typeface="Arial" pitchFamily="34" charset="0"/>
              </a:rPr>
              <a:t>‘</a:t>
            </a:r>
            <a:r>
              <a:rPr lang="en-US" altLang="ja-JP" sz="2000">
                <a:cs typeface="Arial" pitchFamily="34" charset="0"/>
              </a:rPr>
              <a:t>try block</a:t>
            </a:r>
            <a:r>
              <a:rPr lang="ja-JP" altLang="en-US" sz="2000">
                <a:cs typeface="Arial" pitchFamily="34" charset="0"/>
              </a:rPr>
              <a:t>’</a:t>
            </a:r>
            <a:r>
              <a:rPr lang="en-US" altLang="ja-JP" sz="2000">
                <a:cs typeface="Arial" pitchFamily="34" charset="0"/>
              </a:rPr>
              <a:t>.</a:t>
            </a:r>
            <a:endParaRPr lang="en-US" sz="2000">
              <a:cs typeface="Arial" pitchFamily="34" charset="0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5562600" y="3962400"/>
            <a:ext cx="32766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Write </a:t>
            </a:r>
            <a:r>
              <a:rPr lang="ja-JP" altLang="en-US" sz="2000">
                <a:cs typeface="Arial" pitchFamily="34" charset="0"/>
              </a:rPr>
              <a:t>‘</a:t>
            </a:r>
            <a:r>
              <a:rPr lang="en-US" altLang="ja-JP" sz="2000">
                <a:cs typeface="Arial" pitchFamily="34" charset="0"/>
              </a:rPr>
              <a:t>catch blocks</a:t>
            </a:r>
            <a:r>
              <a:rPr lang="ja-JP" altLang="en-US" sz="2000">
                <a:cs typeface="Arial" pitchFamily="34" charset="0"/>
              </a:rPr>
              <a:t>’</a:t>
            </a:r>
            <a:r>
              <a:rPr lang="en-US" altLang="ja-JP" sz="2000">
                <a:cs typeface="Arial" pitchFamily="34" charset="0"/>
              </a:rPr>
              <a:t> for each possible exception.</a:t>
            </a:r>
            <a:endParaRPr lang="en-US" sz="2000">
              <a:cs typeface="Arial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867400" y="2590800"/>
            <a:ext cx="2743200" cy="609600"/>
          </a:xfrm>
          <a:prstGeom prst="leftArrow">
            <a:avLst/>
          </a:prstGeom>
          <a:solidFill>
            <a:srgbClr val="FDC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</a:rPr>
              <a:t>FileNotFoundException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800600" y="3352800"/>
            <a:ext cx="3352800" cy="609600"/>
          </a:xfrm>
          <a:prstGeom prst="leftArrow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</a:rPr>
              <a:t>NumberFormatException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410200" y="2971800"/>
            <a:ext cx="3200400" cy="609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</a:rPr>
              <a:t>NoSuchElementException</a:t>
            </a:r>
          </a:p>
        </p:txBody>
      </p:sp>
      <p:sp>
        <p:nvSpPr>
          <p:cNvPr id="59401" name="TextBox 12"/>
          <p:cNvSpPr txBox="1">
            <a:spLocks noChangeArrowheads="1"/>
          </p:cNvSpPr>
          <p:nvPr/>
        </p:nvSpPr>
        <p:spPr bwMode="auto">
          <a:xfrm>
            <a:off x="5867400" y="4953000"/>
            <a:ext cx="3276600" cy="132397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It is customary to name the exception parameter either </a:t>
            </a:r>
            <a:r>
              <a:rPr lang="ja-JP" altLang="en-US" sz="2000">
                <a:cs typeface="Arial" pitchFamily="34" charset="0"/>
              </a:rPr>
              <a:t>‘</a:t>
            </a:r>
            <a:r>
              <a:rPr lang="en-US" altLang="ja-JP" sz="20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e</a:t>
            </a:r>
            <a:r>
              <a:rPr lang="ja-JP" altLang="en-US" sz="2000">
                <a:cs typeface="Arial" pitchFamily="34" charset="0"/>
              </a:rPr>
              <a:t>’</a:t>
            </a:r>
            <a:r>
              <a:rPr lang="en-US" altLang="ja-JP" sz="2000">
                <a:cs typeface="Arial" pitchFamily="34" charset="0"/>
              </a:rPr>
              <a:t> or </a:t>
            </a:r>
            <a:r>
              <a:rPr lang="ja-JP" altLang="en-US" sz="2000">
                <a:cs typeface="Arial" pitchFamily="34" charset="0"/>
              </a:rPr>
              <a:t>‘</a:t>
            </a:r>
            <a:r>
              <a:rPr lang="en-US" altLang="ja-JP" sz="2000">
                <a:solidFill>
                  <a:srgbClr val="0033CC"/>
                </a:solidFill>
                <a:latin typeface="Consolas" pitchFamily="49" charset="0"/>
                <a:cs typeface="Arial" pitchFamily="34" charset="0"/>
              </a:rPr>
              <a:t>exception</a:t>
            </a:r>
            <a:r>
              <a:rPr lang="ja-JP" altLang="en-US" sz="2000">
                <a:cs typeface="Arial" pitchFamily="34" charset="0"/>
              </a:rPr>
              <a:t>’</a:t>
            </a:r>
            <a:r>
              <a:rPr lang="en-US" altLang="ja-JP" sz="2000">
                <a:cs typeface="Arial" pitchFamily="34" charset="0"/>
              </a:rPr>
              <a:t> in the catch block.</a:t>
            </a:r>
            <a:endParaRPr lang="en-US" sz="2000"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14600"/>
            <a:ext cx="52689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Catching Exceptions</a:t>
            </a:r>
          </a:p>
        </p:txBody>
      </p:sp>
      <p:sp>
        <p:nvSpPr>
          <p:cNvPr id="60419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When an exception is detected, execution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jumps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 immediately to the first matching </a:t>
            </a:r>
            <a:r>
              <a:rPr lang="en-US" altLang="ja-JP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catch</a:t>
            </a:r>
            <a:r>
              <a:rPr lang="en-US" altLang="ja-JP" sz="2400" smtClean="0">
                <a:ea typeface="ＭＳ Ｐゴシック" pitchFamily="34" charset="-128"/>
              </a:rPr>
              <a:t> block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IOException</a:t>
            </a:r>
            <a:r>
              <a:rPr lang="en-US" sz="2400" smtClean="0">
                <a:ea typeface="ＭＳ Ｐゴシック" pitchFamily="34" charset="-128"/>
              </a:rPr>
              <a:t> matches both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FileNotFoundException</a:t>
            </a:r>
            <a:r>
              <a:rPr lang="en-US" sz="2400" smtClean="0">
                <a:ea typeface="ＭＳ Ｐゴシック" pitchFamily="34" charset="-128"/>
              </a:rPr>
              <a:t> and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NoSuchElementException </a:t>
            </a:r>
            <a:r>
              <a:rPr lang="en-US" sz="2400" smtClean="0">
                <a:ea typeface="ＭＳ Ｐゴシック" pitchFamily="34" charset="-128"/>
              </a:rPr>
              <a:t>is not caught</a:t>
            </a:r>
          </a:p>
          <a:p>
            <a:pPr lvl="1">
              <a:spcBef>
                <a:spcPts val="200"/>
              </a:spcBef>
            </a:pPr>
            <a:endParaRPr lang="en-US" sz="2400" smtClean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1600200" y="3276600"/>
            <a:ext cx="1828800" cy="1600200"/>
          </a:xfrm>
          <a:prstGeom prst="curvedRightArrow">
            <a:avLst>
              <a:gd name="adj1" fmla="val 8301"/>
              <a:gd name="adj2" fmla="val 24995"/>
              <a:gd name="adj3" fmla="val 11046"/>
            </a:avLst>
          </a:prstGeom>
          <a:solidFill>
            <a:srgbClr val="FDC0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1600200" y="3505200"/>
            <a:ext cx="1828800" cy="1447800"/>
          </a:xfrm>
          <a:prstGeom prst="curvedRightArrow">
            <a:avLst>
              <a:gd name="adj1" fmla="val 8301"/>
              <a:gd name="adj2" fmla="val 24995"/>
              <a:gd name="adj3" fmla="val 11046"/>
            </a:avLst>
          </a:prstGeom>
          <a:solidFill>
            <a:srgbClr val="F8E5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1600200" y="3810000"/>
            <a:ext cx="1828800" cy="1981200"/>
          </a:xfrm>
          <a:prstGeom prst="curvedRightArrow">
            <a:avLst>
              <a:gd name="adj1" fmla="val 8301"/>
              <a:gd name="adj2" fmla="val 24995"/>
              <a:gd name="adj3" fmla="val 11046"/>
            </a:avLst>
          </a:prstGeom>
          <a:solidFill>
            <a:srgbClr val="FAE1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3400" y="2819400"/>
            <a:ext cx="2582863" cy="369888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FileNotFoundException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28600" y="3200400"/>
            <a:ext cx="2865438" cy="369888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NoSuchElementException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4800" y="3657600"/>
            <a:ext cx="2749550" cy="369888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pitchFamily="34" charset="0"/>
              </a:rPr>
              <a:t>NumberFormatException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/>
          <p:cNvPicPr>
            <a:picLocks noChangeAspect="1" noChangeArrowheads="1"/>
          </p:cNvPicPr>
          <p:nvPr/>
        </p:nvPicPr>
        <p:blipFill>
          <a:blip r:embed="rId2" cstate="print"/>
          <a:srcRect l="12840"/>
          <a:stretch>
            <a:fillRect/>
          </a:stretch>
        </p:blipFill>
        <p:spPr bwMode="auto">
          <a:xfrm>
            <a:off x="1389063" y="990600"/>
            <a:ext cx="7362825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Catching Exceptions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15913" y="4462463"/>
            <a:ext cx="8458200" cy="1143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Some exception handling options:</a:t>
            </a:r>
          </a:p>
          <a:p>
            <a:pPr lvl="1">
              <a:spcBef>
                <a:spcPts val="200"/>
              </a:spcBef>
            </a:pPr>
            <a:r>
              <a:rPr lang="en-US" sz="2000" smtClean="0">
                <a:ea typeface="ＭＳ Ｐゴシック" pitchFamily="34" charset="-128"/>
              </a:rPr>
              <a:t>Simply inform the user what is wrong</a:t>
            </a:r>
          </a:p>
          <a:p>
            <a:pPr lvl="1">
              <a:spcBef>
                <a:spcPts val="200"/>
              </a:spcBef>
            </a:pPr>
            <a:r>
              <a:rPr lang="en-US" sz="2000" smtClean="0">
                <a:ea typeface="ＭＳ Ｐゴシック" pitchFamily="34" charset="-128"/>
              </a:rPr>
              <a:t>Give the user another chance to correct an input error</a:t>
            </a:r>
          </a:p>
          <a:p>
            <a:pPr lvl="1">
              <a:spcBef>
                <a:spcPts val="200"/>
              </a:spcBef>
            </a:pPr>
            <a:r>
              <a:rPr lang="en-US" sz="2000" smtClean="0">
                <a:ea typeface="ＭＳ Ｐゴシック" pitchFamily="34" charset="-128"/>
              </a:rPr>
              <a:t>Print a </a:t>
            </a:r>
            <a:r>
              <a:rPr lang="ja-JP" altLang="en-US" sz="2000" smtClean="0">
                <a:ea typeface="ＭＳ Ｐゴシック" pitchFamily="34" charset="-128"/>
              </a:rPr>
              <a:t>‘</a:t>
            </a:r>
            <a:r>
              <a:rPr lang="en-US" altLang="ja-JP" sz="2000" smtClean="0">
                <a:ea typeface="ＭＳ Ｐゴシック" pitchFamily="34" charset="-128"/>
              </a:rPr>
              <a:t>stack trace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 showing the list of methods called</a:t>
            </a: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0" y="5943600"/>
            <a:ext cx="4343400" cy="381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>
            <a:outerShdw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exception.printStackTrace();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428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87488"/>
            <a:ext cx="8262938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Checked Exceptions</a:t>
            </a:r>
          </a:p>
        </p:txBody>
      </p:sp>
      <p:pic>
        <p:nvPicPr>
          <p:cNvPr id="6246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990600"/>
            <a:ext cx="2973388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305800" y="2057400"/>
            <a:ext cx="695325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468" name="TextBox 8"/>
          <p:cNvSpPr txBox="1">
            <a:spLocks noChangeArrowheads="1"/>
          </p:cNvSpPr>
          <p:nvPr/>
        </p:nvSpPr>
        <p:spPr bwMode="auto">
          <a:xfrm>
            <a:off x="3429000" y="5715000"/>
            <a:ext cx="5486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pitchFamily="34" charset="0"/>
              </a:rPr>
              <a:t>Checked exceptions are due to circumstances that the programmer cannot prevent.</a:t>
            </a:r>
          </a:p>
        </p:txBody>
      </p:sp>
      <p:sp>
        <p:nvSpPr>
          <p:cNvPr id="62469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58674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>
                <a:ea typeface="ＭＳ Ｐゴシック" pitchFamily="34" charset="-128"/>
              </a:rPr>
              <a:t>Throw/catch applies to three types of exceptions:</a:t>
            </a:r>
          </a:p>
          <a:p>
            <a:pPr lvl="1">
              <a:spcBef>
                <a:spcPts val="200"/>
              </a:spcBef>
            </a:pPr>
            <a:r>
              <a:rPr lang="en-US" sz="2400" b="1" dirty="0" smtClean="0">
                <a:ea typeface="ＭＳ Ｐゴシック" pitchFamily="34" charset="-128"/>
              </a:rPr>
              <a:t>Error:   </a:t>
            </a:r>
            <a:r>
              <a:rPr lang="en-US" sz="2400" dirty="0" smtClean="0">
                <a:ea typeface="ＭＳ Ｐゴシック" pitchFamily="34" charset="-128"/>
              </a:rPr>
              <a:t>Internal Errors</a:t>
            </a:r>
          </a:p>
          <a:p>
            <a:pPr lvl="2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not considered here</a:t>
            </a:r>
          </a:p>
          <a:p>
            <a:pPr lvl="1">
              <a:spcBef>
                <a:spcPts val="200"/>
              </a:spcBef>
            </a:pPr>
            <a:r>
              <a:rPr lang="en-US" sz="2400" b="1" dirty="0" smtClean="0">
                <a:ea typeface="ＭＳ Ｐゴシック" pitchFamily="34" charset="-128"/>
              </a:rPr>
              <a:t>Unchecked:  </a:t>
            </a:r>
            <a:r>
              <a:rPr lang="en-US" sz="2400" dirty="0" err="1" smtClean="0">
                <a:ea typeface="ＭＳ Ｐゴシック" pitchFamily="34" charset="-128"/>
              </a:rPr>
              <a:t>RunTime</a:t>
            </a:r>
            <a:r>
              <a:rPr lang="en-US" sz="2400" dirty="0" smtClean="0">
                <a:ea typeface="ＭＳ Ｐゴシック" pitchFamily="34" charset="-128"/>
              </a:rPr>
              <a:t> Exceptions</a:t>
            </a:r>
          </a:p>
          <a:p>
            <a:pPr lvl="2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Caused by the programmer</a:t>
            </a:r>
          </a:p>
          <a:p>
            <a:pPr lvl="2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Compiler </a:t>
            </a:r>
            <a:r>
              <a:rPr lang="en-US" sz="2000" b="1" dirty="0" smtClean="0">
                <a:ea typeface="ＭＳ Ｐゴシック" pitchFamily="34" charset="-128"/>
              </a:rPr>
              <a:t>does not check </a:t>
            </a:r>
            <a:r>
              <a:rPr lang="en-US" sz="2000" dirty="0" smtClean="0">
                <a:ea typeface="ＭＳ Ｐゴシック" pitchFamily="34" charset="-128"/>
              </a:rPr>
              <a:t>how you handle them</a:t>
            </a:r>
          </a:p>
          <a:p>
            <a:pPr lvl="1">
              <a:spcBef>
                <a:spcPts val="200"/>
              </a:spcBef>
            </a:pPr>
            <a:r>
              <a:rPr lang="en-US" sz="2400" b="1" dirty="0" smtClean="0">
                <a:ea typeface="ＭＳ Ｐゴシック" pitchFamily="34" charset="-128"/>
              </a:rPr>
              <a:t>Checked:  </a:t>
            </a:r>
            <a:r>
              <a:rPr lang="en-US" sz="2400" dirty="0" smtClean="0">
                <a:ea typeface="ＭＳ Ｐゴシック" pitchFamily="34" charset="-128"/>
              </a:rPr>
              <a:t>All other exceptions</a:t>
            </a:r>
          </a:p>
          <a:p>
            <a:pPr lvl="2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Not the programmer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dirty="0" smtClean="0">
                <a:ea typeface="ＭＳ Ｐゴシック" pitchFamily="34" charset="-128"/>
              </a:rPr>
              <a:t>s fault</a:t>
            </a:r>
          </a:p>
          <a:p>
            <a:pPr lvl="2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Compiler </a:t>
            </a:r>
            <a:r>
              <a:rPr lang="en-US" sz="2000" b="1" dirty="0" smtClean="0">
                <a:ea typeface="ＭＳ Ｐゴシック" pitchFamily="34" charset="-128"/>
              </a:rPr>
              <a:t>checks</a:t>
            </a:r>
            <a:r>
              <a:rPr lang="en-US" sz="2000" dirty="0" smtClean="0">
                <a:ea typeface="ＭＳ Ｐゴシック" pitchFamily="34" charset="-128"/>
              </a:rPr>
              <a:t> to make sure you handle these</a:t>
            </a:r>
          </a:p>
          <a:p>
            <a:pPr lvl="2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Shown darker in Exception Classes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The </a:t>
            </a:r>
            <a:r>
              <a:rPr lang="en-US" sz="36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throws</a:t>
            </a:r>
            <a:r>
              <a:rPr lang="en-US" sz="3600" dirty="0" smtClean="0">
                <a:ea typeface="ＭＳ Ｐゴシック" pitchFamily="34" charset="-128"/>
              </a:rPr>
              <a:t> Clause</a:t>
            </a:r>
          </a:p>
        </p:txBody>
      </p:sp>
      <p:sp>
        <p:nvSpPr>
          <p:cNvPr id="5632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Bef>
                <a:spcPts val="200"/>
              </a:spcBef>
              <a:buFont typeface="Wingdings" charset="0"/>
              <a:buChar char="q"/>
              <a:defRPr/>
            </a:pPr>
            <a:r>
              <a:rPr lang="en-US" sz="2800" dirty="0"/>
              <a:t>Methods that use other methods that may </a:t>
            </a:r>
            <a:r>
              <a:rPr lang="en-US" sz="2800" dirty="0">
                <a:latin typeface="Consolas" charset="0"/>
              </a:rPr>
              <a:t>throw</a:t>
            </a:r>
            <a:r>
              <a:rPr lang="en-US" sz="2800" dirty="0"/>
              <a:t> exceptions must be declared as </a:t>
            </a:r>
            <a:r>
              <a:rPr lang="en-US" sz="2800" dirty="0" smtClean="0"/>
              <a:t>such</a:t>
            </a:r>
          </a:p>
          <a:p>
            <a:pPr marL="0" indent="0">
              <a:spcBef>
                <a:spcPts val="200"/>
              </a:spcBef>
              <a:buFont typeface="Wingdings" charset="0"/>
              <a:buNone/>
              <a:defRPr/>
            </a:pPr>
            <a:endParaRPr lang="en-US" sz="2800" dirty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/>
              <a:t>Declare all </a:t>
            </a:r>
            <a:r>
              <a:rPr lang="en-US" sz="2400" b="1" dirty="0"/>
              <a:t>checked</a:t>
            </a:r>
            <a:r>
              <a:rPr lang="en-US" sz="2400" dirty="0"/>
              <a:t> exceptions a method throws</a:t>
            </a:r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r>
              <a:rPr lang="en-US" sz="2400" dirty="0"/>
              <a:t>You may also list </a:t>
            </a:r>
            <a:r>
              <a:rPr lang="en-US" sz="2400" b="1" dirty="0"/>
              <a:t>unchecked</a:t>
            </a:r>
            <a:r>
              <a:rPr lang="en-US" sz="2400" dirty="0"/>
              <a:t> exceptions</a:t>
            </a:r>
          </a:p>
          <a:p>
            <a:pPr marL="457200" lvl="1" indent="0">
              <a:spcBef>
                <a:spcPts val="200"/>
              </a:spcBef>
              <a:buFont typeface="Wingdings" charset="0"/>
              <a:buNone/>
              <a:defRPr/>
            </a:pPr>
            <a:endParaRPr lang="en-US" sz="2400" dirty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spcBef>
                <a:spcPts val="200"/>
              </a:spcBef>
              <a:buFont typeface="Wingdings" charset="0"/>
              <a:buChar char="§"/>
              <a:defRPr/>
            </a:pPr>
            <a:endParaRPr lang="en-US" sz="2400" dirty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 cstate="print"/>
          <a:srcRect t="4762"/>
          <a:stretch>
            <a:fillRect/>
          </a:stretch>
        </p:blipFill>
        <p:spPr bwMode="auto">
          <a:xfrm>
            <a:off x="457200" y="3962400"/>
            <a:ext cx="8318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throws</a:t>
            </a:r>
            <a:r>
              <a:rPr lang="en-US" dirty="0" smtClean="0">
                <a:ea typeface="ＭＳ Ｐゴシック" pitchFamily="34" charset="-128"/>
              </a:rPr>
              <a:t> Clause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If a method handles a checked exception internally, it will no longer </a:t>
            </a:r>
            <a:r>
              <a:rPr lang="en-US" sz="2400" dirty="0" smtClean="0">
                <a:latin typeface="Consolas" pitchFamily="49" charset="0"/>
                <a:ea typeface="ＭＳ Ｐゴシック" pitchFamily="34" charset="-128"/>
              </a:rPr>
              <a:t>throw</a:t>
            </a:r>
            <a:r>
              <a:rPr lang="en-US" sz="2400" dirty="0" smtClean="0">
                <a:ea typeface="ＭＳ Ｐゴシック" pitchFamily="34" charset="-128"/>
              </a:rPr>
              <a:t> the exception.</a:t>
            </a:r>
          </a:p>
          <a:p>
            <a:pPr lvl="1">
              <a:spcBef>
                <a:spcPts val="200"/>
              </a:spcBef>
            </a:pPr>
            <a:endParaRPr lang="en-US" sz="2400" dirty="0" smtClean="0"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en-US" sz="2000" dirty="0" smtClean="0">
                <a:ea typeface="ＭＳ Ｐゴシック" pitchFamily="34" charset="-128"/>
              </a:rPr>
              <a:t>The method does not need to declare it in the </a:t>
            </a:r>
            <a:r>
              <a:rPr lang="en-US" sz="20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throws</a:t>
            </a:r>
            <a:r>
              <a:rPr lang="en-US" sz="2000" dirty="0" smtClean="0">
                <a:ea typeface="ＭＳ Ｐゴシック" pitchFamily="34" charset="-128"/>
              </a:rPr>
              <a:t> clause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sz="2400" dirty="0" smtClean="0">
                <a:ea typeface="ＭＳ Ｐゴシック" pitchFamily="34" charset="-128"/>
              </a:rPr>
              <a:t>Declaring exceptions in the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throws</a:t>
            </a:r>
            <a:r>
              <a:rPr lang="en-US" sz="2400" dirty="0" smtClean="0">
                <a:ea typeface="ＭＳ Ｐゴシック" pitchFamily="34" charset="-128"/>
              </a:rPr>
              <a:t> clause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dirty="0" smtClean="0">
                <a:ea typeface="ＭＳ Ｐゴシック" pitchFamily="34" charset="-128"/>
              </a:rPr>
              <a:t>passes the buck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 to the calling method to handle it or pass it along.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AEB4-AC9E-4120-846A-ECF8467D21A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1533</Words>
  <Application>Microsoft Office PowerPoint</Application>
  <PresentationFormat>On-screen Show (4:3)</PresentationFormat>
  <Paragraphs>261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Exception Handling</vt:lpstr>
      <vt:lpstr>Throwing an Exception</vt:lpstr>
      <vt:lpstr>Exception Classes</vt:lpstr>
      <vt:lpstr>Catching Exceptions</vt:lpstr>
      <vt:lpstr>Catching Exceptions</vt:lpstr>
      <vt:lpstr>Catching Exceptions</vt:lpstr>
      <vt:lpstr>Checked Exceptions</vt:lpstr>
      <vt:lpstr>The throws Clause</vt:lpstr>
      <vt:lpstr>The throws Clause</vt:lpstr>
      <vt:lpstr>The finally clause</vt:lpstr>
      <vt:lpstr>The finally Clause</vt:lpstr>
      <vt:lpstr>Programming Tip</vt:lpstr>
      <vt:lpstr>Programming Tip</vt:lpstr>
      <vt:lpstr>Programming Tip</vt:lpstr>
      <vt:lpstr>Handling Input Errors</vt:lpstr>
      <vt:lpstr>Handling Input Errors: main</vt:lpstr>
      <vt:lpstr>Handling Input Errors: readFile</vt:lpstr>
      <vt:lpstr>Handling Input Errors: readData</vt:lpstr>
      <vt:lpstr>Exception Object</vt:lpstr>
      <vt:lpstr>Defining a New Exception Class</vt:lpstr>
      <vt:lpstr>Throwing the New Exception</vt:lpstr>
      <vt:lpstr>Summary:  Exceptions </vt:lpstr>
      <vt:lpstr>Summary:  Exceptions</vt:lpstr>
    </vt:vector>
  </TitlesOfParts>
  <Company>Teradyne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Errors</dc:title>
  <dc:creator>Teradyne User</dc:creator>
  <cp:lastModifiedBy>Teradyne User</cp:lastModifiedBy>
  <cp:revision>14</cp:revision>
  <dcterms:created xsi:type="dcterms:W3CDTF">2015-03-09T05:09:43Z</dcterms:created>
  <dcterms:modified xsi:type="dcterms:W3CDTF">2015-03-12T04:25:28Z</dcterms:modified>
</cp:coreProperties>
</file>