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19DA-1DC3-4766-B7C4-1B86EA3774CF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20E6-F019-4DFD-8E16-FA094C6B1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ea typeface="ＭＳ Ｐゴシック" pitchFamily="34" charset="-128"/>
              </a:rPr>
              <a:t>Reading and Writing Text Files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Text Files are very commonly used to store information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Both numbers and words can be stored as text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They are the most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dirty="0" smtClean="0">
                <a:ea typeface="ＭＳ Ｐゴシック" pitchFamily="34" charset="-128"/>
              </a:rPr>
              <a:t>portable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 types of data files</a:t>
            </a:r>
          </a:p>
          <a:p>
            <a:r>
              <a:rPr lang="en-US" sz="2800" dirty="0" smtClean="0">
                <a:ea typeface="ＭＳ Ｐゴシック" pitchFamily="34" charset="-128"/>
              </a:rPr>
              <a:t>The </a:t>
            </a:r>
            <a:r>
              <a:rPr lang="en-US" sz="28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Scanner</a:t>
            </a:r>
            <a:r>
              <a:rPr lang="en-US" sz="2800" dirty="0" smtClean="0">
                <a:ea typeface="ＭＳ Ｐゴシック" pitchFamily="34" charset="-128"/>
              </a:rPr>
              <a:t> class can be used to read text files 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We have used it to read from the keyboard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Reading from a file requires using the 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File</a:t>
            </a:r>
            <a:r>
              <a:rPr lang="en-US" sz="2400" dirty="0" smtClean="0">
                <a:ea typeface="ＭＳ Ｐゴシック" pitchFamily="34" charset="-128"/>
              </a:rPr>
              <a:t> class</a:t>
            </a:r>
          </a:p>
          <a:p>
            <a:r>
              <a:rPr lang="en-US" sz="2800" dirty="0" smtClean="0">
                <a:ea typeface="ＭＳ Ｐゴシック" pitchFamily="34" charset="-128"/>
              </a:rPr>
              <a:t>The </a:t>
            </a:r>
            <a:r>
              <a:rPr lang="en-US" sz="28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PrintWriter</a:t>
            </a:r>
            <a:r>
              <a:rPr lang="en-US" sz="2800" dirty="0" smtClean="0">
                <a:ea typeface="ＭＳ Ｐゴシック" pitchFamily="34" charset="-128"/>
              </a:rPr>
              <a:t> class will be used to write text files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Using familiar 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print</a:t>
            </a:r>
            <a:r>
              <a:rPr lang="en-US" sz="2400" dirty="0" smtClean="0">
                <a:ea typeface="ＭＳ Ｐゴシック" pitchFamily="34" charset="-128"/>
              </a:rPr>
              <a:t>,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println</a:t>
            </a:r>
            <a:r>
              <a:rPr lang="en-US" sz="2400" dirty="0" smtClean="0">
                <a:ea typeface="ＭＳ Ｐゴシック" pitchFamily="34" charset="-128"/>
              </a:rPr>
              <a:t> and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printf</a:t>
            </a:r>
            <a:r>
              <a:rPr lang="en-US" sz="2400" dirty="0" smtClean="0">
                <a:ea typeface="ＭＳ Ｐゴシック" pitchFamily="34" charset="-128"/>
              </a:rPr>
              <a:t> tools</a:t>
            </a:r>
          </a:p>
          <a:p>
            <a:pPr lvl="1"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Common Error 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Constructing a </a:t>
            </a:r>
            <a:r>
              <a:rPr lang="en-US" sz="2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sz="2800" dirty="0" smtClean="0">
                <a:ea typeface="ＭＳ Ｐゴシック" pitchFamily="34" charset="-128"/>
              </a:rPr>
              <a:t> with a </a:t>
            </a:r>
            <a:r>
              <a:rPr lang="en-US" sz="2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endParaRPr 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When you construct a </a:t>
            </a:r>
            <a:r>
              <a:rPr lang="en-US" sz="2400" dirty="0" err="1" smtClean="0">
                <a:ea typeface="ＭＳ Ｐゴシック" pitchFamily="34" charset="-128"/>
              </a:rPr>
              <a:t>PrintWriter</a:t>
            </a:r>
            <a:r>
              <a:rPr lang="en-US" sz="2400" dirty="0" smtClean="0">
                <a:ea typeface="ＭＳ Ｐゴシック" pitchFamily="34" charset="-128"/>
              </a:rPr>
              <a:t> with a String, it writes to a file:</a:t>
            </a:r>
          </a:p>
          <a:p>
            <a:pPr lvl="1"/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This does </a:t>
            </a:r>
            <a:r>
              <a:rPr lang="en-US" sz="2400" i="1" dirty="0" smtClean="0">
                <a:ea typeface="ＭＳ Ｐゴシック" pitchFamily="34" charset="-128"/>
              </a:rPr>
              <a:t>not</a:t>
            </a:r>
            <a:r>
              <a:rPr lang="en-US" sz="2400" dirty="0" smtClean="0">
                <a:ea typeface="ＭＳ Ｐゴシック" pitchFamily="34" charset="-128"/>
              </a:rPr>
              <a:t> work for a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sz="2400" dirty="0" smtClean="0">
                <a:ea typeface="ＭＳ Ｐゴシック" pitchFamily="34" charset="-128"/>
              </a:rPr>
              <a:t> object</a:t>
            </a:r>
          </a:p>
          <a:p>
            <a:pPr lvl="1"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It does </a:t>
            </a:r>
            <a:r>
              <a:rPr lang="en-US" sz="2400" i="1" dirty="0" smtClean="0">
                <a:ea typeface="ＭＳ Ｐゴシック" pitchFamily="34" charset="-128"/>
              </a:rPr>
              <a:t>not</a:t>
            </a:r>
            <a:r>
              <a:rPr lang="en-US" sz="2400" dirty="0" smtClean="0">
                <a:ea typeface="ＭＳ Ｐゴシック" pitchFamily="34" charset="-128"/>
              </a:rPr>
              <a:t> open a file.  Instead, it simply reads through the String that you passed ( </a:t>
            </a:r>
            <a:r>
              <a:rPr lang="ja-JP" altLang="en-US" sz="2400" smtClean="0">
                <a:solidFill>
                  <a:srgbClr val="C00000"/>
                </a:solidFill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input.txt</a:t>
            </a:r>
            <a:r>
              <a:rPr lang="ja-JP" altLang="en-US" sz="2400" smtClean="0">
                <a:solidFill>
                  <a:srgbClr val="C00000"/>
                </a:solidFill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To read from a file, pass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sz="2400" dirty="0" smtClean="0">
                <a:ea typeface="ＭＳ Ｐゴシック" pitchFamily="34" charset="-128"/>
              </a:rPr>
              <a:t> a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</a:t>
            </a:r>
            <a:r>
              <a:rPr lang="en-US" sz="2400" dirty="0" smtClean="0">
                <a:ea typeface="ＭＳ Ｐゴシック" pitchFamily="34" charset="-128"/>
              </a:rPr>
              <a:t> object: </a:t>
            </a:r>
          </a:p>
          <a:p>
            <a:pPr lvl="1"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or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066800" y="2438400"/>
            <a:ext cx="7239000" cy="381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PrintWriter out = new PrintWriter("output.txt");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66800" y="3276600"/>
            <a:ext cx="7239000" cy="381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Scanner in = new Scanner("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input.txt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"); // Error?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133600" y="5486400"/>
            <a:ext cx="5562600" cy="762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File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myFile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new File("input.txt");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Scanner in = new Scanner(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myFile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43000" y="4953000"/>
            <a:ext cx="7239000" cy="381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Scanner in = new Scanner(new File</a:t>
            </a:r>
            <a:r>
              <a:rPr lang="en-US" sz="2000"/>
              <a:t> (</a:t>
            </a:r>
            <a:r>
              <a:rPr lang="ja-JP" altLang="en-US" sz="2000"/>
              <a:t>“</a:t>
            </a:r>
            <a:r>
              <a:rPr lang="en-US" altLang="ja-JP" sz="2000">
                <a:latin typeface="Consolas" pitchFamily="49" charset="0"/>
                <a:cs typeface="Consolas" pitchFamily="49" charset="0"/>
              </a:rPr>
              <a:t>input.txt</a:t>
            </a:r>
            <a:r>
              <a:rPr lang="ja-JP" altLang="en-US" sz="2000"/>
              <a:t>”</a:t>
            </a:r>
            <a:r>
              <a:rPr lang="en-US" altLang="ja-JP" sz="2000"/>
              <a:t>) )</a:t>
            </a:r>
            <a:r>
              <a:rPr lang="en-US" altLang="ja-JP" sz="2000">
                <a:latin typeface="Consolas" pitchFamily="49" charset="0"/>
                <a:cs typeface="Consolas" pitchFamily="49" charset="0"/>
              </a:rPr>
              <a:t>; 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Text Input and Output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 the following sections, you will learn how to process text with complex contents, and you will learn how to cope with challenges that often occur with real data.</a:t>
            </a:r>
          </a:p>
          <a:p>
            <a:r>
              <a:rPr lang="en-US" sz="2800" dirty="0" smtClean="0">
                <a:ea typeface="ＭＳ Ｐゴシック" pitchFamily="34" charset="-128"/>
              </a:rPr>
              <a:t>Reading Words Example: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90800" y="4267200"/>
            <a:ext cx="4343400" cy="1600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while (in.hasNext())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String input = in.next();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 err="1">
                <a:latin typeface="Consolas" pitchFamily="49" charset="0"/>
              </a:rPr>
              <a:t>System.out.println</a:t>
            </a:r>
            <a:r>
              <a:rPr lang="en-US" sz="2000" kern="0" dirty="0">
                <a:latin typeface="Consolas" pitchFamily="49" charset="0"/>
              </a:rPr>
              <a:t>(input);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25606" name="Content Placeholder 8"/>
          <p:cNvSpPr txBox="1">
            <a:spLocks/>
          </p:cNvSpPr>
          <p:nvPr/>
        </p:nvSpPr>
        <p:spPr bwMode="auto">
          <a:xfrm>
            <a:off x="304800" y="3810000"/>
            <a:ext cx="2438400" cy="4572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Mary had a little lamb</a:t>
            </a:r>
          </a:p>
        </p:txBody>
      </p:sp>
      <p:sp>
        <p:nvSpPr>
          <p:cNvPr id="25607" name="Content Placeholder 8"/>
          <p:cNvSpPr txBox="1">
            <a:spLocks/>
          </p:cNvSpPr>
          <p:nvPr/>
        </p:nvSpPr>
        <p:spPr bwMode="auto">
          <a:xfrm>
            <a:off x="7897813" y="4478338"/>
            <a:ext cx="838200" cy="16383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Mary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had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little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lamb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38300" y="4268788"/>
            <a:ext cx="1066800" cy="6858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934200" y="4954588"/>
            <a:ext cx="1066800" cy="6858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Processing Text Input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  <a:buFont typeface="Wingdings" charset="0"/>
              <a:buChar char="q"/>
              <a:defRPr/>
            </a:pPr>
            <a:r>
              <a:rPr lang="en-US" sz="2800" dirty="0"/>
              <a:t>There are times when you want to read input by:</a:t>
            </a:r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/>
              <a:t>Each Word</a:t>
            </a:r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/>
              <a:t>Each Line</a:t>
            </a:r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/>
              <a:t>One Number</a:t>
            </a:r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/>
              <a:t>One </a:t>
            </a:r>
            <a:r>
              <a:rPr lang="en-US" sz="2400" dirty="0" smtClean="0"/>
              <a:t>Character</a:t>
            </a:r>
          </a:p>
          <a:p>
            <a:pPr marL="457200" lvl="1" indent="0">
              <a:spcBef>
                <a:spcPts val="200"/>
              </a:spcBef>
              <a:buFont typeface="Wingdings" charset="0"/>
              <a:buNone/>
              <a:defRPr/>
            </a:pPr>
            <a:endParaRPr lang="en-US" sz="2400" dirty="0"/>
          </a:p>
          <a:p>
            <a:pPr>
              <a:spcBef>
                <a:spcPts val="200"/>
              </a:spcBef>
              <a:buFont typeface="Wingdings" charset="0"/>
              <a:buChar char="q"/>
              <a:defRPr/>
            </a:pPr>
            <a:r>
              <a:rPr lang="en-US" sz="2800" dirty="0"/>
              <a:t>Java provides methods of the </a:t>
            </a:r>
            <a:r>
              <a:rPr lang="en-US" sz="2800" dirty="0">
                <a:latin typeface="Consolas" charset="0"/>
              </a:rPr>
              <a:t>Scanner</a:t>
            </a:r>
            <a:r>
              <a:rPr lang="en-US" sz="2800" dirty="0"/>
              <a:t> and </a:t>
            </a:r>
            <a:r>
              <a:rPr lang="en-US" sz="2800" dirty="0">
                <a:latin typeface="Consolas" charset="0"/>
              </a:rPr>
              <a:t>String</a:t>
            </a:r>
            <a:r>
              <a:rPr lang="en-US" sz="2800" dirty="0"/>
              <a:t> classes to handle each situation</a:t>
            </a:r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/>
              <a:t>It does take some practice to mix them though!</a:t>
            </a:r>
          </a:p>
        </p:txBody>
      </p:sp>
      <p:sp>
        <p:nvSpPr>
          <p:cNvPr id="26627" name="TextBox 6"/>
          <p:cNvSpPr txBox="1">
            <a:spLocks noChangeArrowheads="1"/>
          </p:cNvSpPr>
          <p:nvPr/>
        </p:nvSpPr>
        <p:spPr bwMode="auto">
          <a:xfrm>
            <a:off x="3581400" y="1752600"/>
            <a:ext cx="4724400" cy="12001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pitchFamily="34" charset="0"/>
              </a:rPr>
              <a:t>Processing input is required for almost all types of programs that interact with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Words</a:t>
            </a:r>
          </a:p>
        </p:txBody>
      </p:sp>
      <p:sp>
        <p:nvSpPr>
          <p:cNvPr id="27650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In the examples so far, we have read text one line at a time</a:t>
            </a:r>
          </a:p>
          <a:p>
            <a:pPr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To read each word one at a time in a loop, use: 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  <a:cs typeface="Consolas" pitchFamily="49" charset="0"/>
              </a:rPr>
              <a:t>The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sz="2400" smtClean="0">
                <a:ea typeface="ＭＳ Ｐゴシック" pitchFamily="34" charset="-128"/>
              </a:rPr>
              <a:t> object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</a:t>
            </a:r>
            <a:r>
              <a:rPr lang="en-US" altLang="ja-JP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hasNext()</a:t>
            </a:r>
            <a:r>
              <a:rPr lang="en-US" altLang="ja-JP" sz="2400" smtClean="0">
                <a:ea typeface="ＭＳ Ｐゴシック" pitchFamily="34" charset="-128"/>
              </a:rPr>
              <a:t>method to test if there is another word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  <a:cs typeface="Consolas" pitchFamily="49" charset="0"/>
              </a:rPr>
              <a:t>The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sz="2400" smtClean="0"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object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</a:t>
            </a:r>
            <a:r>
              <a:rPr lang="en-US" altLang="ja-JP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next()</a:t>
            </a:r>
            <a:r>
              <a:rPr lang="en-US" altLang="ja-JP" sz="2400" smtClean="0">
                <a:solidFill>
                  <a:srgbClr val="00B050"/>
                </a:solidFill>
                <a:ea typeface="ＭＳ Ｐゴシック" pitchFamily="34" charset="-128"/>
              </a:rPr>
              <a:t> </a:t>
            </a:r>
            <a:r>
              <a:rPr lang="en-US" altLang="ja-JP" sz="2400" smtClean="0">
                <a:ea typeface="ＭＳ Ｐゴシック" pitchFamily="34" charset="-128"/>
              </a:rPr>
              <a:t>method to read one word</a:t>
            </a: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Input:				Output: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90600" y="3048000"/>
            <a:ext cx="4343400" cy="16764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in.hasNext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String input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in.next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System.out.println(input);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1066800" y="5410200"/>
            <a:ext cx="3810000" cy="4572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Mary had a little lamb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 bwMode="auto">
          <a:xfrm>
            <a:off x="6096000" y="4572000"/>
            <a:ext cx="1295400" cy="19050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Mary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had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little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lamb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White Space</a:t>
            </a:r>
          </a:p>
        </p:txBody>
      </p:sp>
      <p:sp>
        <p:nvSpPr>
          <p:cNvPr id="28674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  <a:cs typeface="Consolas" pitchFamily="49" charset="0"/>
              </a:rPr>
              <a:t>The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altLang="en-US" sz="2800" smtClean="0"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800" smtClean="0">
                <a:ea typeface="ＭＳ Ｐゴシック" pitchFamily="34" charset="-128"/>
                <a:cs typeface="Arial" pitchFamily="34" charset="0"/>
              </a:rPr>
              <a:t>s</a:t>
            </a:r>
            <a:r>
              <a:rPr lang="en-US" altLang="ja-JP" sz="2800" smtClean="0"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ja-JP" sz="28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next()</a:t>
            </a:r>
            <a:r>
              <a:rPr lang="en-US" altLang="ja-JP" sz="2800" smtClean="0">
                <a:solidFill>
                  <a:srgbClr val="00B050"/>
                </a:solidFill>
                <a:ea typeface="ＭＳ Ｐゴシック" pitchFamily="34" charset="-128"/>
              </a:rPr>
              <a:t> </a:t>
            </a:r>
            <a:r>
              <a:rPr lang="en-US" altLang="ja-JP" sz="2800" smtClean="0">
                <a:ea typeface="ＭＳ Ｐゴシック" pitchFamily="34" charset="-128"/>
              </a:rPr>
              <a:t>method has to decide where a word starts and ends.</a:t>
            </a:r>
          </a:p>
          <a:p>
            <a:pPr>
              <a:spcBef>
                <a:spcPts val="200"/>
              </a:spcBef>
            </a:pPr>
            <a:endParaRPr lang="en-US" sz="28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It uses simple rules: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It consumes all white space before the first character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It then reads characters until the first white space character is found or the end of the input is reached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Font typeface="Wingdings" charset="0"/>
              <a:buChar char="q"/>
              <a:defRPr/>
            </a:pPr>
            <a:r>
              <a:rPr lang="en-US" sz="2800" dirty="0" smtClean="0"/>
              <a:t>What is whitespace?</a:t>
            </a:r>
            <a:endParaRPr lang="en-US" sz="2400" dirty="0" smtClean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 smtClean="0"/>
              <a:t>Characters used to separate:</a:t>
            </a:r>
          </a:p>
          <a:p>
            <a:pPr lvl="2">
              <a:spcBef>
                <a:spcPts val="200"/>
              </a:spcBef>
              <a:defRPr/>
            </a:pPr>
            <a:r>
              <a:rPr lang="en-US" dirty="0" smtClean="0"/>
              <a:t>Words</a:t>
            </a:r>
          </a:p>
          <a:p>
            <a:pPr lvl="2">
              <a:spcBef>
                <a:spcPts val="200"/>
              </a:spcBef>
              <a:defRPr/>
            </a:pPr>
            <a:r>
              <a:rPr lang="en-US" dirty="0" smtClean="0"/>
              <a:t>Lines </a:t>
            </a:r>
            <a:endParaRPr lang="en-US" sz="2800" dirty="0" smtClean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endParaRPr lang="en-US" sz="2400" dirty="0" smtClean="0"/>
          </a:p>
          <a:p>
            <a:pPr marL="457200" lvl="1" indent="0">
              <a:spcBef>
                <a:spcPts val="200"/>
              </a:spcBef>
              <a:buFont typeface="Wingdings" charset="0"/>
              <a:buNone/>
              <a:defRPr/>
            </a:pPr>
            <a:endParaRPr lang="en-US" sz="2400" dirty="0" smtClean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endParaRPr lang="en-US" sz="2400" dirty="0" smtClean="0"/>
          </a:p>
          <a:p>
            <a:pPr>
              <a:buFont typeface="Wingdings" charset="0"/>
              <a:buChar char="q"/>
              <a:defRPr/>
            </a:pPr>
            <a:endParaRPr lang="en-US" dirty="0"/>
          </a:p>
        </p:txBody>
      </p:sp>
      <p:sp>
        <p:nvSpPr>
          <p:cNvPr id="29701" name="Content Placeholder 8"/>
          <p:cNvSpPr txBox="1">
            <a:spLocks/>
          </p:cNvSpPr>
          <p:nvPr/>
        </p:nvSpPr>
        <p:spPr bwMode="auto">
          <a:xfrm>
            <a:off x="4572000" y="3352800"/>
            <a:ext cx="4114800" cy="9144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Mary had a little lamb,\n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her fleece was white as\tsnow</a:t>
            </a:r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933700"/>
          <a:ext cx="3505200" cy="2667000"/>
        </p:xfrm>
        <a:graphic>
          <a:graphicData uri="http://schemas.openxmlformats.org/drawingml/2006/table">
            <a:tbl>
              <a:tblPr/>
              <a:tblGrid>
                <a:gridCol w="1314450"/>
                <a:gridCol w="219075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Common</a:t>
                      </a:r>
                    </a:p>
                  </a:txBody>
                  <a:tcPr marR="0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White Space</a:t>
                      </a:r>
                    </a:p>
                  </a:txBody>
                  <a:tcPr marR="0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ＭＳ Ｐゴシック" pitchFamily="34" charset="-128"/>
                          <a:cs typeface="Consolas" pitchFamily="49" charset="0"/>
                        </a:rPr>
                        <a:t>‘</a:t>
                      </a: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ＭＳ Ｐゴシック" pitchFamily="34" charset="-128"/>
                          <a:cs typeface="Consolas" pitchFamily="49" charset="0"/>
                        </a:rPr>
                        <a:t> </a:t>
                      </a: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ＭＳ Ｐゴシック" pitchFamily="34" charset="-128"/>
                          <a:cs typeface="Consolas" pitchFamily="49" charset="0"/>
                        </a:rPr>
                        <a:t>‘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ＭＳ Ｐゴシック" pitchFamily="34" charset="-128"/>
                        <a:cs typeface="Consolas" pitchFamily="49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Space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ＭＳ Ｐゴシック" pitchFamily="34" charset="-128"/>
                          <a:cs typeface="Consolas" pitchFamily="49" charset="0"/>
                        </a:rPr>
                        <a:t>\n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NewLine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ＭＳ Ｐゴシック" pitchFamily="34" charset="-128"/>
                          <a:cs typeface="Consolas" pitchFamily="49" charset="0"/>
                        </a:rPr>
                        <a:t>\r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Carriage Return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ＭＳ Ｐゴシック" pitchFamily="34" charset="-128"/>
                          <a:cs typeface="Consolas" pitchFamily="49" charset="0"/>
                        </a:rPr>
                        <a:t>\t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Tab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ＭＳ Ｐゴシック" pitchFamily="34" charset="-128"/>
                          <a:cs typeface="Consolas" pitchFamily="49" charset="0"/>
                        </a:rPr>
                        <a:t>\f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Form Feed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useDelimiter</a:t>
            </a:r>
            <a:r>
              <a:rPr lang="en-US" smtClean="0">
                <a:ea typeface="ＭＳ Ｐゴシック" pitchFamily="34" charset="-128"/>
              </a:rPr>
              <a:t> Method</a:t>
            </a:r>
          </a:p>
        </p:txBody>
      </p:sp>
      <p:sp>
        <p:nvSpPr>
          <p:cNvPr id="30722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The </a:t>
            </a:r>
            <a:r>
              <a:rPr lang="en-US" sz="2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sz="2800" dirty="0" smtClean="0">
                <a:ea typeface="ＭＳ Ｐゴシック" pitchFamily="34" charset="-128"/>
              </a:rPr>
              <a:t> class has a method to change the default set of delimiters used to separate words.</a:t>
            </a:r>
          </a:p>
          <a:p>
            <a:pPr>
              <a:spcBef>
                <a:spcPts val="200"/>
              </a:spcBef>
            </a:pPr>
            <a:endParaRPr lang="en-US" sz="2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The 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useDelimiter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method takes a String that lists all of the characters you want to use as delimiters:</a:t>
            </a:r>
          </a:p>
          <a:p>
            <a:pPr>
              <a:spcBef>
                <a:spcPts val="200"/>
              </a:spcBef>
            </a:pPr>
            <a:endParaRPr lang="en-US" sz="2800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76400" y="3733800"/>
            <a:ext cx="5562600" cy="685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Scanner in = new Scanner(. . .);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in.</a:t>
            </a:r>
            <a:r>
              <a:rPr lang="en-US" sz="20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useDelimiter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,”);</a:t>
            </a:r>
            <a:endParaRPr lang="en-US" sz="2000" b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useDelimiter</a:t>
            </a:r>
            <a:r>
              <a:rPr lang="en-US" smtClean="0">
                <a:ea typeface="ＭＳ Ｐゴシック" pitchFamily="34" charset="-128"/>
              </a:rPr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267200"/>
          </a:xfrm>
        </p:spPr>
        <p:txBody>
          <a:bodyPr/>
          <a:lstStyle/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endParaRPr lang="en-US" sz="2400" dirty="0" smtClean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 smtClean="0"/>
              <a:t>You can also pass a String in </a:t>
            </a:r>
            <a:r>
              <a:rPr lang="en-US" sz="2400" i="1" dirty="0" smtClean="0"/>
              <a:t>regular expression</a:t>
            </a:r>
            <a:r>
              <a:rPr lang="en-US" sz="2400" dirty="0" smtClean="0"/>
              <a:t> format</a:t>
            </a:r>
          </a:p>
          <a:p>
            <a:pPr lvl="1">
              <a:spcBef>
                <a:spcPts val="200"/>
              </a:spcBef>
              <a:buFont typeface="Wingdings" charset="0"/>
              <a:buNone/>
              <a:defRPr/>
            </a:pPr>
            <a:r>
              <a:rPr lang="en-US" sz="2400" dirty="0" smtClean="0"/>
              <a:t>inside the String parameter as in the example above.</a:t>
            </a:r>
          </a:p>
          <a:p>
            <a:pPr lvl="1">
              <a:spcBef>
                <a:spcPts val="200"/>
              </a:spcBef>
              <a:buFont typeface="Wingdings" charset="0"/>
              <a:buNone/>
              <a:defRPr/>
            </a:pPr>
            <a:endParaRPr lang="en-US" sz="2400" dirty="0" smtClean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 smtClean="0">
                <a:solidFill>
                  <a:srgbClr val="00B050"/>
                </a:solidFill>
                <a:latin typeface="Consolas" charset="0"/>
                <a:cs typeface="Consolas" charset="0"/>
              </a:rPr>
              <a:t>[^A-</a:t>
            </a:r>
            <a:r>
              <a:rPr lang="en-US" sz="2400" dirty="0" err="1" smtClean="0">
                <a:solidFill>
                  <a:srgbClr val="00B050"/>
                </a:solidFill>
                <a:latin typeface="Consolas" charset="0"/>
                <a:cs typeface="Consolas" charset="0"/>
              </a:rPr>
              <a:t>Za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cs typeface="Consolas" charset="0"/>
              </a:rPr>
              <a:t>-z]+ </a:t>
            </a:r>
            <a:r>
              <a:rPr lang="en-US" sz="2400" dirty="0" smtClean="0"/>
              <a:t>says that all characters that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cs typeface="Consolas" charset="0"/>
              </a:rPr>
              <a:t>^</a:t>
            </a:r>
            <a:r>
              <a:rPr lang="en-US" sz="2400" dirty="0" smtClean="0"/>
              <a:t>not either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cs typeface="Consolas" charset="0"/>
              </a:rPr>
              <a:t>A-Z </a:t>
            </a:r>
            <a:r>
              <a:rPr lang="en-US" sz="2400" dirty="0" smtClean="0"/>
              <a:t>uppercase letters A through Z or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cs typeface="Consolas" charset="0"/>
              </a:rPr>
              <a:t>a-z </a:t>
            </a:r>
            <a:r>
              <a:rPr lang="en-US" sz="2400" dirty="0" smtClean="0"/>
              <a:t>lowercase a through z are delimiters.</a:t>
            </a:r>
          </a:p>
          <a:p>
            <a:pPr marL="457200" lvl="1" indent="0">
              <a:spcBef>
                <a:spcPts val="200"/>
              </a:spcBef>
              <a:buFont typeface="Wingdings" charset="0"/>
              <a:buNone/>
              <a:defRPr/>
            </a:pPr>
            <a:endParaRPr lang="en-US" sz="2400" dirty="0" smtClean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 smtClean="0"/>
              <a:t>Search the Internet to learn more about regular </a:t>
            </a:r>
            <a:r>
              <a:rPr lang="en-US" sz="2400" dirty="0" smtClean="0"/>
              <a:t>expressions but it is not required for this course.</a:t>
            </a: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76400" y="1524000"/>
            <a:ext cx="5562600" cy="685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Scanner in = new Scanner(. . .);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in.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useDelimiter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"[^A-Za-z]+");</a:t>
            </a:r>
            <a:endParaRPr lang="en-US" sz="2000" b="1" kern="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Characters</a:t>
            </a:r>
          </a:p>
        </p:txBody>
      </p:sp>
      <p:sp>
        <p:nvSpPr>
          <p:cNvPr id="32770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There are no </a:t>
            </a:r>
            <a:r>
              <a:rPr lang="en-US" sz="2800" dirty="0" err="1" smtClean="0">
                <a:latin typeface="Consolas" pitchFamily="49" charset="0"/>
                <a:ea typeface="ＭＳ Ｐゴシック" pitchFamily="34" charset="-128"/>
              </a:rPr>
              <a:t>hasNextChar</a:t>
            </a:r>
            <a:r>
              <a:rPr lang="en-US" sz="2800" dirty="0" smtClean="0">
                <a:latin typeface="Consolas" pitchFamily="49" charset="0"/>
                <a:ea typeface="ＭＳ Ｐゴシック" pitchFamily="34" charset="-128"/>
              </a:rPr>
              <a:t>()</a:t>
            </a:r>
            <a:r>
              <a:rPr lang="en-US" sz="2800" dirty="0" smtClean="0">
                <a:ea typeface="ＭＳ Ｐゴシック" pitchFamily="34" charset="-128"/>
              </a:rPr>
              <a:t> or </a:t>
            </a:r>
            <a:r>
              <a:rPr lang="en-US" sz="2800" dirty="0" err="1" smtClean="0">
                <a:latin typeface="Consolas" pitchFamily="49" charset="0"/>
                <a:ea typeface="ＭＳ Ｐゴシック" pitchFamily="34" charset="-128"/>
              </a:rPr>
              <a:t>nextChar</a:t>
            </a:r>
            <a:r>
              <a:rPr lang="en-US" sz="2800" dirty="0" smtClean="0">
                <a:latin typeface="Consolas" pitchFamily="49" charset="0"/>
                <a:ea typeface="ＭＳ Ｐゴシック" pitchFamily="34" charset="-128"/>
              </a:rPr>
              <a:t>()</a:t>
            </a:r>
            <a:r>
              <a:rPr lang="en-US" sz="2800" dirty="0" smtClean="0">
                <a:ea typeface="ＭＳ Ｐゴシック" pitchFamily="34" charset="-128"/>
              </a:rPr>
              <a:t> methods of the </a:t>
            </a:r>
            <a:r>
              <a:rPr lang="en-US" sz="2800" dirty="0" smtClean="0">
                <a:latin typeface="Consolas" pitchFamily="49" charset="0"/>
                <a:ea typeface="ＭＳ Ｐゴシック" pitchFamily="34" charset="-128"/>
              </a:rPr>
              <a:t>Scanner</a:t>
            </a:r>
            <a:r>
              <a:rPr lang="en-US" sz="2800" dirty="0" smtClean="0">
                <a:ea typeface="ＭＳ Ｐゴシック" pitchFamily="34" charset="-128"/>
              </a:rPr>
              <a:t> class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Instead, you can set the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Scanner</a:t>
            </a:r>
            <a:r>
              <a:rPr lang="en-US" sz="2400" dirty="0" smtClean="0">
                <a:ea typeface="ＭＳ Ｐゴシック" pitchFamily="34" charset="-128"/>
              </a:rPr>
              <a:t> to use an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dirty="0" smtClean="0">
                <a:ea typeface="ＭＳ Ｐゴシック" pitchFamily="34" charset="-128"/>
              </a:rPr>
              <a:t>empty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 delimiter (</a:t>
            </a:r>
            <a:r>
              <a:rPr lang="en-US" altLang="ja-JP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""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next</a:t>
            </a:r>
            <a:r>
              <a:rPr lang="en-US" sz="2400" dirty="0" smtClean="0">
                <a:solidFill>
                  <a:srgbClr val="00B050"/>
                </a:solidFill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returns a one character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Use </a:t>
            </a: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</a:rPr>
              <a:t>charAt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</a:rPr>
              <a:t>(0)</a:t>
            </a:r>
            <a:r>
              <a:rPr lang="en-US" sz="2400" dirty="0" smtClean="0">
                <a:ea typeface="ＭＳ Ｐゴシック" pitchFamily="34" charset="-128"/>
              </a:rPr>
              <a:t> to extract the character from the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sz="2400" dirty="0" smtClean="0">
                <a:ea typeface="ＭＳ Ｐゴシック" pitchFamily="34" charset="-128"/>
              </a:rPr>
              <a:t> at index 0 to</a:t>
            </a:r>
            <a:r>
              <a:rPr lang="en-US" dirty="0" smtClean="0">
                <a:ea typeface="ＭＳ Ｐゴシック" pitchFamily="34" charset="-128"/>
              </a:rPr>
              <a:t> a </a:t>
            </a:r>
            <a:r>
              <a:rPr lang="en-US" dirty="0" smtClean="0">
                <a:latin typeface="Consolas" pitchFamily="49" charset="0"/>
                <a:ea typeface="ＭＳ Ｐゴシック" pitchFamily="34" charset="-128"/>
              </a:rPr>
              <a:t>char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variable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76600" y="2438400"/>
            <a:ext cx="4800600" cy="25146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Scanner in = new Scanner(. . .);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in.useDelimiter("");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(in.hasNext())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char ch = in.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charAt(0)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// Process each character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Classifying Characters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Character class provides several useful methods to classify a character: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Pass them a char and they return a boolean</a:t>
            </a: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68625"/>
            <a:ext cx="45815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435350" y="2514600"/>
            <a:ext cx="4556125" cy="457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if ( Character.isDigit(ch) ) …</a:t>
            </a:r>
            <a:endParaRPr lang="en-US" sz="2000" b="1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Text File Input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Create an object of the </a:t>
            </a:r>
            <a:r>
              <a:rPr lang="en-US" sz="2800" dirty="0" smtClean="0">
                <a:latin typeface="Consolas" pitchFamily="49" charset="0"/>
                <a:ea typeface="ＭＳ Ｐゴシック" pitchFamily="34" charset="-128"/>
              </a:rPr>
              <a:t>File</a:t>
            </a:r>
            <a:r>
              <a:rPr lang="en-US" sz="2800" dirty="0" smtClean="0">
                <a:ea typeface="ＭＳ Ｐゴシック" pitchFamily="34" charset="-128"/>
              </a:rPr>
              <a:t> class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Pass it the name of the file to read in quotes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800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Then create an object of the </a:t>
            </a:r>
            <a:r>
              <a:rPr lang="en-US" sz="2800" dirty="0" smtClean="0">
                <a:latin typeface="Consolas" pitchFamily="49" charset="0"/>
                <a:ea typeface="ＭＳ Ｐゴシック" pitchFamily="34" charset="-128"/>
              </a:rPr>
              <a:t>Scanner</a:t>
            </a:r>
            <a:r>
              <a:rPr lang="en-US" sz="2800" dirty="0" smtClean="0">
                <a:ea typeface="ＭＳ Ｐゴシック" pitchFamily="34" charset="-128"/>
              </a:rPr>
              <a:t> class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Pass the constructor the new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</a:t>
            </a:r>
            <a:r>
              <a:rPr lang="en-US" sz="2400" dirty="0" smtClean="0">
                <a:ea typeface="ＭＳ Ｐゴシック" pitchFamily="34" charset="-128"/>
              </a:rPr>
              <a:t> object</a:t>
            </a:r>
          </a:p>
          <a:p>
            <a:pPr>
              <a:spcBef>
                <a:spcPts val="200"/>
              </a:spcBef>
            </a:pPr>
            <a:endParaRPr lang="en-US" dirty="0" smtClean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800" dirty="0" smtClean="0">
                <a:ea typeface="ＭＳ Ｐゴシック" pitchFamily="34" charset="-128"/>
              </a:rPr>
              <a:t>Then use </a:t>
            </a:r>
            <a:r>
              <a:rPr lang="en-US" sz="2800" dirty="0" smtClean="0">
                <a:latin typeface="Consolas" pitchFamily="49" charset="0"/>
                <a:ea typeface="ＭＳ Ｐゴシック" pitchFamily="34" charset="-128"/>
              </a:rPr>
              <a:t>Scanner</a:t>
            </a:r>
            <a:r>
              <a:rPr lang="en-US" sz="2800" dirty="0" smtClean="0">
                <a:ea typeface="ＭＳ Ｐゴシック" pitchFamily="34" charset="-128"/>
              </a:rPr>
              <a:t> methods such as:</a:t>
            </a:r>
          </a:p>
          <a:p>
            <a:pPr lvl="1">
              <a:spcBef>
                <a:spcPct val="0"/>
              </a:spcBef>
            </a:pP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next()</a:t>
            </a:r>
          </a:p>
          <a:p>
            <a:pPr lvl="1">
              <a:spcBef>
                <a:spcPct val="0"/>
              </a:spcBef>
            </a:pPr>
            <a:r>
              <a:rPr lang="en-US" sz="2400" dirty="0" err="1" smtClean="0">
                <a:latin typeface="Consolas" pitchFamily="49" charset="0"/>
                <a:ea typeface="ＭＳ Ｐゴシック" pitchFamily="34" charset="-128"/>
              </a:rPr>
              <a:t>nextLine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sz="2400" dirty="0" err="1" smtClean="0">
                <a:latin typeface="Consolas" pitchFamily="49" charset="0"/>
                <a:ea typeface="ＭＳ Ｐゴシック" pitchFamily="34" charset="-128"/>
              </a:rPr>
              <a:t>hasNextLine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sz="2400" dirty="0" err="1" smtClean="0">
                <a:latin typeface="Consolas" pitchFamily="49" charset="0"/>
                <a:ea typeface="ＭＳ Ｐゴシック" pitchFamily="34" charset="-128"/>
              </a:rPr>
              <a:t>hasNext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sz="2400" dirty="0" err="1" smtClean="0">
                <a:latin typeface="Consolas" pitchFamily="49" charset="0"/>
                <a:ea typeface="ＭＳ Ｐゴシック" pitchFamily="34" charset="-128"/>
              </a:rPr>
              <a:t>nextDouble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sz="2400" dirty="0" err="1" smtClean="0">
                <a:latin typeface="Consolas" pitchFamily="49" charset="0"/>
                <a:ea typeface="ＭＳ Ｐゴシック" pitchFamily="34" charset="-128"/>
              </a:rPr>
              <a:t>nextInt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()...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09800" y="1828800"/>
            <a:ext cx="6629400" cy="457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File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inputFile</a:t>
            </a:r>
            <a:r>
              <a:rPr lang="en-US" sz="2200" kern="0" dirty="0">
                <a:latin typeface="Consolas" pitchFamily="49" charset="0"/>
              </a:rPr>
              <a:t> = new File("input.txt");</a:t>
            </a:r>
            <a:endParaRPr lang="en-US" sz="22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91000" y="4191000"/>
            <a:ext cx="4419600" cy="17526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while (in.hasNextLine())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String line = in.nextLine();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Process line;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295400" y="3048000"/>
            <a:ext cx="6248400" cy="457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Scanner in = new Scanner(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inputFile</a:t>
            </a:r>
            <a:r>
              <a:rPr lang="en-US" sz="2200" kern="0" dirty="0">
                <a:latin typeface="Consolas" pitchFamily="49" charset="0"/>
              </a:rPr>
              <a:t>);</a:t>
            </a:r>
            <a:endParaRPr lang="en-US" sz="2200" b="1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Lines</a:t>
            </a:r>
          </a:p>
        </p:txBody>
      </p:sp>
      <p:sp>
        <p:nvSpPr>
          <p:cNvPr id="34818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9436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Some text files are used as simple databases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Each line has a set of related pieces of information</a:t>
            </a:r>
            <a:endParaRPr lang="en-US" sz="20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This example is complicated by: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ea typeface="ＭＳ Ｐゴシック" pitchFamily="34" charset="-128"/>
              </a:rPr>
              <a:t>Some countries use two words</a:t>
            </a:r>
          </a:p>
          <a:p>
            <a:pPr lvl="3">
              <a:spcBef>
                <a:spcPts val="200"/>
              </a:spcBef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United States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It would be better to read the entire line and process it using powerful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sz="2400" dirty="0" smtClean="0">
                <a:ea typeface="ＭＳ Ｐゴシック" pitchFamily="34" charset="-128"/>
              </a:rPr>
              <a:t> class methods</a:t>
            </a: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nextLine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() </a:t>
            </a:r>
            <a:r>
              <a:rPr lang="en-US" sz="2400" dirty="0" smtClean="0">
                <a:ea typeface="ＭＳ Ｐゴシック" pitchFamily="34" charset="-128"/>
              </a:rPr>
              <a:t>reads one line and consumes the ending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dirty="0" smtClean="0">
                <a:latin typeface="Consolas" pitchFamily="49" charset="0"/>
                <a:ea typeface="ＭＳ Ｐゴシック" pitchFamily="34" charset="-128"/>
              </a:rPr>
              <a:t>\n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3" name="Content Placeholder 8"/>
          <p:cNvSpPr txBox="1">
            <a:spLocks/>
          </p:cNvSpPr>
          <p:nvPr/>
        </p:nvSpPr>
        <p:spPr bwMode="auto">
          <a:xfrm>
            <a:off x="5791200" y="1981200"/>
            <a:ext cx="3124200" cy="10668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China 1330044605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India 1147995898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United States 303824646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66800" y="3886200"/>
            <a:ext cx="5257800" cy="16764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in.hasNextLine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String line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in.nextLine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// Process each line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257800"/>
            <a:ext cx="6515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Breaking Up Each Line</a:t>
            </a:r>
          </a:p>
        </p:txBody>
      </p:sp>
      <p:sp>
        <p:nvSpPr>
          <p:cNvPr id="35842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Now we need to break up the line into two parts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Everything before the first digit is part of the country</a:t>
            </a: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Get the index of the first digit with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Character.isdigit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  <a:p>
            <a:pPr lvl="2">
              <a:spcBef>
                <a:spcPct val="0"/>
              </a:spcBef>
            </a:pPr>
            <a:endParaRPr lang="en-US" sz="2000" smtClean="0">
              <a:ea typeface="ＭＳ Ｐゴシック" pitchFamily="34" charset="-128"/>
            </a:endParaRPr>
          </a:p>
          <a:p>
            <a:pPr lvl="2">
              <a:spcBef>
                <a:spcPct val="0"/>
              </a:spcBef>
              <a:buFontTx/>
              <a:buNone/>
            </a:pP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4114800"/>
            <a:ext cx="7391400" cy="762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int i = 0;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(!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Character.isDigit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(line.charAt(i))) { i++; }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6969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Breaking Up Each Line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953000"/>
          </a:xfrm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sz="2400" smtClean="0">
                <a:ea typeface="ＭＳ Ｐゴシック" pitchFamily="34" charset="-128"/>
              </a:rPr>
              <a:t>Use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sz="2400" smtClean="0">
                <a:ea typeface="ＭＳ Ｐゴシック" pitchFamily="34" charset="-128"/>
              </a:rPr>
              <a:t> methods to extract the two parts</a:t>
            </a: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2859088"/>
            <a:ext cx="7391400" cy="1447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String countryName = line.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(0, i);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String population = line.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remove the trailing space in countryName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Consolas" pitchFamily="49" charset="0"/>
              </a:rPr>
              <a:t>countryName = countryName.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000" kern="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57800" y="4078288"/>
            <a:ext cx="3505200" cy="646112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trim</a:t>
            </a:r>
            <a:r>
              <a:rPr lang="en-US" dirty="0" smtClean="0">
                <a:latin typeface="+mn-lt"/>
                <a:cs typeface="Consolas" pitchFamily="49" charset="0"/>
              </a:rPr>
              <a:t> </a:t>
            </a:r>
            <a:r>
              <a:rPr lang="en-US" dirty="0" smtClean="0"/>
              <a:t>removes white space at the beginning and the end.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6858000" y="3124200"/>
            <a:ext cx="1676400" cy="4572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303824646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6858000" y="2590800"/>
            <a:ext cx="1676400" cy="4572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United States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Or Use </a:t>
            </a:r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smtClean="0">
                <a:ea typeface="ＭＳ Ｐゴシック" pitchFamily="34" charset="-128"/>
              </a:rPr>
              <a:t> Methods</a:t>
            </a:r>
          </a:p>
        </p:txBody>
      </p:sp>
      <p:sp>
        <p:nvSpPr>
          <p:cNvPr id="37890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Instead of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sz="2800" smtClean="0">
                <a:ea typeface="ＭＳ Ｐゴシック" pitchFamily="34" charset="-128"/>
              </a:rPr>
              <a:t> methods, you can sometimes use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Scanner</a:t>
            </a:r>
            <a:r>
              <a:rPr lang="en-US" sz="2800" smtClean="0">
                <a:ea typeface="ＭＳ Ｐゴシック" pitchFamily="34" charset="-128"/>
              </a:rPr>
              <a:t> methods to do the same tasks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Read the line into a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sz="2400" smtClean="0">
                <a:ea typeface="ＭＳ Ｐゴシック" pitchFamily="34" charset="-128"/>
              </a:rPr>
              <a:t> variable</a:t>
            </a:r>
          </a:p>
          <a:p>
            <a:pPr lvl="2">
              <a:spcBef>
                <a:spcPts val="200"/>
              </a:spcBef>
            </a:pPr>
            <a:r>
              <a:rPr lang="en-US" sz="2000" smtClean="0">
                <a:ea typeface="ＭＳ Ｐゴシック" pitchFamily="34" charset="-128"/>
              </a:rPr>
              <a:t>Pass the </a:t>
            </a:r>
            <a:r>
              <a:rPr lang="en-US" sz="20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String</a:t>
            </a:r>
            <a:r>
              <a:rPr lang="en-US" sz="2000" smtClean="0">
                <a:ea typeface="ＭＳ Ｐゴシック" pitchFamily="34" charset="-128"/>
              </a:rPr>
              <a:t> variable to a new </a:t>
            </a:r>
            <a:r>
              <a:rPr lang="en-US" sz="2000" smtClean="0">
                <a:latin typeface="Consolas" pitchFamily="49" charset="0"/>
                <a:ea typeface="ＭＳ Ｐゴシック" pitchFamily="34" charset="-128"/>
              </a:rPr>
              <a:t>Scanner</a:t>
            </a:r>
            <a:r>
              <a:rPr lang="en-US" sz="2000" smtClean="0">
                <a:ea typeface="ＭＳ Ｐゴシック" pitchFamily="34" charset="-128"/>
              </a:rPr>
              <a:t> object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Use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Scanner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hasNextInt</a:t>
            </a:r>
            <a:r>
              <a:rPr lang="en-US" sz="2400" smtClean="0">
                <a:ea typeface="ＭＳ Ｐゴシック" pitchFamily="34" charset="-128"/>
              </a:rPr>
              <a:t> to find the numbers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If not numbers, use </a:t>
            </a:r>
            <a:r>
              <a:rPr lang="en-US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next</a:t>
            </a:r>
            <a:r>
              <a:rPr lang="en-US" smtClean="0">
                <a:ea typeface="ＭＳ Ｐゴシック" pitchFamily="34" charset="-128"/>
              </a:rPr>
              <a:t> and concatenate words </a:t>
            </a: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3" name="Content Placeholder 8"/>
          <p:cNvSpPr txBox="1">
            <a:spLocks/>
          </p:cNvSpPr>
          <p:nvPr/>
        </p:nvSpPr>
        <p:spPr bwMode="auto">
          <a:xfrm>
            <a:off x="5943600" y="1981200"/>
            <a:ext cx="2971800" cy="3810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United States 303824646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3657600"/>
            <a:ext cx="8001000" cy="2209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Scanner lineScanner = new Scanner(line);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String countryName = lineScanner.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(!lineScanner.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hasNextInt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countryName = countryName + " " + lineScanner.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6400800" y="3733800"/>
            <a:ext cx="2362200" cy="132397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Remember the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next</a:t>
            </a:r>
            <a:r>
              <a:rPr lang="en-US" sz="2000">
                <a:cs typeface="Arial" pitchFamily="34" charset="0"/>
              </a:rPr>
              <a:t> method consumes white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Converting Strings to Numbers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Strings can contain </a:t>
            </a:r>
            <a:r>
              <a:rPr lang="en-US" altLang="ja-JP" sz="2800" i="1" smtClean="0">
                <a:ea typeface="ＭＳ Ｐゴシック" pitchFamily="34" charset="-128"/>
              </a:rPr>
              <a:t>digits</a:t>
            </a:r>
            <a:r>
              <a:rPr lang="en-US" altLang="ja-JP" sz="2800" smtClean="0">
                <a:ea typeface="ＭＳ Ｐゴシック" pitchFamily="34" charset="-128"/>
              </a:rPr>
              <a:t>, not </a:t>
            </a:r>
            <a:r>
              <a:rPr lang="en-US" altLang="ja-JP" sz="2800" i="1" smtClean="0">
                <a:ea typeface="ＭＳ Ｐゴシック" pitchFamily="34" charset="-128"/>
              </a:rPr>
              <a:t>numbers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They must be converted to numeric types</a:t>
            </a:r>
          </a:p>
          <a:p>
            <a:pPr lvl="1">
              <a:spcBef>
                <a:spcPts val="200"/>
              </a:spcBef>
            </a:pP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smtClean="0">
                <a:ea typeface="ＭＳ Ｐゴシック" pitchFamily="34" charset="-128"/>
              </a:rPr>
              <a:t>Wrapper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 classes provide a </a:t>
            </a:r>
            <a:r>
              <a:rPr lang="en-US" altLang="ja-JP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parseInt</a:t>
            </a:r>
            <a:r>
              <a:rPr lang="en-US" altLang="ja-JP" sz="2400" smtClean="0">
                <a:ea typeface="ＭＳ Ｐゴシック" pitchFamily="34" charset="-128"/>
              </a:rPr>
              <a:t> method</a:t>
            </a: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3200400"/>
            <a:ext cx="7620000" cy="838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String pop = </a:t>
            </a:r>
            <a:r>
              <a:rPr lang="ja-JP" altLang="en-US" sz="2000">
                <a:latin typeface="Consolas" pitchFamily="49" charset="0"/>
                <a:cs typeface="Consolas" pitchFamily="49" charset="0"/>
              </a:rPr>
              <a:t>“</a:t>
            </a:r>
            <a:r>
              <a:rPr lang="en-US" altLang="ja-JP" sz="2000">
                <a:latin typeface="Consolas" pitchFamily="49" charset="0"/>
                <a:cs typeface="Consolas" pitchFamily="49" charset="0"/>
              </a:rPr>
              <a:t>303824646</a:t>
            </a:r>
            <a:r>
              <a:rPr lang="ja-JP" altLang="en-US" sz="2000"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ja-JP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int populationValue = Integer.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(pop);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0" y="2667000"/>
          <a:ext cx="5105400" cy="457200"/>
        </p:xfrm>
        <a:graphic>
          <a:graphicData uri="http://schemas.openxmlformats.org/drawingml/2006/table">
            <a:tbl>
              <a:tblPr/>
              <a:tblGrid>
                <a:gridCol w="566738"/>
                <a:gridCol w="568325"/>
                <a:gridCol w="566737"/>
                <a:gridCol w="566738"/>
                <a:gridCol w="568325"/>
                <a:gridCol w="566737"/>
                <a:gridCol w="566738"/>
                <a:gridCol w="568325"/>
                <a:gridCol w="5667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8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4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6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4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6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4800600"/>
            <a:ext cx="7620000" cy="838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String priceString = </a:t>
            </a:r>
            <a:r>
              <a:rPr lang="ja-JP" altLang="en-US" sz="2000">
                <a:latin typeface="Consolas" pitchFamily="49" charset="0"/>
                <a:cs typeface="Consolas" pitchFamily="49" charset="0"/>
              </a:rPr>
              <a:t>“</a:t>
            </a:r>
            <a:r>
              <a:rPr lang="en-US" altLang="ja-JP" sz="2000">
                <a:latin typeface="Consolas" pitchFamily="49" charset="0"/>
                <a:cs typeface="Consolas" pitchFamily="49" charset="0"/>
              </a:rPr>
              <a:t>3.95</a:t>
            </a:r>
            <a:r>
              <a:rPr lang="ja-JP" altLang="en-US" sz="2000"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ja-JP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int price = Double.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(priceString);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62600" y="4445000"/>
          <a:ext cx="2743200" cy="3810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.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9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‘</a:t>
                      </a:r>
                      <a:r>
                        <a:rPr kumimoji="0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5</a:t>
                      </a:r>
                      <a:r>
                        <a:rPr kumimoji="0" lang="ja-JP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’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7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Converting Strings to Numbers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Caution:  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The argument must be a string containing only digits without any additional characters. Not even spaces are allowed!  So… Use the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trim</a:t>
            </a:r>
            <a:r>
              <a:rPr lang="en-US" sz="2400" smtClean="0">
                <a:ea typeface="ＭＳ Ｐゴシック" pitchFamily="34" charset="-128"/>
              </a:rPr>
              <a:t> method before parsing!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3276600"/>
            <a:ext cx="7620000" cy="4191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int populationValue = Integer.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(pop.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Safely Reading Numbers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sz="2800" dirty="0" smtClean="0">
                <a:ea typeface="ＭＳ Ｐゴシック" pitchFamily="34" charset="-128"/>
              </a:rPr>
              <a:t> </a:t>
            </a:r>
            <a:r>
              <a:rPr lang="en-US" sz="28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nextInt</a:t>
            </a:r>
            <a:r>
              <a:rPr lang="en-US" sz="2800" dirty="0" smtClean="0">
                <a:ea typeface="ＭＳ Ｐゴシック" pitchFamily="34" charset="-128"/>
              </a:rPr>
              <a:t> and </a:t>
            </a:r>
            <a:r>
              <a:rPr lang="en-US" sz="28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nextDouble</a:t>
            </a:r>
            <a:r>
              <a:rPr lang="en-US" sz="2800" dirty="0" smtClean="0">
                <a:ea typeface="ＭＳ Ｐゴシック" pitchFamily="34" charset="-128"/>
              </a:rPr>
              <a:t> can get confused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If the number is not properly formatted, an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Input Mismatch Exception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 occurs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Use the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hasNextInt</a:t>
            </a:r>
            <a:r>
              <a:rPr lang="en-US" sz="2400" dirty="0" smtClean="0">
                <a:ea typeface="ＭＳ Ｐゴシック" pitchFamily="34" charset="-128"/>
              </a:rPr>
              <a:t> and </a:t>
            </a:r>
            <a:r>
              <a:rPr 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hasNextDouble</a:t>
            </a:r>
            <a:r>
              <a:rPr lang="en-US" sz="2400" dirty="0" smtClean="0">
                <a:ea typeface="ＭＳ Ｐゴシック" pitchFamily="34" charset="-128"/>
              </a:rPr>
              <a:t> methods to test your input first</a:t>
            </a: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They will return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true</a:t>
            </a:r>
            <a:r>
              <a:rPr lang="en-US" sz="2400" dirty="0" smtClean="0">
                <a:ea typeface="ＭＳ Ｐゴシック" pitchFamily="34" charset="-128"/>
              </a:rPr>
              <a:t> if digits are present</a:t>
            </a:r>
          </a:p>
          <a:p>
            <a:pPr lvl="1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If true,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nextInt</a:t>
            </a:r>
            <a:r>
              <a:rPr lang="en-US" sz="2000" dirty="0" smtClean="0">
                <a:ea typeface="ＭＳ Ｐゴシック" pitchFamily="34" charset="-128"/>
              </a:rPr>
              <a:t> and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nextDouble</a:t>
            </a:r>
            <a:r>
              <a:rPr lang="en-US" sz="2000" dirty="0" smtClean="0">
                <a:ea typeface="ＭＳ Ｐゴシック" pitchFamily="34" charset="-128"/>
              </a:rPr>
              <a:t> will return a value </a:t>
            </a:r>
          </a:p>
          <a:p>
            <a:pPr lvl="1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If not true, they would </a:t>
            </a:r>
            <a:r>
              <a:rPr lang="ja-JP" altLang="en-US" sz="2000" smtClean="0">
                <a:ea typeface="ＭＳ Ｐゴシック" pitchFamily="34" charset="-128"/>
              </a:rPr>
              <a:t>‘</a:t>
            </a:r>
            <a:r>
              <a:rPr lang="en-US" altLang="ja-JP" sz="2000" dirty="0" smtClean="0">
                <a:ea typeface="ＭＳ Ｐゴシック" pitchFamily="34" charset="-128"/>
              </a:rPr>
              <a:t>throw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dirty="0" smtClean="0">
                <a:ea typeface="ＭＳ Ｐゴシック" pitchFamily="34" charset="-128"/>
              </a:rPr>
              <a:t> an </a:t>
            </a:r>
            <a:r>
              <a:rPr lang="ja-JP" altLang="en-US" sz="2000" smtClean="0">
                <a:ea typeface="ＭＳ Ｐゴシック" pitchFamily="34" charset="-128"/>
              </a:rPr>
              <a:t>‘</a:t>
            </a:r>
            <a:r>
              <a:rPr lang="en-US" altLang="ja-JP" sz="2000" dirty="0" smtClean="0">
                <a:ea typeface="ＭＳ Ｐゴシック" pitchFamily="34" charset="-128"/>
              </a:rPr>
              <a:t>input mismatch exception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362200" y="3200400"/>
            <a:ext cx="6065838" cy="136207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(in.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hasNextInt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int value = in.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  // safe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81200"/>
            <a:ext cx="5151438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Other Number Types</a:t>
            </a:r>
          </a:p>
        </p:txBody>
      </p:sp>
      <p:sp>
        <p:nvSpPr>
          <p:cNvPr id="41986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The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Scanner</a:t>
            </a:r>
            <a:r>
              <a:rPr lang="en-US" sz="2800" smtClean="0">
                <a:ea typeface="ＭＳ Ｐゴシック" pitchFamily="34" charset="-128"/>
              </a:rPr>
              <a:t> class has methods to test and read almost all of the primitive types</a:t>
            </a:r>
          </a:p>
          <a:p>
            <a:pPr>
              <a:spcBef>
                <a:spcPts val="200"/>
              </a:spcBef>
            </a:pPr>
            <a:endParaRPr lang="en-US" sz="28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sz="28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sz="28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sz="28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sz="28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sz="28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What is missing?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Right, no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char</a:t>
            </a:r>
            <a:r>
              <a:rPr lang="en-US" sz="2400" smtClean="0">
                <a:ea typeface="ＭＳ Ｐゴシック" pitchFamily="34" charset="-128"/>
              </a:rPr>
              <a:t> methods!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057400"/>
          <a:ext cx="7010400" cy="314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616200"/>
                <a:gridCol w="2336800"/>
              </a:tblGrid>
              <a:tr h="3708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Type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Test  Method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 Method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962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byte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hasNextByte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nextByte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</a:tr>
              <a:tr h="3962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short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itchFamily="49" charset="0"/>
                        </a:rPr>
                        <a:t>hasNextShort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nextShort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</a:tr>
              <a:tr h="3962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int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itchFamily="49" charset="0"/>
                        </a:rPr>
                        <a:t>hasNextInt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nextInt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</a:tr>
              <a:tr h="3962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long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hasNextLong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nextLong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</a:tr>
              <a:tr h="3962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float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hasNextFloat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nextFloat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</a:tr>
              <a:tr h="3962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double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hasNextDouble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nextDouble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</a:tr>
              <a:tr h="3962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boolean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hasNextBoolean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</a:rPr>
                        <a:t>nextBoolean</a:t>
                      </a:r>
                      <a:endParaRPr lang="en-US" sz="2000" dirty="0">
                        <a:latin typeface="Consolas" pitchFamily="49" charset="0"/>
                      </a:endParaRPr>
                    </a:p>
                  </a:txBody>
                  <a:tcPr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391400" cy="715963"/>
          </a:xfrm>
        </p:spPr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Mixing Number, Word and Line Input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nextDouble</a:t>
            </a:r>
            <a:r>
              <a:rPr lang="en-US" sz="2800" smtClean="0">
                <a:ea typeface="ＭＳ Ｐゴシック" pitchFamily="34" charset="-128"/>
              </a:rPr>
              <a:t> (and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nextInt</a:t>
            </a:r>
            <a:r>
              <a:rPr lang="en-US" sz="2800" smtClean="0">
                <a:ea typeface="ＭＳ Ｐゴシック" pitchFamily="34" charset="-128"/>
              </a:rPr>
              <a:t>…) do not consume white space following a number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This can be an issue when calling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nextLine</a:t>
            </a:r>
            <a:r>
              <a:rPr lang="en-US" sz="2400" smtClean="0">
                <a:ea typeface="ＭＳ Ｐゴシック" pitchFamily="34" charset="-128"/>
              </a:rPr>
              <a:t> after reading a number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There is a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smtClean="0">
                <a:ea typeface="ＭＳ Ｐゴシック" pitchFamily="34" charset="-128"/>
              </a:rPr>
              <a:t>newline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 at the end of each line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After reading </a:t>
            </a:r>
            <a:r>
              <a:rPr lang="en-US" sz="24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1330044605</a:t>
            </a:r>
            <a:r>
              <a:rPr lang="en-US" sz="2400" smtClean="0">
                <a:ea typeface="ＭＳ Ｐゴシック" pitchFamily="34" charset="-128"/>
              </a:rPr>
              <a:t> with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nextInt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nextLine</a:t>
            </a:r>
            <a:r>
              <a:rPr lang="en-US" smtClean="0">
                <a:ea typeface="ＭＳ Ｐゴシック" pitchFamily="34" charset="-128"/>
              </a:rPr>
              <a:t> will read until the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smtClean="0">
                <a:latin typeface="Consolas" pitchFamily="49" charset="0"/>
                <a:ea typeface="ＭＳ Ｐゴシック" pitchFamily="34" charset="-128"/>
              </a:rPr>
              <a:t>\n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(an empty String)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7086600" y="2438400"/>
            <a:ext cx="1600200" cy="10668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China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1330044605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India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962400"/>
            <a:ext cx="6324600" cy="1981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(in.hasNextInt())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String countryName = in.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nextLine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int population = in.nextInt();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in.nextLine();   // Consume the newline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943600"/>
            <a:ext cx="85677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6019800" y="5562600"/>
            <a:ext cx="609600" cy="4572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Formatting Output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Advanced  </a:t>
            </a:r>
            <a:r>
              <a:rPr lang="en-US" sz="28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System.out.printf</a:t>
            </a:r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Can align strings and numbers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Can set the field width for each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Can left align (default is right)</a:t>
            </a:r>
          </a:p>
          <a:p>
            <a:r>
              <a:rPr lang="en-US" sz="2800" dirty="0" smtClean="0">
                <a:ea typeface="ＭＳ Ｐゴシック" pitchFamily="34" charset="-128"/>
              </a:rPr>
              <a:t>Two format </a:t>
            </a:r>
            <a:r>
              <a:rPr lang="en-US" sz="2800" dirty="0" err="1" smtClean="0">
                <a:ea typeface="ＭＳ Ｐゴシック" pitchFamily="34" charset="-128"/>
              </a:rPr>
              <a:t>specifiers</a:t>
            </a:r>
            <a:r>
              <a:rPr lang="en-US" sz="2800" dirty="0" smtClean="0">
                <a:ea typeface="ＭＳ Ｐゴシック" pitchFamily="34" charset="-128"/>
              </a:rPr>
              <a:t> example:</a:t>
            </a:r>
          </a:p>
          <a:p>
            <a:endParaRPr lang="en-US" sz="28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%-10s	</a:t>
            </a:r>
            <a:r>
              <a:rPr lang="en-US" sz="2400" dirty="0" smtClean="0">
                <a:ea typeface="ＭＳ Ｐゴシック" pitchFamily="34" charset="-128"/>
              </a:rPr>
              <a:t>:  Left justified String, width 10</a:t>
            </a:r>
          </a:p>
          <a:p>
            <a:pPr lvl="1"/>
            <a:r>
              <a:rPr 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%10.2f </a:t>
            </a:r>
            <a:r>
              <a:rPr lang="en-US" sz="2400" dirty="0" smtClean="0">
                <a:ea typeface="ＭＳ Ｐゴシック" pitchFamily="34" charset="-128"/>
              </a:rPr>
              <a:t>: Right justified, 2 decimal places, width 10</a:t>
            </a:r>
          </a:p>
          <a:p>
            <a:pPr lvl="1"/>
            <a:endParaRPr lang="en-US" sz="2400" dirty="0" smtClean="0">
              <a:ea typeface="ＭＳ Ｐゴシック" pitchFamily="34" charset="-128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5" y="1600200"/>
            <a:ext cx="27336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5750" y="3497263"/>
            <a:ext cx="8610600" cy="46513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System.out.printf("%-10s%10.2f", items[i] + ":", prices[i]);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866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Text File Output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2971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Create an object of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PrintWriter</a:t>
            </a:r>
            <a:r>
              <a:rPr lang="en-US" sz="2800" smtClean="0">
                <a:ea typeface="ＭＳ Ｐゴシック" pitchFamily="34" charset="-128"/>
              </a:rPr>
              <a:t> class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Pass it the name of the file to write in quotes</a:t>
            </a: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en-US" smtClean="0">
                <a:ea typeface="ＭＳ Ｐゴシック" pitchFamily="34" charset="-128"/>
              </a:rPr>
              <a:t>If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output.txt</a:t>
            </a:r>
            <a:r>
              <a:rPr lang="en-US" smtClean="0">
                <a:ea typeface="ＭＳ Ｐゴシック" pitchFamily="34" charset="-128"/>
              </a:rPr>
              <a:t> exists, it will be emptied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If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output.txt</a:t>
            </a:r>
            <a:r>
              <a:rPr lang="en-US" smtClean="0">
                <a:ea typeface="ＭＳ Ｐゴシック" pitchFamily="34" charset="-128"/>
              </a:rPr>
              <a:t> does not exist, it will create an empty file</a:t>
            </a:r>
            <a:endParaRPr lang="en-US" smtClean="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PrintWriter</a:t>
            </a:r>
            <a:r>
              <a:rPr lang="en-US" smtClean="0">
                <a:ea typeface="ＭＳ Ｐゴシック" pitchFamily="34" charset="-128"/>
              </a:rPr>
              <a:t> is an enhanced version of </a:t>
            </a:r>
            <a:r>
              <a:rPr lang="en-US" smtClean="0">
                <a:latin typeface="Consolas" pitchFamily="49" charset="0"/>
                <a:ea typeface="ＭＳ Ｐゴシック" pitchFamily="34" charset="-128"/>
              </a:rPr>
              <a:t>PrintStream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latin typeface="Consolas" pitchFamily="49" charset="0"/>
                <a:ea typeface="ＭＳ Ｐゴシック" pitchFamily="34" charset="-128"/>
              </a:rPr>
              <a:t>System.out </a:t>
            </a:r>
            <a:r>
              <a:rPr lang="en-US" smtClean="0">
                <a:ea typeface="ＭＳ Ｐゴシック" pitchFamily="34" charset="-128"/>
              </a:rPr>
              <a:t>is a </a:t>
            </a:r>
            <a:r>
              <a:rPr lang="en-US" smtClean="0">
                <a:latin typeface="Consolas" pitchFamily="49" charset="0"/>
                <a:ea typeface="ＭＳ Ｐゴシック" pitchFamily="34" charset="-128"/>
              </a:rPr>
              <a:t>PrintStream</a:t>
            </a:r>
            <a:r>
              <a:rPr lang="en-US" smtClean="0">
                <a:ea typeface="ＭＳ Ｐゴシック" pitchFamily="34" charset="-128"/>
              </a:rPr>
              <a:t> object!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solidFill>
                <a:srgbClr val="00B0F0"/>
              </a:solidFill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90600" y="1981200"/>
            <a:ext cx="7848600" cy="457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PrintWriter</a:t>
            </a:r>
            <a:r>
              <a:rPr lang="en-US" sz="2200" kern="0" dirty="0">
                <a:latin typeface="Consolas" pitchFamily="49" charset="0"/>
              </a:rPr>
              <a:t> </a:t>
            </a:r>
            <a:r>
              <a:rPr lang="en-US" sz="2200" kern="0" dirty="0">
                <a:solidFill>
                  <a:srgbClr val="00B050"/>
                </a:solidFill>
                <a:latin typeface="Consolas" pitchFamily="49" charset="0"/>
              </a:rPr>
              <a:t>out</a:t>
            </a:r>
            <a:r>
              <a:rPr lang="en-US" sz="2200" kern="0" dirty="0">
                <a:latin typeface="Consolas" pitchFamily="49" charset="0"/>
              </a:rPr>
              <a:t> = new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PrintWriter</a:t>
            </a:r>
            <a:r>
              <a:rPr lang="en-US" sz="2200" kern="0" dirty="0">
                <a:latin typeface="Consolas" pitchFamily="49" charset="0"/>
              </a:rPr>
              <a:t>("</a:t>
            </a:r>
            <a:r>
              <a:rPr lang="en-US" sz="2200" kern="0" dirty="0">
                <a:solidFill>
                  <a:srgbClr val="C00000"/>
                </a:solidFill>
                <a:latin typeface="Consolas" pitchFamily="49" charset="0"/>
              </a:rPr>
              <a:t>output.txt</a:t>
            </a:r>
            <a:r>
              <a:rPr lang="en-US" sz="2200" kern="0" dirty="0">
                <a:latin typeface="Consolas" pitchFamily="49" charset="0"/>
              </a:rPr>
              <a:t>");</a:t>
            </a:r>
            <a:endParaRPr lang="en-US" sz="22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819400" y="5181600"/>
            <a:ext cx="6096000" cy="838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out</a:t>
            </a:r>
            <a:r>
              <a:rPr lang="en-US" sz="2000" kern="0" dirty="0">
                <a:latin typeface="Consolas" pitchFamily="49" charset="0"/>
              </a:rPr>
              <a:t>.println("Hello, World!");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out</a:t>
            </a:r>
            <a:r>
              <a:rPr lang="en-US" sz="2000" kern="0" dirty="0">
                <a:latin typeface="Consolas" pitchFamily="49" charset="0"/>
              </a:rPr>
              <a:t>.printf("Total: %8.2f\n", totalPrice);</a:t>
            </a: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828800" y="4038600"/>
            <a:ext cx="6172200" cy="457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</a:pPr>
            <a:r>
              <a:rPr lang="en-US" sz="2200">
                <a:latin typeface="Consolas" pitchFamily="49" charset="0"/>
              </a:rPr>
              <a:t>System.out.println(</a:t>
            </a:r>
            <a:r>
              <a:rPr lang="ja-JP" altLang="en-US" sz="2200">
                <a:latin typeface="Consolas" pitchFamily="49" charset="0"/>
              </a:rPr>
              <a:t>“</a:t>
            </a:r>
            <a:r>
              <a:rPr lang="en-US" altLang="ja-JP" sz="2200">
                <a:latin typeface="Consolas" pitchFamily="49" charset="0"/>
              </a:rPr>
              <a:t>Hello World!</a:t>
            </a:r>
            <a:r>
              <a:rPr lang="ja-JP" altLang="en-US" sz="2200">
                <a:latin typeface="Consolas" pitchFamily="49" charset="0"/>
              </a:rPr>
              <a:t>”</a:t>
            </a:r>
            <a:r>
              <a:rPr lang="en-US" altLang="ja-JP" sz="2200">
                <a:latin typeface="Consolas" pitchFamily="49" charset="0"/>
              </a:rPr>
              <a:t>);</a:t>
            </a:r>
            <a:endParaRPr lang="en-US" sz="2200" b="1">
              <a:latin typeface="Consolas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4114800"/>
            <a:ext cx="845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</a:rPr>
              <a:t>Then use </a:t>
            </a:r>
            <a:r>
              <a:rPr lang="en-US" sz="2800" kern="0" dirty="0">
                <a:latin typeface="Consolas" pitchFamily="49" charset="0"/>
              </a:rPr>
              <a:t>PrintWriter</a:t>
            </a:r>
            <a:r>
              <a:rPr lang="en-US" sz="2800" kern="0" dirty="0">
                <a:latin typeface="+mn-lt"/>
              </a:rPr>
              <a:t> methods such as:</a:t>
            </a:r>
          </a:p>
          <a:p>
            <a:pPr marL="742950" lvl="1" indent="-28575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onsolas" pitchFamily="49" charset="0"/>
              </a:rPr>
              <a:t>print()</a:t>
            </a:r>
          </a:p>
          <a:p>
            <a:pPr marL="742950" lvl="1" indent="-28575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onsolas" pitchFamily="49" charset="0"/>
              </a:rPr>
              <a:t>println()</a:t>
            </a:r>
          </a:p>
          <a:p>
            <a:pPr marL="742950" lvl="1" indent="-28575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onsolas" pitchFamily="49" charset="0"/>
              </a:rPr>
              <a:t>printf()</a:t>
            </a: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  <a:p>
            <a:pPr marL="742950" lvl="1" indent="-28575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printf</a:t>
            </a:r>
            <a:r>
              <a:rPr lang="en-US" smtClean="0">
                <a:ea typeface="ＭＳ Ｐゴシック" pitchFamily="34" charset="-128"/>
              </a:rPr>
              <a:t> Format Specifier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>
                <a:ea typeface="ＭＳ Ｐゴシック" pitchFamily="34" charset="-128"/>
              </a:rPr>
              <a:t>A format specifier has the following structure: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first character is a %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Next, there are optional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flags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that modify the format, such as - to indicate left alignment. See Table 2 for the most common format flags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Next is the field width, the total number of characters in the field (including the spaces used for padding), followed by an optional precision for floating-point numbers</a:t>
            </a:r>
          </a:p>
          <a:p>
            <a:r>
              <a:rPr lang="en-US" sz="2800" smtClean="0">
                <a:ea typeface="ＭＳ Ｐゴシック" pitchFamily="34" charset="-128"/>
              </a:rPr>
              <a:t>The format specifier ends with the format type, such as f for floating-point values or s for strings. See Table 3 for the most important formats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printf</a:t>
            </a:r>
            <a:r>
              <a:rPr lang="en-US" smtClean="0">
                <a:ea typeface="ＭＳ Ｐゴシック" pitchFamily="34" charset="-128"/>
              </a:rPr>
              <a:t> Format Flags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7563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printf</a:t>
            </a:r>
            <a:r>
              <a:rPr lang="en-US" smtClean="0">
                <a:ea typeface="ＭＳ Ｐゴシック" pitchFamily="34" charset="-128"/>
              </a:rPr>
              <a:t> Format Types</a:t>
            </a:r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9056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Closing Files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</a:pPr>
            <a:endParaRPr lang="en-US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000" smtClean="0">
                <a:ea typeface="ＭＳ Ｐゴシック" pitchFamily="34" charset="-128"/>
              </a:rPr>
              <a:t>     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1430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</a:rPr>
              <a:t>You must use the </a:t>
            </a: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</a:rPr>
              <a:t>close</a:t>
            </a:r>
            <a:r>
              <a:rPr lang="en-US" sz="2800" kern="0" dirty="0">
                <a:latin typeface="+mn-lt"/>
              </a:rPr>
              <a:t> method before file reading and writing is complete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</a:rPr>
              <a:t>Closing a </a:t>
            </a:r>
            <a:r>
              <a:rPr lang="en-US" sz="2400" kern="0" dirty="0">
                <a:latin typeface="Consolas" pitchFamily="49" charset="0"/>
              </a:rPr>
              <a:t>Scanner</a:t>
            </a: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  <a:p>
            <a:pPr marL="742950" lvl="1" indent="-28575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2514600"/>
            <a:ext cx="4419600" cy="20574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while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in</a:t>
            </a:r>
            <a:r>
              <a:rPr lang="en-US" sz="2000" kern="0" dirty="0">
                <a:latin typeface="Consolas" pitchFamily="49" charset="0"/>
              </a:rPr>
              <a:t>.hasNextLine())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String line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in</a:t>
            </a:r>
            <a:r>
              <a:rPr lang="en-US" sz="2000" kern="0" dirty="0">
                <a:latin typeface="Consolas" pitchFamily="49" charset="0"/>
              </a:rPr>
              <a:t>.nextLine();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Process line;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in</a:t>
            </a:r>
            <a:r>
              <a:rPr lang="en-US" sz="2000" kern="0" dirty="0">
                <a:latin typeface="Consolas" pitchFamily="49" charset="0"/>
              </a:rPr>
              <a:t>.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close</a:t>
            </a:r>
            <a:r>
              <a:rPr lang="en-US" sz="2000" kern="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362200" y="5181600"/>
            <a:ext cx="6096000" cy="1066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out</a:t>
            </a:r>
            <a:r>
              <a:rPr lang="en-US" sz="2000" kern="0" dirty="0">
                <a:latin typeface="Consolas" pitchFamily="49" charset="0"/>
              </a:rPr>
              <a:t>.println("Hello, World!");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out</a:t>
            </a:r>
            <a:r>
              <a:rPr lang="en-US" sz="2000" kern="0" dirty="0">
                <a:latin typeface="Consolas" pitchFamily="49" charset="0"/>
              </a:rPr>
              <a:t>.printf("Total: %8.2f\n", totalPrice);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out</a:t>
            </a:r>
            <a:r>
              <a:rPr lang="en-US" sz="2000" kern="0" dirty="0">
                <a:latin typeface="Consolas" pitchFamily="49" charset="0"/>
              </a:rPr>
              <a:t>.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close</a:t>
            </a:r>
            <a:r>
              <a:rPr lang="en-US" sz="2000" kern="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743200" y="4648200"/>
            <a:ext cx="510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</a:rPr>
              <a:t>Closing a </a:t>
            </a:r>
            <a:r>
              <a:rPr lang="en-US" sz="2400" kern="0" dirty="0">
                <a:latin typeface="Consolas" pitchFamily="49" charset="0"/>
              </a:rPr>
              <a:t>PrintWriter</a:t>
            </a: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  <a:p>
            <a:pPr marL="742950" lvl="1" indent="-28575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5638800" y="3581400"/>
            <a:ext cx="32766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Your text may not be saved to the file until you use the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close</a:t>
            </a:r>
            <a:r>
              <a:rPr lang="en-US" sz="2000">
                <a:cs typeface="Arial" pitchFamily="34" charset="0"/>
              </a:rPr>
              <a:t> method!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Exceptions Preview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mtClean="0">
                <a:ea typeface="ＭＳ Ｐゴシック" pitchFamily="34" charset="-128"/>
              </a:rPr>
              <a:t>One additional issue that we need to tackle: </a:t>
            </a:r>
          </a:p>
          <a:p>
            <a:pPr lvl="1">
              <a:spcBef>
                <a:spcPts val="1500"/>
              </a:spcBef>
            </a:pPr>
            <a:r>
              <a:rPr lang="en-US" smtClean="0">
                <a:ea typeface="ＭＳ Ｐゴシック" pitchFamily="34" charset="-128"/>
              </a:rPr>
              <a:t>If the input or output file for a Scanner doesn</a:t>
            </a:r>
            <a:r>
              <a:rPr lang="en-US" altLang="ja-JP" smtClean="0">
                <a:ea typeface="ＭＳ Ｐゴシック" pitchFamily="34" charset="-128"/>
              </a:rPr>
              <a:t>’t exist, a </a:t>
            </a:r>
            <a:r>
              <a:rPr lang="en-US" altLang="ja-JP" smtClean="0">
                <a:solidFill>
                  <a:srgbClr val="FF0000"/>
                </a:solidFill>
                <a:ea typeface="ＭＳ Ｐゴシック" pitchFamily="34" charset="-128"/>
              </a:rPr>
              <a:t>FileNotFoundException</a:t>
            </a:r>
            <a:r>
              <a:rPr lang="en-US" altLang="ja-JP" smtClean="0">
                <a:ea typeface="ＭＳ Ｐゴシック" pitchFamily="34" charset="-128"/>
              </a:rPr>
              <a:t> occurs when the Scanner object is constructed.</a:t>
            </a:r>
          </a:p>
          <a:p>
            <a:pPr lvl="1">
              <a:spcBef>
                <a:spcPts val="1500"/>
              </a:spcBef>
            </a:pPr>
            <a:r>
              <a:rPr lang="en-US" smtClean="0">
                <a:ea typeface="ＭＳ Ｐゴシック" pitchFamily="34" charset="-128"/>
              </a:rPr>
              <a:t>The PrintWriter constructor can generate this exception if it cannot open the file for writing.</a:t>
            </a:r>
          </a:p>
          <a:p>
            <a:pPr lvl="2">
              <a:spcBef>
                <a:spcPts val="1500"/>
              </a:spcBef>
            </a:pPr>
            <a:r>
              <a:rPr lang="en-US" smtClean="0">
                <a:ea typeface="ＭＳ Ｐゴシック" pitchFamily="34" charset="-128"/>
              </a:rPr>
              <a:t>If the name is illegal or the user does not have the authority to create a file in the given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2514600"/>
            <a:ext cx="7848600" cy="3733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import</a:t>
            </a:r>
            <a:r>
              <a:rPr lang="en-US" sz="2000" kern="0" dirty="0">
                <a:latin typeface="Consolas" pitchFamily="49" charset="0"/>
              </a:rPr>
              <a:t> java.io.File;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import</a:t>
            </a:r>
            <a:r>
              <a:rPr lang="en-US" sz="2000" kern="0" dirty="0">
                <a:latin typeface="Consolas" pitchFamily="49" charset="0"/>
              </a:rPr>
              <a:t> java.io.FileNotFoundException;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import</a:t>
            </a:r>
            <a:r>
              <a:rPr lang="en-US" sz="2000" kern="0" dirty="0">
                <a:latin typeface="Consolas" pitchFamily="49" charset="0"/>
              </a:rPr>
              <a:t> java.io.PrintWriter;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import</a:t>
            </a:r>
            <a:r>
              <a:rPr lang="en-US" sz="2000" kern="0" dirty="0">
                <a:latin typeface="Consolas" pitchFamily="49" charset="0"/>
              </a:rPr>
              <a:t> java.util.Scanner;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class LineNumberer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public void openFile()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n-US" sz="2000" kern="0" dirty="0">
                <a:latin typeface="Consolas" pitchFamily="49" charset="0"/>
              </a:rPr>
              <a:t>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FileNotFoundException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  . . 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And an important </a:t>
            </a:r>
            <a:r>
              <a:rPr lang="en-US" sz="36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import</a:t>
            </a:r>
            <a:r>
              <a:rPr lang="en-US" sz="3600" smtClean="0">
                <a:ea typeface="ＭＳ Ｐゴシック" pitchFamily="34" charset="-128"/>
              </a:rPr>
              <a:t> or two..</a:t>
            </a:r>
          </a:p>
        </p:txBody>
      </p:sp>
      <p:sp>
        <p:nvSpPr>
          <p:cNvPr id="20483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838200"/>
          </a:xfrm>
        </p:spPr>
        <p:txBody>
          <a:bodyPr>
            <a:normAutofit fontScale="70000" lnSpcReduction="20000"/>
          </a:bodyPr>
          <a:lstStyle/>
          <a:p>
            <a:r>
              <a:rPr lang="en-US" sz="2800" smtClean="0">
                <a:ea typeface="ＭＳ Ｐゴシック" pitchFamily="34" charset="-128"/>
              </a:rPr>
              <a:t>Exception classes are part of the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java.io</a:t>
            </a:r>
            <a:r>
              <a:rPr lang="en-US" sz="2800" smtClean="0">
                <a:ea typeface="ＭＳ Ｐゴシック" pitchFamily="34" charset="-128"/>
              </a:rPr>
              <a:t> package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Place the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import</a:t>
            </a:r>
            <a:r>
              <a:rPr lang="en-US" sz="2400" smtClean="0">
                <a:ea typeface="ＭＳ Ｐゴシック" pitchFamily="34" charset="-128"/>
              </a:rPr>
              <a:t> directives at the beginning of the source file that will be using File I/O and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Total.java (1)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066800"/>
            <a:ext cx="7634287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40150"/>
            <a:ext cx="7661275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4876800" y="1066800"/>
            <a:ext cx="37338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More import statements required!  Some examples may use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import java.io.*;</a:t>
            </a:r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5508625" y="3557588"/>
            <a:ext cx="3124200" cy="4000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Note the throws clause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134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Total.java (2)</a:t>
            </a: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4267200" y="4800600"/>
            <a:ext cx="35814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Don</a:t>
            </a:r>
            <a:r>
              <a:rPr lang="en-US" altLang="en-US" sz="2000">
                <a:cs typeface="Arial" pitchFamily="34" charset="0"/>
              </a:rPr>
              <a:t>’</a:t>
            </a:r>
            <a:r>
              <a:rPr lang="en-US" sz="2000">
                <a:cs typeface="Arial" pitchFamily="34" charset="0"/>
              </a:rPr>
              <a:t>t</a:t>
            </a:r>
            <a:r>
              <a:rPr lang="en-US" altLang="ja-JP" sz="2000">
                <a:cs typeface="Arial" pitchFamily="34" charset="0"/>
              </a:rPr>
              <a:t> forget to close the files before your program ends.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Common Error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ontent Placeholder 9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75"/>
              </a:spcBef>
            </a:pPr>
            <a:r>
              <a:rPr lang="en-US" sz="2800" dirty="0" smtClean="0">
                <a:ea typeface="ＭＳ Ｐゴシック" pitchFamily="34" charset="-128"/>
              </a:rPr>
              <a:t>Backslashes in File Names</a:t>
            </a:r>
            <a:endParaRPr 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lvl="1">
              <a:spcBef>
                <a:spcPts val="1875"/>
              </a:spcBef>
            </a:pPr>
            <a:r>
              <a:rPr lang="en-US" sz="2400" dirty="0" smtClean="0">
                <a:ea typeface="ＭＳ Ｐゴシック" pitchFamily="34" charset="-128"/>
              </a:rPr>
              <a:t>When using a String literal for a  file name with path information, you need to supply each backslash twice:</a:t>
            </a:r>
          </a:p>
          <a:p>
            <a:pPr lvl="1">
              <a:spcBef>
                <a:spcPts val="1875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1875"/>
              </a:spcBef>
            </a:pPr>
            <a:r>
              <a:rPr lang="en-US" sz="2400" dirty="0" smtClean="0">
                <a:ea typeface="ＭＳ Ｐゴシック" pitchFamily="34" charset="-128"/>
              </a:rPr>
              <a:t>A single backslash inside a quoted string is the </a:t>
            </a:r>
            <a:r>
              <a:rPr lang="en-US" sz="2400" i="1" dirty="0" smtClean="0">
                <a:ea typeface="ＭＳ Ｐゴシック" pitchFamily="34" charset="-128"/>
              </a:rPr>
              <a:t>escape character</a:t>
            </a:r>
            <a:r>
              <a:rPr lang="en-US" sz="2400" dirty="0" smtClean="0">
                <a:ea typeface="ＭＳ Ｐゴシック" pitchFamily="34" charset="-128"/>
              </a:rPr>
              <a:t>, which means the next character is interpreted differently (for example,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\n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 for a newline character)</a:t>
            </a:r>
          </a:p>
          <a:p>
            <a:pPr lvl="1">
              <a:spcBef>
                <a:spcPts val="1875"/>
              </a:spcBef>
            </a:pPr>
            <a:r>
              <a:rPr lang="en-US" sz="2400" dirty="0" smtClean="0">
                <a:ea typeface="ＭＳ Ｐゴシック" pitchFamily="34" charset="-128"/>
              </a:rPr>
              <a:t>When a user supplies a filename into a program, the user should not type the backslash twice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4400" y="2743200"/>
            <a:ext cx="7924800" cy="381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File inputFile = new File("c: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homework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input.dat");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2052</Words>
  <Application>Microsoft Office PowerPoint</Application>
  <PresentationFormat>On-screen Show (4:3)</PresentationFormat>
  <Paragraphs>413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Reading and Writing Text Files</vt:lpstr>
      <vt:lpstr>Text File Input</vt:lpstr>
      <vt:lpstr>Text File Output</vt:lpstr>
      <vt:lpstr>Closing Files</vt:lpstr>
      <vt:lpstr>Exceptions Preview</vt:lpstr>
      <vt:lpstr>And an important import or two..</vt:lpstr>
      <vt:lpstr>Example: Total.java (1)</vt:lpstr>
      <vt:lpstr>Example: Total.java (2)</vt:lpstr>
      <vt:lpstr>Common Error</vt:lpstr>
      <vt:lpstr>Common Error  </vt:lpstr>
      <vt:lpstr>Text Input and Output</vt:lpstr>
      <vt:lpstr>Processing Text Input</vt:lpstr>
      <vt:lpstr>Reading Words</vt:lpstr>
      <vt:lpstr>White Space</vt:lpstr>
      <vt:lpstr>White Space</vt:lpstr>
      <vt:lpstr>The useDelimiter Method</vt:lpstr>
      <vt:lpstr>The useDelimiter Method</vt:lpstr>
      <vt:lpstr>Reading Characters</vt:lpstr>
      <vt:lpstr>Classifying Characters</vt:lpstr>
      <vt:lpstr>Reading Lines</vt:lpstr>
      <vt:lpstr>Breaking Up Each Line</vt:lpstr>
      <vt:lpstr>Breaking Up Each Line</vt:lpstr>
      <vt:lpstr>Or Use Scanner Methods</vt:lpstr>
      <vt:lpstr>Converting Strings to Numbers</vt:lpstr>
      <vt:lpstr>Converting Strings to Numbers</vt:lpstr>
      <vt:lpstr>Safely Reading Numbers</vt:lpstr>
      <vt:lpstr>Reading Other Number Types</vt:lpstr>
      <vt:lpstr>Mixing Number, Word and Line Input</vt:lpstr>
      <vt:lpstr>Formatting Output</vt:lpstr>
      <vt:lpstr>printf Format Specifier</vt:lpstr>
      <vt:lpstr>printf Format Flags</vt:lpstr>
      <vt:lpstr>printf Format Types</vt:lpstr>
    </vt:vector>
  </TitlesOfParts>
  <Company>Teradyne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Objects</dc:title>
  <dc:creator>Teradyne User</dc:creator>
  <cp:lastModifiedBy>Teradyne User</cp:lastModifiedBy>
  <cp:revision>18</cp:revision>
  <dcterms:created xsi:type="dcterms:W3CDTF">2015-03-15T20:51:15Z</dcterms:created>
  <dcterms:modified xsi:type="dcterms:W3CDTF">2015-03-19T05:30:29Z</dcterms:modified>
</cp:coreProperties>
</file>