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2" d="100"/>
          <a:sy n="72" d="100"/>
        </p:scale>
        <p:origin x="-1085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820D1-5B7C-42C8-ADF7-BE110619F91A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6C8BC-831D-46DD-96FB-1003313B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0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2A67-4AAB-4D50-B23E-562D49CE8EB3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6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B210-0CB5-46C2-983C-88F38E4F574A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1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EE9E-BE8C-475A-B4A4-2857CCDA5996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2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8D43-290F-4916-BB0A-9945EC46B4D1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9A9A-6731-4FE0-B293-6ADA34CEA141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9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7F632-9DE5-48E4-9E57-2B54CBE22AEF}" type="datetime1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FD1F-AFF2-4964-930E-EE93A25A2C74}" type="datetime1">
              <a:rPr lang="en-US" smtClean="0"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5337-E340-4AAF-B269-7452937A1185}" type="datetime1">
              <a:rPr lang="en-US" smtClean="0"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2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1E2D-DDD4-48CC-8DDA-FA5FF32E505A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6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B15-CD81-48B7-BBA1-AD81BF1DAEFB}" type="datetime1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8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7190-9B12-4D81-9EAD-7FDB0F10D5F0}" type="datetime1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7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181D-6F5C-4F15-9882-E6FC24B12BB1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5DC6-B423-4C24-98A7-B0B8F82E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9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0238" y="1524000"/>
            <a:ext cx="19685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Arithmetic</a:t>
            </a:r>
          </a:p>
        </p:txBody>
      </p:sp>
      <p:sp>
        <p:nvSpPr>
          <p:cNvPr id="66563" name="Content Placeholder 7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Java supports all of the same basic math as a calculator: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Addition  	+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Subtraction  	-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You write your expressions a bit differently though..  Algebra		Java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800" dirty="0" smtClean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800" dirty="0" smtClean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Precedence is similar to Algebra: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PEMDAS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Parenthesis, Exponent, Multiply/Divide, Add/Subtract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3200400" y="2057400"/>
            <a:ext cx="381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kern="0" dirty="0">
                <a:latin typeface="+mn-lt"/>
              </a:rPr>
              <a:t>Multiplication  	*</a:t>
            </a:r>
          </a:p>
          <a:p>
            <a:pPr marL="742950" lvl="1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kern="0" dirty="0">
                <a:latin typeface="+mn-lt"/>
              </a:rPr>
              <a:t>Division  	/</a:t>
            </a:r>
          </a:p>
        </p:txBody>
      </p:sp>
      <p:pic>
        <p:nvPicPr>
          <p:cNvPr id="2765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6200"/>
            <a:ext cx="11430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113213"/>
            <a:ext cx="1762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Cast Syntax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285750" y="3048000"/>
            <a:ext cx="8458200" cy="29718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smtClean="0">
                <a:ea typeface="ＭＳ Ｐゴシック" pitchFamily="34" charset="-128"/>
              </a:rPr>
              <a:t>Casting is a very powerful tool and should be used carefully 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smtClean="0">
                <a:ea typeface="ＭＳ Ｐゴシック" pitchFamily="34" charset="-128"/>
              </a:rPr>
              <a:t>To round a floating-point number to the nearest whole number, use the </a:t>
            </a:r>
            <a:r>
              <a:rPr lang="en-US" alt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Math.round</a:t>
            </a:r>
            <a:r>
              <a:rPr lang="en-US" altLang="en-US" sz="2800" smtClean="0">
                <a:ea typeface="ＭＳ Ｐゴシック" pitchFamily="34" charset="-128"/>
              </a:rPr>
              <a:t> method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smtClean="0">
                <a:ea typeface="ＭＳ Ｐゴシック" pitchFamily="34" charset="-128"/>
              </a:rPr>
              <a:t>This method returns a long integer, because large floating-point numbers cannot be stored in an </a:t>
            </a:r>
            <a:r>
              <a:rPr lang="en-US" alt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int</a:t>
            </a:r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long rounded = Math.round(balance);</a:t>
            </a:r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66800"/>
            <a:ext cx="81153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Arithmetic Expressions</a:t>
            </a:r>
          </a:p>
        </p:txBody>
      </p:sp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Common Error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Unintended Integer Division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System.out.print("Please enter your last three test scores: ");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int s1 = in.nextInt();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int s2 = in.nextInt()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int s3 = in.nextInt();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double average = (s1 + s2 + s3) / 3; </a:t>
            </a:r>
            <a:r>
              <a:rPr lang="en-US" altLang="en-US" sz="2000" smtClean="0">
                <a:solidFill>
                  <a:srgbClr val="00B0F0"/>
                </a:solidFill>
                <a:latin typeface="Consolas" pitchFamily="49" charset="0"/>
                <a:ea typeface="ＭＳ Ｐゴシック" pitchFamily="34" charset="-128"/>
              </a:rPr>
              <a:t>// Error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itchFamily="34" charset="-128"/>
              </a:rPr>
              <a:t>Why?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ea typeface="ＭＳ Ｐゴシック" pitchFamily="34" charset="-128"/>
                <a:cs typeface="Courier New" pitchFamily="49" charset="0"/>
              </a:rPr>
              <a:t>All of the calculation on the right happens first</a:t>
            </a:r>
          </a:p>
          <a:p>
            <a:pPr lvl="2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Since all are </a:t>
            </a:r>
            <a:r>
              <a:rPr lang="en-US" alt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ints</a:t>
            </a:r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, the compiler uses integer division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ea typeface="ＭＳ Ｐゴシック" pitchFamily="34" charset="-128"/>
                <a:cs typeface="Courier New" pitchFamily="49" charset="0"/>
              </a:rPr>
              <a:t>Then the result (an 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int</a:t>
            </a:r>
            <a:r>
              <a:rPr lang="en-US" altLang="en-US" sz="2400" smtClean="0">
                <a:ea typeface="ＭＳ Ｐゴシック" pitchFamily="34" charset="-128"/>
                <a:cs typeface="Courier New" pitchFamily="49" charset="0"/>
              </a:rPr>
              <a:t>) is assigned to the 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double</a:t>
            </a:r>
            <a:r>
              <a:rPr lang="en-US" altLang="en-US" sz="2400" smtClean="0">
                <a:ea typeface="ＭＳ Ｐゴシック" pitchFamily="34" charset="-128"/>
                <a:cs typeface="Courier New" pitchFamily="49" charset="0"/>
              </a:rPr>
              <a:t> </a:t>
            </a:r>
            <a:endParaRPr lang="en-US" altLang="en-US" sz="2400" smtClean="0">
              <a:ea typeface="ＭＳ Ｐゴシック" pitchFamily="34" charset="-128"/>
            </a:endParaRPr>
          </a:p>
          <a:p>
            <a:pPr marL="1257300" lvl="4" indent="-342900">
              <a:lnSpc>
                <a:spcPct val="90000"/>
              </a:lnSpc>
              <a:buClr>
                <a:srgbClr val="835E01"/>
              </a:buClr>
              <a:buSzPct val="60000"/>
              <a:buFont typeface="Wingdings" pitchFamily="2" charset="2"/>
              <a:buChar char="q"/>
            </a:pPr>
            <a:r>
              <a:rPr lang="en-US" altLang="en-US" sz="2400" smtClean="0">
                <a:ea typeface="ＭＳ Ｐゴシック" pitchFamily="34" charset="-128"/>
              </a:rPr>
              <a:t>There is no fractional part of the 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</a:rPr>
              <a:t>int</a:t>
            </a:r>
            <a:r>
              <a:rPr lang="en-US" altLang="en-US" sz="2400" smtClean="0">
                <a:ea typeface="ＭＳ Ｐゴシック" pitchFamily="34" charset="-128"/>
              </a:rPr>
              <a:t> result, so zero (.0) is assigned to the fractional part of the 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</a:rPr>
              <a:t>double</a:t>
            </a:r>
          </a:p>
          <a:p>
            <a:pPr>
              <a:lnSpc>
                <a:spcPct val="90000"/>
              </a:lnSpc>
            </a:pPr>
            <a:endParaRPr lang="en-US" altLang="en-US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24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Common Error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105400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Unbalanced Parenthesis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Which is correct?</a:t>
            </a:r>
          </a:p>
          <a:p>
            <a:pPr lvl="1">
              <a:buFont typeface="Wingdings" pitchFamily="2" charset="2"/>
              <a:buNone/>
            </a:pPr>
            <a:r>
              <a:rPr lang="pt-BR" altLang="en-US" sz="2000" smtClean="0">
                <a:latin typeface="Consolas" pitchFamily="49" charset="0"/>
                <a:ea typeface="ＭＳ Ｐゴシック" pitchFamily="34" charset="-128"/>
              </a:rPr>
              <a:t>(-(b * b - 4 * a * c) / (2 * a)   </a:t>
            </a:r>
            <a:r>
              <a:rPr lang="pt-BR" altLang="en-US" sz="20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// 3 (, 2 )</a:t>
            </a:r>
          </a:p>
          <a:p>
            <a:pPr lvl="1">
              <a:buFont typeface="Wingdings" pitchFamily="2" charset="2"/>
              <a:buNone/>
            </a:pPr>
            <a:r>
              <a:rPr lang="pt-BR" altLang="en-US" sz="2000" smtClean="0">
                <a:latin typeface="Consolas" pitchFamily="49" charset="0"/>
                <a:ea typeface="ＭＳ Ｐゴシック" pitchFamily="34" charset="-128"/>
              </a:rPr>
              <a:t>-(b * b - (4 * a * c))) / 2 * a)  </a:t>
            </a:r>
            <a:r>
              <a:rPr lang="pt-BR" altLang="en-US" sz="20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// 2 (, 2 )</a:t>
            </a:r>
          </a:p>
          <a:p>
            <a:r>
              <a:rPr lang="en-US" altLang="en-US" sz="2800" smtClean="0">
                <a:ea typeface="ＭＳ Ｐゴシック" pitchFamily="34" charset="-128"/>
              </a:rPr>
              <a:t>The count of ( and ) must match</a:t>
            </a:r>
          </a:p>
          <a:p>
            <a:r>
              <a:rPr lang="en-US" altLang="en-US" sz="2800" smtClean="0">
                <a:ea typeface="ＭＳ Ｐゴシック" pitchFamily="34" charset="-128"/>
              </a:rPr>
              <a:t>Unfortunately, it is hard for humans to keep track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Here</a:t>
            </a:r>
            <a:r>
              <a:rPr lang="ja-JP" altLang="en-US" sz="2400" smtClean="0"/>
              <a:t>’</a:t>
            </a:r>
            <a:r>
              <a:rPr lang="en-US" altLang="ja-JP" sz="2400" smtClean="0"/>
              <a:t>s a handy trick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  <a:cs typeface="Courier New" pitchFamily="49" charset="0"/>
              </a:rPr>
              <a:t>Count ( as +1, and ) as -1:  Goal:  0</a:t>
            </a:r>
            <a:endParaRPr lang="en-US" altLang="en-US" sz="2400" smtClean="0">
              <a:ea typeface="ＭＳ Ｐゴシック" pitchFamily="34" charset="-128"/>
            </a:endParaRPr>
          </a:p>
          <a:p>
            <a:pPr lvl="1">
              <a:buSzPct val="60000"/>
              <a:buFont typeface="Wingdings" pitchFamily="2" charset="2"/>
              <a:buNone/>
            </a:pPr>
            <a:r>
              <a:rPr lang="pt-BR" altLang="en-US" sz="2000" smtClean="0">
                <a:latin typeface="Consolas" pitchFamily="49" charset="0"/>
                <a:ea typeface="ＭＳ Ｐゴシック" pitchFamily="34" charset="-128"/>
              </a:rPr>
              <a:t> -(b * b - (4 * a * c) ) ) / 2 * a)</a:t>
            </a:r>
          </a:p>
          <a:p>
            <a:pPr lvl="1">
              <a:buSzPct val="60000"/>
              <a:buFont typeface="Wingdings" pitchFamily="2" charset="2"/>
              <a:buNone/>
            </a:pPr>
            <a:r>
              <a:rPr lang="pt-BR" altLang="en-US" sz="2000" smtClean="0"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pt-BR" altLang="en-US" sz="20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1        2         1 0 -1      -2  </a:t>
            </a:r>
          </a:p>
          <a:p>
            <a:endParaRPr lang="en-US" altLang="en-US" sz="28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z="2800" smtClean="0">
              <a:ea typeface="ＭＳ Ｐゴシック" pitchFamily="34" charset="-128"/>
            </a:endParaRPr>
          </a:p>
        </p:txBody>
      </p:sp>
      <p:pic>
        <p:nvPicPr>
          <p:cNvPr id="399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24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00600"/>
            <a:ext cx="19907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Formatted Output</a:t>
            </a:r>
          </a:p>
        </p:txBody>
      </p:sp>
      <p:sp>
        <p:nvSpPr>
          <p:cNvPr id="97282" name="Content Placeholder 7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334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Outputting floating point values can look strange:</a:t>
            </a:r>
          </a:p>
          <a:p>
            <a:pPr marL="342900" lvl="1" indent="-342900" fontAlgn="auto">
              <a:spcAft>
                <a:spcPts val="0"/>
              </a:spcAft>
              <a:buSzPct val="60000"/>
              <a:buFont typeface="Wingdings" pitchFamily="2" charset="2"/>
              <a:buNone/>
              <a:defRPr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</a:rPr>
              <a:t>		</a:t>
            </a:r>
            <a:r>
              <a:rPr lang="en-US" alt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Price per liter:  1.21997</a:t>
            </a:r>
            <a:endParaRPr lang="en-US" altLang="en-US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To control the output appearance of numeric variables, use formatted output tools such as:</a:t>
            </a:r>
          </a:p>
          <a:p>
            <a:pPr marL="342900" lvl="1" indent="-342900" fontAlgn="auto">
              <a:spcBef>
                <a:spcPts val="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</a:rPr>
              <a:t>	System.out.printf(</a:t>
            </a:r>
            <a:r>
              <a:rPr lang="ja-JP" altLang="en-US" sz="2400" dirty="0" smtClean="0">
                <a:latin typeface="Consolas" pitchFamily="49" charset="0"/>
              </a:rPr>
              <a:t>“</a:t>
            </a:r>
            <a:r>
              <a:rPr lang="en-US" altLang="ja-JP" sz="2400" dirty="0" smtClean="0">
                <a:latin typeface="Consolas" pitchFamily="49" charset="0"/>
              </a:rPr>
              <a:t>%.2f</a:t>
            </a:r>
            <a:r>
              <a:rPr lang="ja-JP" altLang="en-US" sz="2400" dirty="0" smtClean="0">
                <a:latin typeface="Consolas" pitchFamily="49" charset="0"/>
              </a:rPr>
              <a:t>”</a:t>
            </a:r>
            <a:r>
              <a:rPr lang="en-US" altLang="ja-JP" sz="2400" dirty="0" smtClean="0">
                <a:latin typeface="Consolas" pitchFamily="49" charset="0"/>
              </a:rPr>
              <a:t>, price);</a:t>
            </a:r>
          </a:p>
          <a:p>
            <a:pPr marL="342900" lvl="1" indent="-342900" fontAlgn="auto">
              <a:spcBef>
                <a:spcPts val="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</a:rPr>
              <a:t>    </a:t>
            </a:r>
            <a:r>
              <a:rPr lang="en-US" alt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Price per liter: 1.22</a:t>
            </a:r>
          </a:p>
          <a:p>
            <a:pPr marL="342900" lvl="1" indent="-342900" fontAlgn="auto">
              <a:spcBef>
                <a:spcPts val="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</a:rPr>
              <a:t>	System.out.printf(</a:t>
            </a:r>
            <a:r>
              <a:rPr lang="ja-JP" altLang="en-US" sz="2400" dirty="0" smtClean="0">
                <a:latin typeface="Consolas" pitchFamily="49" charset="0"/>
              </a:rPr>
              <a:t>“</a:t>
            </a:r>
            <a:r>
              <a:rPr lang="en-US" altLang="ja-JP" sz="2400" dirty="0" smtClean="0">
                <a:latin typeface="Consolas" pitchFamily="49" charset="0"/>
              </a:rPr>
              <a:t>%</a:t>
            </a:r>
            <a:r>
              <a:rPr lang="en-US" altLang="ja-JP" sz="2400" dirty="0" smtClean="0">
                <a:solidFill>
                  <a:srgbClr val="00B050"/>
                </a:solidFill>
                <a:latin typeface="Consolas" pitchFamily="49" charset="0"/>
              </a:rPr>
              <a:t>10</a:t>
            </a:r>
            <a:r>
              <a:rPr lang="en-US" altLang="ja-JP" sz="2400" dirty="0" smtClean="0">
                <a:latin typeface="Consolas" pitchFamily="49" charset="0"/>
              </a:rPr>
              <a:t>.</a:t>
            </a:r>
            <a:r>
              <a:rPr lang="en-US" altLang="ja-JP" sz="2400" dirty="0" smtClean="0">
                <a:solidFill>
                  <a:srgbClr val="0033CC"/>
                </a:solidFill>
                <a:latin typeface="Consolas" pitchFamily="49" charset="0"/>
              </a:rPr>
              <a:t>2</a:t>
            </a:r>
            <a:r>
              <a:rPr lang="en-US" altLang="ja-JP" sz="2400" dirty="0" smtClean="0">
                <a:latin typeface="Consolas" pitchFamily="49" charset="0"/>
              </a:rPr>
              <a:t>f</a:t>
            </a:r>
            <a:r>
              <a:rPr lang="ja-JP" altLang="en-US" sz="2400" dirty="0" smtClean="0">
                <a:latin typeface="Consolas" pitchFamily="49" charset="0"/>
              </a:rPr>
              <a:t>”</a:t>
            </a:r>
            <a:r>
              <a:rPr lang="en-US" altLang="ja-JP" sz="2400" dirty="0" smtClean="0">
                <a:latin typeface="Consolas" pitchFamily="49" charset="0"/>
              </a:rPr>
              <a:t>, price);</a:t>
            </a:r>
          </a:p>
          <a:p>
            <a:pPr marL="342900" lvl="1" indent="-342900" fontAlgn="auto">
              <a:spcBef>
                <a:spcPts val="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</a:rPr>
              <a:t>    </a:t>
            </a:r>
            <a:r>
              <a:rPr lang="en-US" alt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Price per liter:       1.22</a:t>
            </a:r>
          </a:p>
          <a:p>
            <a:pPr marL="342900" lvl="1" indent="-342900" fontAlgn="auto">
              <a:spcBef>
                <a:spcPts val="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marL="342900" lvl="1" indent="-34290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The </a:t>
            </a: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</a:rPr>
              <a:t>%10.2f </a:t>
            </a:r>
            <a:r>
              <a:rPr lang="en-US" altLang="en-US" sz="2400" dirty="0" smtClean="0">
                <a:ea typeface="ＭＳ Ｐゴシック" pitchFamily="34" charset="-128"/>
              </a:rPr>
              <a:t>is called a format specifier</a:t>
            </a:r>
          </a:p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4648200" y="3429000"/>
            <a:ext cx="685800" cy="3733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6324600" y="4800600"/>
            <a:ext cx="3810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40968" name="TextBox 9"/>
          <p:cNvSpPr txBox="1">
            <a:spLocks noChangeArrowheads="1"/>
          </p:cNvSpPr>
          <p:nvPr/>
        </p:nvSpPr>
        <p:spPr bwMode="auto">
          <a:xfrm>
            <a:off x="4267200" y="5410200"/>
            <a:ext cx="1352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B050"/>
                </a:solidFill>
                <a:latin typeface="Arial" charset="0"/>
                <a:ea typeface="ＭＳ Ｐゴシック" pitchFamily="34" charset="-128"/>
                <a:cs typeface="Arial" charset="0"/>
              </a:rPr>
              <a:t>10 spaces</a:t>
            </a:r>
          </a:p>
        </p:txBody>
      </p:sp>
      <p:sp>
        <p:nvSpPr>
          <p:cNvPr id="40969" name="TextBox 10"/>
          <p:cNvSpPr txBox="1">
            <a:spLocks noChangeArrowheads="1"/>
          </p:cNvSpPr>
          <p:nvPr/>
        </p:nvSpPr>
        <p:spPr bwMode="auto">
          <a:xfrm>
            <a:off x="6248400" y="5334000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33CC"/>
                </a:solidFill>
                <a:latin typeface="Arial" charset="0"/>
                <a:ea typeface="ＭＳ Ｐゴシック" pitchFamily="34" charset="-128"/>
                <a:cs typeface="Arial" charset="0"/>
              </a:rPr>
              <a:t>2 spaces</a:t>
            </a:r>
          </a:p>
        </p:txBody>
      </p:sp>
      <p:pic>
        <p:nvPicPr>
          <p:cNvPr id="4097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95800"/>
            <a:ext cx="3821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0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Format Types</a:t>
            </a:r>
          </a:p>
        </p:txBody>
      </p:sp>
      <p:sp>
        <p:nvSpPr>
          <p:cNvPr id="99330" name="Content Placeholder 7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49530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Formatting is handy to align columns of output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800" dirty="0" smtClean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800" dirty="0" smtClean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800" dirty="0" smtClean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800" dirty="0" smtClean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800" dirty="0" smtClean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800" dirty="0" smtClean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800" dirty="0" smtClean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You can also include text inside the quotes: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 smtClean="0"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latin typeface="Consolas" pitchFamily="49" charset="0"/>
                <a:ea typeface="ＭＳ Ｐゴシック" pitchFamily="34" charset="-128"/>
              </a:rPr>
              <a:t>System.out.printf</a:t>
            </a:r>
            <a:r>
              <a:rPr lang="en-US" altLang="en-US" sz="2000" dirty="0" smtClean="0">
                <a:latin typeface="Consolas" pitchFamily="49" charset="0"/>
                <a:ea typeface="ＭＳ Ｐゴシック" pitchFamily="34" charset="-128"/>
              </a:rPr>
              <a:t>(</a:t>
            </a:r>
            <a:r>
              <a:rPr lang="ja-JP" altLang="en-US" sz="2000" dirty="0" smtClean="0">
                <a:latin typeface="Consolas" pitchFamily="49" charset="0"/>
              </a:rPr>
              <a:t>“</a:t>
            </a:r>
            <a:r>
              <a:rPr lang="en-US" altLang="ja-JP" sz="2000" dirty="0" smtClean="0">
                <a:solidFill>
                  <a:srgbClr val="0033CC"/>
                </a:solidFill>
                <a:latin typeface="Consolas" pitchFamily="49" charset="0"/>
              </a:rPr>
              <a:t>Price per liter: </a:t>
            </a:r>
            <a:r>
              <a:rPr lang="en-US" altLang="ja-JP" sz="2000" dirty="0" smtClean="0">
                <a:latin typeface="Consolas" pitchFamily="49" charset="0"/>
              </a:rPr>
              <a:t>%10.2f</a:t>
            </a:r>
            <a:r>
              <a:rPr lang="ja-JP" altLang="en-US" sz="2000" dirty="0" smtClean="0">
                <a:latin typeface="Consolas" pitchFamily="49" charset="0"/>
              </a:rPr>
              <a:t>”</a:t>
            </a:r>
            <a:r>
              <a:rPr lang="en-US" altLang="ja-JP" sz="2000" dirty="0" smtClean="0">
                <a:latin typeface="Consolas" pitchFamily="49" charset="0"/>
              </a:rPr>
              <a:t>, price);</a:t>
            </a:r>
            <a:endParaRPr lang="en-US" altLang="en-US" sz="2000" dirty="0" smtClean="0">
              <a:ea typeface="ＭＳ Ｐゴシック" pitchFamily="34" charset="-128"/>
            </a:endParaRPr>
          </a:p>
        </p:txBody>
      </p:sp>
      <p:pic>
        <p:nvPicPr>
          <p:cNvPr id="4199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2578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7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Format Flag Examples</a:t>
            </a:r>
          </a:p>
        </p:txBody>
      </p:sp>
      <p:sp>
        <p:nvSpPr>
          <p:cNvPr id="103426" name="Content Placeholder 7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3124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smtClean="0">
                <a:ea typeface="ＭＳ Ｐゴシック" pitchFamily="34" charset="-128"/>
              </a:rPr>
              <a:t>Left Justify a </a:t>
            </a:r>
            <a:r>
              <a:rPr lang="en-US" alt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altLang="en-US" sz="2800" smtClean="0">
                <a:ea typeface="ＭＳ Ｐゴシック" pitchFamily="34" charset="-128"/>
              </a:rPr>
              <a:t>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    System.out.printf(</a:t>
            </a:r>
            <a:r>
              <a:rPr lang="ja-JP" altLang="en-US" sz="2000" smtClean="0">
                <a:latin typeface="Consolas" pitchFamily="49" charset="0"/>
              </a:rPr>
              <a:t>“</a:t>
            </a:r>
            <a:r>
              <a:rPr lang="en-US" altLang="ja-JP" sz="2000" smtClean="0">
                <a:latin typeface="Consolas" pitchFamily="49" charset="0"/>
              </a:rPr>
              <a:t>%-10s</a:t>
            </a:r>
            <a:r>
              <a:rPr lang="ja-JP" altLang="en-US" sz="2000" smtClean="0">
                <a:latin typeface="Consolas" pitchFamily="49" charset="0"/>
              </a:rPr>
              <a:t>”</a:t>
            </a:r>
            <a:r>
              <a:rPr lang="en-US" altLang="ja-JP" sz="2000" smtClean="0">
                <a:latin typeface="Consolas" pitchFamily="49" charset="0"/>
              </a:rPr>
              <a:t>, </a:t>
            </a:r>
            <a:r>
              <a:rPr lang="ja-JP" altLang="en-US" sz="2000" smtClean="0">
                <a:latin typeface="Consolas" pitchFamily="49" charset="0"/>
              </a:rPr>
              <a:t>“</a:t>
            </a:r>
            <a:r>
              <a:rPr lang="en-US" altLang="ja-JP" sz="2000" smtClean="0">
                <a:latin typeface="Consolas" pitchFamily="49" charset="0"/>
              </a:rPr>
              <a:t>Total:</a:t>
            </a:r>
            <a:r>
              <a:rPr lang="ja-JP" altLang="en-US" sz="2000" smtClean="0">
                <a:latin typeface="Consolas" pitchFamily="49" charset="0"/>
              </a:rPr>
              <a:t>”</a:t>
            </a:r>
            <a:r>
              <a:rPr lang="en-US" altLang="ja-JP" sz="2000" smtClean="0">
                <a:latin typeface="Consolas" pitchFamily="49" charset="0"/>
              </a:rPr>
              <a:t>);</a:t>
            </a:r>
            <a:endParaRPr lang="en-US" altLang="ja-JP" sz="2800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800" smtClean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smtClean="0">
                <a:ea typeface="ＭＳ Ｐゴシック" pitchFamily="34" charset="-128"/>
              </a:rPr>
              <a:t>Right justify a number with two decimal places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smtClean="0"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System.out.printf(</a:t>
            </a:r>
            <a:r>
              <a:rPr lang="ja-JP" altLang="en-US" sz="2000" smtClean="0">
                <a:latin typeface="Consolas" pitchFamily="49" charset="0"/>
              </a:rPr>
              <a:t>“</a:t>
            </a:r>
            <a:r>
              <a:rPr lang="en-US" altLang="ja-JP" sz="2000" smtClean="0">
                <a:latin typeface="Consolas" pitchFamily="49" charset="0"/>
              </a:rPr>
              <a:t>%10.2f</a:t>
            </a:r>
            <a:r>
              <a:rPr lang="ja-JP" altLang="en-US" sz="2000" smtClean="0">
                <a:latin typeface="Consolas" pitchFamily="49" charset="0"/>
              </a:rPr>
              <a:t>”</a:t>
            </a:r>
            <a:r>
              <a:rPr lang="en-US" altLang="ja-JP" sz="2000" smtClean="0">
                <a:latin typeface="Consolas" pitchFamily="49" charset="0"/>
              </a:rPr>
              <a:t>, price);</a:t>
            </a:r>
            <a:endParaRPr lang="en-US" altLang="ja-JP" sz="2400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000" smtClean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smtClean="0">
                <a:ea typeface="ＭＳ Ｐゴシック" pitchFamily="34" charset="-128"/>
              </a:rPr>
              <a:t>And you can print multiple values: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 System.out.printf(</a:t>
            </a:r>
            <a:r>
              <a:rPr lang="ja-JP" altLang="en-US" sz="2000" smtClean="0">
                <a:latin typeface="Consolas" pitchFamily="49" charset="0"/>
              </a:rPr>
              <a:t>“</a:t>
            </a:r>
            <a:r>
              <a:rPr lang="en-US" altLang="ja-JP" sz="2000" smtClean="0">
                <a:latin typeface="Consolas" pitchFamily="49" charset="0"/>
              </a:rPr>
              <a:t>%-10s%10.2f</a:t>
            </a:r>
            <a:r>
              <a:rPr lang="ja-JP" altLang="en-US" sz="2000" smtClean="0">
                <a:latin typeface="Consolas" pitchFamily="49" charset="0"/>
              </a:rPr>
              <a:t>”</a:t>
            </a:r>
            <a:r>
              <a:rPr lang="en-US" altLang="ja-JP" sz="2000" smtClean="0">
                <a:latin typeface="Consolas" pitchFamily="49" charset="0"/>
              </a:rPr>
              <a:t>, </a:t>
            </a:r>
            <a:r>
              <a:rPr lang="ja-JP" altLang="en-US" sz="2000" smtClean="0">
                <a:latin typeface="Consolas" pitchFamily="49" charset="0"/>
              </a:rPr>
              <a:t>“</a:t>
            </a:r>
            <a:r>
              <a:rPr lang="en-US" altLang="ja-JP" sz="2000" smtClean="0">
                <a:latin typeface="Consolas" pitchFamily="49" charset="0"/>
              </a:rPr>
              <a:t>Total:</a:t>
            </a:r>
            <a:r>
              <a:rPr lang="ja-JP" altLang="en-US" sz="2000" smtClean="0">
                <a:latin typeface="Consolas" pitchFamily="49" charset="0"/>
              </a:rPr>
              <a:t>”</a:t>
            </a:r>
            <a:r>
              <a:rPr lang="en-US" altLang="ja-JP" sz="2000" smtClean="0">
                <a:latin typeface="Consolas" pitchFamily="49" charset="0"/>
              </a:rPr>
              <a:t>, price);</a:t>
            </a:r>
            <a:endParaRPr lang="en-US" altLang="en-US" sz="2000" smtClean="0">
              <a:ea typeface="ＭＳ Ｐゴシック" pitchFamily="34" charset="-128"/>
            </a:endParaRPr>
          </a:p>
        </p:txBody>
      </p:sp>
      <p:pic>
        <p:nvPicPr>
          <p:cNvPr id="4301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67"/>
          <a:stretch>
            <a:fillRect/>
          </a:stretch>
        </p:blipFill>
        <p:spPr bwMode="auto">
          <a:xfrm>
            <a:off x="5791200" y="1524000"/>
            <a:ext cx="30480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953000"/>
            <a:ext cx="143827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51109"/>
            <a:ext cx="150495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29200"/>
            <a:ext cx="60198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7"/>
          <a:stretch>
            <a:fillRect/>
          </a:stretch>
        </p:blipFill>
        <p:spPr bwMode="auto">
          <a:xfrm>
            <a:off x="5791200" y="2971800"/>
            <a:ext cx="30480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Mixing Numeric Types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It is safe to convert a value from an integer type to a floating-point type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No </a:t>
            </a:r>
            <a:r>
              <a:rPr lang="ja-JP" altLang="en-US" sz="2400" smtClean="0"/>
              <a:t>‘</a:t>
            </a:r>
            <a:r>
              <a:rPr lang="en-US" altLang="ja-JP" sz="2400" smtClean="0"/>
              <a:t>precision</a:t>
            </a:r>
            <a:r>
              <a:rPr lang="ja-JP" altLang="en-US" sz="2400" smtClean="0"/>
              <a:t>’</a:t>
            </a:r>
            <a:r>
              <a:rPr lang="en-US" altLang="ja-JP" sz="2400" smtClean="0"/>
              <a:t> is lost</a:t>
            </a:r>
          </a:p>
          <a:p>
            <a:r>
              <a:rPr lang="en-US" altLang="en-US" sz="2800" smtClean="0">
                <a:ea typeface="ＭＳ Ｐゴシック" pitchFamily="34" charset="-128"/>
              </a:rPr>
              <a:t>But going the other way can be dangerous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All fractional information is lost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The fractional part is discarded (not rounded)</a:t>
            </a:r>
          </a:p>
          <a:p>
            <a:r>
              <a:rPr lang="en-US" altLang="en-US" sz="2800" smtClean="0">
                <a:ea typeface="ＭＳ Ｐゴシック" pitchFamily="34" charset="-128"/>
              </a:rPr>
              <a:t>If you mix types integer and floating-point types in an expression, no precision is lost: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double area, pi = 3.14;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int radius = 3;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area = radius * radius * pi;</a:t>
            </a:r>
          </a:p>
        </p:txBody>
      </p:sp>
      <p:sp>
        <p:nvSpPr>
          <p:cNvPr id="28678" name="TextBox 8"/>
          <p:cNvSpPr txBox="1">
            <a:spLocks noChangeArrowheads="1"/>
          </p:cNvSpPr>
          <p:nvPr/>
        </p:nvSpPr>
        <p:spPr bwMode="auto">
          <a:xfrm>
            <a:off x="5029200" y="4876800"/>
            <a:ext cx="3810000" cy="923925"/>
          </a:xfrm>
          <a:prstGeom prst="rect">
            <a:avLst/>
          </a:prstGeom>
          <a:solidFill>
            <a:srgbClr val="F8E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  <a:cs typeface="Arial" charset="0"/>
              </a:rPr>
              <a:t>Mixing integers and floating-point values in an arithmetic expression yields a floating-point value.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Incrementing a Variable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04800" y="3048000"/>
            <a:ext cx="8458200" cy="3124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Step by Step:</a:t>
            </a:r>
          </a:p>
          <a:p>
            <a:pPr marL="342900" lvl="1" indent="-342900" fontAlgn="auto">
              <a:spcAft>
                <a:spcPts val="0"/>
              </a:spcAft>
              <a:buSzPct val="60000"/>
              <a:buFont typeface="Wingdings" pitchFamily="2" charset="2"/>
              <a:buNone/>
              <a:defRPr/>
            </a:pPr>
            <a:r>
              <a:rPr lang="en-US" sz="2400" dirty="0" smtClean="0">
                <a:latin typeface="Consolas" pitchFamily="49" charset="0"/>
              </a:rPr>
              <a:t>  counter = counter + 1; 	</a:t>
            </a:r>
            <a:endParaRPr lang="en-US" sz="2400" dirty="0" smtClean="0"/>
          </a:p>
          <a:p>
            <a:pPr marL="514350" indent="-514350" fontAlgn="auto"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sz="2800" dirty="0" smtClean="0"/>
              <a:t>Do the right hand side of the assignment first:</a:t>
            </a:r>
          </a:p>
          <a:p>
            <a:pPr marL="514350" indent="-514350" fontAlgn="auto">
              <a:spcAft>
                <a:spcPts val="0"/>
              </a:spcAft>
              <a:buSzPct val="100000"/>
              <a:buFont typeface="Wingdings" pitchFamily="2" charset="2"/>
              <a:buNone/>
              <a:defRPr/>
            </a:pPr>
            <a:r>
              <a:rPr lang="en-US" sz="2800" dirty="0" smtClean="0"/>
              <a:t>	Find the value stored in counter, and add 1 to it</a:t>
            </a:r>
          </a:p>
        </p:txBody>
      </p:sp>
      <p:pic>
        <p:nvPicPr>
          <p:cNvPr id="2970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49625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49815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4953000"/>
            <a:ext cx="845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Clr>
                <a:srgbClr val="835E01"/>
              </a:buClr>
              <a:buSzPct val="100000"/>
              <a:buFont typeface="+mj-lt"/>
              <a:buAutoNum type="arabicPeriod" startAt="2"/>
              <a:defRPr/>
            </a:pPr>
            <a:r>
              <a:rPr lang="en-US" sz="2800" kern="0" dirty="0">
                <a:latin typeface="+mn-lt"/>
              </a:rPr>
              <a:t>Store the result in the variable named on the left side of the assignment operator (counter in this case)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Shorthand for Incrementing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20574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Incrementing (+1) and decrementing (-1) integer types is so common that there are shorthand version for each</a:t>
            </a:r>
          </a:p>
          <a:p>
            <a:endParaRPr lang="en-US" altLang="en-US" smtClean="0">
              <a:ea typeface="ＭＳ Ｐゴシック" pitchFamily="34" charset="-128"/>
            </a:endParaRPr>
          </a:p>
          <a:p>
            <a:endParaRPr lang="en-US" altLang="en-US" smtClean="0">
              <a:ea typeface="ＭＳ Ｐゴシック" pitchFamily="34" charset="-128"/>
            </a:endParaRPr>
          </a:p>
          <a:p>
            <a:endParaRPr lang="en-US" altLang="en-US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2895600"/>
          <a:ext cx="7772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32004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Long Way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Shortcut</a:t>
                      </a:r>
                      <a:endParaRPr lang="en-US" sz="2000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counter = counter + 1;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counter++ ;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counter = counter - 1;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counter-- ;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Integer Division and Remainder</a:t>
            </a:r>
          </a:p>
        </p:txBody>
      </p:sp>
      <p:sp>
        <p:nvSpPr>
          <p:cNvPr id="45061" name="Content Placeholder 7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When both parts of division are integers, the result is an integer.  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/>
              <a:t>All fractional information is lost (no rounding)</a:t>
            </a:r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result = 7 / 4;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The value of result will be 1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If you are interested in the remainder of dividing two integers, use the % operator (called modulus):</a:t>
            </a:r>
            <a:endParaRPr lang="en-US" sz="2800" dirty="0">
              <a:solidFill>
                <a:prstClr val="black"/>
              </a:solidFill>
            </a:endParaRPr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remainder = 7 % 4;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>
                <a:solidFill>
                  <a:prstClr val="black"/>
                </a:solidFill>
              </a:rPr>
              <a:t>The value of </a:t>
            </a:r>
            <a:r>
              <a:rPr lang="en-US" sz="2400" dirty="0" smtClean="0">
                <a:solidFill>
                  <a:prstClr val="black"/>
                </a:solidFill>
              </a:rPr>
              <a:t>remainder </a:t>
            </a:r>
            <a:r>
              <a:rPr lang="en-US" sz="2400" dirty="0">
                <a:solidFill>
                  <a:prstClr val="black"/>
                </a:solidFill>
              </a:rPr>
              <a:t>will be </a:t>
            </a:r>
            <a:r>
              <a:rPr lang="en-US" sz="2400" dirty="0" smtClean="0">
                <a:solidFill>
                  <a:prstClr val="black"/>
                </a:solidFill>
              </a:rPr>
              <a:t>3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Sometimes called modulo divide</a:t>
            </a:r>
            <a:endParaRPr lang="en-US" sz="2400" dirty="0">
              <a:solidFill>
                <a:prstClr val="black"/>
              </a:solidFill>
            </a:endParaRPr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750" name="TextBox 8"/>
          <p:cNvSpPr txBox="1">
            <a:spLocks noChangeArrowheads="1"/>
          </p:cNvSpPr>
          <p:nvPr/>
        </p:nvSpPr>
        <p:spPr bwMode="auto">
          <a:xfrm>
            <a:off x="4953000" y="2514600"/>
            <a:ext cx="4048125" cy="646113"/>
          </a:xfrm>
          <a:prstGeom prst="rect">
            <a:avLst/>
          </a:prstGeom>
          <a:solidFill>
            <a:srgbClr val="F8E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  <a:cs typeface="Arial" charset="0"/>
              </a:rPr>
              <a:t>Integer division loses all fractional parts of the result and does not round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315200" cy="715962"/>
          </a:xfrm>
        </p:spPr>
        <p:txBody>
          <a:bodyPr/>
          <a:lstStyle/>
          <a:p>
            <a:r>
              <a:rPr lang="en-US" altLang="en-US" sz="3000" smtClean="0">
                <a:ea typeface="ＭＳ Ｐゴシック" pitchFamily="34" charset="-128"/>
              </a:rPr>
              <a:t>Integer Division and Remainder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13" y="4267200"/>
            <a:ext cx="8458200" cy="14478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Handy to use for making change:</a:t>
            </a:r>
          </a:p>
          <a:p>
            <a:pPr marL="457200" lvl="1" indent="0" fontAlgn="auto">
              <a:spcBef>
                <a:spcPts val="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pennies = 1729;</a:t>
            </a:r>
          </a:p>
          <a:p>
            <a:pPr marL="457200" lvl="1" indent="0" fontAlgn="auto">
              <a:spcBef>
                <a:spcPts val="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dollars = pennies / 100;  // 17</a:t>
            </a:r>
          </a:p>
          <a:p>
            <a:pPr marL="457200" lvl="1" indent="0" fontAlgn="auto">
              <a:spcBef>
                <a:spcPts val="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cents = pennies % 100;    // 29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/>
          </a:p>
        </p:txBody>
      </p:sp>
      <p:pic>
        <p:nvPicPr>
          <p:cNvPr id="419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143000"/>
            <a:ext cx="87233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633663"/>
            <a:ext cx="36004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Powers and Roots</a:t>
            </a:r>
          </a:p>
        </p:txBody>
      </p:sp>
      <p:sp>
        <p:nvSpPr>
          <p:cNvPr id="45061" name="Content Placeholder 7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In Java, there are no symbols for power and roots</a:t>
            </a:r>
          </a:p>
          <a:p>
            <a:pPr lvl="4" fontAlgn="auto"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r>
              <a:rPr lang="en-US" sz="2400" dirty="0" smtClean="0"/>
              <a:t>  Becomes:</a:t>
            </a:r>
          </a:p>
          <a:p>
            <a:pPr lvl="4" fontAlgn="auto"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b * Math.pow(1 + r / 100, n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1828800" lvl="4" indent="0" fontAlgn="auto"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solidFill>
                <a:prstClr val="black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Analyzing the expression:</a:t>
            </a:r>
            <a:endParaRPr lang="en-US" sz="2400" dirty="0">
              <a:solidFill>
                <a:prstClr val="black"/>
              </a:solidFill>
            </a:endParaRPr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799" name="TextBox 8"/>
          <p:cNvSpPr txBox="1">
            <a:spLocks noChangeArrowheads="1"/>
          </p:cNvSpPr>
          <p:nvPr/>
        </p:nvSpPr>
        <p:spPr bwMode="auto">
          <a:xfrm>
            <a:off x="838200" y="4648200"/>
            <a:ext cx="3733800" cy="1200150"/>
          </a:xfrm>
          <a:prstGeom prst="rect">
            <a:avLst/>
          </a:prstGeom>
          <a:solidFill>
            <a:srgbClr val="F8E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  <a:cs typeface="Arial" charset="0"/>
              </a:rPr>
              <a:t>The Java library declares many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  <a:cs typeface="Arial" charset="0"/>
              </a:rPr>
              <a:t>Mathematical functions, such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  <a:cs typeface="Arial" charset="0"/>
              </a:rPr>
              <a:t>Math.sqrt (square root) and Math.pow (raising to a power).</a:t>
            </a:r>
          </a:p>
        </p:txBody>
      </p:sp>
      <p:pic>
        <p:nvPicPr>
          <p:cNvPr id="43016" name="Picture 2"/>
          <p:cNvPicPr>
            <a:picLocks noChangeAspect="1" noChangeArrowheads="1"/>
          </p:cNvPicPr>
          <p:nvPr/>
        </p:nvPicPr>
        <p:blipFill>
          <a:blip r:embed="rId4"/>
          <a:srcRect t="15860"/>
          <a:stretch>
            <a:fillRect/>
          </a:stretch>
        </p:blipFill>
        <p:spPr bwMode="auto">
          <a:xfrm>
            <a:off x="384175" y="1600200"/>
            <a:ext cx="2054225" cy="103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Mathematical Methods</a:t>
            </a: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3"/>
          <a:srcRect t="9830"/>
          <a:stretch>
            <a:fillRect/>
          </a:stretch>
        </p:blipFill>
        <p:spPr bwMode="auto">
          <a:xfrm>
            <a:off x="304800" y="1066800"/>
            <a:ext cx="852646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itchFamily="34" charset="-128"/>
              </a:rPr>
              <a:t>Floating-Point to Integer Conversion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mtClean="0">
                <a:ea typeface="ＭＳ Ｐゴシック" pitchFamily="34" charset="-128"/>
              </a:rPr>
              <a:t>The Java compiler does not allow direct assignment of a floating-point value to an integer variable</a:t>
            </a:r>
          </a:p>
          <a:p>
            <a:pPr marL="914400" lvl="2" indent="0" fontAlgn="auto">
              <a:spcBef>
                <a:spcPts val="2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double balance = total + tax;</a:t>
            </a:r>
          </a:p>
          <a:p>
            <a:pPr marL="914400" lvl="2" indent="0" fontAlgn="auto">
              <a:spcBef>
                <a:spcPts val="2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int dollars = balance; </a:t>
            </a:r>
            <a:r>
              <a:rPr lang="en-US" altLang="en-US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// Error</a:t>
            </a:r>
            <a:endParaRPr lang="en-US" altLang="en-US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mtClean="0">
                <a:ea typeface="ＭＳ Ｐゴシック" pitchFamily="34" charset="-128"/>
              </a:rPr>
              <a:t>You can use the </a:t>
            </a:r>
            <a:r>
              <a:rPr lang="ja-JP" altLang="en-US" smtClean="0"/>
              <a:t>‘</a:t>
            </a:r>
            <a:r>
              <a:rPr lang="en-US" altLang="ja-JP" smtClean="0"/>
              <a:t>cast</a:t>
            </a:r>
            <a:r>
              <a:rPr lang="ja-JP" altLang="en-US" smtClean="0"/>
              <a:t>’</a:t>
            </a:r>
            <a:r>
              <a:rPr lang="en-US" altLang="ja-JP" smtClean="0"/>
              <a:t> operator: </a:t>
            </a:r>
            <a:r>
              <a:rPr lang="en-US" altLang="ja-JP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(int) </a:t>
            </a:r>
            <a:r>
              <a:rPr lang="en-US" altLang="ja-JP" smtClean="0"/>
              <a:t>to force the conversion:</a:t>
            </a:r>
          </a:p>
          <a:p>
            <a:pPr marL="914400" lvl="2" indent="0" fontAlgn="auto">
              <a:spcBef>
                <a:spcPts val="2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double balance = total + tax;</a:t>
            </a:r>
          </a:p>
          <a:p>
            <a:pPr marL="914400" lvl="2" indent="0" fontAlgn="auto">
              <a:spcBef>
                <a:spcPts val="2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int dollars =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(int) </a:t>
            </a:r>
            <a:r>
              <a:rPr lang="en-US" alt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balance; // no Error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mtClean="0">
                <a:solidFill>
                  <a:srgbClr val="000000"/>
                </a:solidFill>
                <a:ea typeface="ＭＳ Ｐゴシック" pitchFamily="34" charset="-128"/>
              </a:rPr>
              <a:t>You lose the fractional part of the floating-point value (no rounding occurs)</a:t>
            </a:r>
          </a:p>
          <a:p>
            <a:pPr marL="914400" lvl="2" indent="0" fontAlgn="auto">
              <a:spcBef>
                <a:spcPts val="200"/>
              </a:spcBef>
              <a:spcAft>
                <a:spcPts val="0"/>
              </a:spcAft>
              <a:buFontTx/>
              <a:buNone/>
              <a:defRPr/>
            </a:pPr>
            <a:endParaRPr lang="en-US" altLang="en-US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5DC6-B423-4C24-98A7-B0B8F82E4E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7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858</Words>
  <Application>Microsoft Office PowerPoint</Application>
  <PresentationFormat>On-screen Show (4:3)</PresentationFormat>
  <Paragraphs>151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Arithmetic</vt:lpstr>
      <vt:lpstr>Mixing Numeric Types</vt:lpstr>
      <vt:lpstr>Incrementing a Variable</vt:lpstr>
      <vt:lpstr>Shorthand for Incrementing</vt:lpstr>
      <vt:lpstr>Integer Division and Remainder</vt:lpstr>
      <vt:lpstr>Integer Division and Remainder Examples</vt:lpstr>
      <vt:lpstr>Powers and Roots</vt:lpstr>
      <vt:lpstr>Mathematical Methods</vt:lpstr>
      <vt:lpstr>Floating-Point to Integer Conversion</vt:lpstr>
      <vt:lpstr>Cast Syntax</vt:lpstr>
      <vt:lpstr>Arithmetic Expressions</vt:lpstr>
      <vt:lpstr>Common Error</vt:lpstr>
      <vt:lpstr>Common Error</vt:lpstr>
      <vt:lpstr>Formatted Output</vt:lpstr>
      <vt:lpstr>Format Types</vt:lpstr>
      <vt:lpstr>Format Flag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</dc:title>
  <dc:creator>Shahnam Mirzaei</dc:creator>
  <cp:lastModifiedBy>amir_hallajpour@hotmail.com</cp:lastModifiedBy>
  <cp:revision>4</cp:revision>
  <dcterms:created xsi:type="dcterms:W3CDTF">2015-02-03T05:52:49Z</dcterms:created>
  <dcterms:modified xsi:type="dcterms:W3CDTF">2015-04-05T22:55:55Z</dcterms:modified>
</cp:coreProperties>
</file>