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8" r:id="rId40"/>
    <p:sldId id="299" r:id="rId41"/>
    <p:sldId id="300" r:id="rId42"/>
    <p:sldId id="301" r:id="rId43"/>
    <p:sldId id="302" r:id="rId44"/>
    <p:sldId id="303" r:id="rId45"/>
    <p:sldId id="304" r:id="rId46"/>
    <p:sldId id="305" r:id="rId47"/>
    <p:sldId id="306" r:id="rId48"/>
    <p:sldId id="307" r:id="rId49"/>
    <p:sldId id="314" r:id="rId50"/>
    <p:sldId id="315" r:id="rId51"/>
    <p:sldId id="316" r:id="rId52"/>
    <p:sldId id="317" r:id="rId53"/>
    <p:sldId id="318" r:id="rId54"/>
    <p:sldId id="31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1"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7433CB-BCD7-41CA-946E-AA565FD7D777}" type="datetimeFigureOut">
              <a:rPr lang="en-US" smtClean="0"/>
              <a:t>4/12/2015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2471B3-35EB-4AFF-A0EB-31635222D3CE}" type="slidenum">
              <a:rPr lang="en-US" smtClean="0"/>
              <a:t>‹#›</a:t>
            </a:fld>
            <a:endParaRPr lang="en-US"/>
          </a:p>
        </p:txBody>
      </p:sp>
    </p:spTree>
    <p:extLst>
      <p:ext uri="{BB962C8B-B14F-4D97-AF65-F5344CB8AC3E}">
        <p14:creationId xmlns:p14="http://schemas.microsoft.com/office/powerpoint/2010/main" val="2564259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CF25C2-C8C5-491D-8D95-E0BAD8C8A815}" type="datetime1">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3EBD-61C8-4926-BD43-12B04BC612EA}" type="slidenum">
              <a:rPr lang="en-US" smtClean="0"/>
              <a:t>‹#›</a:t>
            </a:fld>
            <a:endParaRPr lang="en-US"/>
          </a:p>
        </p:txBody>
      </p:sp>
    </p:spTree>
    <p:extLst>
      <p:ext uri="{BB962C8B-B14F-4D97-AF65-F5344CB8AC3E}">
        <p14:creationId xmlns:p14="http://schemas.microsoft.com/office/powerpoint/2010/main" val="3429599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2CB3E-03D0-4997-8FC2-C422CE7C10F3}" type="datetime1">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3EBD-61C8-4926-BD43-12B04BC612EA}" type="slidenum">
              <a:rPr lang="en-US" smtClean="0"/>
              <a:t>‹#›</a:t>
            </a:fld>
            <a:endParaRPr lang="en-US"/>
          </a:p>
        </p:txBody>
      </p:sp>
    </p:spTree>
    <p:extLst>
      <p:ext uri="{BB962C8B-B14F-4D97-AF65-F5344CB8AC3E}">
        <p14:creationId xmlns:p14="http://schemas.microsoft.com/office/powerpoint/2010/main" val="195336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0CA67-A419-4DCE-940E-89086A7DAF71}" type="datetime1">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3EBD-61C8-4926-BD43-12B04BC612EA}" type="slidenum">
              <a:rPr lang="en-US" smtClean="0"/>
              <a:t>‹#›</a:t>
            </a:fld>
            <a:endParaRPr lang="en-US"/>
          </a:p>
        </p:txBody>
      </p:sp>
    </p:spTree>
    <p:extLst>
      <p:ext uri="{BB962C8B-B14F-4D97-AF65-F5344CB8AC3E}">
        <p14:creationId xmlns:p14="http://schemas.microsoft.com/office/powerpoint/2010/main" val="107474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06C54-0332-4025-9F92-980FE089034B}" type="datetime1">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3EBD-61C8-4926-BD43-12B04BC612EA}" type="slidenum">
              <a:rPr lang="en-US" smtClean="0"/>
              <a:t>‹#›</a:t>
            </a:fld>
            <a:endParaRPr lang="en-US"/>
          </a:p>
        </p:txBody>
      </p:sp>
    </p:spTree>
    <p:extLst>
      <p:ext uri="{BB962C8B-B14F-4D97-AF65-F5344CB8AC3E}">
        <p14:creationId xmlns:p14="http://schemas.microsoft.com/office/powerpoint/2010/main" val="250183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05D63A-6DEF-4D26-99F8-0F565D574A8B}" type="datetime1">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3EBD-61C8-4926-BD43-12B04BC612EA}" type="slidenum">
              <a:rPr lang="en-US" smtClean="0"/>
              <a:t>‹#›</a:t>
            </a:fld>
            <a:endParaRPr lang="en-US"/>
          </a:p>
        </p:txBody>
      </p:sp>
    </p:spTree>
    <p:extLst>
      <p:ext uri="{BB962C8B-B14F-4D97-AF65-F5344CB8AC3E}">
        <p14:creationId xmlns:p14="http://schemas.microsoft.com/office/powerpoint/2010/main" val="252196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75ABBD-81C0-48D4-8BB2-2EC0038DED8B}" type="datetime1">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3EBD-61C8-4926-BD43-12B04BC612EA}" type="slidenum">
              <a:rPr lang="en-US" smtClean="0"/>
              <a:t>‹#›</a:t>
            </a:fld>
            <a:endParaRPr lang="en-US"/>
          </a:p>
        </p:txBody>
      </p:sp>
    </p:spTree>
    <p:extLst>
      <p:ext uri="{BB962C8B-B14F-4D97-AF65-F5344CB8AC3E}">
        <p14:creationId xmlns:p14="http://schemas.microsoft.com/office/powerpoint/2010/main" val="63674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BA8694-B763-4223-B78C-2530BC4614CF}" type="datetime1">
              <a:rPr lang="en-US" smtClean="0"/>
              <a:t>4/12/2015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53EBD-61C8-4926-BD43-12B04BC612EA}" type="slidenum">
              <a:rPr lang="en-US" smtClean="0"/>
              <a:t>‹#›</a:t>
            </a:fld>
            <a:endParaRPr lang="en-US"/>
          </a:p>
        </p:txBody>
      </p:sp>
    </p:spTree>
    <p:extLst>
      <p:ext uri="{BB962C8B-B14F-4D97-AF65-F5344CB8AC3E}">
        <p14:creationId xmlns:p14="http://schemas.microsoft.com/office/powerpoint/2010/main" val="3984346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B901AA-78B6-4838-A4FF-BC99237C01DD}" type="datetime1">
              <a:rPr lang="en-US" smtClean="0"/>
              <a:t>4/12/2015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53EBD-61C8-4926-BD43-12B04BC612EA}" type="slidenum">
              <a:rPr lang="en-US" smtClean="0"/>
              <a:t>‹#›</a:t>
            </a:fld>
            <a:endParaRPr lang="en-US"/>
          </a:p>
        </p:txBody>
      </p:sp>
    </p:spTree>
    <p:extLst>
      <p:ext uri="{BB962C8B-B14F-4D97-AF65-F5344CB8AC3E}">
        <p14:creationId xmlns:p14="http://schemas.microsoft.com/office/powerpoint/2010/main" val="302153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2843C-23A0-42CD-99D0-49C87A75CF60}" type="datetime1">
              <a:rPr lang="en-US" smtClean="0"/>
              <a:t>4/12/2015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53EBD-61C8-4926-BD43-12B04BC612EA}" type="slidenum">
              <a:rPr lang="en-US" smtClean="0"/>
              <a:t>‹#›</a:t>
            </a:fld>
            <a:endParaRPr lang="en-US"/>
          </a:p>
        </p:txBody>
      </p:sp>
    </p:spTree>
    <p:extLst>
      <p:ext uri="{BB962C8B-B14F-4D97-AF65-F5344CB8AC3E}">
        <p14:creationId xmlns:p14="http://schemas.microsoft.com/office/powerpoint/2010/main" val="93805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92092-A603-4FCB-A48A-9ED248C6C0F0}" type="datetime1">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3EBD-61C8-4926-BD43-12B04BC612EA}" type="slidenum">
              <a:rPr lang="en-US" smtClean="0"/>
              <a:t>‹#›</a:t>
            </a:fld>
            <a:endParaRPr lang="en-US"/>
          </a:p>
        </p:txBody>
      </p:sp>
    </p:spTree>
    <p:extLst>
      <p:ext uri="{BB962C8B-B14F-4D97-AF65-F5344CB8AC3E}">
        <p14:creationId xmlns:p14="http://schemas.microsoft.com/office/powerpoint/2010/main" val="116074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282E29-00D6-4F82-A2EB-BACA2B624710}" type="datetime1">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3EBD-61C8-4926-BD43-12B04BC612EA}" type="slidenum">
              <a:rPr lang="en-US" smtClean="0"/>
              <a:t>‹#›</a:t>
            </a:fld>
            <a:endParaRPr lang="en-US"/>
          </a:p>
        </p:txBody>
      </p:sp>
    </p:spTree>
    <p:extLst>
      <p:ext uri="{BB962C8B-B14F-4D97-AF65-F5344CB8AC3E}">
        <p14:creationId xmlns:p14="http://schemas.microsoft.com/office/powerpoint/2010/main" val="12260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1D56D-ED26-4975-8B97-FD381398565A}" type="datetime1">
              <a:rPr lang="en-US" smtClean="0"/>
              <a:t>4/12/2015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53EBD-61C8-4926-BD43-12B04BC612EA}" type="slidenum">
              <a:rPr lang="en-US" smtClean="0"/>
              <a:t>‹#›</a:t>
            </a:fld>
            <a:endParaRPr lang="en-US"/>
          </a:p>
        </p:txBody>
      </p:sp>
    </p:spTree>
    <p:extLst>
      <p:ext uri="{BB962C8B-B14F-4D97-AF65-F5344CB8AC3E}">
        <p14:creationId xmlns:p14="http://schemas.microsoft.com/office/powerpoint/2010/main" val="715541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spect="1" noChangeArrowheads="1"/>
          </p:cNvSpPr>
          <p:nvPr/>
        </p:nvSpPr>
        <p:spPr bwMode="auto">
          <a:xfrm>
            <a:off x="685800" y="533400"/>
            <a:ext cx="8001000" cy="26670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rIns="45720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spcBef>
                <a:spcPct val="50000"/>
              </a:spcBef>
            </a:pPr>
            <a:endParaRPr lang="en-US" altLang="en-US" sz="4000" b="1"/>
          </a:p>
        </p:txBody>
      </p:sp>
      <p:sp>
        <p:nvSpPr>
          <p:cNvPr id="11267" name="Text Box 3"/>
          <p:cNvSpPr txBox="1">
            <a:spLocks noChangeArrowheads="1"/>
          </p:cNvSpPr>
          <p:nvPr/>
        </p:nvSpPr>
        <p:spPr bwMode="auto">
          <a:xfrm>
            <a:off x="1524000" y="1676400"/>
            <a:ext cx="3048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tLang="en-US" sz="3200" b="1" dirty="0" smtClean="0">
                <a:latin typeface="Arial Unicode MS" charset="0"/>
              </a:rPr>
              <a:t>ARRAYS</a:t>
            </a:r>
            <a:endParaRPr lang="en-US" altLang="en-US" sz="3200" b="1" dirty="0">
              <a:latin typeface="Arial Unicode MS" charset="0"/>
            </a:endParaRPr>
          </a:p>
        </p:txBody>
      </p:sp>
      <p:pic>
        <p:nvPicPr>
          <p:cNvPr id="10249" name="Picture 10"/>
          <p:cNvPicPr>
            <a:picLocks noChangeAspect="1" noChangeArrowheads="1"/>
          </p:cNvPicPr>
          <p:nvPr/>
        </p:nvPicPr>
        <p:blipFill>
          <a:blip r:embed="rId2">
            <a:extLst>
              <a:ext uri="{28A0092B-C50C-407E-A947-70E740481C1C}">
                <a14:useLocalDpi xmlns:a14="http://schemas.microsoft.com/office/drawing/2010/main" val="0"/>
              </a:ext>
            </a:extLst>
          </a:blip>
          <a:srcRect r="11868"/>
          <a:stretch>
            <a:fillRect/>
          </a:stretch>
        </p:blipFill>
        <p:spPr bwMode="auto">
          <a:xfrm>
            <a:off x="5054600" y="534988"/>
            <a:ext cx="3632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00253EBD-61C8-4926-BD43-12B04BC612EA}" type="slidenum">
              <a:rPr lang="en-US" smtClean="0"/>
              <a:t>1</a:t>
            </a:fld>
            <a:endParaRPr lang="en-US"/>
          </a:p>
        </p:txBody>
      </p:sp>
    </p:spTree>
    <p:extLst>
      <p:ext uri="{BB962C8B-B14F-4D97-AF65-F5344CB8AC3E}">
        <p14:creationId xmlns:p14="http://schemas.microsoft.com/office/powerpoint/2010/main" val="3694199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774950"/>
            <a:ext cx="4465638"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0482" name="Title 1"/>
          <p:cNvSpPr>
            <a:spLocks noGrp="1"/>
          </p:cNvSpPr>
          <p:nvPr>
            <p:ph type="title"/>
          </p:nvPr>
        </p:nvSpPr>
        <p:spPr/>
        <p:txBody>
          <a:bodyPr/>
          <a:lstStyle/>
          <a:p>
            <a:r>
              <a:rPr lang="en-US" altLang="en-US" smtClean="0">
                <a:ea typeface="ＭＳ Ｐゴシック" pitchFamily="34" charset="-128"/>
              </a:rPr>
              <a:t>Accessing Array Elements</a:t>
            </a:r>
          </a:p>
        </p:txBody>
      </p:sp>
      <p:sp>
        <p:nvSpPr>
          <p:cNvPr id="20483" name="Content Placeholder 7"/>
          <p:cNvSpPr>
            <a:spLocks noGrp="1"/>
          </p:cNvSpPr>
          <p:nvPr>
            <p:ph idx="1"/>
          </p:nvPr>
        </p:nvSpPr>
        <p:spPr>
          <a:xfrm>
            <a:off x="228600" y="1066800"/>
            <a:ext cx="7315200" cy="3276600"/>
          </a:xfrm>
        </p:spPr>
        <p:txBody>
          <a:bodyPr/>
          <a:lstStyle/>
          <a:p>
            <a:r>
              <a:rPr lang="en-US" altLang="en-US" sz="2800" smtClean="0">
                <a:ea typeface="ＭＳ Ｐゴシック" pitchFamily="34" charset="-128"/>
              </a:rPr>
              <a:t>Each element is numbered</a:t>
            </a:r>
          </a:p>
          <a:p>
            <a:pPr lvl="1">
              <a:spcBef>
                <a:spcPts val="200"/>
              </a:spcBef>
            </a:pPr>
            <a:r>
              <a:rPr lang="en-US" altLang="en-US" smtClean="0">
                <a:ea typeface="ＭＳ Ｐゴシック" pitchFamily="34" charset="-128"/>
              </a:rPr>
              <a:t>We call this the </a:t>
            </a:r>
            <a:r>
              <a:rPr lang="en-US" altLang="ja-JP" i="1" smtClean="0">
                <a:ea typeface="ＭＳ Ｐゴシック" pitchFamily="34" charset="-128"/>
              </a:rPr>
              <a:t>index</a:t>
            </a:r>
          </a:p>
          <a:p>
            <a:pPr lvl="1">
              <a:spcBef>
                <a:spcPts val="200"/>
              </a:spcBef>
            </a:pPr>
            <a:r>
              <a:rPr lang="en-US" altLang="en-US" smtClean="0">
                <a:ea typeface="ＭＳ Ｐゴシック" pitchFamily="34" charset="-128"/>
              </a:rPr>
              <a:t>Access an element by:</a:t>
            </a:r>
          </a:p>
          <a:p>
            <a:pPr lvl="2">
              <a:spcBef>
                <a:spcPts val="200"/>
              </a:spcBef>
            </a:pPr>
            <a:r>
              <a:rPr lang="en-US" altLang="en-US" sz="2800" smtClean="0">
                <a:ea typeface="ＭＳ Ｐゴシック" pitchFamily="34" charset="-128"/>
              </a:rPr>
              <a:t>Name of the array</a:t>
            </a:r>
          </a:p>
          <a:p>
            <a:pPr lvl="2">
              <a:spcBef>
                <a:spcPts val="200"/>
              </a:spcBef>
            </a:pPr>
            <a:r>
              <a:rPr lang="en-US" altLang="en-US" sz="2800" smtClean="0">
                <a:ea typeface="ＭＳ Ｐゴシック" pitchFamily="34" charset="-128"/>
              </a:rPr>
              <a:t>Index number</a:t>
            </a:r>
          </a:p>
          <a:p>
            <a:pPr lvl="2">
              <a:spcBef>
                <a:spcPts val="200"/>
              </a:spcBef>
              <a:buFontTx/>
              <a:buNone/>
            </a:pPr>
            <a:r>
              <a:rPr lang="en-US" altLang="en-US" sz="2800" smtClean="0">
                <a:solidFill>
                  <a:srgbClr val="0033CC"/>
                </a:solidFill>
                <a:latin typeface="Consolas" pitchFamily="49" charset="0"/>
                <a:ea typeface="ＭＳ Ｐゴシック" pitchFamily="34" charset="-128"/>
              </a:rPr>
              <a:t>   values[i]</a:t>
            </a:r>
            <a:endParaRPr lang="en-US" altLang="en-US" sz="2800" smtClean="0">
              <a:ea typeface="ＭＳ Ｐゴシック" pitchFamily="34" charset="-128"/>
            </a:endParaRPr>
          </a:p>
        </p:txBody>
      </p:sp>
      <p:sp>
        <p:nvSpPr>
          <p:cNvPr id="8" name="Content Placeholder 2"/>
          <p:cNvSpPr txBox="1">
            <a:spLocks/>
          </p:cNvSpPr>
          <p:nvPr/>
        </p:nvSpPr>
        <p:spPr bwMode="auto">
          <a:xfrm>
            <a:off x="457200" y="4038600"/>
            <a:ext cx="5562600" cy="1905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double values[];</a:t>
            </a:r>
          </a:p>
          <a:p>
            <a:pPr marL="342900" indent="-342900" eaLnBrk="0" hangingPunct="0">
              <a:buClr>
                <a:srgbClr val="835E01"/>
              </a:buClr>
              <a:buSzPct val="60000"/>
              <a:buFont typeface="Wingdings" pitchFamily="2" charset="2"/>
              <a:buNone/>
              <a:defRPr/>
            </a:pPr>
            <a:r>
              <a:rPr lang="en-US" sz="2000" kern="0" dirty="0">
                <a:latin typeface="Consolas" pitchFamily="49" charset="0"/>
              </a:rPr>
              <a:t>  values = new double[10];</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solidFill>
                  <a:srgbClr val="0033CC"/>
                </a:solidFill>
                <a:latin typeface="Consolas" pitchFamily="49" charset="0"/>
              </a:rPr>
              <a:t>values[4] = 35;</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endParaRPr lang="en-US" sz="2000" b="1" kern="0" dirty="0">
              <a:latin typeface="Consolas" pitchFamily="49" charset="0"/>
            </a:endParaRPr>
          </a:p>
        </p:txBody>
      </p:sp>
      <p:sp>
        <p:nvSpPr>
          <p:cNvPr id="20485" name="TextBox 6"/>
          <p:cNvSpPr txBox="1">
            <a:spLocks noChangeArrowheads="1"/>
          </p:cNvSpPr>
          <p:nvPr/>
        </p:nvSpPr>
        <p:spPr bwMode="auto">
          <a:xfrm>
            <a:off x="4953000" y="1143000"/>
            <a:ext cx="40386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Elements in the array </a:t>
            </a:r>
            <a:r>
              <a:rPr lang="en-US" altLang="en-US" sz="2000">
                <a:latin typeface="Consolas" pitchFamily="49" charset="0"/>
                <a:cs typeface="Consolas" pitchFamily="49" charset="0"/>
              </a:rPr>
              <a:t>values</a:t>
            </a:r>
            <a:r>
              <a:rPr lang="en-US" altLang="en-US" sz="2000">
                <a:cs typeface="Arial" pitchFamily="34" charset="0"/>
              </a:rPr>
              <a:t> are accessed by an integer index </a:t>
            </a:r>
            <a:r>
              <a:rPr lang="en-US" altLang="en-US" sz="2000">
                <a:latin typeface="Consolas" pitchFamily="49" charset="0"/>
                <a:cs typeface="Consolas" pitchFamily="49" charset="0"/>
              </a:rPr>
              <a:t>i</a:t>
            </a:r>
            <a:r>
              <a:rPr lang="en-US" altLang="en-US" sz="2000">
                <a:cs typeface="Arial" pitchFamily="34" charset="0"/>
              </a:rPr>
              <a:t>, using the notation </a:t>
            </a:r>
            <a:r>
              <a:rPr lang="en-US" altLang="en-US" sz="2000">
                <a:latin typeface="Consolas" pitchFamily="49" charset="0"/>
                <a:cs typeface="Consolas" pitchFamily="49" charset="0"/>
              </a:rPr>
              <a:t>values[i]</a:t>
            </a:r>
            <a:r>
              <a:rPr lang="en-US" altLang="en-US" sz="2000">
                <a:cs typeface="Arial" pitchFamily="34" charset="0"/>
              </a:rPr>
              <a:t>.</a:t>
            </a:r>
          </a:p>
        </p:txBody>
      </p:sp>
      <p:sp>
        <p:nvSpPr>
          <p:cNvPr id="2" name="Slide Number Placeholder 1"/>
          <p:cNvSpPr>
            <a:spLocks noGrp="1"/>
          </p:cNvSpPr>
          <p:nvPr>
            <p:ph type="sldNum" sz="quarter" idx="12"/>
          </p:nvPr>
        </p:nvSpPr>
        <p:spPr/>
        <p:txBody>
          <a:bodyPr/>
          <a:lstStyle/>
          <a:p>
            <a:fld id="{00253EBD-61C8-4926-BD43-12B04BC612EA}" type="slidenum">
              <a:rPr lang="en-US" smtClean="0"/>
              <a:t>10</a:t>
            </a:fld>
            <a:endParaRPr lang="en-US"/>
          </a:p>
        </p:txBody>
      </p:sp>
    </p:spTree>
    <p:extLst>
      <p:ext uri="{BB962C8B-B14F-4D97-AF65-F5344CB8AC3E}">
        <p14:creationId xmlns:p14="http://schemas.microsoft.com/office/powerpoint/2010/main" val="1827613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tLang="en-US" smtClean="0">
                <a:ea typeface="ＭＳ Ｐゴシック" pitchFamily="34" charset="-128"/>
              </a:rPr>
              <a:t>Syntax 6.1: Array </a:t>
            </a:r>
          </a:p>
        </p:txBody>
      </p:sp>
      <p:sp>
        <p:nvSpPr>
          <p:cNvPr id="21506" name="Content Placeholder 2"/>
          <p:cNvSpPr>
            <a:spLocks noGrp="1"/>
          </p:cNvSpPr>
          <p:nvPr>
            <p:ph idx="1"/>
          </p:nvPr>
        </p:nvSpPr>
        <p:spPr>
          <a:xfrm>
            <a:off x="304800" y="1066800"/>
            <a:ext cx="8458200" cy="1905000"/>
          </a:xfrm>
        </p:spPr>
        <p:txBody>
          <a:bodyPr>
            <a:normAutofit/>
          </a:bodyPr>
          <a:lstStyle/>
          <a:p>
            <a:pPr>
              <a:spcBef>
                <a:spcPct val="0"/>
              </a:spcBef>
            </a:pPr>
            <a:r>
              <a:rPr lang="en-US" altLang="en-US" dirty="0" smtClean="0">
                <a:ea typeface="ＭＳ Ｐゴシック" pitchFamily="34" charset="-128"/>
              </a:rPr>
              <a:t>To declare an array, specify the:</a:t>
            </a:r>
          </a:p>
          <a:p>
            <a:pPr lvl="1">
              <a:spcBef>
                <a:spcPct val="0"/>
              </a:spcBef>
            </a:pPr>
            <a:r>
              <a:rPr lang="en-US" altLang="en-US" dirty="0" smtClean="0">
                <a:ea typeface="ＭＳ Ｐゴシック" pitchFamily="34" charset="-128"/>
              </a:rPr>
              <a:t>Array variable name</a:t>
            </a:r>
          </a:p>
          <a:p>
            <a:pPr lvl="1">
              <a:spcBef>
                <a:spcPct val="0"/>
              </a:spcBef>
            </a:pPr>
            <a:r>
              <a:rPr lang="en-US" altLang="en-US" dirty="0" smtClean="0">
                <a:ea typeface="ＭＳ Ｐゴシック" pitchFamily="34" charset="-128"/>
              </a:rPr>
              <a:t>Element Type</a:t>
            </a:r>
          </a:p>
          <a:p>
            <a:pPr lvl="1">
              <a:spcBef>
                <a:spcPct val="0"/>
              </a:spcBef>
            </a:pPr>
            <a:r>
              <a:rPr lang="en-US" altLang="en-US" dirty="0" smtClean="0">
                <a:ea typeface="ＭＳ Ｐゴシック" pitchFamily="34" charset="-128"/>
              </a:rPr>
              <a:t>Length (number of elements)</a:t>
            </a:r>
          </a:p>
        </p:txBody>
      </p:sp>
      <p:pic>
        <p:nvPicPr>
          <p:cNvPr id="204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8077200" cy="326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00253EBD-61C8-4926-BD43-12B04BC612EA}" type="slidenum">
              <a:rPr lang="en-US" smtClean="0"/>
              <a:t>11</a:t>
            </a:fld>
            <a:endParaRPr lang="en-US"/>
          </a:p>
        </p:txBody>
      </p:sp>
    </p:spTree>
    <p:extLst>
      <p:ext uri="{BB962C8B-B14F-4D97-AF65-F5344CB8AC3E}">
        <p14:creationId xmlns:p14="http://schemas.microsoft.com/office/powerpoint/2010/main" val="45294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ight Arrow 12"/>
          <p:cNvSpPr/>
          <p:nvPr/>
        </p:nvSpPr>
        <p:spPr>
          <a:xfrm>
            <a:off x="1447800" y="5181600"/>
            <a:ext cx="5414963" cy="1014413"/>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The last element is at index 9</a:t>
            </a:r>
            <a:r>
              <a:rPr lang="en-US" sz="2400" dirty="0"/>
              <a:t>:</a:t>
            </a:r>
            <a:endParaRPr lang="en-US" sz="2400" dirty="0">
              <a:solidFill>
                <a:schemeClr val="tx1"/>
              </a:solidFill>
            </a:endParaRPr>
          </a:p>
        </p:txBody>
      </p:sp>
      <p:sp>
        <p:nvSpPr>
          <p:cNvPr id="22530" name="Title 1"/>
          <p:cNvSpPr>
            <a:spLocks noGrp="1"/>
          </p:cNvSpPr>
          <p:nvPr>
            <p:ph type="title"/>
          </p:nvPr>
        </p:nvSpPr>
        <p:spPr/>
        <p:txBody>
          <a:bodyPr/>
          <a:lstStyle/>
          <a:p>
            <a:r>
              <a:rPr lang="en-US" altLang="en-US" sz="3600" smtClean="0">
                <a:ea typeface="ＭＳ Ｐゴシック" pitchFamily="34" charset="-128"/>
              </a:rPr>
              <a:t>Array Index Numbers</a:t>
            </a:r>
          </a:p>
        </p:txBody>
      </p:sp>
      <p:sp>
        <p:nvSpPr>
          <p:cNvPr id="22531" name="Content Placeholder 7"/>
          <p:cNvSpPr>
            <a:spLocks noGrp="1"/>
          </p:cNvSpPr>
          <p:nvPr>
            <p:ph idx="1"/>
          </p:nvPr>
        </p:nvSpPr>
        <p:spPr>
          <a:xfrm>
            <a:off x="304800" y="1143000"/>
            <a:ext cx="8839200" cy="1828800"/>
          </a:xfrm>
        </p:spPr>
        <p:txBody>
          <a:bodyPr>
            <a:normAutofit lnSpcReduction="10000"/>
          </a:bodyPr>
          <a:lstStyle/>
          <a:p>
            <a:r>
              <a:rPr lang="en-US" altLang="en-US" sz="2800" dirty="0" smtClean="0">
                <a:ea typeface="ＭＳ Ｐゴシック" pitchFamily="34" charset="-128"/>
              </a:rPr>
              <a:t>Array index numbers start at 0</a:t>
            </a:r>
          </a:p>
          <a:p>
            <a:pPr lvl="1"/>
            <a:r>
              <a:rPr lang="en-US" altLang="en-US" sz="2400" dirty="0" smtClean="0">
                <a:ea typeface="ＭＳ Ｐゴシック" pitchFamily="34" charset="-128"/>
              </a:rPr>
              <a:t>The rest are positive integers</a:t>
            </a:r>
          </a:p>
          <a:p>
            <a:r>
              <a:rPr lang="en-US" altLang="en-US" sz="2400" dirty="0" smtClean="0">
                <a:ea typeface="ＭＳ Ｐゴシック" pitchFamily="34" charset="-128"/>
              </a:rPr>
              <a:t>An 10 element array has indexes 0 through 9</a:t>
            </a:r>
          </a:p>
          <a:p>
            <a:pPr lvl="1"/>
            <a:r>
              <a:rPr lang="en-US" altLang="en-US" sz="2400" dirty="0" smtClean="0">
                <a:solidFill>
                  <a:srgbClr val="C00000"/>
                </a:solidFill>
                <a:ea typeface="ＭＳ Ｐゴシック" pitchFamily="34" charset="-128"/>
              </a:rPr>
              <a:t>There is NO element 10!</a:t>
            </a:r>
          </a:p>
        </p:txBody>
      </p:sp>
      <p:pic>
        <p:nvPicPr>
          <p:cNvPr id="22532" name="Picture 8"/>
          <p:cNvPicPr>
            <a:picLocks noChangeAspect="1" noChangeArrowheads="1"/>
          </p:cNvPicPr>
          <p:nvPr/>
        </p:nvPicPr>
        <p:blipFill>
          <a:blip r:embed="rId2">
            <a:extLst>
              <a:ext uri="{28A0092B-C50C-407E-A947-70E740481C1C}">
                <a14:useLocalDpi xmlns:a14="http://schemas.microsoft.com/office/drawing/2010/main" val="0"/>
              </a:ext>
            </a:extLst>
          </a:blip>
          <a:srcRect l="60455"/>
          <a:stretch>
            <a:fillRect/>
          </a:stretch>
        </p:blipFill>
        <p:spPr bwMode="auto">
          <a:xfrm>
            <a:off x="6858000" y="2209800"/>
            <a:ext cx="1981200" cy="397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txBox="1">
            <a:spLocks/>
          </p:cNvSpPr>
          <p:nvPr/>
        </p:nvSpPr>
        <p:spPr bwMode="auto">
          <a:xfrm>
            <a:off x="533400" y="3657600"/>
            <a:ext cx="55626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double values[];</a:t>
            </a:r>
          </a:p>
          <a:p>
            <a:pPr marL="342900" indent="-342900" eaLnBrk="0" hangingPunct="0">
              <a:buClr>
                <a:srgbClr val="835E01"/>
              </a:buClr>
              <a:buSzPct val="60000"/>
              <a:buFont typeface="Wingdings" pitchFamily="2" charset="2"/>
              <a:buNone/>
              <a:defRPr/>
            </a:pPr>
            <a:r>
              <a:rPr lang="en-US" sz="2000" kern="0" dirty="0">
                <a:latin typeface="Consolas" pitchFamily="49" charset="0"/>
              </a:rPr>
              <a:t>  values = new double[</a:t>
            </a:r>
            <a:r>
              <a:rPr lang="en-US" sz="2000" kern="0" dirty="0">
                <a:solidFill>
                  <a:srgbClr val="0033CC"/>
                </a:solidFill>
                <a:latin typeface="Consolas" pitchFamily="49" charset="0"/>
              </a:rPr>
              <a:t>10</a:t>
            </a: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endParaRPr lang="en-US" sz="2000" b="1" kern="0" dirty="0">
              <a:latin typeface="Consolas" pitchFamily="49" charset="0"/>
            </a:endParaRPr>
          </a:p>
        </p:txBody>
      </p:sp>
      <p:sp>
        <p:nvSpPr>
          <p:cNvPr id="14" name="Right Arrow 13"/>
          <p:cNvSpPr/>
          <p:nvPr/>
        </p:nvSpPr>
        <p:spPr>
          <a:xfrm>
            <a:off x="1371600" y="2743200"/>
            <a:ext cx="5414963" cy="1014413"/>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The first element is at index 0</a:t>
            </a:r>
            <a:r>
              <a:rPr lang="en-US" sz="2400" dirty="0"/>
              <a:t>:</a:t>
            </a:r>
            <a:endParaRPr lang="en-US" sz="2400" dirty="0">
              <a:solidFill>
                <a:schemeClr val="tx1"/>
              </a:solidFill>
            </a:endParaRPr>
          </a:p>
        </p:txBody>
      </p:sp>
      <p:sp>
        <p:nvSpPr>
          <p:cNvPr id="2" name="Slide Number Placeholder 1"/>
          <p:cNvSpPr>
            <a:spLocks noGrp="1"/>
          </p:cNvSpPr>
          <p:nvPr>
            <p:ph type="sldNum" sz="quarter" idx="12"/>
          </p:nvPr>
        </p:nvSpPr>
        <p:spPr/>
        <p:txBody>
          <a:bodyPr/>
          <a:lstStyle/>
          <a:p>
            <a:fld id="{00253EBD-61C8-4926-BD43-12B04BC612EA}" type="slidenum">
              <a:rPr lang="en-US" smtClean="0"/>
              <a:t>12</a:t>
            </a:fld>
            <a:endParaRPr lang="en-US"/>
          </a:p>
        </p:txBody>
      </p:sp>
    </p:spTree>
    <p:extLst>
      <p:ext uri="{BB962C8B-B14F-4D97-AF65-F5344CB8AC3E}">
        <p14:creationId xmlns:p14="http://schemas.microsoft.com/office/powerpoint/2010/main" val="2158623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8"/>
          <p:cNvSpPr>
            <a:spLocks noGrp="1"/>
          </p:cNvSpPr>
          <p:nvPr>
            <p:ph type="title"/>
          </p:nvPr>
        </p:nvSpPr>
        <p:spPr/>
        <p:txBody>
          <a:bodyPr/>
          <a:lstStyle/>
          <a:p>
            <a:r>
              <a:rPr lang="en-US" altLang="en-US" smtClean="0">
                <a:ea typeface="ＭＳ Ｐゴシック" pitchFamily="34" charset="-128"/>
              </a:rPr>
              <a:t>Array Bounds Checking</a:t>
            </a:r>
          </a:p>
        </p:txBody>
      </p:sp>
      <p:sp>
        <p:nvSpPr>
          <p:cNvPr id="23554" name="Content Placeholder 9"/>
          <p:cNvSpPr>
            <a:spLocks noGrp="1"/>
          </p:cNvSpPr>
          <p:nvPr>
            <p:ph idx="1"/>
          </p:nvPr>
        </p:nvSpPr>
        <p:spPr>
          <a:xfrm>
            <a:off x="304800" y="1066800"/>
            <a:ext cx="8610600" cy="5105400"/>
          </a:xfrm>
        </p:spPr>
        <p:txBody>
          <a:bodyPr/>
          <a:lstStyle/>
          <a:p>
            <a:r>
              <a:rPr lang="en-US" altLang="en-US" sz="2800" smtClean="0">
                <a:ea typeface="ＭＳ Ｐゴシック" pitchFamily="34" charset="-128"/>
              </a:rPr>
              <a:t>An array knows how many elements it can hold</a:t>
            </a:r>
          </a:p>
          <a:p>
            <a:pPr lvl="1"/>
            <a:r>
              <a:rPr lang="en-US" altLang="en-US" sz="2400" smtClean="0">
                <a:solidFill>
                  <a:srgbClr val="0033CC"/>
                </a:solidFill>
                <a:latin typeface="Consolas" pitchFamily="49" charset="0"/>
                <a:ea typeface="ＭＳ Ｐゴシック" pitchFamily="34" charset="-128"/>
              </a:rPr>
              <a:t>values.length </a:t>
            </a:r>
            <a:r>
              <a:rPr lang="en-US" altLang="en-US" sz="2400" smtClean="0">
                <a:ea typeface="ＭＳ Ｐゴシック" pitchFamily="34" charset="-128"/>
              </a:rPr>
              <a:t>is the size of the array named </a:t>
            </a:r>
            <a:r>
              <a:rPr lang="en-US" altLang="en-US" sz="2400" smtClean="0">
                <a:solidFill>
                  <a:srgbClr val="0033CC"/>
                </a:solidFill>
                <a:latin typeface="Consolas" pitchFamily="49" charset="0"/>
                <a:ea typeface="ＭＳ Ｐゴシック" pitchFamily="34" charset="-128"/>
              </a:rPr>
              <a:t>values</a:t>
            </a:r>
          </a:p>
          <a:p>
            <a:pPr lvl="1"/>
            <a:r>
              <a:rPr lang="en-US" altLang="en-US" sz="2400" smtClean="0">
                <a:ea typeface="ＭＳ Ｐゴシック" pitchFamily="34" charset="-128"/>
              </a:rPr>
              <a:t>It is an integer value (index of the last element + 1)</a:t>
            </a:r>
          </a:p>
          <a:p>
            <a:r>
              <a:rPr lang="en-US" altLang="en-US" sz="2800" smtClean="0">
                <a:ea typeface="ＭＳ Ｐゴシック" pitchFamily="34" charset="-128"/>
              </a:rPr>
              <a:t>Use this to range check and prevent bounds errors</a:t>
            </a:r>
          </a:p>
        </p:txBody>
      </p:sp>
      <p:sp>
        <p:nvSpPr>
          <p:cNvPr id="9" name="Content Placeholder 2"/>
          <p:cNvSpPr txBox="1">
            <a:spLocks/>
          </p:cNvSpPr>
          <p:nvPr/>
        </p:nvSpPr>
        <p:spPr bwMode="auto">
          <a:xfrm>
            <a:off x="228600" y="3200400"/>
            <a:ext cx="8458200" cy="3124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int </a:t>
            </a:r>
            <a:r>
              <a:rPr lang="en-US" sz="2000" kern="0" dirty="0">
                <a:solidFill>
                  <a:srgbClr val="00B050"/>
                </a:solidFill>
                <a:latin typeface="Consolas" pitchFamily="49" charset="0"/>
              </a:rPr>
              <a:t>i</a:t>
            </a:r>
            <a:r>
              <a:rPr lang="en-US" sz="2000" kern="0" dirty="0">
                <a:latin typeface="Consolas" pitchFamily="49" charset="0"/>
              </a:rPr>
              <a:t> = 10, value = 34;</a:t>
            </a:r>
          </a:p>
          <a:p>
            <a:pPr marL="342900" indent="-342900" eaLnBrk="0" hangingPunct="0">
              <a:buClr>
                <a:srgbClr val="835E01"/>
              </a:buClr>
              <a:buSzPct val="60000"/>
              <a:buFont typeface="Wingdings" pitchFamily="2" charset="2"/>
              <a:buNone/>
              <a:defRPr/>
            </a:pPr>
            <a:r>
              <a:rPr lang="en-US" sz="2000" kern="0" dirty="0">
                <a:latin typeface="Consolas" pitchFamily="49" charset="0"/>
              </a:rPr>
              <a:t>  double values[];</a:t>
            </a:r>
          </a:p>
          <a:p>
            <a:pPr marL="342900" indent="-342900" eaLnBrk="0" hangingPunct="0">
              <a:buClr>
                <a:srgbClr val="835E01"/>
              </a:buClr>
              <a:buSzPct val="60000"/>
              <a:buFont typeface="Wingdings" pitchFamily="2" charset="2"/>
              <a:buNone/>
              <a:defRPr/>
            </a:pPr>
            <a:r>
              <a:rPr lang="en-US" sz="2000" kern="0" dirty="0">
                <a:latin typeface="Consolas" pitchFamily="49" charset="0"/>
              </a:rPr>
              <a:t>  values = new double[</a:t>
            </a:r>
            <a:r>
              <a:rPr lang="en-US" sz="2000" kern="0" dirty="0">
                <a:solidFill>
                  <a:srgbClr val="0033CC"/>
                </a:solidFill>
                <a:latin typeface="Consolas" pitchFamily="49" charset="0"/>
              </a:rPr>
              <a:t>10</a:t>
            </a: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if (0 &lt;=</a:t>
            </a:r>
            <a:r>
              <a:rPr lang="en-US" sz="2000" kern="0" dirty="0">
                <a:solidFill>
                  <a:srgbClr val="00B050"/>
                </a:solidFill>
                <a:latin typeface="Consolas" pitchFamily="49" charset="0"/>
              </a:rPr>
              <a:t> i </a:t>
            </a:r>
            <a:r>
              <a:rPr lang="en-US" sz="2000" kern="0" dirty="0">
                <a:latin typeface="Consolas" pitchFamily="49" charset="0"/>
              </a:rPr>
              <a:t>&amp;&amp; </a:t>
            </a:r>
            <a:r>
              <a:rPr lang="en-US" sz="2000" kern="0" dirty="0">
                <a:solidFill>
                  <a:srgbClr val="00B050"/>
                </a:solidFill>
                <a:latin typeface="Consolas" pitchFamily="49" charset="0"/>
              </a:rPr>
              <a:t>i</a:t>
            </a:r>
            <a:r>
              <a:rPr lang="en-US" sz="2000" kern="0" dirty="0">
                <a:latin typeface="Consolas" pitchFamily="49" charset="0"/>
              </a:rPr>
              <a:t> &lt; </a:t>
            </a:r>
            <a:r>
              <a:rPr lang="en-US" sz="2000" kern="0" dirty="0" err="1">
                <a:solidFill>
                  <a:srgbClr val="0033CC"/>
                </a:solidFill>
                <a:latin typeface="Consolas" pitchFamily="49" charset="0"/>
              </a:rPr>
              <a:t>values.length</a:t>
            </a:r>
            <a:r>
              <a:rPr lang="en-US" sz="2000" kern="0" dirty="0">
                <a:latin typeface="Consolas" pitchFamily="49" charset="0"/>
              </a:rPr>
              <a:t>)   </a:t>
            </a:r>
            <a:r>
              <a:rPr lang="en-US" sz="2000" kern="0" dirty="0">
                <a:solidFill>
                  <a:srgbClr val="00B0F0"/>
                </a:solidFill>
                <a:latin typeface="Consolas" pitchFamily="49" charset="0"/>
              </a:rPr>
              <a:t>// length is 10</a:t>
            </a:r>
          </a:p>
          <a:p>
            <a:pPr marL="342900" indent="-342900" eaLnBrk="0" hangingPunct="0">
              <a:buClr>
                <a:srgbClr val="835E01"/>
              </a:buClr>
              <a:buSzPct val="60000"/>
              <a:buFont typeface="Wingdings" pitchFamily="2" charset="2"/>
              <a:buNone/>
              <a:defRPr/>
            </a:pPr>
            <a:r>
              <a:rPr lang="en-US" sz="2000" kern="0" dirty="0">
                <a:latin typeface="Consolas" pitchFamily="49" charset="0"/>
              </a:rPr>
              <a:t>  { </a:t>
            </a:r>
          </a:p>
          <a:p>
            <a:pPr marL="342900" indent="-342900" eaLnBrk="0" hangingPunct="0">
              <a:buClr>
                <a:srgbClr val="835E01"/>
              </a:buClr>
              <a:buSzPct val="60000"/>
              <a:buFont typeface="Wingdings" pitchFamily="2" charset="2"/>
              <a:buNone/>
              <a:defRPr/>
            </a:pPr>
            <a:r>
              <a:rPr lang="en-US" sz="2000" kern="0" dirty="0">
                <a:latin typeface="Consolas" pitchFamily="49" charset="0"/>
              </a:rPr>
              <a:t>    value[</a:t>
            </a:r>
            <a:r>
              <a:rPr lang="en-US" sz="2000" kern="0" dirty="0">
                <a:solidFill>
                  <a:srgbClr val="00B050"/>
                </a:solidFill>
                <a:latin typeface="Consolas" pitchFamily="49" charset="0"/>
              </a:rPr>
              <a:t>i</a:t>
            </a:r>
            <a:r>
              <a:rPr lang="en-US" sz="2000" kern="0" dirty="0">
                <a:latin typeface="Consolas" pitchFamily="49" charset="0"/>
              </a:rPr>
              <a:t>] = value; </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endParaRPr lang="en-US" sz="2000" b="1" kern="0" dirty="0">
              <a:solidFill>
                <a:srgbClr val="333333"/>
              </a:solidFill>
              <a:latin typeface="Consolas" pitchFamily="49" charset="0"/>
            </a:endParaRPr>
          </a:p>
        </p:txBody>
      </p:sp>
      <p:sp>
        <p:nvSpPr>
          <p:cNvPr id="23558" name="TextBox 6"/>
          <p:cNvSpPr txBox="1">
            <a:spLocks noChangeArrowheads="1"/>
          </p:cNvSpPr>
          <p:nvPr/>
        </p:nvSpPr>
        <p:spPr bwMode="auto">
          <a:xfrm>
            <a:off x="4000500" y="5181600"/>
            <a:ext cx="3886200" cy="1323975"/>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Strings and arrays use different syntax to find their length:</a:t>
            </a:r>
          </a:p>
          <a:p>
            <a:pPr eaLnBrk="1" hangingPunct="1"/>
            <a:r>
              <a:rPr lang="en-US" altLang="en-US" sz="2000">
                <a:cs typeface="Arial" pitchFamily="34" charset="0"/>
              </a:rPr>
              <a:t> Strings:  </a:t>
            </a:r>
            <a:r>
              <a:rPr lang="en-US" altLang="en-US" sz="2000">
                <a:latin typeface="Consolas" pitchFamily="49" charset="0"/>
                <a:cs typeface="Consolas" pitchFamily="49" charset="0"/>
              </a:rPr>
              <a:t>name.length()</a:t>
            </a:r>
            <a:endParaRPr lang="en-US" altLang="en-US" sz="2000">
              <a:cs typeface="Arial" pitchFamily="34" charset="0"/>
            </a:endParaRPr>
          </a:p>
          <a:p>
            <a:pPr eaLnBrk="1" hangingPunct="1"/>
            <a:r>
              <a:rPr lang="en-US" altLang="en-US" sz="2000">
                <a:cs typeface="Arial" pitchFamily="34" charset="0"/>
              </a:rPr>
              <a:t> Arrays:   </a:t>
            </a:r>
            <a:r>
              <a:rPr lang="en-US" altLang="en-US" sz="2000">
                <a:latin typeface="Consolas" pitchFamily="49" charset="0"/>
                <a:cs typeface="Consolas" pitchFamily="49" charset="0"/>
              </a:rPr>
              <a:t>values.length</a:t>
            </a:r>
            <a:endParaRPr lang="en-US" altLang="en-US" sz="2000">
              <a:cs typeface="Arial" pitchFamily="34" charset="0"/>
            </a:endParaRPr>
          </a:p>
        </p:txBody>
      </p:sp>
      <p:sp>
        <p:nvSpPr>
          <p:cNvPr id="2" name="Slide Number Placeholder 1"/>
          <p:cNvSpPr>
            <a:spLocks noGrp="1"/>
          </p:cNvSpPr>
          <p:nvPr>
            <p:ph type="sldNum" sz="quarter" idx="12"/>
          </p:nvPr>
        </p:nvSpPr>
        <p:spPr/>
        <p:txBody>
          <a:bodyPr/>
          <a:lstStyle/>
          <a:p>
            <a:fld id="{00253EBD-61C8-4926-BD43-12B04BC612EA}" type="slidenum">
              <a:rPr lang="en-US" smtClean="0"/>
              <a:t>13</a:t>
            </a:fld>
            <a:endParaRPr lang="en-US"/>
          </a:p>
        </p:txBody>
      </p:sp>
    </p:spTree>
    <p:extLst>
      <p:ext uri="{BB962C8B-B14F-4D97-AF65-F5344CB8AC3E}">
        <p14:creationId xmlns:p14="http://schemas.microsoft.com/office/powerpoint/2010/main" val="3739950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8"/>
          <p:cNvSpPr>
            <a:spLocks noGrp="1"/>
          </p:cNvSpPr>
          <p:nvPr>
            <p:ph type="title"/>
          </p:nvPr>
        </p:nvSpPr>
        <p:spPr/>
        <p:txBody>
          <a:bodyPr/>
          <a:lstStyle/>
          <a:p>
            <a:r>
              <a:rPr lang="en-US" altLang="en-US" sz="3600" smtClean="0">
                <a:ea typeface="ＭＳ Ｐゴシック" pitchFamily="34" charset="-128"/>
              </a:rPr>
              <a:t>Summary: Declaring Arrays</a:t>
            </a:r>
          </a:p>
        </p:txBody>
      </p:sp>
      <p:pic>
        <p:nvPicPr>
          <p:cNvPr id="245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1323975"/>
            <a:ext cx="867727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0253EBD-61C8-4926-BD43-12B04BC612EA}" type="slidenum">
              <a:rPr lang="en-US" smtClean="0"/>
              <a:t>14</a:t>
            </a:fld>
            <a:endParaRPr lang="en-US"/>
          </a:p>
        </p:txBody>
      </p:sp>
    </p:spTree>
    <p:extLst>
      <p:ext uri="{BB962C8B-B14F-4D97-AF65-F5344CB8AC3E}">
        <p14:creationId xmlns:p14="http://schemas.microsoft.com/office/powerpoint/2010/main" val="4030129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tLang="en-US" smtClean="0">
                <a:ea typeface="ＭＳ Ｐゴシック" pitchFamily="34" charset="-128"/>
              </a:rPr>
              <a:t>Array References</a:t>
            </a:r>
          </a:p>
        </p:txBody>
      </p:sp>
      <p:sp>
        <p:nvSpPr>
          <p:cNvPr id="25602" name="Content Placeholder 6"/>
          <p:cNvSpPr>
            <a:spLocks noGrp="1"/>
          </p:cNvSpPr>
          <p:nvPr>
            <p:ph idx="1"/>
          </p:nvPr>
        </p:nvSpPr>
        <p:spPr>
          <a:xfrm>
            <a:off x="228600" y="1066800"/>
            <a:ext cx="8458200" cy="5105400"/>
          </a:xfrm>
        </p:spPr>
        <p:txBody>
          <a:bodyPr/>
          <a:lstStyle/>
          <a:p>
            <a:pPr>
              <a:spcBef>
                <a:spcPts val="200"/>
              </a:spcBef>
            </a:pPr>
            <a:r>
              <a:rPr lang="en-US" altLang="en-US" sz="2800" smtClean="0">
                <a:ea typeface="ＭＳ Ｐゴシック" pitchFamily="34" charset="-128"/>
              </a:rPr>
              <a:t>Make sure you see the difference between the:</a:t>
            </a:r>
          </a:p>
          <a:p>
            <a:pPr lvl="1">
              <a:spcBef>
                <a:spcPts val="200"/>
              </a:spcBef>
            </a:pPr>
            <a:r>
              <a:rPr lang="en-US" altLang="en-US" sz="2400" smtClean="0">
                <a:ea typeface="ＭＳ Ｐゴシック" pitchFamily="34" charset="-128"/>
              </a:rPr>
              <a:t>Array variable:  The named </a:t>
            </a:r>
            <a:r>
              <a:rPr lang="en-US" altLang="ja-JP" sz="2400" smtClean="0">
                <a:ea typeface="ＭＳ Ｐゴシック" pitchFamily="34" charset="-128"/>
              </a:rPr>
              <a:t>‘handle’ to the array</a:t>
            </a:r>
          </a:p>
          <a:p>
            <a:pPr lvl="1">
              <a:spcBef>
                <a:spcPts val="200"/>
              </a:spcBef>
            </a:pPr>
            <a:r>
              <a:rPr lang="en-US" altLang="en-US" sz="2400" smtClean="0">
                <a:ea typeface="ＭＳ Ｐゴシック" pitchFamily="34" charset="-128"/>
              </a:rPr>
              <a:t>Array contents:  Memory where the values are stored</a:t>
            </a:r>
          </a:p>
          <a:p>
            <a:pPr lvl="1"/>
            <a:endParaRPr lang="en-US" altLang="en-US" sz="2400" smtClean="0">
              <a:ea typeface="ＭＳ Ｐゴシック" pitchFamily="34" charset="-128"/>
            </a:endParaRPr>
          </a:p>
        </p:txBody>
      </p:sp>
      <p:sp>
        <p:nvSpPr>
          <p:cNvPr id="10" name="Content Placeholder 2"/>
          <p:cNvSpPr txBox="1">
            <a:spLocks/>
          </p:cNvSpPr>
          <p:nvPr/>
        </p:nvSpPr>
        <p:spPr bwMode="auto">
          <a:xfrm>
            <a:off x="457200" y="2514600"/>
            <a:ext cx="76200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fr-FR" sz="2000" dirty="0">
                <a:latin typeface="Consolas" pitchFamily="49" charset="0"/>
                <a:cs typeface="Consolas" pitchFamily="49" charset="0"/>
              </a:rPr>
              <a:t>int[] scores = { 10, 9, 7, 4, 5 };</a:t>
            </a:r>
          </a:p>
          <a:p>
            <a:pPr marL="342900" indent="-342900" eaLnBrk="0" hangingPunct="0">
              <a:buClr>
                <a:srgbClr val="835E01"/>
              </a:buClr>
              <a:buSzPct val="60000"/>
              <a:buFont typeface="Wingdings" pitchFamily="2" charset="2"/>
              <a:buNone/>
              <a:defRPr/>
            </a:pPr>
            <a:endParaRPr lang="en-US" sz="2000" b="1" kern="0" dirty="0">
              <a:latin typeface="Consolas" pitchFamily="49" charset="0"/>
              <a:cs typeface="Consolas" pitchFamily="49" charset="0"/>
            </a:endParaRPr>
          </a:p>
        </p:txBody>
      </p:sp>
      <p:pic>
        <p:nvPicPr>
          <p:cNvPr id="2560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505200"/>
            <a:ext cx="49434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6"/>
          <p:cNvSpPr txBox="1">
            <a:spLocks noChangeArrowheads="1"/>
          </p:cNvSpPr>
          <p:nvPr/>
        </p:nvSpPr>
        <p:spPr bwMode="auto">
          <a:xfrm>
            <a:off x="457200" y="5029200"/>
            <a:ext cx="53340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An array variable contains a </a:t>
            </a:r>
            <a:r>
              <a:rPr lang="en-US" altLang="en-US" sz="2000" i="1">
                <a:cs typeface="Arial" pitchFamily="34" charset="0"/>
              </a:rPr>
              <a:t>reference </a:t>
            </a:r>
            <a:r>
              <a:rPr lang="en-US" altLang="en-US" sz="2000">
                <a:cs typeface="Arial" pitchFamily="34" charset="0"/>
              </a:rPr>
              <a:t>to the array contents.  The </a:t>
            </a:r>
            <a:r>
              <a:rPr lang="en-US" altLang="en-US" sz="2000" i="1">
                <a:cs typeface="Arial" pitchFamily="34" charset="0"/>
              </a:rPr>
              <a:t>reference</a:t>
            </a:r>
            <a:r>
              <a:rPr lang="en-US" altLang="en-US" sz="2000">
                <a:cs typeface="Arial" pitchFamily="34" charset="0"/>
              </a:rPr>
              <a:t> is the location of the array contents (in memory). </a:t>
            </a:r>
          </a:p>
        </p:txBody>
      </p:sp>
      <p:sp>
        <p:nvSpPr>
          <p:cNvPr id="11" name="Rectangle 10"/>
          <p:cNvSpPr/>
          <p:nvPr/>
        </p:nvSpPr>
        <p:spPr>
          <a:xfrm>
            <a:off x="3429000" y="4191000"/>
            <a:ext cx="32766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5607" name="TextBox 12"/>
          <p:cNvSpPr txBox="1">
            <a:spLocks noChangeArrowheads="1"/>
          </p:cNvSpPr>
          <p:nvPr/>
        </p:nvSpPr>
        <p:spPr bwMode="auto">
          <a:xfrm>
            <a:off x="3657600" y="3200400"/>
            <a:ext cx="1766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Array variable</a:t>
            </a:r>
          </a:p>
        </p:txBody>
      </p:sp>
      <p:sp>
        <p:nvSpPr>
          <p:cNvPr id="25608" name="TextBox 13"/>
          <p:cNvSpPr txBox="1">
            <a:spLocks noChangeArrowheads="1"/>
          </p:cNvSpPr>
          <p:nvPr/>
        </p:nvSpPr>
        <p:spPr bwMode="auto">
          <a:xfrm>
            <a:off x="6629400" y="3276600"/>
            <a:ext cx="1835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Array contents</a:t>
            </a:r>
          </a:p>
        </p:txBody>
      </p:sp>
      <p:sp>
        <p:nvSpPr>
          <p:cNvPr id="25609" name="TextBox 14"/>
          <p:cNvSpPr txBox="1">
            <a:spLocks noChangeArrowheads="1"/>
          </p:cNvSpPr>
          <p:nvPr/>
        </p:nvSpPr>
        <p:spPr bwMode="auto">
          <a:xfrm>
            <a:off x="4953000" y="4114800"/>
            <a:ext cx="1368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Reference</a:t>
            </a:r>
          </a:p>
        </p:txBody>
      </p:sp>
      <p:sp>
        <p:nvSpPr>
          <p:cNvPr id="25610" name="TextBox 14"/>
          <p:cNvSpPr txBox="1">
            <a:spLocks noChangeArrowheads="1"/>
          </p:cNvSpPr>
          <p:nvPr/>
        </p:nvSpPr>
        <p:spPr bwMode="auto">
          <a:xfrm>
            <a:off x="6934200" y="6172200"/>
            <a:ext cx="950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Values</a:t>
            </a:r>
          </a:p>
        </p:txBody>
      </p:sp>
      <p:sp>
        <p:nvSpPr>
          <p:cNvPr id="2" name="Slide Number Placeholder 1"/>
          <p:cNvSpPr>
            <a:spLocks noGrp="1"/>
          </p:cNvSpPr>
          <p:nvPr>
            <p:ph type="sldNum" sz="quarter" idx="12"/>
          </p:nvPr>
        </p:nvSpPr>
        <p:spPr/>
        <p:txBody>
          <a:bodyPr/>
          <a:lstStyle/>
          <a:p>
            <a:fld id="{00253EBD-61C8-4926-BD43-12B04BC612EA}" type="slidenum">
              <a:rPr lang="en-US" smtClean="0"/>
              <a:t>15</a:t>
            </a:fld>
            <a:endParaRPr lang="en-US"/>
          </a:p>
        </p:txBody>
      </p:sp>
    </p:spTree>
    <p:extLst>
      <p:ext uri="{BB962C8B-B14F-4D97-AF65-F5344CB8AC3E}">
        <p14:creationId xmlns:p14="http://schemas.microsoft.com/office/powerpoint/2010/main" val="2155378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tLang="en-US" smtClean="0">
                <a:ea typeface="ＭＳ Ｐゴシック" pitchFamily="34" charset="-128"/>
              </a:rPr>
              <a:t>Array Aliases</a:t>
            </a:r>
          </a:p>
        </p:txBody>
      </p:sp>
      <p:sp>
        <p:nvSpPr>
          <p:cNvPr id="26626" name="Content Placeholder 6"/>
          <p:cNvSpPr>
            <a:spLocks noGrp="1"/>
          </p:cNvSpPr>
          <p:nvPr>
            <p:ph idx="1"/>
          </p:nvPr>
        </p:nvSpPr>
        <p:spPr>
          <a:xfrm>
            <a:off x="228600" y="1066800"/>
            <a:ext cx="8458200" cy="5105400"/>
          </a:xfrm>
        </p:spPr>
        <p:txBody>
          <a:bodyPr/>
          <a:lstStyle/>
          <a:p>
            <a:pPr>
              <a:spcBef>
                <a:spcPts val="200"/>
              </a:spcBef>
            </a:pPr>
            <a:r>
              <a:rPr lang="en-US" altLang="en-US" sz="2800" smtClean="0">
                <a:ea typeface="ＭＳ Ｐゴシック" pitchFamily="34" charset="-128"/>
              </a:rPr>
              <a:t>You can make one array reference refer to the same contents of another array reference:</a:t>
            </a:r>
          </a:p>
        </p:txBody>
      </p:sp>
      <p:sp>
        <p:nvSpPr>
          <p:cNvPr id="10" name="Content Placeholder 2"/>
          <p:cNvSpPr txBox="1">
            <a:spLocks/>
          </p:cNvSpPr>
          <p:nvPr/>
        </p:nvSpPr>
        <p:spPr bwMode="auto">
          <a:xfrm>
            <a:off x="457200" y="2133600"/>
            <a:ext cx="7848600" cy="1066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fr-FR" sz="2000" dirty="0">
                <a:latin typeface="Consolas" pitchFamily="49" charset="0"/>
                <a:cs typeface="Consolas" pitchFamily="49" charset="0"/>
              </a:rPr>
              <a:t>int[] scores = { 10, 9, 7, 4, 5 };</a:t>
            </a:r>
          </a:p>
          <a:p>
            <a:pPr marL="342900" indent="-342900" eaLnBrk="0" hangingPunct="0">
              <a:buClr>
                <a:srgbClr val="835E01"/>
              </a:buClr>
              <a:buSzPct val="60000"/>
              <a:buFont typeface="Wingdings" pitchFamily="2" charset="2"/>
              <a:buNone/>
              <a:defRPr/>
            </a:pPr>
            <a:r>
              <a:rPr lang="fr-FR" sz="2000" dirty="0">
                <a:latin typeface="Consolas" pitchFamily="49" charset="0"/>
                <a:cs typeface="Consolas" pitchFamily="49" charset="0"/>
              </a:rPr>
              <a:t>Int[] values = scores;  // Copying the array reference</a:t>
            </a:r>
          </a:p>
          <a:p>
            <a:pPr marL="342900" indent="-342900" eaLnBrk="0" hangingPunct="0">
              <a:buClr>
                <a:srgbClr val="835E01"/>
              </a:buClr>
              <a:buSzPct val="60000"/>
              <a:buFont typeface="Wingdings" pitchFamily="2" charset="2"/>
              <a:buNone/>
              <a:defRPr/>
            </a:pPr>
            <a:endParaRPr lang="en-US" sz="2000" b="1" kern="0" dirty="0">
              <a:latin typeface="Consolas" pitchFamily="49" charset="0"/>
              <a:cs typeface="Consolas" pitchFamily="49" charset="0"/>
            </a:endParaRPr>
          </a:p>
        </p:txBody>
      </p:sp>
      <p:pic>
        <p:nvPicPr>
          <p:cNvPr id="2662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429000"/>
            <a:ext cx="49434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6"/>
          <p:cNvSpPr txBox="1">
            <a:spLocks noChangeArrowheads="1"/>
          </p:cNvSpPr>
          <p:nvPr/>
        </p:nvSpPr>
        <p:spPr bwMode="auto">
          <a:xfrm>
            <a:off x="304800" y="5181600"/>
            <a:ext cx="48768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An array variable specifies the location of an array. Copying the reference yields a second reference to the same array.</a:t>
            </a:r>
          </a:p>
        </p:txBody>
      </p:sp>
      <p:sp>
        <p:nvSpPr>
          <p:cNvPr id="26630" name="TextBox 13"/>
          <p:cNvSpPr txBox="1">
            <a:spLocks noChangeArrowheads="1"/>
          </p:cNvSpPr>
          <p:nvPr/>
        </p:nvSpPr>
        <p:spPr bwMode="auto">
          <a:xfrm>
            <a:off x="6629400" y="3352800"/>
            <a:ext cx="1835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Array contents</a:t>
            </a:r>
          </a:p>
        </p:txBody>
      </p:sp>
      <p:sp>
        <p:nvSpPr>
          <p:cNvPr id="26631" name="TextBox 14"/>
          <p:cNvSpPr txBox="1">
            <a:spLocks noChangeArrowheads="1"/>
          </p:cNvSpPr>
          <p:nvPr/>
        </p:nvSpPr>
        <p:spPr bwMode="auto">
          <a:xfrm>
            <a:off x="4876800" y="4724400"/>
            <a:ext cx="1495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References</a:t>
            </a:r>
          </a:p>
        </p:txBody>
      </p:sp>
      <p:sp>
        <p:nvSpPr>
          <p:cNvPr id="2" name="Slide Number Placeholder 1"/>
          <p:cNvSpPr>
            <a:spLocks noGrp="1"/>
          </p:cNvSpPr>
          <p:nvPr>
            <p:ph type="sldNum" sz="quarter" idx="12"/>
          </p:nvPr>
        </p:nvSpPr>
        <p:spPr/>
        <p:txBody>
          <a:bodyPr/>
          <a:lstStyle/>
          <a:p>
            <a:fld id="{00253EBD-61C8-4926-BD43-12B04BC612EA}" type="slidenum">
              <a:rPr lang="en-US" smtClean="0"/>
              <a:t>16</a:t>
            </a:fld>
            <a:endParaRPr lang="en-US"/>
          </a:p>
        </p:txBody>
      </p:sp>
    </p:spTree>
    <p:extLst>
      <p:ext uri="{BB962C8B-B14F-4D97-AF65-F5344CB8AC3E}">
        <p14:creationId xmlns:p14="http://schemas.microsoft.com/office/powerpoint/2010/main" val="2215305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8"/>
          <p:cNvSpPr>
            <a:spLocks noGrp="1"/>
          </p:cNvSpPr>
          <p:nvPr>
            <p:ph type="title"/>
          </p:nvPr>
        </p:nvSpPr>
        <p:spPr/>
        <p:txBody>
          <a:bodyPr/>
          <a:lstStyle/>
          <a:p>
            <a:r>
              <a:rPr lang="en-US" altLang="en-US" smtClean="0">
                <a:ea typeface="ＭＳ Ｐゴシック" pitchFamily="34" charset="-128"/>
              </a:rPr>
              <a:t>Partially-Filled Arrays</a:t>
            </a:r>
          </a:p>
        </p:txBody>
      </p:sp>
      <p:sp>
        <p:nvSpPr>
          <p:cNvPr id="27650" name="Content Placeholder 9"/>
          <p:cNvSpPr>
            <a:spLocks noGrp="1"/>
          </p:cNvSpPr>
          <p:nvPr>
            <p:ph idx="1"/>
          </p:nvPr>
        </p:nvSpPr>
        <p:spPr>
          <a:xfrm>
            <a:off x="304800" y="990600"/>
            <a:ext cx="8610600" cy="5105400"/>
          </a:xfrm>
        </p:spPr>
        <p:txBody>
          <a:bodyPr/>
          <a:lstStyle/>
          <a:p>
            <a:r>
              <a:rPr lang="en-US" altLang="en-US" sz="2800" smtClean="0">
                <a:ea typeface="ＭＳ Ｐゴシック" pitchFamily="34" charset="-128"/>
              </a:rPr>
              <a:t>An array cannot change size at run time</a:t>
            </a:r>
          </a:p>
          <a:p>
            <a:pPr lvl="1">
              <a:spcBef>
                <a:spcPts val="200"/>
              </a:spcBef>
            </a:pPr>
            <a:r>
              <a:rPr lang="en-US" altLang="en-US" sz="2400" smtClean="0">
                <a:ea typeface="ＭＳ Ｐゴシック" pitchFamily="34" charset="-128"/>
              </a:rPr>
              <a:t>The programmer may need to guess at the maximum number of elements required</a:t>
            </a:r>
          </a:p>
          <a:p>
            <a:pPr lvl="1">
              <a:spcBef>
                <a:spcPts val="200"/>
              </a:spcBef>
            </a:pPr>
            <a:r>
              <a:rPr lang="en-US" altLang="en-US" sz="2400" smtClean="0">
                <a:ea typeface="ＭＳ Ｐゴシック" pitchFamily="34" charset="-128"/>
              </a:rPr>
              <a:t>It is a good idea to use a constant for the size chosen</a:t>
            </a:r>
          </a:p>
          <a:p>
            <a:pPr lvl="1">
              <a:spcBef>
                <a:spcPts val="200"/>
              </a:spcBef>
            </a:pPr>
            <a:r>
              <a:rPr lang="en-US" altLang="en-US" sz="2400" smtClean="0">
                <a:ea typeface="ＭＳ Ｐゴシック" pitchFamily="34" charset="-128"/>
              </a:rPr>
              <a:t>Use a variable to track how many elements are filled		</a:t>
            </a:r>
          </a:p>
          <a:p>
            <a:endParaRPr lang="en-US" altLang="en-US" sz="2800" smtClean="0">
              <a:ea typeface="ＭＳ Ｐゴシック" pitchFamily="34" charset="-128"/>
            </a:endParaRPr>
          </a:p>
          <a:p>
            <a:endParaRPr lang="en-US" altLang="en-US" sz="2800" smtClean="0">
              <a:ea typeface="ＭＳ Ｐゴシック" pitchFamily="34" charset="-128"/>
            </a:endParaRPr>
          </a:p>
          <a:p>
            <a:endParaRPr lang="en-US" altLang="en-US" sz="2800" smtClean="0">
              <a:ea typeface="ＭＳ Ｐゴシック" pitchFamily="34" charset="-128"/>
            </a:endParaRPr>
          </a:p>
        </p:txBody>
      </p:sp>
      <p:sp>
        <p:nvSpPr>
          <p:cNvPr id="10" name="Content Placeholder 2"/>
          <p:cNvSpPr txBox="1">
            <a:spLocks/>
          </p:cNvSpPr>
          <p:nvPr/>
        </p:nvSpPr>
        <p:spPr bwMode="auto">
          <a:xfrm>
            <a:off x="228600" y="3048000"/>
            <a:ext cx="5486400" cy="3276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final int </a:t>
            </a:r>
            <a:r>
              <a:rPr lang="en-US" kern="0" dirty="0">
                <a:solidFill>
                  <a:srgbClr val="0033CC"/>
                </a:solidFill>
                <a:latin typeface="Consolas" pitchFamily="49" charset="0"/>
              </a:rPr>
              <a:t>LENGTH</a:t>
            </a:r>
            <a:r>
              <a:rPr lang="en-US" kern="0" dirty="0">
                <a:latin typeface="Consolas" pitchFamily="49" charset="0"/>
              </a:rPr>
              <a:t> = 100;</a:t>
            </a:r>
          </a:p>
          <a:p>
            <a:pPr marL="342900" indent="-342900" eaLnBrk="0" hangingPunct="0">
              <a:buClr>
                <a:srgbClr val="835E01"/>
              </a:buClr>
              <a:buSzPct val="60000"/>
              <a:buFont typeface="Wingdings" pitchFamily="2" charset="2"/>
              <a:buNone/>
              <a:defRPr/>
            </a:pPr>
            <a:r>
              <a:rPr lang="en-US" kern="0" dirty="0">
                <a:latin typeface="Consolas" pitchFamily="49" charset="0"/>
              </a:rPr>
              <a:t>double[] values = new double[</a:t>
            </a:r>
            <a:r>
              <a:rPr lang="en-US" kern="0" dirty="0">
                <a:solidFill>
                  <a:srgbClr val="0033CC"/>
                </a:solidFill>
                <a:latin typeface="Consolas" pitchFamily="49" charset="0"/>
              </a:rPr>
              <a:t>LENGTH</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int </a:t>
            </a:r>
            <a:r>
              <a:rPr lang="en-US" kern="0" dirty="0">
                <a:solidFill>
                  <a:srgbClr val="00B050"/>
                </a:solidFill>
                <a:latin typeface="Consolas" pitchFamily="49" charset="0"/>
              </a:rPr>
              <a:t>currentSize</a:t>
            </a:r>
            <a:r>
              <a:rPr lang="en-US" kern="0" dirty="0">
                <a:latin typeface="Consolas" pitchFamily="49" charset="0"/>
              </a:rPr>
              <a:t> = 0;</a:t>
            </a:r>
          </a:p>
          <a:p>
            <a:pPr marL="342900" indent="-342900" eaLnBrk="0" hangingPunct="0">
              <a:buClr>
                <a:srgbClr val="835E01"/>
              </a:buClr>
              <a:buSzPct val="60000"/>
              <a:buFont typeface="Wingdings" pitchFamily="2" charset="2"/>
              <a:buNone/>
              <a:defRPr/>
            </a:pPr>
            <a:r>
              <a:rPr lang="en-US" kern="0" dirty="0">
                <a:latin typeface="Consolas" pitchFamily="49" charset="0"/>
              </a:rPr>
              <a:t>Scanner in = new Scanner(System.in);</a:t>
            </a:r>
          </a:p>
          <a:p>
            <a:pPr marL="342900" indent="-342900" eaLnBrk="0" hangingPunct="0">
              <a:buClr>
                <a:srgbClr val="835E01"/>
              </a:buClr>
              <a:buSzPct val="60000"/>
              <a:buFont typeface="Wingdings" pitchFamily="2" charset="2"/>
              <a:buNone/>
              <a:defRPr/>
            </a:pPr>
            <a:r>
              <a:rPr lang="en-US" kern="0" dirty="0">
                <a:latin typeface="Consolas" pitchFamily="49" charset="0"/>
              </a:rPr>
              <a:t>while (in.hasNextDouble())</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if (</a:t>
            </a:r>
            <a:r>
              <a:rPr lang="en-US" kern="0" dirty="0">
                <a:solidFill>
                  <a:srgbClr val="00B050"/>
                </a:solidFill>
                <a:latin typeface="Consolas" pitchFamily="49" charset="0"/>
              </a:rPr>
              <a:t>currentSize</a:t>
            </a:r>
            <a:r>
              <a:rPr lang="en-US" kern="0" dirty="0">
                <a:latin typeface="Consolas" pitchFamily="49" charset="0"/>
              </a:rPr>
              <a:t> &lt; </a:t>
            </a:r>
            <a:r>
              <a:rPr lang="en-US" kern="0" dirty="0" err="1">
                <a:latin typeface="Consolas" pitchFamily="49" charset="0"/>
              </a:rPr>
              <a:t>values.length</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values[</a:t>
            </a:r>
            <a:r>
              <a:rPr lang="en-US" kern="0" dirty="0" err="1">
                <a:solidFill>
                  <a:srgbClr val="00B050"/>
                </a:solidFill>
                <a:latin typeface="Consolas" pitchFamily="49" charset="0"/>
              </a:rPr>
              <a:t>currentSize</a:t>
            </a:r>
            <a:r>
              <a:rPr lang="en-US" kern="0" dirty="0">
                <a:latin typeface="Consolas" pitchFamily="49" charset="0"/>
              </a:rPr>
              <a:t>] = in.nextDouble();</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B050"/>
                </a:solidFill>
                <a:latin typeface="Consolas" pitchFamily="49" charset="0"/>
              </a:rPr>
              <a:t>currentSize</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sz="2000" kern="0" dirty="0">
              <a:latin typeface="Consolas" pitchFamily="49" charset="0"/>
            </a:endParaRPr>
          </a:p>
        </p:txBody>
      </p:sp>
      <p:sp>
        <p:nvSpPr>
          <p:cNvPr id="27652" name="TextBox 6"/>
          <p:cNvSpPr txBox="1">
            <a:spLocks noChangeArrowheads="1"/>
          </p:cNvSpPr>
          <p:nvPr/>
        </p:nvSpPr>
        <p:spPr bwMode="auto">
          <a:xfrm>
            <a:off x="5029200" y="4191000"/>
            <a:ext cx="38100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Maintain the number of elements filled using a variable (</a:t>
            </a:r>
            <a:r>
              <a:rPr lang="en-US" altLang="en-US" sz="2000">
                <a:solidFill>
                  <a:srgbClr val="00B050"/>
                </a:solidFill>
                <a:latin typeface="Consolas" pitchFamily="49" charset="0"/>
                <a:cs typeface="Consolas" pitchFamily="49" charset="0"/>
              </a:rPr>
              <a:t>currentSize</a:t>
            </a:r>
            <a:r>
              <a:rPr lang="en-US" altLang="en-US" sz="2000">
                <a:cs typeface="Arial" pitchFamily="34" charset="0"/>
              </a:rPr>
              <a:t> in this example)</a:t>
            </a:r>
          </a:p>
        </p:txBody>
      </p:sp>
      <p:sp>
        <p:nvSpPr>
          <p:cNvPr id="2" name="Slide Number Placeholder 1"/>
          <p:cNvSpPr>
            <a:spLocks noGrp="1"/>
          </p:cNvSpPr>
          <p:nvPr>
            <p:ph type="sldNum" sz="quarter" idx="12"/>
          </p:nvPr>
        </p:nvSpPr>
        <p:spPr/>
        <p:txBody>
          <a:bodyPr/>
          <a:lstStyle/>
          <a:p>
            <a:fld id="{00253EBD-61C8-4926-BD43-12B04BC612EA}" type="slidenum">
              <a:rPr lang="en-US" smtClean="0"/>
              <a:t>17</a:t>
            </a:fld>
            <a:endParaRPr lang="en-US"/>
          </a:p>
        </p:txBody>
      </p:sp>
    </p:spTree>
    <p:extLst>
      <p:ext uri="{BB962C8B-B14F-4D97-AF65-F5344CB8AC3E}">
        <p14:creationId xmlns:p14="http://schemas.microsoft.com/office/powerpoint/2010/main" val="118800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95600"/>
            <a:ext cx="693896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8674" name="Title 1"/>
          <p:cNvSpPr>
            <a:spLocks noGrp="1"/>
          </p:cNvSpPr>
          <p:nvPr>
            <p:ph type="title"/>
          </p:nvPr>
        </p:nvSpPr>
        <p:spPr/>
        <p:txBody>
          <a:bodyPr/>
          <a:lstStyle/>
          <a:p>
            <a:r>
              <a:rPr lang="en-US" altLang="ja-JP" sz="3600" i="1" smtClean="0">
                <a:ea typeface="ＭＳ Ｐゴシック" pitchFamily="34" charset="-128"/>
              </a:rPr>
              <a:t>Walking</a:t>
            </a:r>
            <a:r>
              <a:rPr lang="en-US" altLang="ja-JP" sz="3600" smtClean="0">
                <a:ea typeface="ＭＳ Ｐゴシック" pitchFamily="34" charset="-128"/>
              </a:rPr>
              <a:t> a Partially Filled Array</a:t>
            </a:r>
            <a:endParaRPr lang="en-US" altLang="en-US" sz="3600" smtClean="0">
              <a:ea typeface="ＭＳ Ｐゴシック" pitchFamily="34" charset="-128"/>
            </a:endParaRPr>
          </a:p>
        </p:txBody>
      </p:sp>
      <p:sp>
        <p:nvSpPr>
          <p:cNvPr id="8" name="Content Placeholder 2"/>
          <p:cNvSpPr txBox="1">
            <a:spLocks/>
          </p:cNvSpPr>
          <p:nvPr/>
        </p:nvSpPr>
        <p:spPr bwMode="auto">
          <a:xfrm>
            <a:off x="2971800" y="1524000"/>
            <a:ext cx="5791200" cy="1371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fr-FR" sz="2000" dirty="0">
                <a:latin typeface="Consolas" pitchFamily="49" charset="0"/>
                <a:cs typeface="Consolas" pitchFamily="49" charset="0"/>
              </a:rPr>
              <a:t>for (int i = 0; i &lt; </a:t>
            </a:r>
            <a:r>
              <a:rPr lang="fr-FR" sz="2000" dirty="0">
                <a:solidFill>
                  <a:srgbClr val="00B050"/>
                </a:solidFill>
                <a:latin typeface="Consolas" pitchFamily="49" charset="0"/>
                <a:cs typeface="Consolas" pitchFamily="49" charset="0"/>
              </a:rPr>
              <a:t>currentSize</a:t>
            </a:r>
            <a:r>
              <a:rPr lang="fr-FR" sz="2000" dirty="0">
                <a:latin typeface="Consolas" pitchFamily="49" charset="0"/>
                <a:cs typeface="Consolas" pitchFamily="49" charset="0"/>
              </a:rPr>
              <a:t>; i++)</a:t>
            </a:r>
          </a:p>
          <a:p>
            <a:pPr marL="342900" indent="-342900" eaLnBrk="0" hangingPunct="0">
              <a:buClr>
                <a:srgbClr val="835E01"/>
              </a:buClr>
              <a:buSzPct val="60000"/>
              <a:buFont typeface="Wingdings" pitchFamily="2" charset="2"/>
              <a:buNone/>
              <a:defRPr/>
            </a:pPr>
            <a:r>
              <a:rPr lang="fr-FR" sz="2000" dirty="0">
                <a:latin typeface="Consolas" pitchFamily="49" charset="0"/>
                <a:cs typeface="Consolas" pitchFamily="49" charset="0"/>
              </a:rPr>
              <a:t>{</a:t>
            </a:r>
          </a:p>
          <a:p>
            <a:pPr marL="342900" indent="-342900" eaLnBrk="0" hangingPunct="0">
              <a:buClr>
                <a:srgbClr val="835E01"/>
              </a:buClr>
              <a:buSzPct val="60000"/>
              <a:buFont typeface="Wingdings" pitchFamily="2" charset="2"/>
              <a:buNone/>
              <a:defRPr/>
            </a:pPr>
            <a:r>
              <a:rPr lang="fr-FR" sz="2000" dirty="0">
                <a:latin typeface="Consolas" pitchFamily="49" charset="0"/>
                <a:cs typeface="Consolas" pitchFamily="49" charset="0"/>
              </a:rPr>
              <a:t>  </a:t>
            </a:r>
            <a:r>
              <a:rPr lang="fr-FR" sz="2000" dirty="0" err="1">
                <a:latin typeface="Consolas" pitchFamily="49" charset="0"/>
                <a:cs typeface="Consolas" pitchFamily="49" charset="0"/>
              </a:rPr>
              <a:t>System.out.println</a:t>
            </a:r>
            <a:r>
              <a:rPr lang="fr-FR" sz="2000" dirty="0">
                <a:latin typeface="Consolas" pitchFamily="49" charset="0"/>
                <a:cs typeface="Consolas" pitchFamily="49" charset="0"/>
              </a:rPr>
              <a:t>(values[i]);</a:t>
            </a:r>
          </a:p>
          <a:p>
            <a:pPr marL="342900" indent="-342900" eaLnBrk="0" hangingPunct="0">
              <a:buClr>
                <a:srgbClr val="835E01"/>
              </a:buClr>
              <a:buSzPct val="60000"/>
              <a:buFont typeface="Wingdings" pitchFamily="2" charset="2"/>
              <a:buNone/>
              <a:defRPr/>
            </a:pPr>
            <a:r>
              <a:rPr lang="fr-FR" sz="2000" dirty="0">
                <a:latin typeface="Consolas" pitchFamily="49" charset="0"/>
                <a:cs typeface="Consolas" pitchFamily="49" charset="0"/>
              </a:rPr>
              <a:t>}</a:t>
            </a:r>
            <a:endParaRPr lang="en-US" sz="2000" b="1" kern="0" dirty="0">
              <a:latin typeface="Consolas" pitchFamily="49" charset="0"/>
              <a:cs typeface="Consolas" pitchFamily="49" charset="0"/>
            </a:endParaRPr>
          </a:p>
        </p:txBody>
      </p:sp>
      <p:sp>
        <p:nvSpPr>
          <p:cNvPr id="28676" name="TextBox 8"/>
          <p:cNvSpPr txBox="1">
            <a:spLocks noChangeArrowheads="1"/>
          </p:cNvSpPr>
          <p:nvPr/>
        </p:nvSpPr>
        <p:spPr bwMode="auto">
          <a:xfrm>
            <a:off x="5029200" y="2743200"/>
            <a:ext cx="3581400" cy="708025"/>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A </a:t>
            </a:r>
            <a:r>
              <a:rPr lang="en-US" altLang="en-US" sz="2000">
                <a:latin typeface="Consolas" pitchFamily="49" charset="0"/>
                <a:cs typeface="Consolas" pitchFamily="49" charset="0"/>
              </a:rPr>
              <a:t>for</a:t>
            </a:r>
            <a:r>
              <a:rPr lang="en-US" altLang="en-US" sz="2000">
                <a:cs typeface="Arial" pitchFamily="34" charset="0"/>
              </a:rPr>
              <a:t> loop is a natural choice to walk through an array</a:t>
            </a:r>
          </a:p>
        </p:txBody>
      </p:sp>
      <p:sp>
        <p:nvSpPr>
          <p:cNvPr id="28677" name="Content Placeholder 9"/>
          <p:cNvSpPr>
            <a:spLocks noGrp="1"/>
          </p:cNvSpPr>
          <p:nvPr>
            <p:ph idx="1"/>
          </p:nvPr>
        </p:nvSpPr>
        <p:spPr>
          <a:xfrm>
            <a:off x="304800" y="990600"/>
            <a:ext cx="8610600" cy="547688"/>
          </a:xfrm>
        </p:spPr>
        <p:txBody>
          <a:bodyPr/>
          <a:lstStyle/>
          <a:p>
            <a:r>
              <a:rPr lang="en-US" altLang="en-US" sz="2400" smtClean="0">
                <a:ea typeface="ＭＳ Ｐゴシック" pitchFamily="34" charset="-128"/>
              </a:rPr>
              <a:t>Use </a:t>
            </a:r>
            <a:r>
              <a:rPr lang="en-US" altLang="en-US" sz="2400" smtClean="0">
                <a:solidFill>
                  <a:srgbClr val="00B050"/>
                </a:solidFill>
                <a:latin typeface="Consolas" pitchFamily="49" charset="0"/>
                <a:ea typeface="ＭＳ Ｐゴシック" pitchFamily="34" charset="-128"/>
                <a:cs typeface="Consolas" pitchFamily="49" charset="0"/>
              </a:rPr>
              <a:t>currentSize</a:t>
            </a:r>
            <a:r>
              <a:rPr lang="en-US" altLang="en-US" sz="2400" smtClean="0">
                <a:ea typeface="ＭＳ Ｐゴシック" pitchFamily="34" charset="-128"/>
              </a:rPr>
              <a:t>, not </a:t>
            </a:r>
            <a:r>
              <a:rPr lang="en-US" altLang="en-US" sz="2400" smtClean="0">
                <a:latin typeface="Consolas" pitchFamily="49" charset="0"/>
                <a:ea typeface="ＭＳ Ｐゴシック" pitchFamily="34" charset="-128"/>
                <a:cs typeface="Consolas" pitchFamily="49" charset="0"/>
              </a:rPr>
              <a:t>values.length</a:t>
            </a:r>
            <a:r>
              <a:rPr lang="en-US" altLang="en-US" sz="2000" smtClean="0">
                <a:ea typeface="ＭＳ Ｐゴシック" pitchFamily="34" charset="-128"/>
              </a:rPr>
              <a:t> </a:t>
            </a:r>
            <a:r>
              <a:rPr lang="en-US" altLang="en-US" sz="2400" smtClean="0">
                <a:ea typeface="ＭＳ Ｐゴシック" pitchFamily="34" charset="-128"/>
              </a:rPr>
              <a:t>for the last element</a:t>
            </a:r>
            <a:endParaRPr lang="en-US" altLang="en-US" sz="2800" smtClean="0">
              <a:ea typeface="ＭＳ Ｐゴシック" pitchFamily="34" charset="-128"/>
            </a:endParaRPr>
          </a:p>
          <a:p>
            <a:endParaRPr lang="en-US" altLang="en-US" sz="2800" smtClean="0">
              <a:ea typeface="ＭＳ Ｐゴシック" pitchFamily="34" charset="-128"/>
            </a:endParaRPr>
          </a:p>
        </p:txBody>
      </p:sp>
      <p:sp>
        <p:nvSpPr>
          <p:cNvPr id="2" name="Slide Number Placeholder 1"/>
          <p:cNvSpPr>
            <a:spLocks noGrp="1"/>
          </p:cNvSpPr>
          <p:nvPr>
            <p:ph type="sldNum" sz="quarter" idx="12"/>
          </p:nvPr>
        </p:nvSpPr>
        <p:spPr/>
        <p:txBody>
          <a:bodyPr/>
          <a:lstStyle/>
          <a:p>
            <a:fld id="{00253EBD-61C8-4926-BD43-12B04BC612EA}" type="slidenum">
              <a:rPr lang="en-US" smtClean="0"/>
              <a:t>18</a:t>
            </a:fld>
            <a:endParaRPr lang="en-US"/>
          </a:p>
        </p:txBody>
      </p:sp>
    </p:spTree>
    <p:extLst>
      <p:ext uri="{BB962C8B-B14F-4D97-AF65-F5344CB8AC3E}">
        <p14:creationId xmlns:p14="http://schemas.microsoft.com/office/powerpoint/2010/main" val="2365457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smtClean="0">
                <a:ea typeface="ＭＳ Ｐゴシック" pitchFamily="34" charset="-128"/>
              </a:rPr>
              <a:t>Common Error 6.1 </a:t>
            </a:r>
          </a:p>
        </p:txBody>
      </p:sp>
      <p:sp>
        <p:nvSpPr>
          <p:cNvPr id="29698" name="Content Placeholder 7"/>
          <p:cNvSpPr>
            <a:spLocks noGrp="1"/>
          </p:cNvSpPr>
          <p:nvPr>
            <p:ph idx="1"/>
          </p:nvPr>
        </p:nvSpPr>
        <p:spPr>
          <a:xfrm>
            <a:off x="228600" y="1066800"/>
            <a:ext cx="8534400" cy="3276600"/>
          </a:xfrm>
        </p:spPr>
        <p:txBody>
          <a:bodyPr/>
          <a:lstStyle/>
          <a:p>
            <a:r>
              <a:rPr lang="en-US" altLang="en-US" sz="2800" smtClean="0">
                <a:ea typeface="ＭＳ Ｐゴシック" pitchFamily="34" charset="-128"/>
              </a:rPr>
              <a:t>Array Bounds Errors</a:t>
            </a:r>
            <a:endParaRPr lang="en-US" altLang="en-US" sz="2400" smtClean="0">
              <a:ea typeface="ＭＳ Ｐゴシック" pitchFamily="34" charset="-128"/>
            </a:endParaRPr>
          </a:p>
          <a:p>
            <a:pPr lvl="1"/>
            <a:r>
              <a:rPr lang="en-US" altLang="en-US" sz="2400" smtClean="0">
                <a:ea typeface="ＭＳ Ｐゴシック" pitchFamily="34" charset="-128"/>
              </a:rPr>
              <a:t>Accessing a nonexistent element is very common error</a:t>
            </a:r>
          </a:p>
          <a:p>
            <a:pPr lvl="1"/>
            <a:r>
              <a:rPr lang="en-US" altLang="en-US" sz="2400" smtClean="0">
                <a:ea typeface="ＭＳ Ｐゴシック" pitchFamily="34" charset="-128"/>
              </a:rPr>
              <a:t>Array indexing starts at 0</a:t>
            </a:r>
          </a:p>
          <a:p>
            <a:pPr lvl="1"/>
            <a:r>
              <a:rPr lang="en-US" altLang="en-US" sz="2400" smtClean="0">
                <a:ea typeface="ＭＳ Ｐゴシック" pitchFamily="34" charset="-128"/>
              </a:rPr>
              <a:t>Your program will stop at run time</a:t>
            </a:r>
          </a:p>
        </p:txBody>
      </p:sp>
      <p:pic>
        <p:nvPicPr>
          <p:cNvPr id="29699" name="Picture 8"/>
          <p:cNvPicPr>
            <a:picLocks noChangeAspect="1" noChangeArrowheads="1"/>
          </p:cNvPicPr>
          <p:nvPr/>
        </p:nvPicPr>
        <p:blipFill>
          <a:blip r:embed="rId2">
            <a:extLst>
              <a:ext uri="{28A0092B-C50C-407E-A947-70E740481C1C}">
                <a14:useLocalDpi xmlns:a14="http://schemas.microsoft.com/office/drawing/2010/main" val="0"/>
              </a:ext>
            </a:extLst>
          </a:blip>
          <a:srcRect l="60455" t="4349" r="3273" b="4349"/>
          <a:stretch>
            <a:fillRect/>
          </a:stretch>
        </p:blipFill>
        <p:spPr bwMode="auto">
          <a:xfrm>
            <a:off x="7315200" y="2057400"/>
            <a:ext cx="1447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381000" y="2971800"/>
            <a:ext cx="5410200" cy="2514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class OutOfBounds</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double values[];</a:t>
            </a:r>
          </a:p>
          <a:p>
            <a:pPr marL="342900" indent="-342900" eaLnBrk="0" hangingPunct="0">
              <a:buClr>
                <a:srgbClr val="835E01"/>
              </a:buClr>
              <a:buSzPct val="60000"/>
              <a:buFont typeface="Wingdings" pitchFamily="2" charset="2"/>
              <a:buNone/>
              <a:defRPr/>
            </a:pPr>
            <a:r>
              <a:rPr lang="en-US" kern="0" dirty="0">
                <a:latin typeface="Consolas" pitchFamily="49" charset="0"/>
              </a:rPr>
              <a:t>    values = new double[10];</a:t>
            </a:r>
          </a:p>
          <a:p>
            <a:pPr marL="342900" indent="-342900" eaLnBrk="0" hangingPunct="0">
              <a:buClr>
                <a:srgbClr val="835E01"/>
              </a:buClr>
              <a:buSzPct val="60000"/>
              <a:buFont typeface="Wingdings" pitchFamily="2" charset="2"/>
              <a:buNone/>
              <a:defRPr/>
            </a:pPr>
            <a:r>
              <a:rPr lang="en-US" kern="0" dirty="0">
                <a:latin typeface="Consolas" pitchFamily="49" charset="0"/>
              </a:rPr>
              <a:t>    values[10] = 100;</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b="1" kern="0" dirty="0">
              <a:latin typeface="Consolas" pitchFamily="49" charset="0"/>
            </a:endParaRPr>
          </a:p>
        </p:txBody>
      </p:sp>
      <p:sp>
        <p:nvSpPr>
          <p:cNvPr id="29701" name="TextBox 8"/>
          <p:cNvSpPr txBox="1">
            <a:spLocks noChangeArrowheads="1"/>
          </p:cNvSpPr>
          <p:nvPr/>
        </p:nvSpPr>
        <p:spPr bwMode="auto">
          <a:xfrm>
            <a:off x="1219200" y="5562600"/>
            <a:ext cx="6046788" cy="64611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solidFill>
                  <a:srgbClr val="C00000"/>
                </a:solidFill>
                <a:latin typeface="Consolas" pitchFamily="49" charset="0"/>
                <a:cs typeface="Arial" pitchFamily="34" charset="0"/>
              </a:rPr>
              <a:t>java.lang.ArrayIndexOutOfBoundsException: 10</a:t>
            </a:r>
          </a:p>
          <a:p>
            <a:pPr eaLnBrk="1" hangingPunct="1"/>
            <a:r>
              <a:rPr lang="en-US" altLang="en-US" sz="1800">
                <a:solidFill>
                  <a:srgbClr val="C00000"/>
                </a:solidFill>
                <a:latin typeface="Consolas" pitchFamily="49" charset="0"/>
                <a:cs typeface="Arial" pitchFamily="34" charset="0"/>
              </a:rPr>
              <a:t>	at OutOfBounds.main(OutOfBounds.java:7)</a:t>
            </a:r>
          </a:p>
        </p:txBody>
      </p:sp>
      <p:sp>
        <p:nvSpPr>
          <p:cNvPr id="10" name="Right Arrow 9"/>
          <p:cNvSpPr/>
          <p:nvPr/>
        </p:nvSpPr>
        <p:spPr>
          <a:xfrm>
            <a:off x="3352800" y="4495800"/>
            <a:ext cx="3814763" cy="938213"/>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The is no element 10</a:t>
            </a:r>
            <a:r>
              <a:rPr lang="en-US" sz="2400" dirty="0"/>
              <a:t>:</a:t>
            </a:r>
            <a:endParaRPr lang="en-US" sz="2400" dirty="0">
              <a:solidFill>
                <a:schemeClr val="tx1"/>
              </a:solidFill>
            </a:endParaRPr>
          </a:p>
        </p:txBody>
      </p:sp>
      <p:pic>
        <p:nvPicPr>
          <p:cNvPr id="297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81000"/>
            <a:ext cx="16668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0253EBD-61C8-4926-BD43-12B04BC612EA}" type="slidenum">
              <a:rPr lang="en-US" smtClean="0"/>
              <a:t>19</a:t>
            </a:fld>
            <a:endParaRPr lang="en-US"/>
          </a:p>
        </p:txBody>
      </p:sp>
    </p:spTree>
    <p:extLst>
      <p:ext uri="{BB962C8B-B14F-4D97-AF65-F5344CB8AC3E}">
        <p14:creationId xmlns:p14="http://schemas.microsoft.com/office/powerpoint/2010/main" val="1645416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8"/>
          <p:cNvSpPr>
            <a:spLocks noGrp="1"/>
          </p:cNvSpPr>
          <p:nvPr>
            <p:ph type="title"/>
          </p:nvPr>
        </p:nvSpPr>
        <p:spPr/>
        <p:txBody>
          <a:bodyPr/>
          <a:lstStyle/>
          <a:p>
            <a:r>
              <a:rPr lang="en-US" altLang="en-US" smtClean="0">
                <a:ea typeface="ＭＳ Ｐゴシック" pitchFamily="34" charset="-128"/>
              </a:rPr>
              <a:t>Chapter Goals</a:t>
            </a:r>
          </a:p>
        </p:txBody>
      </p:sp>
      <p:sp>
        <p:nvSpPr>
          <p:cNvPr id="12290" name="Content Placeholder 9"/>
          <p:cNvSpPr>
            <a:spLocks noGrp="1"/>
          </p:cNvSpPr>
          <p:nvPr>
            <p:ph idx="1"/>
          </p:nvPr>
        </p:nvSpPr>
        <p:spPr/>
        <p:txBody>
          <a:bodyPr/>
          <a:lstStyle/>
          <a:p>
            <a:r>
              <a:rPr lang="en-US" altLang="en-US" smtClean="0">
                <a:ea typeface="ＭＳ Ｐゴシック" pitchFamily="34" charset="-128"/>
              </a:rPr>
              <a:t>To collect elements using arrays and array lists</a:t>
            </a:r>
          </a:p>
          <a:p>
            <a:r>
              <a:rPr lang="en-US" altLang="en-US" smtClean="0">
                <a:ea typeface="ＭＳ Ｐゴシック" pitchFamily="34" charset="-128"/>
              </a:rPr>
              <a:t>To use the enhanced </a:t>
            </a:r>
            <a:r>
              <a:rPr lang="en-US" altLang="en-US" smtClean="0">
                <a:latin typeface="Consolas" pitchFamily="49" charset="0"/>
                <a:ea typeface="ＭＳ Ｐゴシック" pitchFamily="34" charset="-128"/>
                <a:cs typeface="Consolas" pitchFamily="49" charset="0"/>
              </a:rPr>
              <a:t>for</a:t>
            </a:r>
            <a:r>
              <a:rPr lang="en-US" altLang="en-US" smtClean="0">
                <a:ea typeface="ＭＳ Ｐゴシック" pitchFamily="34" charset="-128"/>
              </a:rPr>
              <a:t> loop for traversing arrays and array lists</a:t>
            </a:r>
          </a:p>
          <a:p>
            <a:r>
              <a:rPr lang="en-US" altLang="en-US" smtClean="0">
                <a:ea typeface="ＭＳ Ｐゴシック" pitchFamily="34" charset="-128"/>
              </a:rPr>
              <a:t>To learn common algorithms for processing arrays and array lists</a:t>
            </a:r>
          </a:p>
          <a:p>
            <a:r>
              <a:rPr lang="en-US" altLang="en-US" smtClean="0">
                <a:ea typeface="ＭＳ Ｐゴシック" pitchFamily="34" charset="-128"/>
              </a:rPr>
              <a:t>To work with two-dimensional arrays</a:t>
            </a:r>
          </a:p>
        </p:txBody>
      </p:sp>
      <p:sp>
        <p:nvSpPr>
          <p:cNvPr id="12291" name="TextBox 6"/>
          <p:cNvSpPr txBox="1">
            <a:spLocks noChangeArrowheads="1"/>
          </p:cNvSpPr>
          <p:nvPr/>
        </p:nvSpPr>
        <p:spPr bwMode="auto">
          <a:xfrm>
            <a:off x="3581400" y="5105400"/>
            <a:ext cx="43434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In this chapter, you will learn about arrays, array lists, and common algorithms for processing them.</a:t>
            </a:r>
          </a:p>
        </p:txBody>
      </p:sp>
      <p:sp>
        <p:nvSpPr>
          <p:cNvPr id="2" name="Slide Number Placeholder 1"/>
          <p:cNvSpPr>
            <a:spLocks noGrp="1"/>
          </p:cNvSpPr>
          <p:nvPr>
            <p:ph type="sldNum" sz="quarter" idx="12"/>
          </p:nvPr>
        </p:nvSpPr>
        <p:spPr/>
        <p:txBody>
          <a:bodyPr/>
          <a:lstStyle/>
          <a:p>
            <a:fld id="{00253EBD-61C8-4926-BD43-12B04BC612EA}" type="slidenum">
              <a:rPr lang="en-US" smtClean="0"/>
              <a:t>2</a:t>
            </a:fld>
            <a:endParaRPr lang="en-US"/>
          </a:p>
        </p:txBody>
      </p:sp>
    </p:spTree>
    <p:extLst>
      <p:ext uri="{BB962C8B-B14F-4D97-AF65-F5344CB8AC3E}">
        <p14:creationId xmlns:p14="http://schemas.microsoft.com/office/powerpoint/2010/main" val="1846945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8"/>
          <p:cNvSpPr>
            <a:spLocks noGrp="1"/>
          </p:cNvSpPr>
          <p:nvPr>
            <p:ph type="title"/>
          </p:nvPr>
        </p:nvSpPr>
        <p:spPr/>
        <p:txBody>
          <a:bodyPr/>
          <a:lstStyle/>
          <a:p>
            <a:r>
              <a:rPr lang="en-US" altLang="en-US" sz="3600" smtClean="0">
                <a:ea typeface="ＭＳ Ｐゴシック" pitchFamily="34" charset="-128"/>
              </a:rPr>
              <a:t>Common Error 6.2 </a:t>
            </a:r>
          </a:p>
        </p:txBody>
      </p:sp>
      <p:sp>
        <p:nvSpPr>
          <p:cNvPr id="8" name="Content Placeholder 2"/>
          <p:cNvSpPr txBox="1">
            <a:spLocks/>
          </p:cNvSpPr>
          <p:nvPr/>
        </p:nvSpPr>
        <p:spPr bwMode="auto">
          <a:xfrm>
            <a:off x="838200" y="2514600"/>
            <a:ext cx="64770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buClr>
                <a:srgbClr val="835E01"/>
              </a:buClr>
              <a:buSzPct val="60000"/>
              <a:buFont typeface="Wingdings" pitchFamily="2" charset="2"/>
              <a:buNone/>
            </a:pPr>
            <a:r>
              <a:rPr lang="en-US" altLang="en-US" sz="1800">
                <a:latin typeface="Consolas" pitchFamily="49" charset="0"/>
              </a:rPr>
              <a:t>double[] values;</a:t>
            </a:r>
          </a:p>
          <a:p>
            <a:pPr>
              <a:buClr>
                <a:srgbClr val="835E01"/>
              </a:buClr>
              <a:buSzPct val="60000"/>
              <a:buFont typeface="Wingdings" pitchFamily="2" charset="2"/>
              <a:buNone/>
            </a:pPr>
            <a:r>
              <a:rPr lang="en-US" altLang="en-US" sz="1800">
                <a:latin typeface="Consolas" pitchFamily="49" charset="0"/>
              </a:rPr>
              <a:t>...</a:t>
            </a:r>
          </a:p>
          <a:p>
            <a:pPr>
              <a:buClr>
                <a:srgbClr val="835E01"/>
              </a:buClr>
              <a:buSzPct val="60000"/>
              <a:buFont typeface="Wingdings" pitchFamily="2" charset="2"/>
              <a:buNone/>
            </a:pPr>
            <a:r>
              <a:rPr lang="en-US" altLang="en-US" sz="1800">
                <a:latin typeface="Consolas" pitchFamily="49" charset="0"/>
              </a:rPr>
              <a:t>values[0] = 29.95; // Error—values not initialized</a:t>
            </a:r>
            <a:endParaRPr lang="en-US" altLang="en-US" sz="1800">
              <a:solidFill>
                <a:srgbClr val="333333"/>
              </a:solidFill>
              <a:latin typeface="Consolas" pitchFamily="49" charset="0"/>
            </a:endParaRP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81000"/>
            <a:ext cx="16668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Content Placeholder 9"/>
          <p:cNvSpPr>
            <a:spLocks noGrp="1"/>
          </p:cNvSpPr>
          <p:nvPr>
            <p:ph idx="1"/>
          </p:nvPr>
        </p:nvSpPr>
        <p:spPr>
          <a:xfrm>
            <a:off x="304800" y="1066800"/>
            <a:ext cx="8534400" cy="1371600"/>
          </a:xfrm>
        </p:spPr>
        <p:txBody>
          <a:bodyPr>
            <a:normAutofit lnSpcReduction="10000"/>
          </a:bodyPr>
          <a:lstStyle/>
          <a:p>
            <a:r>
              <a:rPr lang="en-US" altLang="en-US" sz="2800" smtClean="0">
                <a:ea typeface="ＭＳ Ｐゴシック" pitchFamily="34" charset="-128"/>
              </a:rPr>
              <a:t>Uninitialized Arrays</a:t>
            </a:r>
            <a:endParaRPr lang="en-US" altLang="en-US" sz="2400" smtClean="0">
              <a:ea typeface="ＭＳ Ｐゴシック" pitchFamily="34" charset="-128"/>
            </a:endParaRPr>
          </a:p>
          <a:p>
            <a:pPr lvl="1"/>
            <a:r>
              <a:rPr lang="en-US" altLang="en-US" sz="2400" smtClean="0">
                <a:ea typeface="ＭＳ Ｐゴシック" pitchFamily="34" charset="-128"/>
              </a:rPr>
              <a:t>Don</a:t>
            </a:r>
            <a:r>
              <a:rPr lang="en-US" altLang="ja-JP" sz="2400" smtClean="0">
                <a:ea typeface="ＭＳ Ｐゴシック" pitchFamily="34" charset="-128"/>
              </a:rPr>
              <a:t>’t forget to initialize the array variable!</a:t>
            </a:r>
          </a:p>
          <a:p>
            <a:pPr lvl="1"/>
            <a:r>
              <a:rPr lang="en-US" altLang="en-US" sz="2400" smtClean="0">
                <a:ea typeface="ＭＳ Ｐゴシック" pitchFamily="34" charset="-128"/>
              </a:rPr>
              <a:t>The compiler will catch this error</a:t>
            </a:r>
            <a:endParaRPr lang="en-US" altLang="en-US" smtClean="0">
              <a:ea typeface="ＭＳ Ｐゴシック" pitchFamily="34" charset="-128"/>
            </a:endParaRPr>
          </a:p>
        </p:txBody>
      </p:sp>
      <p:sp>
        <p:nvSpPr>
          <p:cNvPr id="17" name="Content Placeholder 2"/>
          <p:cNvSpPr txBox="1">
            <a:spLocks/>
          </p:cNvSpPr>
          <p:nvPr/>
        </p:nvSpPr>
        <p:spPr bwMode="auto">
          <a:xfrm>
            <a:off x="742950" y="5208588"/>
            <a:ext cx="64770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double[] values;</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values = new double[10];</a:t>
            </a:r>
          </a:p>
          <a:p>
            <a:pPr marL="342900" indent="-342900" eaLnBrk="0" hangingPunct="0">
              <a:buClr>
                <a:srgbClr val="835E01"/>
              </a:buClr>
              <a:buSzPct val="60000"/>
              <a:buFont typeface="Wingdings" pitchFamily="2" charset="2"/>
              <a:buNone/>
              <a:defRPr/>
            </a:pPr>
            <a:r>
              <a:rPr lang="en-US" kern="0" dirty="0">
                <a:latin typeface="Consolas" pitchFamily="49" charset="0"/>
              </a:rPr>
              <a:t>values[0] = 29.95; // No error</a:t>
            </a:r>
            <a:endParaRPr lang="en-US" kern="0" dirty="0">
              <a:solidFill>
                <a:srgbClr val="333333"/>
              </a:solidFill>
              <a:latin typeface="Consolas" pitchFamily="49" charset="0"/>
            </a:endParaRPr>
          </a:p>
        </p:txBody>
      </p:sp>
      <p:sp>
        <p:nvSpPr>
          <p:cNvPr id="30726" name="TextBox 8"/>
          <p:cNvSpPr txBox="1">
            <a:spLocks noChangeArrowheads="1"/>
          </p:cNvSpPr>
          <p:nvPr/>
        </p:nvSpPr>
        <p:spPr bwMode="auto">
          <a:xfrm>
            <a:off x="971550" y="3514725"/>
            <a:ext cx="6135688" cy="64611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solidFill>
                  <a:srgbClr val="C00000"/>
                </a:solidFill>
                <a:latin typeface="Consolas" pitchFamily="49" charset="0"/>
                <a:cs typeface="Arial" pitchFamily="34" charset="0"/>
              </a:rPr>
              <a:t>Error: D:\Java\Unitialized.java:7: </a:t>
            </a:r>
          </a:p>
          <a:p>
            <a:pPr eaLnBrk="1" hangingPunct="1"/>
            <a:r>
              <a:rPr lang="en-US" altLang="en-US" sz="1800">
                <a:solidFill>
                  <a:srgbClr val="C00000"/>
                </a:solidFill>
                <a:latin typeface="Consolas" pitchFamily="49" charset="0"/>
                <a:cs typeface="Arial" pitchFamily="34" charset="0"/>
              </a:rPr>
              <a:t>variable values might not have been initialized</a:t>
            </a:r>
          </a:p>
        </p:txBody>
      </p:sp>
      <p:pic>
        <p:nvPicPr>
          <p:cNvPr id="29706" name="Picture 2"/>
          <p:cNvPicPr>
            <a:picLocks noChangeAspect="1" noChangeArrowheads="1"/>
          </p:cNvPicPr>
          <p:nvPr/>
        </p:nvPicPr>
        <p:blipFill>
          <a:blip r:embed="rId3">
            <a:extLst>
              <a:ext uri="{28A0092B-C50C-407E-A947-70E740481C1C}">
                <a14:useLocalDpi xmlns:a14="http://schemas.microsoft.com/office/drawing/2010/main" val="0"/>
              </a:ext>
            </a:extLst>
          </a:blip>
          <a:srcRect b="24828"/>
          <a:stretch>
            <a:fillRect/>
          </a:stretch>
        </p:blipFill>
        <p:spPr bwMode="auto">
          <a:xfrm>
            <a:off x="6096000" y="1971675"/>
            <a:ext cx="2751138"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297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727575"/>
            <a:ext cx="42545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00253EBD-61C8-4926-BD43-12B04BC612EA}" type="slidenum">
              <a:rPr lang="en-US" smtClean="0"/>
              <a:t>20</a:t>
            </a:fld>
            <a:endParaRPr lang="en-US"/>
          </a:p>
        </p:txBody>
      </p:sp>
    </p:spTree>
    <p:extLst>
      <p:ext uri="{BB962C8B-B14F-4D97-AF65-F5344CB8AC3E}">
        <p14:creationId xmlns:p14="http://schemas.microsoft.com/office/powerpoint/2010/main" val="10564208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4079875" y="4525963"/>
            <a:ext cx="4267200" cy="1874837"/>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double[] values = . . .;</a:t>
            </a:r>
          </a:p>
          <a:p>
            <a:pPr marL="342900" indent="-342900" eaLnBrk="0" hangingPunct="0">
              <a:buClr>
                <a:srgbClr val="835E01"/>
              </a:buClr>
              <a:buSzPct val="60000"/>
              <a:buFont typeface="Wingdings" pitchFamily="2" charset="2"/>
              <a:buNone/>
              <a:defRPr/>
            </a:pPr>
            <a:r>
              <a:rPr lang="en-US" sz="2000" kern="0" dirty="0">
                <a:latin typeface="Consolas" pitchFamily="49" charset="0"/>
              </a:rPr>
              <a:t>double total = 0;</a:t>
            </a:r>
          </a:p>
          <a:p>
            <a:pPr marL="342900" indent="-342900" eaLnBrk="0" hangingPunct="0">
              <a:buClr>
                <a:srgbClr val="835E01"/>
              </a:buClr>
              <a:buSzPct val="60000"/>
              <a:buFont typeface="Wingdings" pitchFamily="2" charset="2"/>
              <a:buNone/>
              <a:defRPr/>
            </a:pPr>
            <a:r>
              <a:rPr lang="en-US" sz="2000" kern="0" dirty="0">
                <a:latin typeface="Consolas" pitchFamily="49" charset="0"/>
              </a:rPr>
              <a:t>for (double </a:t>
            </a:r>
            <a:r>
              <a:rPr lang="en-US" sz="2000" kern="0" dirty="0">
                <a:solidFill>
                  <a:srgbClr val="0033CC"/>
                </a:solidFill>
                <a:latin typeface="Consolas" pitchFamily="49" charset="0"/>
              </a:rPr>
              <a:t>element</a:t>
            </a:r>
            <a:r>
              <a:rPr lang="en-US" sz="2000" kern="0" dirty="0">
                <a:latin typeface="Consolas" pitchFamily="49" charset="0"/>
              </a:rPr>
              <a:t> : values)</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total = total + </a:t>
            </a:r>
            <a:r>
              <a:rPr lang="en-US" sz="2000" kern="0" dirty="0">
                <a:solidFill>
                  <a:srgbClr val="0033CC"/>
                </a:solidFill>
                <a:latin typeface="Consolas" pitchFamily="49" charset="0"/>
              </a:rPr>
              <a:t>element</a:t>
            </a: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endParaRPr lang="en-US" sz="2000" kern="0" dirty="0">
              <a:solidFill>
                <a:srgbClr val="333333"/>
              </a:solidFill>
              <a:latin typeface="Consolas" pitchFamily="49" charset="0"/>
            </a:endParaRPr>
          </a:p>
        </p:txBody>
      </p:sp>
      <p:sp>
        <p:nvSpPr>
          <p:cNvPr id="31746" name="Title 1"/>
          <p:cNvSpPr>
            <a:spLocks noGrp="1"/>
          </p:cNvSpPr>
          <p:nvPr>
            <p:ph type="title"/>
          </p:nvPr>
        </p:nvSpPr>
        <p:spPr/>
        <p:txBody>
          <a:bodyPr/>
          <a:lstStyle/>
          <a:p>
            <a:r>
              <a:rPr lang="en-US" altLang="en-US" sz="3600" smtClean="0">
                <a:ea typeface="ＭＳ Ｐゴシック" pitchFamily="34" charset="-128"/>
              </a:rPr>
              <a:t>6.2 The Enhanced </a:t>
            </a:r>
            <a:r>
              <a:rPr lang="en-US" altLang="en-US" sz="3600" smtClean="0">
                <a:latin typeface="Consolas" pitchFamily="49" charset="0"/>
                <a:ea typeface="ＭＳ Ｐゴシック" pitchFamily="34" charset="-128"/>
                <a:cs typeface="Consolas" pitchFamily="49" charset="0"/>
              </a:rPr>
              <a:t>for</a:t>
            </a:r>
            <a:r>
              <a:rPr lang="en-US" altLang="en-US" sz="3600" smtClean="0">
                <a:ea typeface="ＭＳ Ｐゴシック" pitchFamily="34" charset="-128"/>
              </a:rPr>
              <a:t> Loop</a:t>
            </a:r>
          </a:p>
        </p:txBody>
      </p:sp>
      <p:sp>
        <p:nvSpPr>
          <p:cNvPr id="31747" name="Content Placeholder 2"/>
          <p:cNvSpPr>
            <a:spLocks noGrp="1"/>
          </p:cNvSpPr>
          <p:nvPr>
            <p:ph idx="1"/>
          </p:nvPr>
        </p:nvSpPr>
        <p:spPr>
          <a:xfrm>
            <a:off x="381000" y="1066799"/>
            <a:ext cx="8458200" cy="3459163"/>
          </a:xfrm>
        </p:spPr>
        <p:txBody>
          <a:bodyPr>
            <a:normAutofit fontScale="77500" lnSpcReduction="20000"/>
          </a:bodyPr>
          <a:lstStyle/>
          <a:p>
            <a:r>
              <a:rPr lang="en-US" altLang="en-US" sz="2800" dirty="0" smtClean="0">
                <a:ea typeface="ＭＳ Ｐゴシック" pitchFamily="34" charset="-128"/>
              </a:rPr>
              <a:t>Using </a:t>
            </a:r>
            <a:r>
              <a:rPr lang="en-US" altLang="en-US" sz="2800" dirty="0" smtClean="0">
                <a:latin typeface="Consolas" pitchFamily="49" charset="0"/>
                <a:ea typeface="ＭＳ Ｐゴシック" pitchFamily="34" charset="-128"/>
                <a:cs typeface="Consolas" pitchFamily="49" charset="0"/>
              </a:rPr>
              <a:t>for</a:t>
            </a:r>
            <a:r>
              <a:rPr lang="en-US" altLang="en-US" sz="2800" dirty="0" smtClean="0">
                <a:ea typeface="ＭＳ Ｐゴシック" pitchFamily="34" charset="-128"/>
              </a:rPr>
              <a:t> loops to ‘</a:t>
            </a:r>
            <a:r>
              <a:rPr lang="en-US" altLang="ja-JP" sz="2800" dirty="0" smtClean="0">
                <a:ea typeface="ＭＳ Ｐゴシック" pitchFamily="34" charset="-128"/>
              </a:rPr>
              <a:t>walk’ arrays is very common</a:t>
            </a:r>
          </a:p>
          <a:p>
            <a:pPr lvl="1">
              <a:spcBef>
                <a:spcPts val="200"/>
              </a:spcBef>
            </a:pPr>
            <a:r>
              <a:rPr lang="en-US" altLang="en-US" sz="2400" dirty="0" smtClean="0">
                <a:ea typeface="ＭＳ Ｐゴシック" pitchFamily="34" charset="-128"/>
              </a:rPr>
              <a:t>The enhanced </a:t>
            </a:r>
            <a:r>
              <a:rPr lang="en-US" altLang="en-US" sz="2400" dirty="0" smtClean="0">
                <a:latin typeface="Consolas" pitchFamily="49" charset="0"/>
                <a:ea typeface="ＭＳ Ｐゴシック" pitchFamily="34" charset="-128"/>
                <a:cs typeface="Consolas" pitchFamily="49" charset="0"/>
              </a:rPr>
              <a:t>for</a:t>
            </a:r>
            <a:r>
              <a:rPr lang="en-US" altLang="en-US" sz="2400" dirty="0" smtClean="0">
                <a:ea typeface="ＭＳ Ｐゴシック" pitchFamily="34" charset="-128"/>
              </a:rPr>
              <a:t> loop simplifies the process</a:t>
            </a:r>
          </a:p>
          <a:p>
            <a:pPr lvl="1">
              <a:spcBef>
                <a:spcPts val="200"/>
              </a:spcBef>
            </a:pPr>
            <a:r>
              <a:rPr lang="en-US" altLang="en-US" sz="2400" dirty="0" smtClean="0">
                <a:ea typeface="ＭＳ Ｐゴシック" pitchFamily="34" charset="-128"/>
              </a:rPr>
              <a:t>Also called the </a:t>
            </a:r>
            <a:r>
              <a:rPr lang="ja-JP" altLang="en-US" sz="2400" dirty="0" smtClean="0">
                <a:ea typeface="ＭＳ Ｐゴシック" pitchFamily="34" charset="-128"/>
              </a:rPr>
              <a:t>“</a:t>
            </a:r>
            <a:r>
              <a:rPr lang="en-US" altLang="ja-JP" sz="2400" dirty="0" smtClean="0">
                <a:ea typeface="ＭＳ Ｐゴシック" pitchFamily="34" charset="-128"/>
              </a:rPr>
              <a:t>for each</a:t>
            </a:r>
            <a:r>
              <a:rPr lang="ja-JP" altLang="en-US" sz="2400" dirty="0" smtClean="0">
                <a:ea typeface="ＭＳ Ｐゴシック" pitchFamily="34" charset="-128"/>
              </a:rPr>
              <a:t>”</a:t>
            </a:r>
            <a:r>
              <a:rPr lang="en-US" altLang="ja-JP" sz="2400" dirty="0" smtClean="0">
                <a:ea typeface="ＭＳ Ｐゴシック" pitchFamily="34" charset="-128"/>
              </a:rPr>
              <a:t> loop</a:t>
            </a:r>
          </a:p>
          <a:p>
            <a:pPr lvl="1">
              <a:spcBef>
                <a:spcPts val="200"/>
              </a:spcBef>
            </a:pPr>
            <a:r>
              <a:rPr lang="en-US" altLang="en-US" sz="2400" dirty="0" smtClean="0">
                <a:ea typeface="ＭＳ Ｐゴシック" pitchFamily="34" charset="-128"/>
              </a:rPr>
              <a:t>Read this code as:</a:t>
            </a:r>
          </a:p>
          <a:p>
            <a:pPr lvl="2">
              <a:spcBef>
                <a:spcPts val="200"/>
              </a:spcBef>
            </a:pPr>
            <a:r>
              <a:rPr lang="ja-JP" altLang="en-US" sz="2800" dirty="0" smtClean="0">
                <a:latin typeface="Times New Roman" pitchFamily="18" charset="0"/>
                <a:ea typeface="ＭＳ Ｐゴシック" pitchFamily="34" charset="-128"/>
                <a:cs typeface="Times New Roman" pitchFamily="18" charset="0"/>
              </a:rPr>
              <a:t>“</a:t>
            </a:r>
            <a:r>
              <a:rPr lang="en-US" altLang="ja-JP" sz="2800" dirty="0" smtClean="0">
                <a:latin typeface="Times New Roman" pitchFamily="18" charset="0"/>
                <a:ea typeface="ＭＳ Ｐゴシック" pitchFamily="34" charset="-128"/>
                <a:cs typeface="Times New Roman" pitchFamily="18" charset="0"/>
              </a:rPr>
              <a:t>For each element in the array</a:t>
            </a:r>
            <a:r>
              <a:rPr lang="ja-JP" altLang="en-US" sz="2800" dirty="0" smtClean="0">
                <a:latin typeface="Times New Roman" pitchFamily="18" charset="0"/>
                <a:ea typeface="ＭＳ Ｐゴシック" pitchFamily="34" charset="-128"/>
                <a:cs typeface="Times New Roman" pitchFamily="18" charset="0"/>
              </a:rPr>
              <a:t>”</a:t>
            </a:r>
            <a:endParaRPr lang="en-US" altLang="ja-JP" sz="2800" dirty="0" smtClean="0">
              <a:latin typeface="Times New Roman" pitchFamily="18" charset="0"/>
              <a:ea typeface="ＭＳ Ｐゴシック" pitchFamily="34" charset="-128"/>
              <a:cs typeface="Times New Roman" pitchFamily="18" charset="0"/>
            </a:endParaRPr>
          </a:p>
          <a:p>
            <a:pPr>
              <a:spcBef>
                <a:spcPts val="200"/>
              </a:spcBef>
            </a:pPr>
            <a:r>
              <a:rPr lang="en-US" altLang="en-US" sz="2800" dirty="0" smtClean="0">
                <a:ea typeface="ＭＳ Ｐゴシック" pitchFamily="34" charset="-128"/>
                <a:cs typeface="Times New Roman" pitchFamily="18" charset="0"/>
              </a:rPr>
              <a:t>As the loop proceeds, it will:</a:t>
            </a:r>
          </a:p>
          <a:p>
            <a:pPr lvl="1">
              <a:spcBef>
                <a:spcPts val="200"/>
              </a:spcBef>
            </a:pPr>
            <a:r>
              <a:rPr lang="en-US" altLang="en-US" sz="2400" dirty="0" smtClean="0">
                <a:ea typeface="ＭＳ Ｐゴシック" pitchFamily="34" charset="-128"/>
                <a:cs typeface="Times New Roman" pitchFamily="18" charset="0"/>
              </a:rPr>
              <a:t>Access each element in order (0 to length-1)</a:t>
            </a:r>
          </a:p>
          <a:p>
            <a:pPr lvl="1">
              <a:spcBef>
                <a:spcPts val="200"/>
              </a:spcBef>
            </a:pPr>
            <a:r>
              <a:rPr lang="en-US" altLang="en-US" sz="2400" dirty="0" smtClean="0">
                <a:ea typeface="ＭＳ Ｐゴシック" pitchFamily="34" charset="-128"/>
                <a:cs typeface="Times New Roman" pitchFamily="18" charset="0"/>
              </a:rPr>
              <a:t>Copy it to the </a:t>
            </a:r>
            <a:r>
              <a:rPr lang="en-US" altLang="en-US" sz="2400" dirty="0" smtClean="0">
                <a:solidFill>
                  <a:srgbClr val="0033CC"/>
                </a:solidFill>
                <a:ea typeface="ＭＳ Ｐゴシック" pitchFamily="34" charset="-128"/>
                <a:cs typeface="Times New Roman" pitchFamily="18" charset="0"/>
              </a:rPr>
              <a:t>element variable</a:t>
            </a:r>
          </a:p>
          <a:p>
            <a:pPr lvl="1">
              <a:spcBef>
                <a:spcPts val="200"/>
              </a:spcBef>
            </a:pPr>
            <a:r>
              <a:rPr lang="en-US" altLang="en-US" sz="2400" dirty="0" smtClean="0">
                <a:ea typeface="ＭＳ Ｐゴシック" pitchFamily="34" charset="-128"/>
                <a:cs typeface="Times New Roman" pitchFamily="18" charset="0"/>
              </a:rPr>
              <a:t>Execute loop body</a:t>
            </a:r>
          </a:p>
          <a:p>
            <a:pPr>
              <a:spcBef>
                <a:spcPts val="200"/>
              </a:spcBef>
            </a:pPr>
            <a:r>
              <a:rPr lang="en-US" altLang="en-US" sz="2800" dirty="0" smtClean="0">
                <a:ea typeface="ＭＳ Ｐゴシック" pitchFamily="34" charset="-128"/>
                <a:cs typeface="Times New Roman" pitchFamily="18" charset="0"/>
              </a:rPr>
              <a:t>Not possible to:</a:t>
            </a:r>
          </a:p>
          <a:p>
            <a:pPr lvl="1">
              <a:spcBef>
                <a:spcPts val="200"/>
              </a:spcBef>
            </a:pPr>
            <a:r>
              <a:rPr lang="en-US" altLang="en-US" sz="2400" dirty="0" smtClean="0">
                <a:ea typeface="ＭＳ Ｐゴシック" pitchFamily="34" charset="-128"/>
                <a:cs typeface="Times New Roman" pitchFamily="18" charset="0"/>
              </a:rPr>
              <a:t>Change elements</a:t>
            </a:r>
          </a:p>
          <a:p>
            <a:pPr lvl="1">
              <a:spcBef>
                <a:spcPts val="200"/>
              </a:spcBef>
            </a:pPr>
            <a:r>
              <a:rPr lang="en-US" altLang="en-US" sz="2400" dirty="0" smtClean="0">
                <a:ea typeface="ＭＳ Ｐゴシック" pitchFamily="34" charset="-128"/>
                <a:cs typeface="Times New Roman" pitchFamily="18" charset="0"/>
              </a:rPr>
              <a:t>Get bounds error</a:t>
            </a:r>
          </a:p>
          <a:p>
            <a:pPr lvl="1">
              <a:spcBef>
                <a:spcPts val="200"/>
              </a:spcBef>
            </a:pPr>
            <a:endParaRPr lang="en-US" altLang="en-US" sz="2400" dirty="0" smtClean="0">
              <a:ea typeface="ＭＳ Ｐゴシック" pitchFamily="34" charset="-128"/>
              <a:cs typeface="Times New Roman" pitchFamily="18" charset="0"/>
            </a:endParaRPr>
          </a:p>
        </p:txBody>
      </p:sp>
      <p:sp>
        <p:nvSpPr>
          <p:cNvPr id="2" name="Slide Number Placeholder 1"/>
          <p:cNvSpPr>
            <a:spLocks noGrp="1"/>
          </p:cNvSpPr>
          <p:nvPr>
            <p:ph type="sldNum" sz="quarter" idx="12"/>
          </p:nvPr>
        </p:nvSpPr>
        <p:spPr/>
        <p:txBody>
          <a:bodyPr/>
          <a:lstStyle/>
          <a:p>
            <a:fld id="{00253EBD-61C8-4926-BD43-12B04BC612EA}" type="slidenum">
              <a:rPr lang="en-US" smtClean="0"/>
              <a:t>21</a:t>
            </a:fld>
            <a:endParaRPr lang="en-US"/>
          </a:p>
        </p:txBody>
      </p:sp>
    </p:spTree>
    <p:extLst>
      <p:ext uri="{BB962C8B-B14F-4D97-AF65-F5344CB8AC3E}">
        <p14:creationId xmlns:p14="http://schemas.microsoft.com/office/powerpoint/2010/main" val="3718422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752600" y="274638"/>
            <a:ext cx="7391400" cy="715962"/>
          </a:xfrm>
        </p:spPr>
        <p:txBody>
          <a:bodyPr/>
          <a:lstStyle/>
          <a:p>
            <a:r>
              <a:rPr lang="en-US" altLang="en-US" sz="3400" smtClean="0">
                <a:ea typeface="ＭＳ Ｐゴシック" pitchFamily="34" charset="-128"/>
                <a:cs typeface="Consolas" pitchFamily="49" charset="0"/>
              </a:rPr>
              <a:t>Syntax 6.2:  The Enhanced </a:t>
            </a:r>
            <a:r>
              <a:rPr lang="en-US" altLang="ja-JP" sz="3400" smtClean="0">
                <a:latin typeface="Courier" charset="0"/>
                <a:ea typeface="ＭＳ Ｐゴシック" pitchFamily="34" charset="-128"/>
              </a:rPr>
              <a:t>for</a:t>
            </a:r>
            <a:r>
              <a:rPr lang="en-US" altLang="ja-JP" sz="3400" smtClean="0">
                <a:ea typeface="ＭＳ Ｐゴシック" pitchFamily="34" charset="-128"/>
                <a:cs typeface="Arial" pitchFamily="34" charset="0"/>
              </a:rPr>
              <a:t> </a:t>
            </a:r>
            <a:r>
              <a:rPr lang="en-US" altLang="ja-JP" sz="3400" smtClean="0">
                <a:ea typeface="ＭＳ Ｐゴシック" pitchFamily="34" charset="-128"/>
              </a:rPr>
              <a:t>loop</a:t>
            </a:r>
            <a:endParaRPr lang="en-US" altLang="en-US" sz="3400" smtClean="0">
              <a:ea typeface="ＭＳ Ｐゴシック" pitchFamily="34" charset="-128"/>
            </a:endParaRPr>
          </a:p>
        </p:txBody>
      </p:sp>
      <p:sp>
        <p:nvSpPr>
          <p:cNvPr id="32770" name="Content Placeholder 2"/>
          <p:cNvSpPr>
            <a:spLocks noGrp="1"/>
          </p:cNvSpPr>
          <p:nvPr>
            <p:ph idx="1"/>
          </p:nvPr>
        </p:nvSpPr>
        <p:spPr>
          <a:xfrm>
            <a:off x="381000" y="1066800"/>
            <a:ext cx="8458200" cy="3048000"/>
          </a:xfrm>
        </p:spPr>
        <p:txBody>
          <a:bodyPr/>
          <a:lstStyle/>
          <a:p>
            <a:r>
              <a:rPr lang="en-US" altLang="en-US" sz="2800" smtClean="0">
                <a:ea typeface="ＭＳ Ｐゴシック" pitchFamily="34" charset="-128"/>
              </a:rPr>
              <a:t>Use the enhanced </a:t>
            </a:r>
            <a:r>
              <a:rPr lang="en-US" altLang="ja-JP" sz="2800" smtClean="0">
                <a:ea typeface="ＭＳ Ｐゴシック" pitchFamily="34" charset="-128"/>
              </a:rPr>
              <a:t>“</a:t>
            </a:r>
            <a:r>
              <a:rPr lang="en-US" altLang="ja-JP" sz="2800" smtClean="0">
                <a:solidFill>
                  <a:srgbClr val="0033CC"/>
                </a:solidFill>
                <a:latin typeface="Consolas" pitchFamily="49" charset="0"/>
                <a:ea typeface="ＭＳ Ｐゴシック" pitchFamily="34" charset="-128"/>
                <a:cs typeface="Consolas" pitchFamily="49" charset="0"/>
              </a:rPr>
              <a:t>for</a:t>
            </a:r>
            <a:r>
              <a:rPr lang="en-US" altLang="ja-JP" sz="2800" smtClean="0">
                <a:ea typeface="ＭＳ Ｐゴシック" pitchFamily="34" charset="-128"/>
              </a:rPr>
              <a:t>” loop when:</a:t>
            </a:r>
          </a:p>
          <a:p>
            <a:pPr lvl="1"/>
            <a:r>
              <a:rPr lang="en-US" altLang="en-US" sz="2400" smtClean="0">
                <a:ea typeface="ＭＳ Ｐゴシック" pitchFamily="34" charset="-128"/>
              </a:rPr>
              <a:t>You need to access every element in the array</a:t>
            </a:r>
          </a:p>
          <a:p>
            <a:pPr lvl="1"/>
            <a:r>
              <a:rPr lang="en-US" altLang="en-US" sz="2400" smtClean="0">
                <a:ea typeface="ＭＳ Ｐゴシック" pitchFamily="34" charset="-128"/>
              </a:rPr>
              <a:t>You do not need to change any elements of the array</a:t>
            </a:r>
          </a:p>
          <a:p>
            <a:pPr lvl="1">
              <a:spcBef>
                <a:spcPts val="200"/>
              </a:spcBef>
            </a:pPr>
            <a:endParaRPr lang="en-US" altLang="en-US" sz="2400" smtClean="0">
              <a:ea typeface="ＭＳ Ｐゴシック" pitchFamily="34" charset="-128"/>
              <a:cs typeface="Times New Roman" pitchFamily="18" charset="0"/>
            </a:endParaRPr>
          </a:p>
        </p:txBody>
      </p:sp>
      <p:pic>
        <p:nvPicPr>
          <p:cNvPr id="317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838993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00253EBD-61C8-4926-BD43-12B04BC612EA}" type="slidenum">
              <a:rPr lang="en-US" smtClean="0"/>
              <a:t>22</a:t>
            </a:fld>
            <a:endParaRPr lang="en-US"/>
          </a:p>
        </p:txBody>
      </p:sp>
    </p:spTree>
    <p:extLst>
      <p:ext uri="{BB962C8B-B14F-4D97-AF65-F5344CB8AC3E}">
        <p14:creationId xmlns:p14="http://schemas.microsoft.com/office/powerpoint/2010/main" val="2927139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676400" y="274638"/>
            <a:ext cx="7467600" cy="715962"/>
          </a:xfrm>
        </p:spPr>
        <p:txBody>
          <a:bodyPr/>
          <a:lstStyle/>
          <a:p>
            <a:r>
              <a:rPr lang="en-US" altLang="en-US" sz="3600" smtClean="0">
                <a:ea typeface="ＭＳ Ｐゴシック" pitchFamily="34" charset="-128"/>
              </a:rPr>
              <a:t>6.3 Common Array Algorithms</a:t>
            </a:r>
          </a:p>
        </p:txBody>
      </p:sp>
      <p:sp>
        <p:nvSpPr>
          <p:cNvPr id="33794" name="Content Placeholder 2"/>
          <p:cNvSpPr>
            <a:spLocks noGrp="1"/>
          </p:cNvSpPr>
          <p:nvPr>
            <p:ph idx="1"/>
          </p:nvPr>
        </p:nvSpPr>
        <p:spPr>
          <a:xfrm>
            <a:off x="381000" y="1066800"/>
            <a:ext cx="8458200" cy="4267200"/>
          </a:xfrm>
        </p:spPr>
        <p:txBody>
          <a:bodyPr>
            <a:normAutofit fontScale="92500" lnSpcReduction="20000"/>
          </a:bodyPr>
          <a:lstStyle/>
          <a:p>
            <a:r>
              <a:rPr lang="en-US" altLang="en-US" sz="2800" dirty="0" smtClean="0">
                <a:ea typeface="ＭＳ Ｐゴシック" pitchFamily="34" charset="-128"/>
              </a:rPr>
              <a:t>Filling an Array</a:t>
            </a:r>
          </a:p>
          <a:p>
            <a:r>
              <a:rPr lang="en-US" altLang="en-US" sz="2800" dirty="0" smtClean="0">
                <a:ea typeface="ＭＳ Ｐゴシック" pitchFamily="34" charset="-128"/>
              </a:rPr>
              <a:t>Sum and Average Values</a:t>
            </a:r>
          </a:p>
          <a:p>
            <a:r>
              <a:rPr lang="en-US" altLang="en-US" sz="2800" dirty="0" smtClean="0">
                <a:ea typeface="ＭＳ Ｐゴシック" pitchFamily="34" charset="-128"/>
              </a:rPr>
              <a:t>Find the Maximum or Minimum</a:t>
            </a:r>
          </a:p>
          <a:p>
            <a:r>
              <a:rPr lang="en-US" altLang="en-US" sz="2800" dirty="0" smtClean="0">
                <a:ea typeface="ＭＳ Ｐゴシック" pitchFamily="34" charset="-128"/>
              </a:rPr>
              <a:t>Output Elements with Separators</a:t>
            </a:r>
          </a:p>
          <a:p>
            <a:r>
              <a:rPr lang="en-US" altLang="en-US" sz="2800" dirty="0" smtClean="0">
                <a:ea typeface="ＭＳ Ｐゴシック" pitchFamily="34" charset="-128"/>
              </a:rPr>
              <a:t>Linear Search</a:t>
            </a:r>
          </a:p>
          <a:p>
            <a:r>
              <a:rPr lang="en-US" altLang="en-US" sz="2800" dirty="0" smtClean="0">
                <a:ea typeface="ＭＳ Ｐゴシック" pitchFamily="34" charset="-128"/>
              </a:rPr>
              <a:t>Removing an Element</a:t>
            </a:r>
          </a:p>
          <a:p>
            <a:r>
              <a:rPr lang="en-US" altLang="en-US" sz="2800" dirty="0" smtClean="0">
                <a:ea typeface="ＭＳ Ｐゴシック" pitchFamily="34" charset="-128"/>
              </a:rPr>
              <a:t>Inserting an Element</a:t>
            </a:r>
          </a:p>
          <a:p>
            <a:r>
              <a:rPr lang="en-US" altLang="en-US" sz="2800" dirty="0" smtClean="0">
                <a:ea typeface="ＭＳ Ｐゴシック" pitchFamily="34" charset="-128"/>
              </a:rPr>
              <a:t>Swapping Elements</a:t>
            </a:r>
          </a:p>
          <a:p>
            <a:r>
              <a:rPr lang="en-US" altLang="en-US" sz="2800" dirty="0" smtClean="0">
                <a:ea typeface="ＭＳ Ｐゴシック" pitchFamily="34" charset="-128"/>
              </a:rPr>
              <a:t>Copying Arrays</a:t>
            </a:r>
          </a:p>
          <a:p>
            <a:r>
              <a:rPr lang="en-US" altLang="en-US" sz="2800" dirty="0" smtClean="0">
                <a:ea typeface="ＭＳ Ｐゴシック" pitchFamily="34" charset="-128"/>
              </a:rPr>
              <a:t>Reading Input</a:t>
            </a:r>
          </a:p>
          <a:p>
            <a:endParaRPr lang="en-US" altLang="en-US" sz="2800" dirty="0" smtClean="0">
              <a:ea typeface="ＭＳ Ｐゴシック" pitchFamily="34" charset="-128"/>
            </a:endParaRPr>
          </a:p>
          <a:p>
            <a:endParaRPr lang="en-US" altLang="en-US" sz="2400" dirty="0" smtClean="0">
              <a:ea typeface="ＭＳ Ｐゴシック" pitchFamily="34" charset="-128"/>
            </a:endParaRPr>
          </a:p>
        </p:txBody>
      </p:sp>
      <p:sp>
        <p:nvSpPr>
          <p:cNvPr id="2" name="Slide Number Placeholder 1"/>
          <p:cNvSpPr>
            <a:spLocks noGrp="1"/>
          </p:cNvSpPr>
          <p:nvPr>
            <p:ph type="sldNum" sz="quarter" idx="12"/>
          </p:nvPr>
        </p:nvSpPr>
        <p:spPr/>
        <p:txBody>
          <a:bodyPr/>
          <a:lstStyle/>
          <a:p>
            <a:fld id="{00253EBD-61C8-4926-BD43-12B04BC612EA}" type="slidenum">
              <a:rPr lang="en-US" smtClean="0"/>
              <a:t>23</a:t>
            </a:fld>
            <a:endParaRPr lang="en-US"/>
          </a:p>
        </p:txBody>
      </p:sp>
    </p:spTree>
    <p:extLst>
      <p:ext uri="{BB962C8B-B14F-4D97-AF65-F5344CB8AC3E}">
        <p14:creationId xmlns:p14="http://schemas.microsoft.com/office/powerpoint/2010/main" val="1943109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676400" y="274638"/>
            <a:ext cx="7315200" cy="715962"/>
          </a:xfrm>
        </p:spPr>
        <p:txBody>
          <a:bodyPr/>
          <a:lstStyle/>
          <a:p>
            <a:r>
              <a:rPr lang="en-US" altLang="en-US" sz="3600" smtClean="0">
                <a:ea typeface="ＭＳ Ｐゴシック" pitchFamily="34" charset="-128"/>
              </a:rPr>
              <a:t>Common Algorithms 1 and 2:</a:t>
            </a:r>
          </a:p>
        </p:txBody>
      </p:sp>
      <p:sp>
        <p:nvSpPr>
          <p:cNvPr id="34818" name="Content Placeholder 2"/>
          <p:cNvSpPr>
            <a:spLocks noGrp="1"/>
          </p:cNvSpPr>
          <p:nvPr>
            <p:ph idx="1"/>
          </p:nvPr>
        </p:nvSpPr>
        <p:spPr>
          <a:xfrm>
            <a:off x="228600" y="990600"/>
            <a:ext cx="8458200" cy="3048000"/>
          </a:xfrm>
        </p:spPr>
        <p:txBody>
          <a:bodyPr>
            <a:normAutofit fontScale="92500" lnSpcReduction="20000"/>
          </a:bodyPr>
          <a:lstStyle/>
          <a:p>
            <a:pPr>
              <a:spcBef>
                <a:spcPts val="200"/>
              </a:spcBef>
              <a:buFont typeface="Wingdings" pitchFamily="2" charset="2"/>
              <a:buNone/>
            </a:pPr>
            <a:r>
              <a:rPr lang="en-US" altLang="en-US" sz="2800" smtClean="0">
                <a:ea typeface="ＭＳ Ｐゴシック" pitchFamily="34" charset="-128"/>
              </a:rPr>
              <a:t>1) Filling an Array</a:t>
            </a:r>
          </a:p>
          <a:p>
            <a:pPr lvl="1">
              <a:spcBef>
                <a:spcPts val="200"/>
              </a:spcBef>
            </a:pPr>
            <a:r>
              <a:rPr lang="en-US" altLang="en-US" sz="2400" smtClean="0">
                <a:ea typeface="ＭＳ Ｐゴシック" pitchFamily="34" charset="-128"/>
              </a:rPr>
              <a:t>Initialize an array to a set of calculated values</a:t>
            </a:r>
          </a:p>
          <a:p>
            <a:pPr lvl="1">
              <a:spcBef>
                <a:spcPts val="200"/>
              </a:spcBef>
            </a:pPr>
            <a:r>
              <a:rPr lang="en-US" altLang="en-US" sz="2400" smtClean="0">
                <a:ea typeface="ＭＳ Ｐゴシック" pitchFamily="34" charset="-128"/>
              </a:rPr>
              <a:t>Example:  Fill an array with squares of 0 through 10</a:t>
            </a:r>
          </a:p>
          <a:p>
            <a:pPr lvl="1"/>
            <a:endParaRPr lang="en-US" altLang="en-US" sz="2000" smtClean="0">
              <a:ea typeface="ＭＳ Ｐゴシック" pitchFamily="34" charset="-128"/>
            </a:endParaRPr>
          </a:p>
          <a:p>
            <a:pPr lvl="1"/>
            <a:endParaRPr lang="en-US" altLang="en-US" sz="2000" smtClean="0">
              <a:ea typeface="ＭＳ Ｐゴシック" pitchFamily="34" charset="-128"/>
            </a:endParaRPr>
          </a:p>
          <a:p>
            <a:pPr lvl="1"/>
            <a:endParaRPr lang="en-US" altLang="en-US" sz="2000" smtClean="0">
              <a:ea typeface="ＭＳ Ｐゴシック" pitchFamily="34" charset="-128"/>
            </a:endParaRPr>
          </a:p>
          <a:p>
            <a:pPr lvl="1"/>
            <a:endParaRPr lang="en-US" altLang="en-US" sz="2000" smtClean="0">
              <a:ea typeface="ＭＳ Ｐゴシック" pitchFamily="34" charset="-128"/>
            </a:endParaRPr>
          </a:p>
          <a:p>
            <a:pPr>
              <a:spcBef>
                <a:spcPts val="200"/>
              </a:spcBef>
              <a:buFont typeface="Wingdings" pitchFamily="2" charset="2"/>
              <a:buNone/>
            </a:pPr>
            <a:r>
              <a:rPr lang="en-US" altLang="en-US" sz="2800" smtClean="0">
                <a:ea typeface="ＭＳ Ｐゴシック" pitchFamily="34" charset="-128"/>
              </a:rPr>
              <a:t>2) Sum and Average</a:t>
            </a:r>
          </a:p>
          <a:p>
            <a:pPr lvl="1">
              <a:spcBef>
                <a:spcPts val="200"/>
              </a:spcBef>
            </a:pPr>
            <a:r>
              <a:rPr lang="en-US" altLang="en-US" sz="2400" smtClean="0">
                <a:ea typeface="ＭＳ Ｐゴシック" pitchFamily="34" charset="-128"/>
              </a:rPr>
              <a:t>Use </a:t>
            </a:r>
            <a:r>
              <a:rPr lang="en-US" altLang="ja-JP" sz="2400" smtClean="0">
                <a:ea typeface="ＭＳ Ｐゴシック" pitchFamily="34" charset="-128"/>
              </a:rPr>
              <a:t>enhanced </a:t>
            </a:r>
            <a:r>
              <a:rPr lang="en-US" altLang="ja-JP" sz="2400" smtClean="0">
                <a:latin typeface="Courier" charset="0"/>
                <a:ea typeface="ＭＳ Ｐゴシック" pitchFamily="34" charset="-128"/>
              </a:rPr>
              <a:t>for</a:t>
            </a:r>
            <a:r>
              <a:rPr lang="en-US" altLang="ja-JP" sz="2400" smtClean="0">
                <a:ea typeface="ＭＳ Ｐゴシック" pitchFamily="34" charset="-128"/>
              </a:rPr>
              <a:t> loop, and make sure not to divide by zero</a:t>
            </a:r>
            <a:endParaRPr lang="en-US" altLang="en-US" sz="2400" smtClean="0">
              <a:ea typeface="ＭＳ Ｐゴシック" pitchFamily="34" charset="-128"/>
            </a:endParaRPr>
          </a:p>
        </p:txBody>
      </p:sp>
      <p:sp>
        <p:nvSpPr>
          <p:cNvPr id="10" name="Content Placeholder 2"/>
          <p:cNvSpPr txBox="1">
            <a:spLocks/>
          </p:cNvSpPr>
          <p:nvPr/>
        </p:nvSpPr>
        <p:spPr bwMode="auto">
          <a:xfrm>
            <a:off x="3276600" y="2286000"/>
            <a:ext cx="54102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nn-NO" kern="0" dirty="0">
                <a:latin typeface="Consolas" pitchFamily="49" charset="0"/>
              </a:rPr>
              <a:t>int[] values = new int[11];</a:t>
            </a:r>
          </a:p>
          <a:p>
            <a:pPr marL="342900" indent="-342900" eaLnBrk="0" hangingPunct="0">
              <a:buClr>
                <a:srgbClr val="835E01"/>
              </a:buClr>
              <a:buSzPct val="60000"/>
              <a:buFont typeface="Wingdings" pitchFamily="2" charset="2"/>
              <a:buNone/>
              <a:defRPr/>
            </a:pPr>
            <a:r>
              <a:rPr lang="nn-NO" kern="0" dirty="0">
                <a:latin typeface="Consolas" pitchFamily="49" charset="0"/>
              </a:rPr>
              <a:t>for (int i = 0; i &lt; values.length; i++)</a:t>
            </a:r>
          </a:p>
          <a:p>
            <a:pPr marL="342900" indent="-342900" eaLnBrk="0" hangingPunct="0">
              <a:buClr>
                <a:srgbClr val="835E01"/>
              </a:buClr>
              <a:buSzPct val="60000"/>
              <a:buFont typeface="Wingdings" pitchFamily="2" charset="2"/>
              <a:buNone/>
              <a:defRPr/>
            </a:pPr>
            <a:r>
              <a:rPr lang="nn-NO" kern="0" dirty="0">
                <a:latin typeface="Consolas" pitchFamily="49" charset="0"/>
              </a:rPr>
              <a:t>{</a:t>
            </a:r>
          </a:p>
          <a:p>
            <a:pPr marL="342900" indent="-342900" eaLnBrk="0" hangingPunct="0">
              <a:buClr>
                <a:srgbClr val="835E01"/>
              </a:buClr>
              <a:buSzPct val="60000"/>
              <a:buFont typeface="Wingdings" pitchFamily="2" charset="2"/>
              <a:buNone/>
              <a:defRPr/>
            </a:pPr>
            <a:r>
              <a:rPr lang="nn-NO" kern="0" dirty="0">
                <a:latin typeface="Consolas" pitchFamily="49" charset="0"/>
              </a:rPr>
              <a:t>  values[i] = i * i;</a:t>
            </a:r>
          </a:p>
          <a:p>
            <a:pPr marL="342900" indent="-342900" eaLnBrk="0" hangingPunct="0">
              <a:buClr>
                <a:srgbClr val="835E01"/>
              </a:buClr>
              <a:buSzPct val="60000"/>
              <a:buFont typeface="Wingdings" pitchFamily="2" charset="2"/>
              <a:buNone/>
              <a:defRPr/>
            </a:pPr>
            <a:r>
              <a:rPr lang="nn-NO" kern="0" dirty="0">
                <a:latin typeface="Consolas" pitchFamily="49" charset="0"/>
              </a:rPr>
              <a:t>}</a:t>
            </a:r>
            <a:endParaRPr lang="en-US" kern="0" dirty="0">
              <a:solidFill>
                <a:srgbClr val="333333"/>
              </a:solidFill>
              <a:latin typeface="Consolas" pitchFamily="49" charset="0"/>
            </a:endParaRPr>
          </a:p>
        </p:txBody>
      </p:sp>
      <p:sp>
        <p:nvSpPr>
          <p:cNvPr id="7" name="Content Placeholder 2"/>
          <p:cNvSpPr txBox="1">
            <a:spLocks/>
          </p:cNvSpPr>
          <p:nvPr/>
        </p:nvSpPr>
        <p:spPr bwMode="auto">
          <a:xfrm>
            <a:off x="914400" y="4572000"/>
            <a:ext cx="7696200" cy="1752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double total = 0, average = 0;</a:t>
            </a:r>
          </a:p>
          <a:p>
            <a:pPr marL="342900" indent="-342900" eaLnBrk="0" hangingPunct="0">
              <a:buClr>
                <a:srgbClr val="835E01"/>
              </a:buClr>
              <a:buSzPct val="60000"/>
              <a:buFont typeface="Wingdings" pitchFamily="2" charset="2"/>
              <a:buNone/>
              <a:defRPr/>
            </a:pPr>
            <a:r>
              <a:rPr lang="en-US" kern="0" dirty="0">
                <a:latin typeface="Consolas" pitchFamily="49" charset="0"/>
              </a:rPr>
              <a:t>for (double element : values)</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total = total + element;</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if (</a:t>
            </a:r>
            <a:r>
              <a:rPr lang="en-US" kern="0" dirty="0" err="1">
                <a:latin typeface="Consolas" pitchFamily="49" charset="0"/>
              </a:rPr>
              <a:t>values.length</a:t>
            </a:r>
            <a:r>
              <a:rPr lang="en-US" kern="0" dirty="0">
                <a:latin typeface="Consolas" pitchFamily="49" charset="0"/>
              </a:rPr>
              <a:t> &gt; 0) { average = total / </a:t>
            </a:r>
            <a:r>
              <a:rPr lang="en-US" kern="0" dirty="0" err="1">
                <a:latin typeface="Consolas" pitchFamily="49" charset="0"/>
              </a:rPr>
              <a:t>values.length</a:t>
            </a:r>
            <a:r>
              <a:rPr lang="en-US" kern="0" dirty="0">
                <a:latin typeface="Consolas" pitchFamily="49" charset="0"/>
              </a:rPr>
              <a:t>; }</a:t>
            </a:r>
            <a:endParaRPr lang="en-US" kern="0" dirty="0">
              <a:solidFill>
                <a:srgbClr val="333333"/>
              </a:solidFill>
              <a:latin typeface="Consolas" pitchFamily="49" charset="0"/>
            </a:endParaRPr>
          </a:p>
        </p:txBody>
      </p:sp>
      <p:sp>
        <p:nvSpPr>
          <p:cNvPr id="2" name="Slide Number Placeholder 1"/>
          <p:cNvSpPr>
            <a:spLocks noGrp="1"/>
          </p:cNvSpPr>
          <p:nvPr>
            <p:ph type="sldNum" sz="quarter" idx="12"/>
          </p:nvPr>
        </p:nvSpPr>
        <p:spPr/>
        <p:txBody>
          <a:bodyPr/>
          <a:lstStyle/>
          <a:p>
            <a:fld id="{00253EBD-61C8-4926-BD43-12B04BC612EA}" type="slidenum">
              <a:rPr lang="en-US" smtClean="0"/>
              <a:t>24</a:t>
            </a:fld>
            <a:endParaRPr lang="en-US"/>
          </a:p>
        </p:txBody>
      </p:sp>
    </p:spTree>
    <p:extLst>
      <p:ext uri="{BB962C8B-B14F-4D97-AF65-F5344CB8AC3E}">
        <p14:creationId xmlns:p14="http://schemas.microsoft.com/office/powerpoint/2010/main" val="1959663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274638"/>
            <a:ext cx="7315200" cy="715962"/>
          </a:xfrm>
        </p:spPr>
        <p:txBody>
          <a:bodyPr/>
          <a:lstStyle/>
          <a:p>
            <a:r>
              <a:rPr lang="en-US" altLang="en-US" sz="3600" smtClean="0">
                <a:ea typeface="ＭＳ Ｐゴシック" pitchFamily="34" charset="-128"/>
              </a:rPr>
              <a:t>Common Algorithms 3:</a:t>
            </a:r>
          </a:p>
        </p:txBody>
      </p:sp>
      <p:sp>
        <p:nvSpPr>
          <p:cNvPr id="10" name="Content Placeholder 2"/>
          <p:cNvSpPr txBox="1">
            <a:spLocks/>
          </p:cNvSpPr>
          <p:nvPr/>
        </p:nvSpPr>
        <p:spPr bwMode="auto">
          <a:xfrm>
            <a:off x="228600" y="1066800"/>
            <a:ext cx="5105400" cy="2438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nn-NO" kern="0" dirty="0">
                <a:latin typeface="Consolas" pitchFamily="49" charset="0"/>
              </a:rPr>
              <a:t>double </a:t>
            </a:r>
            <a:r>
              <a:rPr lang="nn-NO" kern="0" dirty="0">
                <a:solidFill>
                  <a:srgbClr val="0033CC"/>
                </a:solidFill>
                <a:latin typeface="Consolas" pitchFamily="49" charset="0"/>
              </a:rPr>
              <a:t>largest</a:t>
            </a:r>
            <a:r>
              <a:rPr lang="nn-NO" kern="0" dirty="0">
                <a:latin typeface="Consolas" pitchFamily="49" charset="0"/>
              </a:rPr>
              <a:t> = values[0];</a:t>
            </a:r>
          </a:p>
          <a:p>
            <a:pPr marL="342900" indent="-342900" eaLnBrk="0" hangingPunct="0">
              <a:buClr>
                <a:srgbClr val="835E01"/>
              </a:buClr>
              <a:buSzPct val="60000"/>
              <a:buFont typeface="Wingdings" pitchFamily="2" charset="2"/>
              <a:buNone/>
              <a:defRPr/>
            </a:pPr>
            <a:r>
              <a:rPr lang="nn-NO" kern="0" dirty="0">
                <a:latin typeface="Consolas" pitchFamily="49" charset="0"/>
              </a:rPr>
              <a:t>for (int i = 1; i &lt; values.length; i++)</a:t>
            </a:r>
          </a:p>
          <a:p>
            <a:pPr marL="342900" indent="-342900" eaLnBrk="0" hangingPunct="0">
              <a:buClr>
                <a:srgbClr val="835E01"/>
              </a:buClr>
              <a:buSzPct val="60000"/>
              <a:buFont typeface="Wingdings" pitchFamily="2" charset="2"/>
              <a:buNone/>
              <a:defRPr/>
            </a:pPr>
            <a:r>
              <a:rPr lang="nn-NO" kern="0" dirty="0">
                <a:latin typeface="Consolas" pitchFamily="49" charset="0"/>
              </a:rPr>
              <a:t>{</a:t>
            </a:r>
          </a:p>
          <a:p>
            <a:pPr marL="342900" indent="-342900" eaLnBrk="0" hangingPunct="0">
              <a:buClr>
                <a:srgbClr val="835E01"/>
              </a:buClr>
              <a:buSzPct val="60000"/>
              <a:buFont typeface="Wingdings" pitchFamily="2" charset="2"/>
              <a:buNone/>
              <a:defRPr/>
            </a:pPr>
            <a:r>
              <a:rPr lang="nn-NO" kern="0" dirty="0">
                <a:latin typeface="Consolas" pitchFamily="49" charset="0"/>
              </a:rPr>
              <a:t>  if (values[i] &gt; </a:t>
            </a:r>
            <a:r>
              <a:rPr lang="nn-NO" kern="0" dirty="0">
                <a:solidFill>
                  <a:srgbClr val="0033CC"/>
                </a:solidFill>
                <a:latin typeface="Consolas" pitchFamily="49" charset="0"/>
              </a:rPr>
              <a:t>largest</a:t>
            </a:r>
            <a:r>
              <a:rPr lang="nn-NO" kern="0" dirty="0">
                <a:latin typeface="Consolas" pitchFamily="49" charset="0"/>
              </a:rPr>
              <a:t>)</a:t>
            </a:r>
          </a:p>
          <a:p>
            <a:pPr marL="342900" indent="-342900" eaLnBrk="0" hangingPunct="0">
              <a:buClr>
                <a:srgbClr val="835E01"/>
              </a:buClr>
              <a:buSzPct val="60000"/>
              <a:buFont typeface="Wingdings" pitchFamily="2" charset="2"/>
              <a:buNone/>
              <a:defRPr/>
            </a:pPr>
            <a:r>
              <a:rPr lang="nn-NO" kern="0" dirty="0">
                <a:latin typeface="Consolas" pitchFamily="49" charset="0"/>
              </a:rPr>
              <a:t>  {</a:t>
            </a:r>
          </a:p>
          <a:p>
            <a:pPr marL="342900" indent="-342900" eaLnBrk="0" hangingPunct="0">
              <a:buClr>
                <a:srgbClr val="835E01"/>
              </a:buClr>
              <a:buSzPct val="60000"/>
              <a:buFont typeface="Wingdings" pitchFamily="2" charset="2"/>
              <a:buNone/>
              <a:defRPr/>
            </a:pPr>
            <a:r>
              <a:rPr lang="nn-NO" kern="0" dirty="0">
                <a:latin typeface="Consolas" pitchFamily="49" charset="0"/>
              </a:rPr>
              <a:t>    </a:t>
            </a:r>
            <a:r>
              <a:rPr lang="nn-NO" kern="0" dirty="0">
                <a:solidFill>
                  <a:srgbClr val="0033CC"/>
                </a:solidFill>
                <a:latin typeface="Consolas" pitchFamily="49" charset="0"/>
              </a:rPr>
              <a:t>largest</a:t>
            </a:r>
            <a:r>
              <a:rPr lang="nn-NO" kern="0" dirty="0">
                <a:latin typeface="Consolas" pitchFamily="49" charset="0"/>
              </a:rPr>
              <a:t> = values[i];</a:t>
            </a:r>
          </a:p>
          <a:p>
            <a:pPr marL="342900" indent="-342900" eaLnBrk="0" hangingPunct="0">
              <a:buClr>
                <a:srgbClr val="835E01"/>
              </a:buClr>
              <a:buSzPct val="60000"/>
              <a:buFont typeface="Wingdings" pitchFamily="2" charset="2"/>
              <a:buNone/>
              <a:defRPr/>
            </a:pPr>
            <a:r>
              <a:rPr lang="nn-NO" kern="0" dirty="0">
                <a:latin typeface="Consolas" pitchFamily="49" charset="0"/>
              </a:rPr>
              <a:t>  }</a:t>
            </a:r>
          </a:p>
          <a:p>
            <a:pPr marL="342900" indent="-342900" eaLnBrk="0" hangingPunct="0">
              <a:buClr>
                <a:srgbClr val="835E01"/>
              </a:buClr>
              <a:buSzPct val="60000"/>
              <a:buFont typeface="Wingdings" pitchFamily="2" charset="2"/>
              <a:buNone/>
              <a:defRPr/>
            </a:pPr>
            <a:r>
              <a:rPr lang="nn-NO" kern="0" dirty="0">
                <a:latin typeface="Consolas" pitchFamily="49" charset="0"/>
              </a:rPr>
              <a:t>}</a:t>
            </a:r>
            <a:endParaRPr lang="en-US" kern="0" dirty="0">
              <a:solidFill>
                <a:srgbClr val="333333"/>
              </a:solidFill>
              <a:latin typeface="Consolas" pitchFamily="49" charset="0"/>
            </a:endParaRPr>
          </a:p>
        </p:txBody>
      </p:sp>
      <p:sp>
        <p:nvSpPr>
          <p:cNvPr id="7" name="Content Placeholder 2"/>
          <p:cNvSpPr txBox="1">
            <a:spLocks/>
          </p:cNvSpPr>
          <p:nvPr/>
        </p:nvSpPr>
        <p:spPr bwMode="auto">
          <a:xfrm>
            <a:off x="228600" y="4191000"/>
            <a:ext cx="3886200" cy="1752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double </a:t>
            </a:r>
            <a:r>
              <a:rPr lang="en-US" kern="0" dirty="0">
                <a:solidFill>
                  <a:srgbClr val="0033CC"/>
                </a:solidFill>
                <a:latin typeface="Consolas" pitchFamily="49" charset="0"/>
              </a:rPr>
              <a:t>largest</a:t>
            </a:r>
            <a:r>
              <a:rPr lang="en-US" kern="0" dirty="0">
                <a:latin typeface="Consolas" pitchFamily="49" charset="0"/>
              </a:rPr>
              <a:t> = values[0];</a:t>
            </a:r>
          </a:p>
          <a:p>
            <a:pPr marL="342900" indent="-342900" eaLnBrk="0" hangingPunct="0">
              <a:buClr>
                <a:srgbClr val="835E01"/>
              </a:buClr>
              <a:buSzPct val="60000"/>
              <a:buFont typeface="Wingdings" pitchFamily="2" charset="2"/>
              <a:buNone/>
              <a:defRPr/>
            </a:pPr>
            <a:r>
              <a:rPr lang="en-US" kern="0" dirty="0">
                <a:latin typeface="Consolas" pitchFamily="49" charset="0"/>
              </a:rPr>
              <a:t>for (double element : values)</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if element </a:t>
            </a:r>
            <a:r>
              <a:rPr lang="en-US" kern="0" dirty="0">
                <a:solidFill>
                  <a:srgbClr val="C00000"/>
                </a:solidFill>
                <a:latin typeface="Consolas" pitchFamily="49" charset="0"/>
              </a:rPr>
              <a:t>&gt;</a:t>
            </a:r>
            <a:r>
              <a:rPr lang="en-US" kern="0" dirty="0">
                <a:latin typeface="Consolas" pitchFamily="49" charset="0"/>
              </a:rPr>
              <a:t> </a:t>
            </a:r>
            <a:r>
              <a:rPr lang="en-US" kern="0" dirty="0">
                <a:solidFill>
                  <a:srgbClr val="0033CC"/>
                </a:solidFill>
                <a:latin typeface="Consolas" pitchFamily="49" charset="0"/>
              </a:rPr>
              <a:t>largest</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33CC"/>
                </a:solidFill>
                <a:latin typeface="Consolas" pitchFamily="49" charset="0"/>
              </a:rPr>
              <a:t>largest</a:t>
            </a:r>
            <a:r>
              <a:rPr lang="en-US" kern="0" dirty="0">
                <a:latin typeface="Consolas" pitchFamily="49" charset="0"/>
              </a:rPr>
              <a:t> = element;</a:t>
            </a:r>
          </a:p>
          <a:p>
            <a:pPr marL="342900" indent="-342900" eaLnBrk="0" hangingPunct="0">
              <a:buClr>
                <a:srgbClr val="835E01"/>
              </a:buClr>
              <a:buSzPct val="60000"/>
              <a:buFont typeface="Wingdings" pitchFamily="2" charset="2"/>
              <a:buNone/>
              <a:defRPr/>
            </a:pPr>
            <a:r>
              <a:rPr lang="en-US" kern="0" dirty="0">
                <a:latin typeface="Consolas" pitchFamily="49" charset="0"/>
              </a:rPr>
              <a:t>}</a:t>
            </a:r>
          </a:p>
        </p:txBody>
      </p:sp>
      <p:sp>
        <p:nvSpPr>
          <p:cNvPr id="35844" name="Content Placeholder 2"/>
          <p:cNvSpPr>
            <a:spLocks noGrp="1"/>
          </p:cNvSpPr>
          <p:nvPr>
            <p:ph idx="1"/>
          </p:nvPr>
        </p:nvSpPr>
        <p:spPr>
          <a:xfrm>
            <a:off x="3429000" y="2286000"/>
            <a:ext cx="5334000" cy="1828800"/>
          </a:xfrm>
          <a:solidFill>
            <a:schemeClr val="bg1"/>
          </a:solidFill>
        </p:spPr>
        <p:txBody>
          <a:bodyPr>
            <a:normAutofit lnSpcReduction="10000"/>
          </a:bodyPr>
          <a:lstStyle/>
          <a:p>
            <a:r>
              <a:rPr lang="en-US" altLang="en-US" sz="2800" smtClean="0">
                <a:ea typeface="ＭＳ Ｐゴシック" pitchFamily="34" charset="-128"/>
              </a:rPr>
              <a:t>Maximum and Minimum</a:t>
            </a:r>
          </a:p>
          <a:p>
            <a:pPr lvl="1"/>
            <a:r>
              <a:rPr lang="en-US" altLang="en-US" sz="2400" smtClean="0">
                <a:ea typeface="ＭＳ Ｐゴシック" pitchFamily="34" charset="-128"/>
              </a:rPr>
              <a:t>Set largest to first element</a:t>
            </a:r>
          </a:p>
          <a:p>
            <a:pPr lvl="1"/>
            <a:r>
              <a:rPr lang="en-US" altLang="en-US" sz="2400" smtClean="0">
                <a:ea typeface="ＭＳ Ｐゴシック" pitchFamily="34" charset="-128"/>
              </a:rPr>
              <a:t>Use </a:t>
            </a:r>
            <a:r>
              <a:rPr lang="en-US" altLang="en-US" sz="2400" smtClean="0">
                <a:latin typeface="Courier" charset="0"/>
                <a:ea typeface="ＭＳ Ｐゴシック" pitchFamily="34" charset="-128"/>
              </a:rPr>
              <a:t>for</a:t>
            </a:r>
            <a:r>
              <a:rPr lang="en-US" altLang="en-US" sz="2400" smtClean="0">
                <a:ea typeface="ＭＳ Ｐゴシック" pitchFamily="34" charset="-128"/>
              </a:rPr>
              <a:t> or enhanced </a:t>
            </a:r>
            <a:r>
              <a:rPr lang="en-US" altLang="en-US" sz="2400" smtClean="0">
                <a:latin typeface="Courier" charset="0"/>
                <a:ea typeface="ＭＳ Ｐゴシック" pitchFamily="34" charset="-128"/>
              </a:rPr>
              <a:t>for</a:t>
            </a:r>
            <a:r>
              <a:rPr lang="en-US" altLang="en-US" sz="2400" smtClean="0">
                <a:ea typeface="ＭＳ Ｐゴシック" pitchFamily="34" charset="-128"/>
              </a:rPr>
              <a:t> </a:t>
            </a:r>
            <a:r>
              <a:rPr lang="en-US" altLang="ja-JP" sz="2400" smtClean="0">
                <a:ea typeface="ＭＳ Ｐゴシック" pitchFamily="34" charset="-128"/>
              </a:rPr>
              <a:t>loop</a:t>
            </a:r>
          </a:p>
          <a:p>
            <a:pPr lvl="1"/>
            <a:r>
              <a:rPr lang="en-US" altLang="en-US" sz="2400" smtClean="0">
                <a:ea typeface="ＭＳ Ｐゴシック" pitchFamily="34" charset="-128"/>
              </a:rPr>
              <a:t>Use the same logic for minimum</a:t>
            </a:r>
            <a:endParaRPr lang="en-US" altLang="en-US" sz="2000" smtClean="0">
              <a:ea typeface="ＭＳ Ｐゴシック" pitchFamily="34" charset="-128"/>
            </a:endParaRPr>
          </a:p>
        </p:txBody>
      </p:sp>
      <p:sp>
        <p:nvSpPr>
          <p:cNvPr id="8" name="Content Placeholder 2"/>
          <p:cNvSpPr txBox="1">
            <a:spLocks/>
          </p:cNvSpPr>
          <p:nvPr/>
        </p:nvSpPr>
        <p:spPr bwMode="auto">
          <a:xfrm>
            <a:off x="4343400" y="4191000"/>
            <a:ext cx="3886200" cy="1752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double </a:t>
            </a:r>
            <a:r>
              <a:rPr lang="en-US" kern="0" dirty="0">
                <a:solidFill>
                  <a:srgbClr val="00B050"/>
                </a:solidFill>
                <a:latin typeface="Consolas" pitchFamily="49" charset="0"/>
              </a:rPr>
              <a:t>smallest</a:t>
            </a:r>
            <a:r>
              <a:rPr lang="en-US" kern="0" dirty="0">
                <a:latin typeface="Consolas" pitchFamily="49" charset="0"/>
              </a:rPr>
              <a:t> = values[0];</a:t>
            </a:r>
          </a:p>
          <a:p>
            <a:pPr marL="342900" indent="-342900" eaLnBrk="0" hangingPunct="0">
              <a:buClr>
                <a:srgbClr val="835E01"/>
              </a:buClr>
              <a:buSzPct val="60000"/>
              <a:buFont typeface="Wingdings" pitchFamily="2" charset="2"/>
              <a:buNone/>
              <a:defRPr/>
            </a:pPr>
            <a:r>
              <a:rPr lang="en-US" kern="0" dirty="0">
                <a:latin typeface="Consolas" pitchFamily="49" charset="0"/>
              </a:rPr>
              <a:t>for (double element : values)</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if element </a:t>
            </a:r>
            <a:r>
              <a:rPr lang="en-US" kern="0" dirty="0">
                <a:solidFill>
                  <a:srgbClr val="C00000"/>
                </a:solidFill>
                <a:latin typeface="Consolas" pitchFamily="49" charset="0"/>
              </a:rPr>
              <a:t>&lt;</a:t>
            </a:r>
            <a:r>
              <a:rPr lang="en-US" kern="0" dirty="0">
                <a:latin typeface="Consolas" pitchFamily="49" charset="0"/>
              </a:rPr>
              <a:t> </a:t>
            </a:r>
            <a:r>
              <a:rPr lang="en-US" kern="0" dirty="0">
                <a:solidFill>
                  <a:srgbClr val="00B050"/>
                </a:solidFill>
                <a:latin typeface="Consolas" pitchFamily="49" charset="0"/>
              </a:rPr>
              <a:t>smallest</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B050"/>
                </a:solidFill>
                <a:latin typeface="Consolas" pitchFamily="49" charset="0"/>
              </a:rPr>
              <a:t>smallest</a:t>
            </a:r>
            <a:r>
              <a:rPr lang="en-US" kern="0" dirty="0">
                <a:latin typeface="Consolas" pitchFamily="49" charset="0"/>
              </a:rPr>
              <a:t> = element;</a:t>
            </a:r>
          </a:p>
          <a:p>
            <a:pPr marL="342900" indent="-342900" eaLnBrk="0" hangingPunct="0">
              <a:buClr>
                <a:srgbClr val="835E01"/>
              </a:buClr>
              <a:buSzPct val="60000"/>
              <a:buFont typeface="Wingdings" pitchFamily="2" charset="2"/>
              <a:buNone/>
              <a:defRPr/>
            </a:pPr>
            <a:r>
              <a:rPr lang="en-US" kern="0" dirty="0">
                <a:latin typeface="Consolas" pitchFamily="49" charset="0"/>
              </a:rPr>
              <a:t>}</a:t>
            </a:r>
          </a:p>
        </p:txBody>
      </p:sp>
      <p:sp>
        <p:nvSpPr>
          <p:cNvPr id="35846" name="TextBox 6"/>
          <p:cNvSpPr txBox="1">
            <a:spLocks noChangeArrowheads="1"/>
          </p:cNvSpPr>
          <p:nvPr/>
        </p:nvSpPr>
        <p:spPr bwMode="auto">
          <a:xfrm>
            <a:off x="4114800" y="1752600"/>
            <a:ext cx="4191000" cy="40005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Typical </a:t>
            </a:r>
            <a:r>
              <a:rPr lang="en-US" altLang="en-US" sz="2000">
                <a:latin typeface="Consolas" pitchFamily="49" charset="0"/>
                <a:cs typeface="Consolas" pitchFamily="49" charset="0"/>
              </a:rPr>
              <a:t>for</a:t>
            </a:r>
            <a:r>
              <a:rPr lang="en-US" altLang="en-US" sz="2000">
                <a:cs typeface="Arial" pitchFamily="34" charset="0"/>
              </a:rPr>
              <a:t> loop to find maximum</a:t>
            </a:r>
          </a:p>
        </p:txBody>
      </p:sp>
      <p:sp>
        <p:nvSpPr>
          <p:cNvPr id="35849" name="TextBox 6"/>
          <p:cNvSpPr txBox="1">
            <a:spLocks noChangeArrowheads="1"/>
          </p:cNvSpPr>
          <p:nvPr/>
        </p:nvSpPr>
        <p:spPr bwMode="auto">
          <a:xfrm>
            <a:off x="457200" y="6000750"/>
            <a:ext cx="3962400" cy="40005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ja-JP" sz="2000">
                <a:cs typeface="Arial" pitchFamily="34" charset="0"/>
              </a:rPr>
              <a:t>Enhanced </a:t>
            </a:r>
            <a:r>
              <a:rPr lang="en-US" altLang="ja-JP" sz="2000">
                <a:latin typeface="Courier" charset="0"/>
              </a:rPr>
              <a:t>for</a:t>
            </a:r>
            <a:r>
              <a:rPr lang="en-US" altLang="ja-JP" sz="2000">
                <a:cs typeface="Arial" pitchFamily="34" charset="0"/>
              </a:rPr>
              <a:t> to find maximum</a:t>
            </a:r>
            <a:endParaRPr lang="en-US" altLang="en-US" sz="2000">
              <a:cs typeface="Arial" pitchFamily="34" charset="0"/>
            </a:endParaRPr>
          </a:p>
        </p:txBody>
      </p:sp>
      <p:sp>
        <p:nvSpPr>
          <p:cNvPr id="35850" name="TextBox 6"/>
          <p:cNvSpPr txBox="1">
            <a:spLocks noChangeArrowheads="1"/>
          </p:cNvSpPr>
          <p:nvPr/>
        </p:nvSpPr>
        <p:spPr bwMode="auto">
          <a:xfrm>
            <a:off x="4724400" y="6000750"/>
            <a:ext cx="3962400" cy="40005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ja-JP" sz="2000">
                <a:cs typeface="Arial" pitchFamily="34" charset="0"/>
              </a:rPr>
              <a:t>Enhanced </a:t>
            </a:r>
            <a:r>
              <a:rPr lang="en-US" altLang="ja-JP" sz="2000">
                <a:latin typeface="Courier" charset="0"/>
              </a:rPr>
              <a:t>for</a:t>
            </a:r>
            <a:r>
              <a:rPr lang="en-US" altLang="ja-JP" sz="2000">
                <a:cs typeface="Arial" pitchFamily="34" charset="0"/>
              </a:rPr>
              <a:t> to find minimum</a:t>
            </a:r>
            <a:endParaRPr lang="en-US" altLang="en-US" sz="2000">
              <a:cs typeface="Arial" pitchFamily="34" charset="0"/>
            </a:endParaRPr>
          </a:p>
        </p:txBody>
      </p:sp>
      <p:sp>
        <p:nvSpPr>
          <p:cNvPr id="2" name="Slide Number Placeholder 1"/>
          <p:cNvSpPr>
            <a:spLocks noGrp="1"/>
          </p:cNvSpPr>
          <p:nvPr>
            <p:ph type="sldNum" sz="quarter" idx="12"/>
          </p:nvPr>
        </p:nvSpPr>
        <p:spPr/>
        <p:txBody>
          <a:bodyPr/>
          <a:lstStyle/>
          <a:p>
            <a:fld id="{00253EBD-61C8-4926-BD43-12B04BC612EA}" type="slidenum">
              <a:rPr lang="en-US" smtClean="0"/>
              <a:t>25</a:t>
            </a:fld>
            <a:endParaRPr lang="en-US"/>
          </a:p>
        </p:txBody>
      </p:sp>
    </p:spTree>
    <p:extLst>
      <p:ext uri="{BB962C8B-B14F-4D97-AF65-F5344CB8AC3E}">
        <p14:creationId xmlns:p14="http://schemas.microsoft.com/office/powerpoint/2010/main" val="8208807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676400" y="274638"/>
            <a:ext cx="7315200" cy="715962"/>
          </a:xfrm>
        </p:spPr>
        <p:txBody>
          <a:bodyPr/>
          <a:lstStyle/>
          <a:p>
            <a:r>
              <a:rPr lang="en-US" altLang="en-US" sz="3600" smtClean="0">
                <a:ea typeface="ＭＳ Ｐゴシック" pitchFamily="34" charset="-128"/>
              </a:rPr>
              <a:t>Common Algorithms 4:</a:t>
            </a:r>
          </a:p>
        </p:txBody>
      </p:sp>
      <p:sp>
        <p:nvSpPr>
          <p:cNvPr id="10" name="Content Placeholder 2"/>
          <p:cNvSpPr txBox="1">
            <a:spLocks/>
          </p:cNvSpPr>
          <p:nvPr/>
        </p:nvSpPr>
        <p:spPr bwMode="auto">
          <a:xfrm>
            <a:off x="638175" y="2438400"/>
            <a:ext cx="5153025" cy="2286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nn-NO" kern="0" dirty="0">
                <a:latin typeface="Consolas" pitchFamily="49" charset="0"/>
              </a:rPr>
              <a:t>for (int i = 0; i &lt; values.length; i++)</a:t>
            </a:r>
          </a:p>
          <a:p>
            <a:pPr marL="342900" indent="-342900" eaLnBrk="0" hangingPunct="0">
              <a:buClr>
                <a:srgbClr val="835E01"/>
              </a:buClr>
              <a:buSzPct val="60000"/>
              <a:buFont typeface="Wingdings" pitchFamily="2" charset="2"/>
              <a:buNone/>
              <a:defRPr/>
            </a:pPr>
            <a:r>
              <a:rPr lang="nn-NO" kern="0" dirty="0">
                <a:latin typeface="Consolas" pitchFamily="49" charset="0"/>
              </a:rPr>
              <a:t>{</a:t>
            </a:r>
          </a:p>
          <a:p>
            <a:pPr marL="342900" indent="-342900" eaLnBrk="0" hangingPunct="0">
              <a:buClr>
                <a:srgbClr val="835E01"/>
              </a:buClr>
              <a:buSzPct val="60000"/>
              <a:buFont typeface="Wingdings" pitchFamily="2" charset="2"/>
              <a:buNone/>
              <a:defRPr/>
            </a:pPr>
            <a:r>
              <a:rPr lang="nn-NO" kern="0" dirty="0">
                <a:latin typeface="Consolas" pitchFamily="49" charset="0"/>
              </a:rPr>
              <a:t>  if (i &gt; 0)</a:t>
            </a:r>
          </a:p>
          <a:p>
            <a:pPr marL="342900" indent="-342900" eaLnBrk="0" hangingPunct="0">
              <a:buClr>
                <a:srgbClr val="835E01"/>
              </a:buClr>
              <a:buSzPct val="60000"/>
              <a:buFont typeface="Wingdings" pitchFamily="2" charset="2"/>
              <a:buNone/>
              <a:defRPr/>
            </a:pPr>
            <a:r>
              <a:rPr lang="nn-NO" kern="0" dirty="0">
                <a:latin typeface="Consolas" pitchFamily="49" charset="0"/>
              </a:rPr>
              <a:t>  {</a:t>
            </a:r>
          </a:p>
          <a:p>
            <a:pPr marL="342900" indent="-342900" eaLnBrk="0" hangingPunct="0">
              <a:buClr>
                <a:srgbClr val="835E01"/>
              </a:buClr>
              <a:buSzPct val="60000"/>
              <a:buFont typeface="Wingdings" pitchFamily="2" charset="2"/>
              <a:buNone/>
              <a:defRPr/>
            </a:pPr>
            <a:r>
              <a:rPr lang="nn-NO" kern="0" dirty="0">
                <a:latin typeface="Consolas" pitchFamily="49" charset="0"/>
              </a:rPr>
              <a:t>    System.out.print(" | ");</a:t>
            </a:r>
          </a:p>
          <a:p>
            <a:pPr marL="342900" indent="-342900" eaLnBrk="0" hangingPunct="0">
              <a:buClr>
                <a:srgbClr val="835E01"/>
              </a:buClr>
              <a:buSzPct val="60000"/>
              <a:buFont typeface="Wingdings" pitchFamily="2" charset="2"/>
              <a:buNone/>
              <a:defRPr/>
            </a:pPr>
            <a:r>
              <a:rPr lang="nn-NO" kern="0" dirty="0">
                <a:latin typeface="Consolas" pitchFamily="49" charset="0"/>
              </a:rPr>
              <a:t>  }</a:t>
            </a:r>
          </a:p>
          <a:p>
            <a:pPr marL="342900" indent="-342900" eaLnBrk="0" hangingPunct="0">
              <a:buClr>
                <a:srgbClr val="835E01"/>
              </a:buClr>
              <a:buSzPct val="60000"/>
              <a:buFont typeface="Wingdings" pitchFamily="2" charset="2"/>
              <a:buNone/>
              <a:defRPr/>
            </a:pPr>
            <a:r>
              <a:rPr lang="nn-NO" kern="0" dirty="0">
                <a:latin typeface="Consolas" pitchFamily="49" charset="0"/>
              </a:rPr>
              <a:t>  System.out.print(values[i]);</a:t>
            </a:r>
          </a:p>
          <a:p>
            <a:pPr marL="342900" indent="-342900" eaLnBrk="0" hangingPunct="0">
              <a:buClr>
                <a:srgbClr val="835E01"/>
              </a:buClr>
              <a:buSzPct val="60000"/>
              <a:buFont typeface="Wingdings" pitchFamily="2" charset="2"/>
              <a:buNone/>
              <a:defRPr/>
            </a:pPr>
            <a:r>
              <a:rPr lang="nn-NO" kern="0" dirty="0">
                <a:latin typeface="Consolas" pitchFamily="49" charset="0"/>
              </a:rPr>
              <a:t>}</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
        <p:nvSpPr>
          <p:cNvPr id="36867" name="Content Placeholder 2"/>
          <p:cNvSpPr>
            <a:spLocks noGrp="1"/>
          </p:cNvSpPr>
          <p:nvPr>
            <p:ph idx="1"/>
          </p:nvPr>
        </p:nvSpPr>
        <p:spPr>
          <a:xfrm>
            <a:off x="304800" y="1143000"/>
            <a:ext cx="8382000" cy="4953000"/>
          </a:xfrm>
        </p:spPr>
        <p:txBody>
          <a:bodyPr>
            <a:normAutofit/>
          </a:bodyPr>
          <a:lstStyle/>
          <a:p>
            <a:pPr>
              <a:spcBef>
                <a:spcPts val="200"/>
              </a:spcBef>
            </a:pPr>
            <a:r>
              <a:rPr lang="en-US" altLang="en-US" sz="2800" dirty="0" smtClean="0">
                <a:ea typeface="ＭＳ Ｐゴシック" pitchFamily="34" charset="-128"/>
              </a:rPr>
              <a:t>Element Separators</a:t>
            </a:r>
          </a:p>
          <a:p>
            <a:pPr lvl="1">
              <a:spcBef>
                <a:spcPts val="200"/>
              </a:spcBef>
            </a:pPr>
            <a:r>
              <a:rPr lang="en-US" altLang="en-US" sz="2400" dirty="0" smtClean="0">
                <a:ea typeface="ＭＳ Ｐゴシック" pitchFamily="34" charset="-128"/>
              </a:rPr>
              <a:t>Output all elements with separators between them</a:t>
            </a:r>
          </a:p>
          <a:p>
            <a:pPr lvl="1">
              <a:spcBef>
                <a:spcPts val="200"/>
              </a:spcBef>
            </a:pPr>
            <a:r>
              <a:rPr lang="en-US" altLang="en-US" sz="2400" dirty="0" smtClean="0">
                <a:ea typeface="ＭＳ Ｐゴシック" pitchFamily="34" charset="-128"/>
              </a:rPr>
              <a:t>No separator before the first or after the last element</a:t>
            </a:r>
          </a:p>
          <a:p>
            <a:pPr lvl="1">
              <a:spcBef>
                <a:spcPts val="200"/>
              </a:spcBef>
            </a:pPr>
            <a:endParaRPr lang="en-US" altLang="en-US" sz="2400" dirty="0" smtClean="0">
              <a:ea typeface="ＭＳ Ｐゴシック" pitchFamily="34" charset="-128"/>
            </a:endParaRPr>
          </a:p>
          <a:p>
            <a:pPr lvl="1">
              <a:spcBef>
                <a:spcPts val="200"/>
              </a:spcBef>
            </a:pPr>
            <a:endParaRPr lang="en-US" altLang="en-US" sz="2400" dirty="0" smtClean="0">
              <a:ea typeface="ＭＳ Ｐゴシック" pitchFamily="34" charset="-128"/>
            </a:endParaRPr>
          </a:p>
          <a:p>
            <a:pPr lvl="1">
              <a:spcBef>
                <a:spcPts val="200"/>
              </a:spcBef>
            </a:pPr>
            <a:endParaRPr lang="en-US" altLang="en-US" sz="2400" dirty="0" smtClean="0">
              <a:ea typeface="ＭＳ Ｐゴシック" pitchFamily="34" charset="-128"/>
            </a:endParaRPr>
          </a:p>
          <a:p>
            <a:pPr lvl="1">
              <a:spcBef>
                <a:spcPts val="200"/>
              </a:spcBef>
            </a:pPr>
            <a:endParaRPr lang="en-US" altLang="en-US" sz="2400" dirty="0" smtClean="0">
              <a:ea typeface="ＭＳ Ｐゴシック" pitchFamily="34" charset="-128"/>
            </a:endParaRPr>
          </a:p>
          <a:p>
            <a:pPr lvl="1">
              <a:spcBef>
                <a:spcPts val="200"/>
              </a:spcBef>
            </a:pPr>
            <a:endParaRPr lang="en-US" altLang="en-US" sz="2400" dirty="0" smtClean="0">
              <a:ea typeface="ＭＳ Ｐゴシック" pitchFamily="34" charset="-128"/>
            </a:endParaRPr>
          </a:p>
          <a:p>
            <a:pPr lvl="1">
              <a:spcBef>
                <a:spcPts val="200"/>
              </a:spcBef>
              <a:buFont typeface="Wingdings" pitchFamily="2" charset="2"/>
              <a:buNone/>
            </a:pPr>
            <a:endParaRPr lang="en-US" altLang="en-US" sz="2400" dirty="0" smtClean="0">
              <a:ea typeface="ＭＳ Ｐゴシック" pitchFamily="34" charset="-128"/>
            </a:endParaRPr>
          </a:p>
          <a:p>
            <a:pPr>
              <a:spcBef>
                <a:spcPts val="200"/>
              </a:spcBef>
            </a:pPr>
            <a:r>
              <a:rPr lang="en-US" altLang="en-US" sz="2400" dirty="0" smtClean="0">
                <a:ea typeface="ＭＳ Ｐゴシック" pitchFamily="34" charset="-128"/>
              </a:rPr>
              <a:t>Handy Array method:  </a:t>
            </a:r>
            <a:r>
              <a:rPr lang="en-US" altLang="en-US" sz="2400" dirty="0" smtClean="0">
                <a:solidFill>
                  <a:srgbClr val="0033CC"/>
                </a:solidFill>
                <a:latin typeface="Consolas" pitchFamily="49" charset="0"/>
                <a:ea typeface="ＭＳ Ｐゴシック" pitchFamily="34" charset="-128"/>
                <a:cs typeface="Consolas" pitchFamily="49" charset="0"/>
              </a:rPr>
              <a:t>Arrays.toString()</a:t>
            </a:r>
          </a:p>
          <a:p>
            <a:pPr lvl="1">
              <a:spcBef>
                <a:spcPts val="200"/>
              </a:spcBef>
            </a:pPr>
            <a:r>
              <a:rPr lang="en-US" altLang="en-US" sz="2400" dirty="0" smtClean="0">
                <a:ea typeface="ＭＳ Ｐゴシック" pitchFamily="34" charset="-128"/>
              </a:rPr>
              <a:t>Useful for debugging!</a:t>
            </a:r>
          </a:p>
          <a:p>
            <a:pPr lvl="1">
              <a:spcBef>
                <a:spcPts val="200"/>
              </a:spcBef>
            </a:pPr>
            <a:endParaRPr lang="en-US" altLang="en-US" sz="2400" dirty="0" smtClean="0">
              <a:ea typeface="ＭＳ Ｐゴシック" pitchFamily="34" charset="-128"/>
            </a:endParaRPr>
          </a:p>
        </p:txBody>
      </p:sp>
      <p:pic>
        <p:nvPicPr>
          <p:cNvPr id="368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563" y="2744788"/>
            <a:ext cx="32194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txBox="1">
            <a:spLocks/>
          </p:cNvSpPr>
          <p:nvPr/>
        </p:nvSpPr>
        <p:spPr bwMode="auto">
          <a:xfrm>
            <a:off x="457200" y="5638800"/>
            <a:ext cx="70866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import java.util.*;</a:t>
            </a:r>
          </a:p>
          <a:p>
            <a:pPr marL="342900" indent="-342900" eaLnBrk="0" hangingPunct="0">
              <a:buClr>
                <a:srgbClr val="835E01"/>
              </a:buClr>
              <a:buSzPct val="60000"/>
              <a:buFont typeface="Wingdings" pitchFamily="2" charset="2"/>
              <a:buNone/>
              <a:defRPr/>
            </a:pPr>
            <a:r>
              <a:rPr lang="en-US" kern="0" dirty="0" err="1">
                <a:latin typeface="Consolas" pitchFamily="49" charset="0"/>
              </a:rPr>
              <a:t>System.out.println</a:t>
            </a:r>
            <a:r>
              <a:rPr lang="en-US" kern="0" dirty="0">
                <a:latin typeface="Consolas" pitchFamily="49" charset="0"/>
              </a:rPr>
              <a:t>(</a:t>
            </a:r>
            <a:r>
              <a:rPr lang="en-US" kern="0" dirty="0" err="1">
                <a:solidFill>
                  <a:srgbClr val="0033CC"/>
                </a:solidFill>
                <a:latin typeface="Consolas" pitchFamily="49" charset="0"/>
              </a:rPr>
              <a:t>Arrays.toString</a:t>
            </a:r>
            <a:r>
              <a:rPr lang="en-US" kern="0" dirty="0">
                <a:latin typeface="Consolas" pitchFamily="49" charset="0"/>
              </a:rPr>
              <a:t>(values));</a:t>
            </a:r>
          </a:p>
        </p:txBody>
      </p:sp>
      <p:pic>
        <p:nvPicPr>
          <p:cNvPr id="368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5410200"/>
            <a:ext cx="2924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3135313"/>
            <a:ext cx="20383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00253EBD-61C8-4926-BD43-12B04BC612EA}" type="slidenum">
              <a:rPr lang="en-US" smtClean="0"/>
              <a:t>26</a:t>
            </a:fld>
            <a:endParaRPr lang="en-US"/>
          </a:p>
        </p:txBody>
      </p:sp>
    </p:spTree>
    <p:extLst>
      <p:ext uri="{BB962C8B-B14F-4D97-AF65-F5344CB8AC3E}">
        <p14:creationId xmlns:p14="http://schemas.microsoft.com/office/powerpoint/2010/main" val="1402686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676400" y="274638"/>
            <a:ext cx="7315200" cy="715962"/>
          </a:xfrm>
        </p:spPr>
        <p:txBody>
          <a:bodyPr/>
          <a:lstStyle/>
          <a:p>
            <a:r>
              <a:rPr lang="en-US" altLang="en-US" sz="3600" smtClean="0">
                <a:ea typeface="ＭＳ Ｐゴシック" pitchFamily="34" charset="-128"/>
              </a:rPr>
              <a:t>Common Algorithms 5:</a:t>
            </a:r>
          </a:p>
        </p:txBody>
      </p:sp>
      <p:sp>
        <p:nvSpPr>
          <p:cNvPr id="37890" name="Content Placeholder 2"/>
          <p:cNvSpPr>
            <a:spLocks noGrp="1"/>
          </p:cNvSpPr>
          <p:nvPr>
            <p:ph idx="1"/>
          </p:nvPr>
        </p:nvSpPr>
        <p:spPr>
          <a:xfrm>
            <a:off x="228600" y="990600"/>
            <a:ext cx="8382000" cy="5410200"/>
          </a:xfrm>
        </p:spPr>
        <p:txBody>
          <a:bodyPr/>
          <a:lstStyle/>
          <a:p>
            <a:pPr>
              <a:spcBef>
                <a:spcPts val="200"/>
              </a:spcBef>
            </a:pPr>
            <a:r>
              <a:rPr lang="en-US" altLang="en-US" sz="2800" smtClean="0">
                <a:ea typeface="ＭＳ Ｐゴシック" pitchFamily="34" charset="-128"/>
              </a:rPr>
              <a:t>Linear Search</a:t>
            </a:r>
          </a:p>
          <a:p>
            <a:pPr lvl="1">
              <a:spcBef>
                <a:spcPts val="200"/>
              </a:spcBef>
            </a:pPr>
            <a:r>
              <a:rPr lang="en-US" altLang="en-US" sz="2400" smtClean="0">
                <a:ea typeface="ＭＳ Ｐゴシック" pitchFamily="34" charset="-128"/>
              </a:rPr>
              <a:t>Search for a specific value in an array</a:t>
            </a:r>
          </a:p>
          <a:p>
            <a:pPr lvl="1">
              <a:spcBef>
                <a:spcPts val="200"/>
              </a:spcBef>
            </a:pPr>
            <a:r>
              <a:rPr lang="en-US" altLang="en-US" sz="2400" smtClean="0">
                <a:ea typeface="ＭＳ Ｐゴシック" pitchFamily="34" charset="-128"/>
              </a:rPr>
              <a:t>Start from the beginning (left), stop if/when it is found</a:t>
            </a:r>
          </a:p>
          <a:p>
            <a:pPr lvl="1">
              <a:spcBef>
                <a:spcPts val="200"/>
              </a:spcBef>
            </a:pPr>
            <a:r>
              <a:rPr lang="en-US" altLang="en-US" sz="2400" smtClean="0">
                <a:ea typeface="ＭＳ Ｐゴシック" pitchFamily="34" charset="-128"/>
              </a:rPr>
              <a:t>Uses a boolean </a:t>
            </a:r>
            <a:r>
              <a:rPr lang="en-US" altLang="ja-JP" sz="2400" smtClean="0">
                <a:solidFill>
                  <a:srgbClr val="0033CC"/>
                </a:solidFill>
                <a:latin typeface="Consolas" pitchFamily="49" charset="0"/>
                <a:ea typeface="ＭＳ Ｐゴシック" pitchFamily="34" charset="-128"/>
                <a:cs typeface="Consolas" pitchFamily="49" charset="0"/>
              </a:rPr>
              <a:t>found</a:t>
            </a:r>
            <a:r>
              <a:rPr lang="en-US" altLang="ja-JP" sz="2400" smtClean="0">
                <a:ea typeface="ＭＳ Ｐゴシック" pitchFamily="34" charset="-128"/>
              </a:rPr>
              <a:t> flag to stop loop if found</a:t>
            </a:r>
            <a:endParaRPr lang="en-US" altLang="en-US" sz="2400" smtClean="0">
              <a:ea typeface="ＭＳ Ｐゴシック" pitchFamily="34" charset="-128"/>
            </a:endParaRPr>
          </a:p>
        </p:txBody>
      </p:sp>
      <p:sp>
        <p:nvSpPr>
          <p:cNvPr id="11" name="Content Placeholder 2"/>
          <p:cNvSpPr txBox="1">
            <a:spLocks/>
          </p:cNvSpPr>
          <p:nvPr/>
        </p:nvSpPr>
        <p:spPr bwMode="auto">
          <a:xfrm>
            <a:off x="533400" y="2667000"/>
            <a:ext cx="7086600" cy="3657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int searchedValue = 100;  </a:t>
            </a:r>
            <a:r>
              <a:rPr lang="en-US" kern="0" dirty="0" err="1">
                <a:latin typeface="Consolas" pitchFamily="49" charset="0"/>
              </a:rPr>
              <a:t>int</a:t>
            </a:r>
            <a:r>
              <a:rPr lang="en-US" kern="0" dirty="0">
                <a:latin typeface="Consolas" pitchFamily="49" charset="0"/>
              </a:rPr>
              <a:t> pos = 0;</a:t>
            </a:r>
          </a:p>
          <a:p>
            <a:pPr marL="342900" indent="-342900" eaLnBrk="0" hangingPunct="0">
              <a:buClr>
                <a:srgbClr val="835E01"/>
              </a:buClr>
              <a:buSzPct val="60000"/>
              <a:buFont typeface="Wingdings" pitchFamily="2" charset="2"/>
              <a:buNone/>
              <a:defRPr/>
            </a:pPr>
            <a:r>
              <a:rPr lang="en-US" kern="0" dirty="0">
                <a:latin typeface="Consolas" pitchFamily="49" charset="0"/>
              </a:rPr>
              <a:t>boolean </a:t>
            </a:r>
            <a:r>
              <a:rPr lang="en-US" kern="0" dirty="0">
                <a:solidFill>
                  <a:srgbClr val="0033CC"/>
                </a:solidFill>
                <a:latin typeface="Consolas" pitchFamily="49" charset="0"/>
              </a:rPr>
              <a:t>found</a:t>
            </a:r>
            <a:r>
              <a:rPr lang="en-US" kern="0" dirty="0">
                <a:latin typeface="Consolas" pitchFamily="49" charset="0"/>
              </a:rPr>
              <a:t> = false;</a:t>
            </a:r>
          </a:p>
          <a:p>
            <a:pPr marL="342900" indent="-342900" eaLnBrk="0" hangingPunct="0">
              <a:buClr>
                <a:srgbClr val="835E01"/>
              </a:buClr>
              <a:buSzPct val="60000"/>
              <a:buFont typeface="Wingdings" pitchFamily="2" charset="2"/>
              <a:buNone/>
              <a:defRPr/>
            </a:pPr>
            <a:r>
              <a:rPr lang="en-US" kern="0" dirty="0">
                <a:latin typeface="Consolas" pitchFamily="49" charset="0"/>
              </a:rPr>
              <a:t>while (pos &lt; </a:t>
            </a:r>
            <a:r>
              <a:rPr lang="en-US" kern="0" dirty="0" err="1">
                <a:latin typeface="Consolas" pitchFamily="49" charset="0"/>
              </a:rPr>
              <a:t>values.length</a:t>
            </a:r>
            <a:r>
              <a:rPr lang="en-US" kern="0" dirty="0">
                <a:latin typeface="Consolas" pitchFamily="49" charset="0"/>
              </a:rPr>
              <a:t> &amp;&amp; !</a:t>
            </a:r>
            <a:r>
              <a:rPr lang="en-US" kern="0" dirty="0">
                <a:solidFill>
                  <a:srgbClr val="0033CC"/>
                </a:solidFill>
                <a:latin typeface="Consolas" pitchFamily="49" charset="0"/>
              </a:rPr>
              <a:t>found</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if (values[</a:t>
            </a:r>
            <a:r>
              <a:rPr lang="en-US" kern="0" dirty="0" err="1">
                <a:latin typeface="Consolas" pitchFamily="49" charset="0"/>
              </a:rPr>
              <a:t>pos</a:t>
            </a:r>
            <a:r>
              <a:rPr lang="en-US" kern="0" dirty="0">
                <a:latin typeface="Consolas" pitchFamily="49" charset="0"/>
              </a:rPr>
              <a:t>] == searchedValue) </a:t>
            </a:r>
          </a:p>
          <a:p>
            <a:pPr marL="342900" indent="-342900" eaLnBrk="0" hangingPunct="0">
              <a:buClr>
                <a:srgbClr val="835E01"/>
              </a:buClr>
              <a:buSzPct val="60000"/>
              <a:buFont typeface="Wingdings" pitchFamily="2" charset="2"/>
              <a:buNone/>
              <a:defRPr/>
            </a:pPr>
            <a:r>
              <a:rPr lang="en-US" kern="0" dirty="0">
                <a:latin typeface="Consolas" pitchFamily="49" charset="0"/>
              </a:rPr>
              <a:t>  { </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found</a:t>
            </a:r>
            <a:r>
              <a:rPr lang="en-US" kern="0" dirty="0">
                <a:latin typeface="Consolas" pitchFamily="49" charset="0"/>
              </a:rPr>
              <a:t> = true; </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else </a:t>
            </a:r>
          </a:p>
          <a:p>
            <a:pPr marL="342900" indent="-342900" eaLnBrk="0" hangingPunct="0">
              <a:buClr>
                <a:srgbClr val="835E01"/>
              </a:buClr>
              <a:buSzPct val="60000"/>
              <a:buFont typeface="Wingdings" pitchFamily="2" charset="2"/>
              <a:buNone/>
              <a:defRPr/>
            </a:pPr>
            <a:r>
              <a:rPr lang="en-US" kern="0" dirty="0">
                <a:latin typeface="Consolas" pitchFamily="49" charset="0"/>
              </a:rPr>
              <a:t>  { </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err="1">
                <a:latin typeface="Consolas" pitchFamily="49" charset="0"/>
              </a:rPr>
              <a:t>pos</a:t>
            </a: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a:t>
            </a:r>
          </a:p>
        </p:txBody>
      </p:sp>
      <p:sp>
        <p:nvSpPr>
          <p:cNvPr id="37892" name="TextBox 6"/>
          <p:cNvSpPr txBox="1">
            <a:spLocks noChangeArrowheads="1"/>
          </p:cNvSpPr>
          <p:nvPr/>
        </p:nvSpPr>
        <p:spPr bwMode="auto">
          <a:xfrm>
            <a:off x="5553075" y="3048000"/>
            <a:ext cx="31750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Compound condition to prevent bounds error if value not found.</a:t>
            </a:r>
          </a:p>
        </p:txBody>
      </p:sp>
      <p:sp>
        <p:nvSpPr>
          <p:cNvPr id="8" name="Content Placeholder 2"/>
          <p:cNvSpPr txBox="1">
            <a:spLocks/>
          </p:cNvSpPr>
          <p:nvPr/>
        </p:nvSpPr>
        <p:spPr bwMode="auto">
          <a:xfrm>
            <a:off x="2057400" y="4689475"/>
            <a:ext cx="6781800" cy="167005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buClr>
                <a:srgbClr val="835E01"/>
              </a:buClr>
              <a:buSzPct val="60000"/>
              <a:buFont typeface="Wingdings" pitchFamily="2" charset="2"/>
              <a:buNone/>
            </a:pPr>
            <a:r>
              <a:rPr lang="en-US" altLang="en-US" sz="1800">
                <a:latin typeface="Consolas" pitchFamily="49" charset="0"/>
              </a:rPr>
              <a:t>  if (</a:t>
            </a:r>
            <a:r>
              <a:rPr lang="en-US" altLang="en-US" sz="1800">
                <a:solidFill>
                  <a:srgbClr val="0033CC"/>
                </a:solidFill>
                <a:latin typeface="Consolas" pitchFamily="49" charset="0"/>
              </a:rPr>
              <a:t>found</a:t>
            </a:r>
            <a:r>
              <a:rPr lang="en-US" altLang="en-US" sz="1800">
                <a:latin typeface="Consolas" pitchFamily="49" charset="0"/>
              </a:rPr>
              <a:t>) </a:t>
            </a:r>
          </a:p>
          <a:p>
            <a:pPr>
              <a:buClr>
                <a:srgbClr val="835E01"/>
              </a:buClr>
              <a:buSzPct val="60000"/>
              <a:buFont typeface="Wingdings" pitchFamily="2" charset="2"/>
              <a:buNone/>
            </a:pPr>
            <a:r>
              <a:rPr lang="en-US" altLang="en-US" sz="1800">
                <a:latin typeface="Consolas" pitchFamily="49" charset="0"/>
              </a:rPr>
              <a:t>  { </a:t>
            </a:r>
          </a:p>
          <a:p>
            <a:pPr>
              <a:buClr>
                <a:srgbClr val="835E01"/>
              </a:buClr>
              <a:buSzPct val="60000"/>
              <a:buFont typeface="Wingdings" pitchFamily="2" charset="2"/>
              <a:buNone/>
            </a:pPr>
            <a:r>
              <a:rPr lang="en-US" altLang="en-US" sz="1800">
                <a:latin typeface="Consolas" pitchFamily="49" charset="0"/>
              </a:rPr>
              <a:t>    System.out.println(</a:t>
            </a:r>
            <a:r>
              <a:rPr lang="ja-JP" altLang="en-US" sz="1800">
                <a:latin typeface="Consolas" pitchFamily="49" charset="0"/>
              </a:rPr>
              <a:t>“</a:t>
            </a:r>
            <a:r>
              <a:rPr lang="en-US" altLang="ja-JP" sz="1800">
                <a:latin typeface="Consolas" pitchFamily="49" charset="0"/>
              </a:rPr>
              <a:t>Found at position: </a:t>
            </a:r>
            <a:r>
              <a:rPr lang="ja-JP" altLang="en-US" sz="1800">
                <a:latin typeface="Consolas" pitchFamily="49" charset="0"/>
              </a:rPr>
              <a:t>”</a:t>
            </a:r>
            <a:r>
              <a:rPr lang="en-US" altLang="ja-JP" sz="1800">
                <a:latin typeface="Consolas" pitchFamily="49" charset="0"/>
              </a:rPr>
              <a:t> + pos); </a:t>
            </a:r>
          </a:p>
          <a:p>
            <a:pPr>
              <a:buClr>
                <a:srgbClr val="835E01"/>
              </a:buClr>
              <a:buSzPct val="60000"/>
              <a:buFont typeface="Wingdings" pitchFamily="2" charset="2"/>
              <a:buNone/>
            </a:pPr>
            <a:r>
              <a:rPr lang="en-US" altLang="en-US" sz="1800">
                <a:latin typeface="Consolas" pitchFamily="49" charset="0"/>
              </a:rPr>
              <a:t>  }</a:t>
            </a:r>
          </a:p>
          <a:p>
            <a:pPr>
              <a:buClr>
                <a:srgbClr val="835E01"/>
              </a:buClr>
              <a:buSzPct val="60000"/>
              <a:buFont typeface="Wingdings" pitchFamily="2" charset="2"/>
              <a:buNone/>
            </a:pPr>
            <a:r>
              <a:rPr lang="en-US" altLang="en-US" sz="1800">
                <a:latin typeface="Consolas" pitchFamily="49" charset="0"/>
              </a:rPr>
              <a:t>  else { System.out.println(</a:t>
            </a:r>
            <a:r>
              <a:rPr lang="ja-JP" altLang="en-US" sz="1800">
                <a:latin typeface="Consolas" pitchFamily="49" charset="0"/>
              </a:rPr>
              <a:t>“</a:t>
            </a:r>
            <a:r>
              <a:rPr lang="en-US" altLang="ja-JP" sz="1800">
                <a:latin typeface="Consolas" pitchFamily="49" charset="0"/>
              </a:rPr>
              <a:t>Not found</a:t>
            </a:r>
            <a:r>
              <a:rPr lang="ja-JP" altLang="en-US" sz="1800">
                <a:latin typeface="Consolas" pitchFamily="49" charset="0"/>
              </a:rPr>
              <a:t>”</a:t>
            </a:r>
            <a:r>
              <a:rPr lang="en-US" altLang="ja-JP" sz="1800">
                <a:latin typeface="Consolas" pitchFamily="49" charset="0"/>
              </a:rPr>
              <a:t>); </a:t>
            </a:r>
          </a:p>
          <a:p>
            <a:pPr>
              <a:buClr>
                <a:srgbClr val="835E01"/>
              </a:buClr>
              <a:buSzPct val="60000"/>
              <a:buFont typeface="Wingdings" pitchFamily="2" charset="2"/>
              <a:buNone/>
            </a:pPr>
            <a:r>
              <a:rPr lang="en-US" altLang="en-US" sz="1800">
                <a:latin typeface="Consolas" pitchFamily="49" charset="0"/>
              </a:rPr>
              <a:t>}</a:t>
            </a:r>
          </a:p>
        </p:txBody>
      </p:sp>
      <p:sp>
        <p:nvSpPr>
          <p:cNvPr id="2" name="Slide Number Placeholder 1"/>
          <p:cNvSpPr>
            <a:spLocks noGrp="1"/>
          </p:cNvSpPr>
          <p:nvPr>
            <p:ph type="sldNum" sz="quarter" idx="12"/>
          </p:nvPr>
        </p:nvSpPr>
        <p:spPr/>
        <p:txBody>
          <a:bodyPr/>
          <a:lstStyle/>
          <a:p>
            <a:fld id="{00253EBD-61C8-4926-BD43-12B04BC612EA}" type="slidenum">
              <a:rPr lang="en-US" smtClean="0"/>
              <a:t>27</a:t>
            </a:fld>
            <a:endParaRPr lang="en-US"/>
          </a:p>
        </p:txBody>
      </p:sp>
    </p:spTree>
    <p:extLst>
      <p:ext uri="{BB962C8B-B14F-4D97-AF65-F5344CB8AC3E}">
        <p14:creationId xmlns:p14="http://schemas.microsoft.com/office/powerpoint/2010/main" val="2073107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676400" y="274638"/>
            <a:ext cx="7315200" cy="715962"/>
          </a:xfrm>
        </p:spPr>
        <p:txBody>
          <a:bodyPr/>
          <a:lstStyle/>
          <a:p>
            <a:r>
              <a:rPr lang="en-US" altLang="en-US" sz="3600" smtClean="0">
                <a:ea typeface="ＭＳ Ｐゴシック" pitchFamily="34" charset="-128"/>
              </a:rPr>
              <a:t>Common Algorithms 6a:</a:t>
            </a:r>
          </a:p>
        </p:txBody>
      </p:sp>
      <p:sp>
        <p:nvSpPr>
          <p:cNvPr id="38914" name="Content Placeholder 2"/>
          <p:cNvSpPr>
            <a:spLocks noGrp="1"/>
          </p:cNvSpPr>
          <p:nvPr>
            <p:ph idx="1"/>
          </p:nvPr>
        </p:nvSpPr>
        <p:spPr>
          <a:xfrm>
            <a:off x="304800" y="990600"/>
            <a:ext cx="8610600" cy="2667000"/>
          </a:xfrm>
        </p:spPr>
        <p:txBody>
          <a:bodyPr/>
          <a:lstStyle/>
          <a:p>
            <a:pPr>
              <a:spcBef>
                <a:spcPts val="200"/>
              </a:spcBef>
            </a:pPr>
            <a:r>
              <a:rPr lang="en-US" altLang="en-US" sz="2800" smtClean="0">
                <a:ea typeface="ＭＳ Ｐゴシック" pitchFamily="34" charset="-128"/>
              </a:rPr>
              <a:t>Removing an element (at a given position)</a:t>
            </a:r>
          </a:p>
          <a:p>
            <a:pPr lvl="1">
              <a:spcBef>
                <a:spcPts val="200"/>
              </a:spcBef>
            </a:pPr>
            <a:r>
              <a:rPr lang="en-US" altLang="en-US" sz="2400" smtClean="0">
                <a:ea typeface="ＭＳ Ｐゴシック" pitchFamily="34" charset="-128"/>
              </a:rPr>
              <a:t>Requires tracking the </a:t>
            </a:r>
            <a:r>
              <a:rPr lang="en-US" altLang="ja-JP" sz="2400" smtClean="0">
                <a:ea typeface="ＭＳ Ｐゴシック" pitchFamily="34" charset="-128"/>
              </a:rPr>
              <a:t>‘current size’ (# of valid elements)</a:t>
            </a:r>
          </a:p>
          <a:p>
            <a:pPr lvl="1">
              <a:spcBef>
                <a:spcPts val="200"/>
              </a:spcBef>
            </a:pPr>
            <a:r>
              <a:rPr lang="en-US" altLang="en-US" sz="2400" smtClean="0">
                <a:ea typeface="ＭＳ Ｐゴシック" pitchFamily="34" charset="-128"/>
              </a:rPr>
              <a:t>But don</a:t>
            </a:r>
            <a:r>
              <a:rPr lang="en-US" altLang="ja-JP" sz="2400" smtClean="0">
                <a:ea typeface="ＭＳ Ｐゴシック" pitchFamily="34" charset="-128"/>
              </a:rPr>
              <a:t>’t leave a ‘hole’ in the array!</a:t>
            </a:r>
          </a:p>
          <a:p>
            <a:pPr lvl="1">
              <a:spcBef>
                <a:spcPts val="200"/>
              </a:spcBef>
            </a:pPr>
            <a:r>
              <a:rPr lang="en-US" altLang="en-US" sz="2400" smtClean="0">
                <a:ea typeface="ＭＳ Ｐゴシック" pitchFamily="34" charset="-128"/>
              </a:rPr>
              <a:t>Solution depends on if you have to maintain </a:t>
            </a:r>
            <a:r>
              <a:rPr lang="fr-FR" altLang="ja-JP" sz="2400" smtClean="0">
                <a:ea typeface="ＭＳ Ｐゴシック" pitchFamily="34" charset="-128"/>
              </a:rPr>
              <a:t>‘</a:t>
            </a:r>
            <a:r>
              <a:rPr lang="en-US" altLang="ja-JP" sz="2400" smtClean="0">
                <a:ea typeface="ＭＳ Ｐゴシック" pitchFamily="34" charset="-128"/>
              </a:rPr>
              <a:t>order’</a:t>
            </a:r>
          </a:p>
          <a:p>
            <a:pPr lvl="2">
              <a:spcBef>
                <a:spcPts val="200"/>
              </a:spcBef>
            </a:pPr>
            <a:r>
              <a:rPr lang="en-US" altLang="en-US" sz="2000" smtClean="0">
                <a:ea typeface="ＭＳ Ｐゴシック" pitchFamily="34" charset="-128"/>
              </a:rPr>
              <a:t>If not, find the last valid element, copy over position, update size</a:t>
            </a:r>
          </a:p>
        </p:txBody>
      </p:sp>
      <p:pic>
        <p:nvPicPr>
          <p:cNvPr id="38915" name="Picture 2"/>
          <p:cNvPicPr>
            <a:picLocks noChangeAspect="1" noChangeArrowheads="1"/>
          </p:cNvPicPr>
          <p:nvPr/>
        </p:nvPicPr>
        <p:blipFill>
          <a:blip r:embed="rId2">
            <a:extLst>
              <a:ext uri="{28A0092B-C50C-407E-A947-70E740481C1C}">
                <a14:useLocalDpi xmlns:a14="http://schemas.microsoft.com/office/drawing/2010/main" val="0"/>
              </a:ext>
            </a:extLst>
          </a:blip>
          <a:srcRect b="2632"/>
          <a:stretch>
            <a:fillRect/>
          </a:stretch>
        </p:blipFill>
        <p:spPr bwMode="auto">
          <a:xfrm>
            <a:off x="573088" y="3429000"/>
            <a:ext cx="364966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txBox="1">
            <a:spLocks/>
          </p:cNvSpPr>
          <p:nvPr/>
        </p:nvSpPr>
        <p:spPr bwMode="auto">
          <a:xfrm>
            <a:off x="3429000" y="3962400"/>
            <a:ext cx="5257800" cy="1143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buClr>
                <a:srgbClr val="835E01"/>
              </a:buClr>
              <a:buSzPct val="60000"/>
              <a:buFont typeface="Wingdings" pitchFamily="2" charset="2"/>
              <a:buNone/>
            </a:pPr>
            <a:r>
              <a:rPr lang="nn-NO" altLang="en-US" sz="1800">
                <a:latin typeface="Consolas" pitchFamily="49" charset="0"/>
              </a:rPr>
              <a:t>values[pos] = values[currentSize – 1];</a:t>
            </a:r>
          </a:p>
          <a:p>
            <a:pPr>
              <a:buClr>
                <a:srgbClr val="835E01"/>
              </a:buClr>
              <a:buSzPct val="60000"/>
              <a:buFont typeface="Wingdings" pitchFamily="2" charset="2"/>
              <a:buNone/>
            </a:pPr>
            <a:r>
              <a:rPr lang="nn-NO" altLang="en-US" sz="1800">
                <a:latin typeface="Consolas" pitchFamily="49" charset="0"/>
              </a:rPr>
              <a:t>currentSize--;</a:t>
            </a:r>
          </a:p>
        </p:txBody>
      </p:sp>
      <p:sp>
        <p:nvSpPr>
          <p:cNvPr id="2" name="Slide Number Placeholder 1"/>
          <p:cNvSpPr>
            <a:spLocks noGrp="1"/>
          </p:cNvSpPr>
          <p:nvPr>
            <p:ph type="sldNum" sz="quarter" idx="12"/>
          </p:nvPr>
        </p:nvSpPr>
        <p:spPr/>
        <p:txBody>
          <a:bodyPr/>
          <a:lstStyle/>
          <a:p>
            <a:fld id="{00253EBD-61C8-4926-BD43-12B04BC612EA}" type="slidenum">
              <a:rPr lang="en-US" smtClean="0"/>
              <a:t>28</a:t>
            </a:fld>
            <a:endParaRPr lang="en-US"/>
          </a:p>
        </p:txBody>
      </p:sp>
    </p:spTree>
    <p:extLst>
      <p:ext uri="{BB962C8B-B14F-4D97-AF65-F5344CB8AC3E}">
        <p14:creationId xmlns:p14="http://schemas.microsoft.com/office/powerpoint/2010/main" val="3885295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676400" y="274638"/>
            <a:ext cx="7315200" cy="715962"/>
          </a:xfrm>
        </p:spPr>
        <p:txBody>
          <a:bodyPr/>
          <a:lstStyle/>
          <a:p>
            <a:r>
              <a:rPr lang="en-US" altLang="en-US" sz="3600" smtClean="0">
                <a:ea typeface="ＭＳ Ｐゴシック" pitchFamily="34" charset="-128"/>
              </a:rPr>
              <a:t>Common Algorithms 6b:</a:t>
            </a:r>
          </a:p>
        </p:txBody>
      </p:sp>
      <p:sp>
        <p:nvSpPr>
          <p:cNvPr id="39938" name="Content Placeholder 2"/>
          <p:cNvSpPr>
            <a:spLocks noGrp="1"/>
          </p:cNvSpPr>
          <p:nvPr>
            <p:ph idx="1"/>
          </p:nvPr>
        </p:nvSpPr>
        <p:spPr>
          <a:xfrm>
            <a:off x="304800" y="990600"/>
            <a:ext cx="8610600" cy="2667000"/>
          </a:xfrm>
        </p:spPr>
        <p:txBody>
          <a:bodyPr/>
          <a:lstStyle/>
          <a:p>
            <a:pPr>
              <a:spcBef>
                <a:spcPts val="200"/>
              </a:spcBef>
            </a:pPr>
            <a:r>
              <a:rPr lang="en-US" altLang="en-US" sz="2800" smtClean="0">
                <a:ea typeface="ＭＳ Ｐゴシック" pitchFamily="34" charset="-128"/>
              </a:rPr>
              <a:t>Removing an element and maintaining order</a:t>
            </a:r>
          </a:p>
          <a:p>
            <a:pPr lvl="1">
              <a:spcBef>
                <a:spcPts val="200"/>
              </a:spcBef>
            </a:pPr>
            <a:r>
              <a:rPr lang="en-US" altLang="en-US" sz="2400" smtClean="0">
                <a:ea typeface="ＭＳ Ｐゴシック" pitchFamily="34" charset="-128"/>
              </a:rPr>
              <a:t>Requires tracking the </a:t>
            </a:r>
            <a:r>
              <a:rPr lang="en-US" altLang="ja-JP" sz="2400" smtClean="0">
                <a:ea typeface="ＭＳ Ｐゴシック" pitchFamily="34" charset="-128"/>
              </a:rPr>
              <a:t>‘current size</a:t>
            </a:r>
            <a:r>
              <a:rPr lang="fr-FR" altLang="ja-JP" sz="2400" smtClean="0">
                <a:ea typeface="ＭＳ Ｐゴシック" pitchFamily="34" charset="-128"/>
              </a:rPr>
              <a:t>’</a:t>
            </a:r>
            <a:r>
              <a:rPr lang="en-US" altLang="ja-JP" sz="2400" smtClean="0">
                <a:ea typeface="ＭＳ Ｐゴシック" pitchFamily="34" charset="-128"/>
              </a:rPr>
              <a:t> (# of valid elements)</a:t>
            </a:r>
          </a:p>
          <a:p>
            <a:pPr lvl="1">
              <a:spcBef>
                <a:spcPts val="200"/>
              </a:spcBef>
            </a:pPr>
            <a:r>
              <a:rPr lang="en-US" altLang="en-US" sz="2400" smtClean="0">
                <a:ea typeface="ＭＳ Ｐゴシック" pitchFamily="34" charset="-128"/>
              </a:rPr>
              <a:t>But don</a:t>
            </a:r>
            <a:r>
              <a:rPr lang="en-US" altLang="ja-JP" sz="2400" smtClean="0">
                <a:ea typeface="ＭＳ Ｐゴシック" pitchFamily="34" charset="-128"/>
              </a:rPr>
              <a:t>’t leave a ‘hole</a:t>
            </a:r>
            <a:r>
              <a:rPr lang="fr-FR" altLang="ja-JP" sz="2400" smtClean="0">
                <a:ea typeface="ＭＳ Ｐゴシック" pitchFamily="34" charset="-128"/>
              </a:rPr>
              <a:t>’</a:t>
            </a:r>
            <a:r>
              <a:rPr lang="en-US" altLang="ja-JP" sz="2400" smtClean="0">
                <a:ea typeface="ＭＳ Ｐゴシック" pitchFamily="34" charset="-128"/>
              </a:rPr>
              <a:t> in the array!</a:t>
            </a:r>
          </a:p>
          <a:p>
            <a:pPr lvl="1">
              <a:spcBef>
                <a:spcPts val="200"/>
              </a:spcBef>
            </a:pPr>
            <a:r>
              <a:rPr lang="en-US" altLang="en-US" sz="2400" smtClean="0">
                <a:ea typeface="ＭＳ Ｐゴシック" pitchFamily="34" charset="-128"/>
              </a:rPr>
              <a:t>Solution depends on if you have to maintain </a:t>
            </a:r>
            <a:r>
              <a:rPr lang="en-US" altLang="ja-JP" sz="2400" smtClean="0">
                <a:ea typeface="ＭＳ Ｐゴシック" pitchFamily="34" charset="-128"/>
              </a:rPr>
              <a:t>‘order</a:t>
            </a:r>
            <a:r>
              <a:rPr lang="fr-FR" altLang="ja-JP" sz="2400" smtClean="0">
                <a:ea typeface="ＭＳ Ｐゴシック" pitchFamily="34" charset="-128"/>
              </a:rPr>
              <a:t>’</a:t>
            </a:r>
            <a:endParaRPr lang="en-US" altLang="ja-JP" sz="2400" smtClean="0">
              <a:ea typeface="ＭＳ Ｐゴシック" pitchFamily="34" charset="-128"/>
            </a:endParaRPr>
          </a:p>
          <a:p>
            <a:pPr lvl="2">
              <a:spcBef>
                <a:spcPts val="200"/>
              </a:spcBef>
            </a:pPr>
            <a:r>
              <a:rPr lang="en-US" altLang="en-US" sz="2000" smtClean="0">
                <a:ea typeface="ＭＳ Ｐゴシック" pitchFamily="34" charset="-128"/>
              </a:rPr>
              <a:t>If so, move all of the valid elements after </a:t>
            </a:r>
            <a:r>
              <a:rPr lang="en-US" altLang="ja-JP" sz="2000" smtClean="0">
                <a:ea typeface="ＭＳ Ｐゴシック" pitchFamily="34" charset="-128"/>
              </a:rPr>
              <a:t>‘pos</a:t>
            </a:r>
            <a:r>
              <a:rPr lang="fr-FR" altLang="ja-JP" sz="2000" smtClean="0">
                <a:ea typeface="ＭＳ Ｐゴシック" pitchFamily="34" charset="-128"/>
              </a:rPr>
              <a:t>’</a:t>
            </a:r>
            <a:r>
              <a:rPr lang="en-US" altLang="ja-JP" sz="2000" smtClean="0">
                <a:ea typeface="ＭＳ Ｐゴシック" pitchFamily="34" charset="-128"/>
              </a:rPr>
              <a:t> up one spot, update size</a:t>
            </a:r>
          </a:p>
          <a:p>
            <a:pPr lvl="2">
              <a:spcBef>
                <a:spcPts val="200"/>
              </a:spcBef>
              <a:buFontTx/>
              <a:buNone/>
            </a:pPr>
            <a:endParaRPr lang="en-US" altLang="en-US" sz="2000" smtClean="0">
              <a:ea typeface="ＭＳ Ｐゴシック" pitchFamily="34" charset="-128"/>
            </a:endParaRP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76600"/>
            <a:ext cx="4075113"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2971800" y="4191000"/>
            <a:ext cx="57912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nn-NO" kern="0" dirty="0">
                <a:latin typeface="Consolas" pitchFamily="49" charset="0"/>
              </a:rPr>
              <a:t>for (int i = pos; i &lt; currentSize - 1; i++)</a:t>
            </a:r>
          </a:p>
          <a:p>
            <a:pPr marL="342900" indent="-342900" eaLnBrk="0" hangingPunct="0">
              <a:buClr>
                <a:srgbClr val="835E01"/>
              </a:buClr>
              <a:buSzPct val="60000"/>
              <a:buFont typeface="Wingdings" pitchFamily="2" charset="2"/>
              <a:buNone/>
              <a:defRPr/>
            </a:pPr>
            <a:r>
              <a:rPr lang="nn-NO" kern="0" dirty="0">
                <a:latin typeface="Consolas" pitchFamily="49" charset="0"/>
              </a:rPr>
              <a:t>{</a:t>
            </a:r>
          </a:p>
          <a:p>
            <a:pPr marL="342900" indent="-342900" eaLnBrk="0" hangingPunct="0">
              <a:buClr>
                <a:srgbClr val="835E01"/>
              </a:buClr>
              <a:buSzPct val="60000"/>
              <a:buFont typeface="Wingdings" pitchFamily="2" charset="2"/>
              <a:buNone/>
              <a:defRPr/>
            </a:pPr>
            <a:r>
              <a:rPr lang="nn-NO" kern="0" dirty="0">
                <a:latin typeface="Consolas" pitchFamily="49" charset="0"/>
              </a:rPr>
              <a:t>  values[i] = values[i + 1];</a:t>
            </a:r>
          </a:p>
          <a:p>
            <a:pPr marL="342900" indent="-342900" eaLnBrk="0" hangingPunct="0">
              <a:buClr>
                <a:srgbClr val="835E01"/>
              </a:buClr>
              <a:buSzPct val="60000"/>
              <a:buFont typeface="Wingdings" pitchFamily="2" charset="2"/>
              <a:buNone/>
              <a:defRPr/>
            </a:pPr>
            <a:r>
              <a:rPr lang="nn-NO" kern="0" dirty="0">
                <a:latin typeface="Consolas" pitchFamily="49" charset="0"/>
              </a:rPr>
              <a:t>}</a:t>
            </a:r>
          </a:p>
          <a:p>
            <a:pPr marL="342900" indent="-342900" eaLnBrk="0" hangingPunct="0">
              <a:buClr>
                <a:srgbClr val="835E01"/>
              </a:buClr>
              <a:buSzPct val="60000"/>
              <a:buFont typeface="Wingdings" pitchFamily="2" charset="2"/>
              <a:buNone/>
              <a:defRPr/>
            </a:pPr>
            <a:r>
              <a:rPr lang="nn-NO" kern="0" dirty="0">
                <a:latin typeface="Consolas" pitchFamily="49" charset="0"/>
              </a:rPr>
              <a:t>currentSize--;</a:t>
            </a:r>
          </a:p>
        </p:txBody>
      </p:sp>
      <p:sp>
        <p:nvSpPr>
          <p:cNvPr id="2" name="Slide Number Placeholder 1"/>
          <p:cNvSpPr>
            <a:spLocks noGrp="1"/>
          </p:cNvSpPr>
          <p:nvPr>
            <p:ph type="sldNum" sz="quarter" idx="12"/>
          </p:nvPr>
        </p:nvSpPr>
        <p:spPr/>
        <p:txBody>
          <a:bodyPr/>
          <a:lstStyle/>
          <a:p>
            <a:fld id="{00253EBD-61C8-4926-BD43-12B04BC612EA}" type="slidenum">
              <a:rPr lang="en-US" smtClean="0"/>
              <a:t>29</a:t>
            </a:fld>
            <a:endParaRPr lang="en-US"/>
          </a:p>
        </p:txBody>
      </p:sp>
    </p:spTree>
    <p:extLst>
      <p:ext uri="{BB962C8B-B14F-4D97-AF65-F5344CB8AC3E}">
        <p14:creationId xmlns:p14="http://schemas.microsoft.com/office/powerpoint/2010/main" val="1269107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r>
              <a:rPr lang="en-US" altLang="en-US" smtClean="0">
                <a:ea typeface="ＭＳ Ｐゴシック" pitchFamily="34" charset="-128"/>
              </a:rPr>
              <a:t>Contents</a:t>
            </a:r>
          </a:p>
        </p:txBody>
      </p:sp>
      <p:sp>
        <p:nvSpPr>
          <p:cNvPr id="13314" name="Content Placeholder 2"/>
          <p:cNvSpPr>
            <a:spLocks noGrp="1"/>
          </p:cNvSpPr>
          <p:nvPr>
            <p:ph idx="1"/>
          </p:nvPr>
        </p:nvSpPr>
        <p:spPr>
          <a:xfrm>
            <a:off x="304800" y="1066800"/>
            <a:ext cx="8458200" cy="5105400"/>
          </a:xfrm>
        </p:spPr>
        <p:txBody>
          <a:bodyPr>
            <a:normAutofit lnSpcReduction="10000"/>
          </a:bodyPr>
          <a:lstStyle/>
          <a:p>
            <a:pPr>
              <a:spcBef>
                <a:spcPts val="500"/>
              </a:spcBef>
            </a:pPr>
            <a:r>
              <a:rPr lang="en-US" altLang="en-US" smtClean="0">
                <a:ea typeface="ＭＳ Ｐゴシック" pitchFamily="34" charset="-128"/>
              </a:rPr>
              <a:t>Arrays</a:t>
            </a:r>
          </a:p>
          <a:p>
            <a:pPr>
              <a:spcBef>
                <a:spcPts val="500"/>
              </a:spcBef>
            </a:pPr>
            <a:r>
              <a:rPr lang="en-US" altLang="en-US" smtClean="0">
                <a:ea typeface="ＭＳ Ｐゴシック" pitchFamily="34" charset="-128"/>
              </a:rPr>
              <a:t>The Enhanced </a:t>
            </a:r>
            <a:r>
              <a:rPr lang="en-US" altLang="en-US" smtClean="0">
                <a:latin typeface="Consolas" pitchFamily="49" charset="0"/>
                <a:ea typeface="ＭＳ Ｐゴシック" pitchFamily="34" charset="-128"/>
                <a:cs typeface="Consolas" pitchFamily="49" charset="0"/>
              </a:rPr>
              <a:t>for</a:t>
            </a:r>
            <a:r>
              <a:rPr lang="en-US" altLang="en-US" smtClean="0">
                <a:ea typeface="ＭＳ Ｐゴシック" pitchFamily="34" charset="-128"/>
              </a:rPr>
              <a:t> Loop</a:t>
            </a:r>
          </a:p>
          <a:p>
            <a:pPr>
              <a:spcBef>
                <a:spcPts val="500"/>
              </a:spcBef>
            </a:pPr>
            <a:r>
              <a:rPr lang="en-US" altLang="en-US" smtClean="0">
                <a:ea typeface="ＭＳ Ｐゴシック" pitchFamily="34" charset="-128"/>
              </a:rPr>
              <a:t>Common Array Algorithms</a:t>
            </a:r>
          </a:p>
          <a:p>
            <a:pPr>
              <a:spcBef>
                <a:spcPts val="500"/>
              </a:spcBef>
            </a:pPr>
            <a:r>
              <a:rPr lang="en-US" altLang="en-US" smtClean="0">
                <a:ea typeface="ＭＳ Ｐゴシック" pitchFamily="34" charset="-128"/>
              </a:rPr>
              <a:t>Using Arrays with Methods</a:t>
            </a:r>
          </a:p>
          <a:p>
            <a:pPr>
              <a:spcBef>
                <a:spcPts val="500"/>
              </a:spcBef>
            </a:pPr>
            <a:r>
              <a:rPr lang="en-US" altLang="en-US" smtClean="0">
                <a:ea typeface="ＭＳ Ｐゴシック" pitchFamily="34" charset="-128"/>
              </a:rPr>
              <a:t>Problem Solving:</a:t>
            </a:r>
          </a:p>
          <a:p>
            <a:pPr lvl="1">
              <a:spcBef>
                <a:spcPts val="500"/>
              </a:spcBef>
            </a:pPr>
            <a:r>
              <a:rPr lang="en-US" altLang="en-US" smtClean="0">
                <a:ea typeface="ＭＳ Ｐゴシック" pitchFamily="34" charset="-128"/>
              </a:rPr>
              <a:t>Adapting Algorithms</a:t>
            </a:r>
          </a:p>
          <a:p>
            <a:pPr lvl="1">
              <a:spcBef>
                <a:spcPts val="500"/>
              </a:spcBef>
            </a:pPr>
            <a:r>
              <a:rPr lang="en-US" altLang="en-US" smtClean="0">
                <a:ea typeface="ＭＳ Ｐゴシック" pitchFamily="34" charset="-128"/>
              </a:rPr>
              <a:t>Discovering Algorithms by Manipulating Physical Objects</a:t>
            </a:r>
          </a:p>
          <a:p>
            <a:pPr>
              <a:spcBef>
                <a:spcPts val="500"/>
              </a:spcBef>
            </a:pPr>
            <a:r>
              <a:rPr lang="en-US" altLang="en-US" smtClean="0">
                <a:ea typeface="ＭＳ Ｐゴシック" pitchFamily="34" charset="-128"/>
              </a:rPr>
              <a:t>Two-Dimensional Arrays</a:t>
            </a:r>
          </a:p>
          <a:p>
            <a:pPr>
              <a:spcBef>
                <a:spcPts val="500"/>
              </a:spcBef>
            </a:pPr>
            <a:r>
              <a:rPr lang="en-US" altLang="en-US" smtClean="0">
                <a:ea typeface="ＭＳ Ｐゴシック" pitchFamily="34" charset="-128"/>
              </a:rPr>
              <a:t>Array Lists</a:t>
            </a:r>
          </a:p>
        </p:txBody>
      </p:sp>
      <p:pic>
        <p:nvPicPr>
          <p:cNvPr id="133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038" y="1219200"/>
            <a:ext cx="328136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0253EBD-61C8-4926-BD43-12B04BC612EA}" type="slidenum">
              <a:rPr lang="en-US" smtClean="0"/>
              <a:t>3</a:t>
            </a:fld>
            <a:endParaRPr lang="en-US"/>
          </a:p>
        </p:txBody>
      </p:sp>
    </p:spTree>
    <p:extLst>
      <p:ext uri="{BB962C8B-B14F-4D97-AF65-F5344CB8AC3E}">
        <p14:creationId xmlns:p14="http://schemas.microsoft.com/office/powerpoint/2010/main" val="8167980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676400" y="274638"/>
            <a:ext cx="7315200" cy="715962"/>
          </a:xfrm>
        </p:spPr>
        <p:txBody>
          <a:bodyPr/>
          <a:lstStyle/>
          <a:p>
            <a:r>
              <a:rPr lang="en-US" altLang="en-US" sz="3600" smtClean="0">
                <a:ea typeface="ＭＳ Ｐゴシック" pitchFamily="34" charset="-128"/>
              </a:rPr>
              <a:t>Common Algorithms 7:</a:t>
            </a:r>
          </a:p>
        </p:txBody>
      </p:sp>
      <p:sp>
        <p:nvSpPr>
          <p:cNvPr id="40962" name="Content Placeholder 2"/>
          <p:cNvSpPr>
            <a:spLocks noGrp="1"/>
          </p:cNvSpPr>
          <p:nvPr>
            <p:ph idx="1"/>
          </p:nvPr>
        </p:nvSpPr>
        <p:spPr>
          <a:xfrm>
            <a:off x="304800" y="1066800"/>
            <a:ext cx="8382000" cy="5410200"/>
          </a:xfrm>
        </p:spPr>
        <p:txBody>
          <a:bodyPr/>
          <a:lstStyle/>
          <a:p>
            <a:pPr>
              <a:spcBef>
                <a:spcPts val="200"/>
              </a:spcBef>
            </a:pPr>
            <a:r>
              <a:rPr lang="en-US" altLang="en-US" sz="2800" smtClean="0">
                <a:ea typeface="ＭＳ Ｐゴシック" pitchFamily="34" charset="-128"/>
              </a:rPr>
              <a:t>Inserting an Element</a:t>
            </a:r>
          </a:p>
          <a:p>
            <a:pPr lvl="1">
              <a:spcBef>
                <a:spcPts val="200"/>
              </a:spcBef>
            </a:pPr>
            <a:r>
              <a:rPr lang="en-US" altLang="en-US" sz="2400" smtClean="0">
                <a:ea typeface="ＭＳ Ｐゴシック" pitchFamily="34" charset="-128"/>
              </a:rPr>
              <a:t>Solution depends on if you have to maintain </a:t>
            </a:r>
            <a:r>
              <a:rPr lang="en-US" altLang="ja-JP" sz="2400" smtClean="0">
                <a:ea typeface="ＭＳ Ｐゴシック" pitchFamily="34" charset="-128"/>
              </a:rPr>
              <a:t>‘order</a:t>
            </a:r>
            <a:r>
              <a:rPr lang="fr-FR" altLang="ja-JP" sz="2400" smtClean="0">
                <a:ea typeface="ＭＳ Ｐゴシック" pitchFamily="34" charset="-128"/>
              </a:rPr>
              <a:t>’</a:t>
            </a:r>
            <a:endParaRPr lang="en-US" altLang="ja-JP" sz="2400" smtClean="0">
              <a:ea typeface="ＭＳ Ｐゴシック" pitchFamily="34" charset="-128"/>
            </a:endParaRPr>
          </a:p>
          <a:p>
            <a:pPr lvl="2">
              <a:spcBef>
                <a:spcPts val="200"/>
              </a:spcBef>
            </a:pPr>
            <a:r>
              <a:rPr lang="en-US" altLang="en-US" sz="2000" smtClean="0">
                <a:ea typeface="ＭＳ Ｐゴシック" pitchFamily="34" charset="-128"/>
              </a:rPr>
              <a:t>If not, just add it to the end and update the size</a:t>
            </a:r>
          </a:p>
          <a:p>
            <a:pPr lvl="2">
              <a:spcBef>
                <a:spcPts val="200"/>
              </a:spcBef>
            </a:pPr>
            <a:r>
              <a:rPr lang="en-US" altLang="en-US" sz="2000" smtClean="0">
                <a:ea typeface="ＭＳ Ｐゴシック" pitchFamily="34" charset="-128"/>
              </a:rPr>
              <a:t>If so, find the right spot for the new element, move all of the valid elements after </a:t>
            </a:r>
            <a:r>
              <a:rPr lang="en-US" altLang="ja-JP" sz="2000" smtClean="0">
                <a:ea typeface="ＭＳ Ｐゴシック" pitchFamily="34" charset="-128"/>
              </a:rPr>
              <a:t>‘</a:t>
            </a:r>
            <a:r>
              <a:rPr lang="en-US" altLang="ja-JP" sz="2000" smtClean="0">
                <a:latin typeface="Consolas" pitchFamily="49" charset="0"/>
                <a:ea typeface="ＭＳ Ｐゴシック" pitchFamily="34" charset="-128"/>
                <a:cs typeface="Consolas" pitchFamily="49" charset="0"/>
              </a:rPr>
              <a:t>pos</a:t>
            </a:r>
            <a:r>
              <a:rPr lang="fr-FR" altLang="ja-JP" sz="2000" smtClean="0">
                <a:ea typeface="ＭＳ Ｐゴシック" pitchFamily="34" charset="-128"/>
              </a:rPr>
              <a:t>’</a:t>
            </a:r>
            <a:r>
              <a:rPr lang="en-US" altLang="ja-JP" sz="2000" smtClean="0">
                <a:ea typeface="ＭＳ Ｐゴシック" pitchFamily="34" charset="-128"/>
              </a:rPr>
              <a:t> down one spot, insert the new element, and update size</a:t>
            </a:r>
            <a:endParaRPr lang="en-US" altLang="en-US" sz="2000" smtClean="0">
              <a:ea typeface="ＭＳ Ｐゴシック" pitchFamily="34" charset="-128"/>
            </a:endParaRPr>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276600"/>
            <a:ext cx="41941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3048000" y="3429000"/>
            <a:ext cx="5867400" cy="2514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nn-NO" kern="0" dirty="0">
                <a:latin typeface="Consolas" pitchFamily="49" charset="0"/>
              </a:rPr>
              <a:t>if (currentSize &lt; values.length)</a:t>
            </a:r>
          </a:p>
          <a:p>
            <a:pPr marL="342900" indent="-342900" eaLnBrk="0" hangingPunct="0">
              <a:buClr>
                <a:srgbClr val="835E01"/>
              </a:buClr>
              <a:buSzPct val="60000"/>
              <a:buFont typeface="Wingdings" pitchFamily="2" charset="2"/>
              <a:buNone/>
              <a:defRPr/>
            </a:pPr>
            <a:r>
              <a:rPr lang="nn-NO" kern="0" dirty="0">
                <a:latin typeface="Consolas" pitchFamily="49" charset="0"/>
              </a:rPr>
              <a:t>{</a:t>
            </a:r>
          </a:p>
          <a:p>
            <a:pPr marL="342900" indent="-342900" eaLnBrk="0" hangingPunct="0">
              <a:buClr>
                <a:srgbClr val="835E01"/>
              </a:buClr>
              <a:buSzPct val="60000"/>
              <a:buFont typeface="Wingdings" pitchFamily="2" charset="2"/>
              <a:buNone/>
              <a:defRPr/>
            </a:pPr>
            <a:r>
              <a:rPr lang="nn-NO" kern="0" dirty="0">
                <a:latin typeface="Consolas" pitchFamily="49" charset="0"/>
              </a:rPr>
              <a:t>  currentSize++;</a:t>
            </a:r>
          </a:p>
          <a:p>
            <a:pPr marL="342900" indent="-342900" eaLnBrk="0" hangingPunct="0">
              <a:buClr>
                <a:srgbClr val="835E01"/>
              </a:buClr>
              <a:buSzPct val="60000"/>
              <a:buFont typeface="Wingdings" pitchFamily="2" charset="2"/>
              <a:buNone/>
              <a:defRPr/>
            </a:pPr>
            <a:r>
              <a:rPr lang="nn-NO" kern="0" dirty="0">
                <a:latin typeface="Consolas" pitchFamily="49" charset="0"/>
              </a:rPr>
              <a:t>  for (int i = currentSize - 1; i &gt; pos; i--)</a:t>
            </a:r>
          </a:p>
          <a:p>
            <a:pPr marL="342900" indent="-342900" eaLnBrk="0" hangingPunct="0">
              <a:buClr>
                <a:srgbClr val="835E01"/>
              </a:buClr>
              <a:buSzPct val="60000"/>
              <a:buFont typeface="Wingdings" pitchFamily="2" charset="2"/>
              <a:buNone/>
              <a:defRPr/>
            </a:pPr>
            <a:r>
              <a:rPr lang="nn-NO" kern="0" dirty="0">
                <a:latin typeface="Consolas" pitchFamily="49" charset="0"/>
              </a:rPr>
              <a:t>  {</a:t>
            </a:r>
          </a:p>
          <a:p>
            <a:pPr marL="342900" indent="-342900" eaLnBrk="0" hangingPunct="0">
              <a:buClr>
                <a:srgbClr val="835E01"/>
              </a:buClr>
              <a:buSzPct val="60000"/>
              <a:buFont typeface="Wingdings" pitchFamily="2" charset="2"/>
              <a:buNone/>
              <a:defRPr/>
            </a:pPr>
            <a:r>
              <a:rPr lang="nn-NO" kern="0" dirty="0">
                <a:latin typeface="Consolas" pitchFamily="49" charset="0"/>
              </a:rPr>
              <a:t>    values[i] = values[i - 1];  </a:t>
            </a:r>
            <a:r>
              <a:rPr lang="nn-NO" kern="0" dirty="0">
                <a:solidFill>
                  <a:srgbClr val="0070C0"/>
                </a:solidFill>
                <a:latin typeface="Consolas" pitchFamily="49" charset="0"/>
              </a:rPr>
              <a:t>// move down</a:t>
            </a:r>
          </a:p>
          <a:p>
            <a:pPr marL="342900" indent="-342900" eaLnBrk="0" hangingPunct="0">
              <a:buClr>
                <a:srgbClr val="835E01"/>
              </a:buClr>
              <a:buSzPct val="60000"/>
              <a:buFont typeface="Wingdings" pitchFamily="2" charset="2"/>
              <a:buNone/>
              <a:defRPr/>
            </a:pPr>
            <a:r>
              <a:rPr lang="nn-NO" kern="0" dirty="0">
                <a:latin typeface="Consolas" pitchFamily="49" charset="0"/>
              </a:rPr>
              <a:t>  }</a:t>
            </a:r>
          </a:p>
          <a:p>
            <a:pPr marL="342900" indent="-342900" eaLnBrk="0" hangingPunct="0">
              <a:buClr>
                <a:srgbClr val="835E01"/>
              </a:buClr>
              <a:buSzPct val="60000"/>
              <a:buFont typeface="Wingdings" pitchFamily="2" charset="2"/>
              <a:buNone/>
              <a:defRPr/>
            </a:pPr>
            <a:r>
              <a:rPr lang="nn-NO" kern="0" dirty="0">
                <a:latin typeface="Consolas" pitchFamily="49" charset="0"/>
              </a:rPr>
              <a:t>  values[pos] = newElement;     </a:t>
            </a:r>
            <a:r>
              <a:rPr lang="nn-NO" kern="0" dirty="0">
                <a:solidFill>
                  <a:srgbClr val="0070C0"/>
                </a:solidFill>
                <a:latin typeface="Consolas" pitchFamily="49" charset="0"/>
              </a:rPr>
              <a:t>// fill hole</a:t>
            </a:r>
          </a:p>
          <a:p>
            <a:pPr marL="342900" indent="-342900" eaLnBrk="0" hangingPunct="0">
              <a:buClr>
                <a:srgbClr val="835E01"/>
              </a:buClr>
              <a:buSzPct val="60000"/>
              <a:buFont typeface="Wingdings" pitchFamily="2" charset="2"/>
              <a:buNone/>
              <a:defRPr/>
            </a:pPr>
            <a:r>
              <a:rPr lang="nn-NO" kern="0" dirty="0">
                <a:latin typeface="Consolas" pitchFamily="49" charset="0"/>
              </a:rPr>
              <a:t>}</a:t>
            </a:r>
          </a:p>
        </p:txBody>
      </p:sp>
      <p:sp>
        <p:nvSpPr>
          <p:cNvPr id="2" name="Slide Number Placeholder 1"/>
          <p:cNvSpPr>
            <a:spLocks noGrp="1"/>
          </p:cNvSpPr>
          <p:nvPr>
            <p:ph type="sldNum" sz="quarter" idx="12"/>
          </p:nvPr>
        </p:nvSpPr>
        <p:spPr/>
        <p:txBody>
          <a:bodyPr/>
          <a:lstStyle/>
          <a:p>
            <a:fld id="{00253EBD-61C8-4926-BD43-12B04BC612EA}" type="slidenum">
              <a:rPr lang="en-US" smtClean="0"/>
              <a:t>30</a:t>
            </a:fld>
            <a:endParaRPr lang="en-US"/>
          </a:p>
        </p:txBody>
      </p:sp>
    </p:spTree>
    <p:extLst>
      <p:ext uri="{BB962C8B-B14F-4D97-AF65-F5344CB8AC3E}">
        <p14:creationId xmlns:p14="http://schemas.microsoft.com/office/powerpoint/2010/main" val="1436582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1676400" y="274638"/>
            <a:ext cx="7315200" cy="715962"/>
          </a:xfrm>
        </p:spPr>
        <p:txBody>
          <a:bodyPr/>
          <a:lstStyle/>
          <a:p>
            <a:r>
              <a:rPr lang="en-US" altLang="en-US" sz="3600" smtClean="0">
                <a:ea typeface="ＭＳ Ｐゴシック" pitchFamily="34" charset="-128"/>
              </a:rPr>
              <a:t>Common Algorithms 8:</a:t>
            </a:r>
          </a:p>
        </p:txBody>
      </p:sp>
      <p:sp>
        <p:nvSpPr>
          <p:cNvPr id="41986" name="Content Placeholder 2"/>
          <p:cNvSpPr>
            <a:spLocks noGrp="1"/>
          </p:cNvSpPr>
          <p:nvPr>
            <p:ph idx="1"/>
          </p:nvPr>
        </p:nvSpPr>
        <p:spPr>
          <a:xfrm>
            <a:off x="304800" y="1066800"/>
            <a:ext cx="8382000" cy="5410200"/>
          </a:xfrm>
        </p:spPr>
        <p:txBody>
          <a:bodyPr/>
          <a:lstStyle/>
          <a:p>
            <a:pPr>
              <a:spcBef>
                <a:spcPts val="200"/>
              </a:spcBef>
            </a:pPr>
            <a:r>
              <a:rPr lang="en-US" altLang="en-US" sz="2800" smtClean="0">
                <a:ea typeface="ＭＳ Ｐゴシック" pitchFamily="34" charset="-128"/>
              </a:rPr>
              <a:t>Swapping Elements</a:t>
            </a:r>
          </a:p>
          <a:p>
            <a:pPr lvl="1">
              <a:spcBef>
                <a:spcPts val="200"/>
              </a:spcBef>
            </a:pPr>
            <a:r>
              <a:rPr lang="en-US" altLang="en-US" sz="2400" smtClean="0">
                <a:ea typeface="ＭＳ Ｐゴシック" pitchFamily="34" charset="-128"/>
              </a:rPr>
              <a:t>Three steps using a temporary variable</a:t>
            </a:r>
          </a:p>
        </p:txBody>
      </p:sp>
      <p:pic>
        <p:nvPicPr>
          <p:cNvPr id="4096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 y="1981200"/>
            <a:ext cx="47244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409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0" y="3189288"/>
            <a:ext cx="477043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8" name="Content Placeholder 2"/>
          <p:cNvSpPr txBox="1">
            <a:spLocks/>
          </p:cNvSpPr>
          <p:nvPr/>
        </p:nvSpPr>
        <p:spPr bwMode="auto">
          <a:xfrm>
            <a:off x="257175" y="4953000"/>
            <a:ext cx="37973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fr-FR" sz="2000" kern="0" dirty="0">
                <a:latin typeface="Consolas" pitchFamily="49" charset="0"/>
              </a:rPr>
              <a:t>double </a:t>
            </a:r>
            <a:r>
              <a:rPr lang="fr-FR" sz="2000" kern="0" dirty="0" err="1">
                <a:latin typeface="Consolas" pitchFamily="49" charset="0"/>
              </a:rPr>
              <a:t>temp</a:t>
            </a:r>
            <a:r>
              <a:rPr lang="fr-FR" sz="2000" kern="0" dirty="0">
                <a:latin typeface="Consolas" pitchFamily="49" charset="0"/>
              </a:rPr>
              <a:t> = values[i];</a:t>
            </a:r>
          </a:p>
          <a:p>
            <a:pPr marL="342900" indent="-342900" eaLnBrk="0" hangingPunct="0">
              <a:buClr>
                <a:srgbClr val="835E01"/>
              </a:buClr>
              <a:buSzPct val="60000"/>
              <a:buFont typeface="Wingdings" pitchFamily="2" charset="2"/>
              <a:buNone/>
              <a:defRPr/>
            </a:pPr>
            <a:r>
              <a:rPr lang="fr-FR" sz="2000" kern="0" dirty="0">
                <a:latin typeface="Consolas" pitchFamily="49" charset="0"/>
              </a:rPr>
              <a:t>values[i] = values[j];</a:t>
            </a:r>
          </a:p>
          <a:p>
            <a:pPr marL="342900" indent="-342900" eaLnBrk="0" hangingPunct="0">
              <a:buClr>
                <a:srgbClr val="835E01"/>
              </a:buClr>
              <a:buSzPct val="60000"/>
              <a:buFont typeface="Wingdings" pitchFamily="2" charset="2"/>
              <a:buNone/>
              <a:defRPr/>
            </a:pPr>
            <a:r>
              <a:rPr lang="fr-FR" sz="2000" kern="0" dirty="0">
                <a:latin typeface="Consolas" pitchFamily="49" charset="0"/>
              </a:rPr>
              <a:t>Values[j] = </a:t>
            </a:r>
            <a:r>
              <a:rPr lang="fr-FR" sz="2000" kern="0" dirty="0" err="1">
                <a:latin typeface="Consolas" pitchFamily="49" charset="0"/>
              </a:rPr>
              <a:t>temp</a:t>
            </a:r>
            <a:r>
              <a:rPr lang="fr-FR" sz="2000" kern="0" dirty="0">
                <a:latin typeface="Consolas" pitchFamily="49" charset="0"/>
              </a:rPr>
              <a:t>;  </a:t>
            </a:r>
          </a:p>
          <a:p>
            <a:pPr marL="342900" indent="-342900" eaLnBrk="0" hangingPunct="0">
              <a:buClr>
                <a:srgbClr val="835E01"/>
              </a:buClr>
              <a:buSzPct val="60000"/>
              <a:buFont typeface="Wingdings" pitchFamily="2" charset="2"/>
              <a:buNone/>
              <a:defRPr/>
            </a:pPr>
            <a:endParaRPr lang="nn-NO" sz="2000" kern="0" dirty="0">
              <a:latin typeface="Consolas" pitchFamily="49" charset="0"/>
            </a:endParaRPr>
          </a:p>
        </p:txBody>
      </p:sp>
      <p:pic>
        <p:nvPicPr>
          <p:cNvPr id="409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4975" y="4630738"/>
            <a:ext cx="4648200"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00253EBD-61C8-4926-BD43-12B04BC612EA}" type="slidenum">
              <a:rPr lang="en-US" smtClean="0"/>
              <a:t>31</a:t>
            </a:fld>
            <a:endParaRPr lang="en-US"/>
          </a:p>
        </p:txBody>
      </p:sp>
    </p:spTree>
    <p:extLst>
      <p:ext uri="{BB962C8B-B14F-4D97-AF65-F5344CB8AC3E}">
        <p14:creationId xmlns:p14="http://schemas.microsoft.com/office/powerpoint/2010/main" val="4586971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838200"/>
            <a:ext cx="34067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43010" name="Title 1"/>
          <p:cNvSpPr>
            <a:spLocks noGrp="1"/>
          </p:cNvSpPr>
          <p:nvPr>
            <p:ph type="title"/>
          </p:nvPr>
        </p:nvSpPr>
        <p:spPr>
          <a:xfrm>
            <a:off x="1676400" y="274638"/>
            <a:ext cx="7315200" cy="715962"/>
          </a:xfrm>
        </p:spPr>
        <p:txBody>
          <a:bodyPr/>
          <a:lstStyle/>
          <a:p>
            <a:r>
              <a:rPr lang="en-US" altLang="en-US" sz="3600" smtClean="0">
                <a:ea typeface="ＭＳ Ｐゴシック" pitchFamily="34" charset="-128"/>
              </a:rPr>
              <a:t>Common Algorithms 9a:</a:t>
            </a:r>
          </a:p>
        </p:txBody>
      </p:sp>
      <p:sp>
        <p:nvSpPr>
          <p:cNvPr id="43011" name="Content Placeholder 2"/>
          <p:cNvSpPr>
            <a:spLocks noGrp="1"/>
          </p:cNvSpPr>
          <p:nvPr>
            <p:ph idx="1"/>
          </p:nvPr>
        </p:nvSpPr>
        <p:spPr>
          <a:xfrm>
            <a:off x="304800" y="1143000"/>
            <a:ext cx="7761288" cy="5410200"/>
          </a:xfrm>
        </p:spPr>
        <p:txBody>
          <a:bodyPr/>
          <a:lstStyle/>
          <a:p>
            <a:pPr>
              <a:spcBef>
                <a:spcPts val="200"/>
              </a:spcBef>
            </a:pPr>
            <a:r>
              <a:rPr lang="en-US" altLang="en-US" sz="2800" smtClean="0">
                <a:ea typeface="ＭＳ Ｐゴシック" pitchFamily="34" charset="-128"/>
              </a:rPr>
              <a:t>Copying Arrays</a:t>
            </a:r>
          </a:p>
          <a:p>
            <a:pPr lvl="1">
              <a:spcBef>
                <a:spcPts val="200"/>
              </a:spcBef>
            </a:pPr>
            <a:r>
              <a:rPr lang="en-US" altLang="en-US" sz="2400" smtClean="0">
                <a:ea typeface="ＭＳ Ｐゴシック" pitchFamily="34" charset="-128"/>
              </a:rPr>
              <a:t>Not the same as copying only the reference</a:t>
            </a:r>
          </a:p>
          <a:p>
            <a:pPr lvl="2">
              <a:spcBef>
                <a:spcPts val="200"/>
              </a:spcBef>
            </a:pPr>
            <a:r>
              <a:rPr lang="en-US" altLang="en-US" sz="2000" smtClean="0">
                <a:ea typeface="ＭＳ Ｐゴシック" pitchFamily="34" charset="-128"/>
              </a:rPr>
              <a:t>Copying creates two set of contents!</a:t>
            </a:r>
          </a:p>
          <a:p>
            <a:pPr lvl="1">
              <a:spcBef>
                <a:spcPct val="0"/>
              </a:spcBef>
            </a:pPr>
            <a:endParaRPr lang="en-US" altLang="en-US" sz="2400" smtClean="0">
              <a:ea typeface="ＭＳ Ｐゴシック" pitchFamily="34" charset="-128"/>
            </a:endParaRPr>
          </a:p>
          <a:p>
            <a:pPr lvl="1">
              <a:spcBef>
                <a:spcPct val="0"/>
              </a:spcBef>
            </a:pPr>
            <a:r>
              <a:rPr lang="en-US" altLang="en-US" sz="2400" smtClean="0">
                <a:ea typeface="ＭＳ Ｐゴシック" pitchFamily="34" charset="-128"/>
              </a:rPr>
              <a:t>Use the new (Java 6) </a:t>
            </a:r>
            <a:r>
              <a:rPr lang="en-US" altLang="en-US" sz="2400" smtClean="0">
                <a:solidFill>
                  <a:srgbClr val="0033CC"/>
                </a:solidFill>
                <a:latin typeface="Consolas" pitchFamily="49" charset="0"/>
                <a:ea typeface="ＭＳ Ｐゴシック" pitchFamily="34" charset="-128"/>
                <a:cs typeface="Consolas" pitchFamily="49" charset="0"/>
              </a:rPr>
              <a:t>Arrays.copyOf</a:t>
            </a:r>
            <a:r>
              <a:rPr lang="en-US" altLang="en-US" sz="2400" smtClean="0">
                <a:ea typeface="ＭＳ Ｐゴシック" pitchFamily="34" charset="-128"/>
              </a:rPr>
              <a:t> method</a:t>
            </a:r>
          </a:p>
        </p:txBody>
      </p:sp>
      <p:sp>
        <p:nvSpPr>
          <p:cNvPr id="8" name="Content Placeholder 2"/>
          <p:cNvSpPr txBox="1">
            <a:spLocks/>
          </p:cNvSpPr>
          <p:nvPr/>
        </p:nvSpPr>
        <p:spPr bwMode="auto">
          <a:xfrm>
            <a:off x="1295400" y="3200400"/>
            <a:ext cx="7467600" cy="1524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double[] values = new double[6];</a:t>
            </a:r>
          </a:p>
          <a:p>
            <a:pPr marL="342900" indent="-342900" eaLnBrk="0" hangingPunct="0">
              <a:buClr>
                <a:srgbClr val="835E01"/>
              </a:buClr>
              <a:buSzPct val="60000"/>
              <a:buFont typeface="Wingdings" pitchFamily="2" charset="2"/>
              <a:buNone/>
              <a:defRPr/>
            </a:pPr>
            <a:r>
              <a:rPr lang="en-US" kern="0" dirty="0">
                <a:latin typeface="Consolas" pitchFamily="49" charset="0"/>
              </a:rPr>
              <a:t>. . . // Fill array</a:t>
            </a:r>
          </a:p>
          <a:p>
            <a:pPr marL="342900" indent="-342900" eaLnBrk="0" hangingPunct="0">
              <a:buClr>
                <a:srgbClr val="835E01"/>
              </a:buClr>
              <a:buSzPct val="60000"/>
              <a:buFont typeface="Wingdings" pitchFamily="2" charset="2"/>
              <a:buNone/>
              <a:defRPr/>
            </a:pPr>
            <a:r>
              <a:rPr lang="en-US" kern="0" dirty="0">
                <a:latin typeface="Consolas" pitchFamily="49" charset="0"/>
              </a:rPr>
              <a:t>double[] prices = values;   </a:t>
            </a:r>
            <a:r>
              <a:rPr lang="en-US" kern="0" dirty="0">
                <a:solidFill>
                  <a:srgbClr val="00B0F0"/>
                </a:solidFill>
                <a:latin typeface="Consolas" pitchFamily="49" charset="0"/>
              </a:rPr>
              <a:t>// Only a reference so far</a:t>
            </a:r>
          </a:p>
          <a:p>
            <a:pPr marL="342900" indent="-342900" eaLnBrk="0" hangingPunct="0">
              <a:buClr>
                <a:srgbClr val="835E01"/>
              </a:buClr>
              <a:buSzPct val="60000"/>
              <a:buFont typeface="Wingdings" pitchFamily="2" charset="2"/>
              <a:buNone/>
              <a:defRPr/>
            </a:pPr>
            <a:r>
              <a:rPr lang="nn-NO" kern="0" dirty="0">
                <a:latin typeface="Consolas" pitchFamily="49" charset="0"/>
              </a:rPr>
              <a:t>double[] prices = </a:t>
            </a:r>
            <a:r>
              <a:rPr lang="nn-NO" kern="0" dirty="0">
                <a:solidFill>
                  <a:srgbClr val="0033CC"/>
                </a:solidFill>
                <a:latin typeface="Consolas" pitchFamily="49" charset="0"/>
              </a:rPr>
              <a:t>Arrays.copyOf</a:t>
            </a:r>
            <a:r>
              <a:rPr lang="nn-NO" kern="0" dirty="0">
                <a:latin typeface="Consolas" pitchFamily="49" charset="0"/>
              </a:rPr>
              <a:t>(values, values.length);</a:t>
            </a:r>
          </a:p>
          <a:p>
            <a:pPr marL="342900" indent="-342900" eaLnBrk="0" hangingPunct="0">
              <a:buClr>
                <a:srgbClr val="835E01"/>
              </a:buClr>
              <a:buSzPct val="60000"/>
              <a:buFont typeface="Wingdings" pitchFamily="2" charset="2"/>
              <a:buNone/>
              <a:defRPr/>
            </a:pPr>
            <a:r>
              <a:rPr lang="nn-NO" kern="0" dirty="0">
                <a:solidFill>
                  <a:srgbClr val="00B0F0"/>
                </a:solidFill>
                <a:latin typeface="Consolas" pitchFamily="49" charset="0"/>
              </a:rPr>
              <a:t>// copyOf creates the new copy, returns a reference</a:t>
            </a:r>
          </a:p>
        </p:txBody>
      </p:sp>
      <p:pic>
        <p:nvPicPr>
          <p:cNvPr id="41992" name="Picture 3"/>
          <p:cNvPicPr>
            <a:picLocks noChangeAspect="1" noChangeArrowheads="1"/>
          </p:cNvPicPr>
          <p:nvPr/>
        </p:nvPicPr>
        <p:blipFill>
          <a:blip r:embed="rId3">
            <a:extLst>
              <a:ext uri="{28A0092B-C50C-407E-A947-70E740481C1C}">
                <a14:useLocalDpi xmlns:a14="http://schemas.microsoft.com/office/drawing/2010/main" val="0"/>
              </a:ext>
            </a:extLst>
          </a:blip>
          <a:srcRect b="28844"/>
          <a:stretch>
            <a:fillRect/>
          </a:stretch>
        </p:blipFill>
        <p:spPr bwMode="auto">
          <a:xfrm>
            <a:off x="547688" y="4864100"/>
            <a:ext cx="3890962" cy="146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41993" name="Picture 4"/>
          <p:cNvPicPr>
            <a:picLocks noChangeAspect="1" noChangeArrowheads="1"/>
          </p:cNvPicPr>
          <p:nvPr/>
        </p:nvPicPr>
        <p:blipFill>
          <a:blip r:embed="rId4">
            <a:extLst>
              <a:ext uri="{28A0092B-C50C-407E-A947-70E740481C1C}">
                <a14:useLocalDpi xmlns:a14="http://schemas.microsoft.com/office/drawing/2010/main" val="0"/>
              </a:ext>
            </a:extLst>
          </a:blip>
          <a:srcRect b="26743"/>
          <a:stretch>
            <a:fillRect/>
          </a:stretch>
        </p:blipFill>
        <p:spPr bwMode="auto">
          <a:xfrm>
            <a:off x="4738688" y="4873625"/>
            <a:ext cx="3871912"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00253EBD-61C8-4926-BD43-12B04BC612EA}" type="slidenum">
              <a:rPr lang="en-US" smtClean="0"/>
              <a:t>32</a:t>
            </a:fld>
            <a:endParaRPr lang="en-US"/>
          </a:p>
        </p:txBody>
      </p:sp>
    </p:spTree>
    <p:extLst>
      <p:ext uri="{BB962C8B-B14F-4D97-AF65-F5344CB8AC3E}">
        <p14:creationId xmlns:p14="http://schemas.microsoft.com/office/powerpoint/2010/main" val="1656575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676400" y="274638"/>
            <a:ext cx="7315200" cy="715962"/>
          </a:xfrm>
        </p:spPr>
        <p:txBody>
          <a:bodyPr/>
          <a:lstStyle/>
          <a:p>
            <a:r>
              <a:rPr lang="en-US" altLang="en-US" sz="3600" smtClean="0">
                <a:ea typeface="ＭＳ Ｐゴシック" pitchFamily="34" charset="-128"/>
              </a:rPr>
              <a:t>Common Algorithms 9b:</a:t>
            </a:r>
          </a:p>
        </p:txBody>
      </p:sp>
      <p:sp>
        <p:nvSpPr>
          <p:cNvPr id="44034" name="Content Placeholder 2"/>
          <p:cNvSpPr>
            <a:spLocks noGrp="1"/>
          </p:cNvSpPr>
          <p:nvPr>
            <p:ph idx="1"/>
          </p:nvPr>
        </p:nvSpPr>
        <p:spPr>
          <a:xfrm>
            <a:off x="304800" y="1066800"/>
            <a:ext cx="8382000" cy="5410200"/>
          </a:xfrm>
        </p:spPr>
        <p:txBody>
          <a:bodyPr/>
          <a:lstStyle/>
          <a:p>
            <a:pPr>
              <a:spcBef>
                <a:spcPts val="200"/>
              </a:spcBef>
            </a:pPr>
            <a:r>
              <a:rPr lang="en-US" altLang="en-US" sz="2800" smtClean="0">
                <a:ea typeface="ＭＳ Ｐゴシック" pitchFamily="34" charset="-128"/>
              </a:rPr>
              <a:t>Growing an array</a:t>
            </a:r>
          </a:p>
          <a:p>
            <a:pPr lvl="1">
              <a:spcBef>
                <a:spcPts val="200"/>
              </a:spcBef>
            </a:pPr>
            <a:r>
              <a:rPr lang="en-US" altLang="en-US" sz="2400" smtClean="0">
                <a:ea typeface="ＭＳ Ｐゴシック" pitchFamily="34" charset="-128"/>
              </a:rPr>
              <a:t>Copy the contents of one array to a larger one</a:t>
            </a:r>
          </a:p>
          <a:p>
            <a:pPr lvl="1">
              <a:spcBef>
                <a:spcPts val="200"/>
              </a:spcBef>
            </a:pPr>
            <a:r>
              <a:rPr lang="en-US" altLang="en-US" sz="2400" smtClean="0">
                <a:ea typeface="ＭＳ Ｐゴシック" pitchFamily="34" charset="-128"/>
              </a:rPr>
              <a:t>Change the reference of the original to the larger one</a:t>
            </a:r>
            <a:endParaRPr lang="en-US" altLang="en-US" smtClean="0">
              <a:ea typeface="ＭＳ Ｐゴシック" pitchFamily="34" charset="-128"/>
            </a:endParaRPr>
          </a:p>
          <a:p>
            <a:pPr lvl="1">
              <a:spcBef>
                <a:spcPct val="0"/>
              </a:spcBef>
              <a:buFont typeface="Wingdings" pitchFamily="2" charset="2"/>
              <a:buNone/>
            </a:pPr>
            <a:endParaRPr lang="en-US" altLang="en-US" smtClean="0">
              <a:ea typeface="ＭＳ Ｐゴシック" pitchFamily="34" charset="-128"/>
            </a:endParaRPr>
          </a:p>
          <a:p>
            <a:pPr>
              <a:spcBef>
                <a:spcPct val="0"/>
              </a:spcBef>
            </a:pPr>
            <a:r>
              <a:rPr lang="en-US" altLang="en-US" sz="2800" smtClean="0">
                <a:ea typeface="ＭＳ Ｐゴシック" pitchFamily="34" charset="-128"/>
              </a:rPr>
              <a:t>Example:  Double the size of an existing array</a:t>
            </a:r>
          </a:p>
          <a:p>
            <a:pPr lvl="1">
              <a:spcBef>
                <a:spcPct val="0"/>
              </a:spcBef>
            </a:pPr>
            <a:r>
              <a:rPr lang="en-US" altLang="en-US" sz="2400" smtClean="0">
                <a:ea typeface="ＭＳ Ｐゴシック" pitchFamily="34" charset="-128"/>
              </a:rPr>
              <a:t>Use the </a:t>
            </a:r>
            <a:r>
              <a:rPr lang="en-US" altLang="en-US" sz="2400" smtClean="0">
                <a:latin typeface="Consolas" pitchFamily="49" charset="0"/>
                <a:ea typeface="ＭＳ Ｐゴシック" pitchFamily="34" charset="-128"/>
                <a:cs typeface="Consolas" pitchFamily="49" charset="0"/>
              </a:rPr>
              <a:t>Arrays.copyOf</a:t>
            </a:r>
            <a:r>
              <a:rPr lang="en-US" altLang="en-US" sz="2400" smtClean="0">
                <a:ea typeface="ＭＳ Ｐゴシック" pitchFamily="34" charset="-128"/>
              </a:rPr>
              <a:t> method</a:t>
            </a:r>
          </a:p>
          <a:p>
            <a:pPr lvl="1">
              <a:spcBef>
                <a:spcPct val="0"/>
              </a:spcBef>
            </a:pPr>
            <a:r>
              <a:rPr lang="en-US" altLang="en-US" sz="2400" smtClean="0">
                <a:ea typeface="ＭＳ Ｐゴシック" pitchFamily="34" charset="-128"/>
              </a:rPr>
              <a:t>Use </a:t>
            </a:r>
            <a:r>
              <a:rPr lang="en-US" altLang="ja-JP" sz="2400" smtClean="0">
                <a:ea typeface="ＭＳ Ｐゴシック" pitchFamily="34" charset="-128"/>
              </a:rPr>
              <a:t>‘</a:t>
            </a:r>
            <a:r>
              <a:rPr lang="en-US" altLang="ja-JP" sz="2400" smtClean="0">
                <a:solidFill>
                  <a:srgbClr val="0033CC"/>
                </a:solidFill>
                <a:latin typeface="Consolas" pitchFamily="49" charset="0"/>
                <a:ea typeface="ＭＳ Ｐゴシック" pitchFamily="34" charset="-128"/>
                <a:cs typeface="Consolas" pitchFamily="49" charset="0"/>
              </a:rPr>
              <a:t>2 *</a:t>
            </a:r>
            <a:r>
              <a:rPr lang="fr-FR" altLang="ja-JP" sz="2400" smtClean="0">
                <a:ea typeface="ＭＳ Ｐゴシック" pitchFamily="34" charset="-128"/>
              </a:rPr>
              <a:t>’</a:t>
            </a:r>
            <a:r>
              <a:rPr lang="en-US" altLang="ja-JP" sz="2400" smtClean="0">
                <a:ea typeface="ＭＳ Ｐゴシック" pitchFamily="34" charset="-128"/>
              </a:rPr>
              <a:t> in the second parameter</a:t>
            </a:r>
            <a:endParaRPr lang="en-US" altLang="en-US" sz="2400" smtClean="0">
              <a:ea typeface="ＭＳ Ｐゴシック" pitchFamily="34" charset="-128"/>
            </a:endParaRPr>
          </a:p>
        </p:txBody>
      </p:sp>
      <p:sp>
        <p:nvSpPr>
          <p:cNvPr id="8" name="Content Placeholder 2"/>
          <p:cNvSpPr txBox="1">
            <a:spLocks/>
          </p:cNvSpPr>
          <p:nvPr/>
        </p:nvSpPr>
        <p:spPr bwMode="auto">
          <a:xfrm>
            <a:off x="609600" y="4267200"/>
            <a:ext cx="8001000" cy="1219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double[] values = new double[6];</a:t>
            </a:r>
          </a:p>
          <a:p>
            <a:pPr marL="342900" indent="-342900" eaLnBrk="0" hangingPunct="0">
              <a:buClr>
                <a:srgbClr val="835E01"/>
              </a:buClr>
              <a:buSzPct val="60000"/>
              <a:buFont typeface="Wingdings" pitchFamily="2" charset="2"/>
              <a:buNone/>
              <a:defRPr/>
            </a:pPr>
            <a:r>
              <a:rPr lang="en-US" kern="0" dirty="0">
                <a:latin typeface="Consolas" pitchFamily="49" charset="0"/>
              </a:rPr>
              <a:t>. . . // Fill array</a:t>
            </a:r>
          </a:p>
          <a:p>
            <a:pPr marL="342900" indent="-342900" eaLnBrk="0" hangingPunct="0">
              <a:buClr>
                <a:srgbClr val="835E01"/>
              </a:buClr>
              <a:buSzPct val="60000"/>
              <a:buFont typeface="Wingdings" pitchFamily="2" charset="2"/>
              <a:buNone/>
              <a:defRPr/>
            </a:pPr>
            <a:r>
              <a:rPr lang="en-US" kern="0" dirty="0">
                <a:latin typeface="Consolas" pitchFamily="49" charset="0"/>
              </a:rPr>
              <a:t>double[] </a:t>
            </a:r>
            <a:r>
              <a:rPr lang="en-US" kern="0" dirty="0" err="1">
                <a:latin typeface="Consolas" pitchFamily="49" charset="0"/>
              </a:rPr>
              <a:t>newValues</a:t>
            </a:r>
            <a:r>
              <a:rPr lang="en-US" kern="0" dirty="0">
                <a:latin typeface="Consolas" pitchFamily="49" charset="0"/>
              </a:rPr>
              <a:t> = </a:t>
            </a:r>
            <a:r>
              <a:rPr lang="en-US" kern="0" dirty="0" err="1">
                <a:latin typeface="Consolas" pitchFamily="49" charset="0"/>
              </a:rPr>
              <a:t>Arrays.copyOf</a:t>
            </a:r>
            <a:r>
              <a:rPr lang="en-US" kern="0" dirty="0">
                <a:latin typeface="Consolas" pitchFamily="49" charset="0"/>
              </a:rPr>
              <a:t>(values, </a:t>
            </a:r>
            <a:r>
              <a:rPr lang="en-US" kern="0" dirty="0">
                <a:solidFill>
                  <a:srgbClr val="0033CC"/>
                </a:solidFill>
                <a:latin typeface="Consolas" pitchFamily="49" charset="0"/>
              </a:rPr>
              <a:t>2 * </a:t>
            </a:r>
            <a:r>
              <a:rPr lang="en-US" kern="0" dirty="0" err="1">
                <a:latin typeface="Consolas" pitchFamily="49" charset="0"/>
              </a:rPr>
              <a:t>values.length</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values = </a:t>
            </a:r>
            <a:r>
              <a:rPr lang="en-US" kern="0" dirty="0" err="1">
                <a:latin typeface="Consolas" pitchFamily="49" charset="0"/>
              </a:rPr>
              <a:t>newValues</a:t>
            </a:r>
            <a:r>
              <a:rPr lang="en-US" kern="0" dirty="0">
                <a:latin typeface="Consolas" pitchFamily="49" charset="0"/>
              </a:rPr>
              <a:t>;</a:t>
            </a:r>
            <a:endParaRPr lang="nn-NO" kern="0" dirty="0">
              <a:latin typeface="Consolas" pitchFamily="49" charset="0"/>
            </a:endParaRPr>
          </a:p>
        </p:txBody>
      </p:sp>
      <p:sp>
        <p:nvSpPr>
          <p:cNvPr id="44036" name="TextBox 6"/>
          <p:cNvSpPr txBox="1">
            <a:spLocks noChangeArrowheads="1"/>
          </p:cNvSpPr>
          <p:nvPr/>
        </p:nvSpPr>
        <p:spPr bwMode="auto">
          <a:xfrm>
            <a:off x="3886200" y="5257800"/>
            <a:ext cx="4495800" cy="708025"/>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latin typeface="Consolas" pitchFamily="49" charset="0"/>
                <a:cs typeface="Consolas" pitchFamily="49" charset="0"/>
              </a:rPr>
              <a:t>Arrays.copyOf</a:t>
            </a:r>
            <a:r>
              <a:rPr lang="en-US" altLang="en-US" sz="2000">
                <a:cs typeface="Arial" pitchFamily="34" charset="0"/>
              </a:rPr>
              <a:t> second parameter is the length of the new array</a:t>
            </a:r>
          </a:p>
        </p:txBody>
      </p:sp>
      <p:sp>
        <p:nvSpPr>
          <p:cNvPr id="2" name="Slide Number Placeholder 1"/>
          <p:cNvSpPr>
            <a:spLocks noGrp="1"/>
          </p:cNvSpPr>
          <p:nvPr>
            <p:ph type="sldNum" sz="quarter" idx="12"/>
          </p:nvPr>
        </p:nvSpPr>
        <p:spPr/>
        <p:txBody>
          <a:bodyPr/>
          <a:lstStyle/>
          <a:p>
            <a:fld id="{00253EBD-61C8-4926-BD43-12B04BC612EA}" type="slidenum">
              <a:rPr lang="en-US" smtClean="0"/>
              <a:t>33</a:t>
            </a:fld>
            <a:endParaRPr lang="en-US"/>
          </a:p>
        </p:txBody>
      </p:sp>
    </p:spTree>
    <p:extLst>
      <p:ext uri="{BB962C8B-B14F-4D97-AF65-F5344CB8AC3E}">
        <p14:creationId xmlns:p14="http://schemas.microsoft.com/office/powerpoint/2010/main" val="3555136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tLang="en-US" sz="3600" smtClean="0">
                <a:ea typeface="ＭＳ Ｐゴシック" pitchFamily="34" charset="-128"/>
              </a:rPr>
              <a:t>Increasing the Size of an Array</a:t>
            </a:r>
          </a:p>
        </p:txBody>
      </p:sp>
      <p:sp>
        <p:nvSpPr>
          <p:cNvPr id="45058" name="Content Placeholder 2"/>
          <p:cNvSpPr>
            <a:spLocks noGrp="1"/>
          </p:cNvSpPr>
          <p:nvPr>
            <p:ph idx="1"/>
          </p:nvPr>
        </p:nvSpPr>
        <p:spPr>
          <a:xfrm>
            <a:off x="304800" y="1066800"/>
            <a:ext cx="8458200" cy="838200"/>
          </a:xfrm>
        </p:spPr>
        <p:txBody>
          <a:bodyPr/>
          <a:lstStyle/>
          <a:p>
            <a:r>
              <a:rPr lang="en-US" altLang="en-US" sz="2800" smtClean="0">
                <a:ea typeface="ＭＳ Ｐゴシック" pitchFamily="34" charset="-128"/>
              </a:rPr>
              <a:t>Copy all elements of values to </a:t>
            </a:r>
            <a:r>
              <a:rPr lang="en-US" altLang="en-US" sz="2800" smtClean="0">
                <a:latin typeface="Consolas" pitchFamily="49" charset="0"/>
                <a:ea typeface="ＭＳ Ｐゴシック" pitchFamily="34" charset="-128"/>
                <a:cs typeface="Consolas" pitchFamily="49" charset="0"/>
              </a:rPr>
              <a:t>newValues</a:t>
            </a:r>
          </a:p>
        </p:txBody>
      </p:sp>
      <p:pic>
        <p:nvPicPr>
          <p:cNvPr id="45059" name="Picture 2"/>
          <p:cNvPicPr>
            <a:picLocks noChangeAspect="1" noChangeArrowheads="1"/>
          </p:cNvPicPr>
          <p:nvPr/>
        </p:nvPicPr>
        <p:blipFill>
          <a:blip r:embed="rId2">
            <a:extLst>
              <a:ext uri="{28A0092B-C50C-407E-A947-70E740481C1C}">
                <a14:useLocalDpi xmlns:a14="http://schemas.microsoft.com/office/drawing/2010/main" val="0"/>
              </a:ext>
            </a:extLst>
          </a:blip>
          <a:srcRect r="49123"/>
          <a:stretch>
            <a:fillRect/>
          </a:stretch>
        </p:blipFill>
        <p:spPr bwMode="auto">
          <a:xfrm>
            <a:off x="374650" y="1631950"/>
            <a:ext cx="44196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l="52632" b="32056"/>
          <a:stretch>
            <a:fillRect/>
          </a:stretch>
        </p:blipFill>
        <p:spPr bwMode="auto">
          <a:xfrm>
            <a:off x="4800600" y="1676400"/>
            <a:ext cx="4114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4876800" y="4876800"/>
            <a:ext cx="4114800" cy="8382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r>
              <a:rPr lang="en-US" sz="2800" kern="0" dirty="0">
                <a:latin typeface="+mn-lt"/>
              </a:rPr>
              <a:t>Then copy </a:t>
            </a:r>
            <a:r>
              <a:rPr lang="en-US" sz="2800" kern="0" dirty="0">
                <a:latin typeface="Consolas" pitchFamily="49" charset="0"/>
                <a:cs typeface="Consolas" pitchFamily="49" charset="0"/>
              </a:rPr>
              <a:t>newValues</a:t>
            </a:r>
            <a:r>
              <a:rPr lang="en-US" sz="2800" kern="0" dirty="0">
                <a:latin typeface="+mn-lt"/>
              </a:rPr>
              <a:t> reference over </a:t>
            </a:r>
            <a:r>
              <a:rPr lang="en-US" sz="2800" kern="0" dirty="0">
                <a:latin typeface="Consolas" pitchFamily="49" charset="0"/>
                <a:cs typeface="Consolas" pitchFamily="49" charset="0"/>
              </a:rPr>
              <a:t>values</a:t>
            </a:r>
            <a:r>
              <a:rPr lang="en-US" sz="2800" kern="0" dirty="0">
                <a:latin typeface="+mn-lt"/>
              </a:rPr>
              <a:t> reference</a:t>
            </a:r>
          </a:p>
        </p:txBody>
      </p:sp>
      <p:sp>
        <p:nvSpPr>
          <p:cNvPr id="2" name="Slide Number Placeholder 1"/>
          <p:cNvSpPr>
            <a:spLocks noGrp="1"/>
          </p:cNvSpPr>
          <p:nvPr>
            <p:ph type="sldNum" sz="quarter" idx="12"/>
          </p:nvPr>
        </p:nvSpPr>
        <p:spPr/>
        <p:txBody>
          <a:bodyPr/>
          <a:lstStyle/>
          <a:p>
            <a:fld id="{00253EBD-61C8-4926-BD43-12B04BC612EA}" type="slidenum">
              <a:rPr lang="en-US" smtClean="0"/>
              <a:t>34</a:t>
            </a:fld>
            <a:endParaRPr lang="en-US"/>
          </a:p>
        </p:txBody>
      </p:sp>
    </p:spTree>
    <p:extLst>
      <p:ext uri="{BB962C8B-B14F-4D97-AF65-F5344CB8AC3E}">
        <p14:creationId xmlns:p14="http://schemas.microsoft.com/office/powerpoint/2010/main" val="9706158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1752600" y="274638"/>
            <a:ext cx="7239000" cy="715962"/>
          </a:xfrm>
        </p:spPr>
        <p:txBody>
          <a:bodyPr/>
          <a:lstStyle/>
          <a:p>
            <a:r>
              <a:rPr lang="en-US" altLang="en-US" sz="3600" smtClean="0">
                <a:ea typeface="ＭＳ Ｐゴシック" pitchFamily="34" charset="-128"/>
              </a:rPr>
              <a:t>Common Algorithms 10:</a:t>
            </a:r>
          </a:p>
        </p:txBody>
      </p:sp>
      <p:sp>
        <p:nvSpPr>
          <p:cNvPr id="46082" name="Content Placeholder 2"/>
          <p:cNvSpPr>
            <a:spLocks noGrp="1"/>
          </p:cNvSpPr>
          <p:nvPr>
            <p:ph idx="1"/>
          </p:nvPr>
        </p:nvSpPr>
        <p:spPr>
          <a:xfrm>
            <a:off x="304800" y="990600"/>
            <a:ext cx="8686800" cy="5410200"/>
          </a:xfrm>
        </p:spPr>
        <p:txBody>
          <a:bodyPr/>
          <a:lstStyle/>
          <a:p>
            <a:pPr>
              <a:spcBef>
                <a:spcPct val="0"/>
              </a:spcBef>
            </a:pPr>
            <a:r>
              <a:rPr lang="en-US" altLang="en-US" sz="2800" smtClean="0">
                <a:ea typeface="ＭＳ Ｐゴシック" pitchFamily="34" charset="-128"/>
              </a:rPr>
              <a:t>Reading Input</a:t>
            </a:r>
          </a:p>
          <a:p>
            <a:pPr lvl="1">
              <a:spcBef>
                <a:spcPct val="0"/>
              </a:spcBef>
            </a:pPr>
            <a:r>
              <a:rPr lang="en-US" altLang="en-US" sz="2400" smtClean="0">
                <a:ea typeface="ＭＳ Ｐゴシック" pitchFamily="34" charset="-128"/>
              </a:rPr>
              <a:t>A:  Known number of values to expect</a:t>
            </a:r>
          </a:p>
          <a:p>
            <a:pPr lvl="2">
              <a:spcBef>
                <a:spcPct val="0"/>
              </a:spcBef>
            </a:pPr>
            <a:r>
              <a:rPr lang="en-US" altLang="en-US" sz="2000" smtClean="0">
                <a:ea typeface="ＭＳ Ｐゴシック" pitchFamily="34" charset="-128"/>
              </a:rPr>
              <a:t>Make an array that size and fill it one-by-one</a:t>
            </a:r>
          </a:p>
          <a:p>
            <a:pPr lvl="2">
              <a:spcBef>
                <a:spcPts val="200"/>
              </a:spcBef>
            </a:pPr>
            <a:endParaRPr lang="en-US" altLang="en-US" sz="2000" smtClean="0">
              <a:ea typeface="ＭＳ Ｐゴシック" pitchFamily="34" charset="-128"/>
            </a:endParaRPr>
          </a:p>
          <a:p>
            <a:pPr lvl="2">
              <a:spcBef>
                <a:spcPts val="200"/>
              </a:spcBef>
            </a:pPr>
            <a:endParaRPr lang="en-US" altLang="en-US" sz="2000" smtClean="0">
              <a:ea typeface="ＭＳ Ｐゴシック" pitchFamily="34" charset="-128"/>
            </a:endParaRPr>
          </a:p>
          <a:p>
            <a:pPr lvl="2">
              <a:spcBef>
                <a:spcPct val="0"/>
              </a:spcBef>
            </a:pPr>
            <a:endParaRPr lang="en-US" altLang="en-US" sz="2000" smtClean="0">
              <a:ea typeface="ＭＳ Ｐゴシック" pitchFamily="34" charset="-128"/>
            </a:endParaRPr>
          </a:p>
          <a:p>
            <a:pPr lvl="2">
              <a:spcBef>
                <a:spcPct val="0"/>
              </a:spcBef>
            </a:pPr>
            <a:endParaRPr lang="en-US" altLang="en-US" sz="2000" smtClean="0">
              <a:ea typeface="ＭＳ Ｐゴシック" pitchFamily="34" charset="-128"/>
            </a:endParaRPr>
          </a:p>
          <a:p>
            <a:pPr lvl="2">
              <a:spcBef>
                <a:spcPct val="0"/>
              </a:spcBef>
            </a:pPr>
            <a:endParaRPr lang="en-US" altLang="en-US" sz="2000" smtClean="0">
              <a:ea typeface="ＭＳ Ｐゴシック" pitchFamily="34" charset="-128"/>
            </a:endParaRPr>
          </a:p>
          <a:p>
            <a:pPr lvl="1">
              <a:spcBef>
                <a:spcPct val="0"/>
              </a:spcBef>
            </a:pPr>
            <a:r>
              <a:rPr lang="en-US" altLang="en-US" sz="2400" smtClean="0">
                <a:ea typeface="ＭＳ Ｐゴシック" pitchFamily="34" charset="-128"/>
              </a:rPr>
              <a:t>B: Unknown number of values</a:t>
            </a:r>
          </a:p>
          <a:p>
            <a:pPr lvl="2">
              <a:spcBef>
                <a:spcPct val="0"/>
              </a:spcBef>
            </a:pPr>
            <a:r>
              <a:rPr lang="en-US" altLang="en-US" sz="2000" smtClean="0">
                <a:ea typeface="ＭＳ Ｐゴシック" pitchFamily="34" charset="-128"/>
              </a:rPr>
              <a:t>Make maximum sized array, maintain as partially filled array</a:t>
            </a:r>
          </a:p>
        </p:txBody>
      </p:sp>
      <p:sp>
        <p:nvSpPr>
          <p:cNvPr id="8" name="Content Placeholder 2"/>
          <p:cNvSpPr txBox="1">
            <a:spLocks/>
          </p:cNvSpPr>
          <p:nvPr/>
        </p:nvSpPr>
        <p:spPr bwMode="auto">
          <a:xfrm>
            <a:off x="1600200" y="2209800"/>
            <a:ext cx="67056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double[] inputs = new double[NUMBER_OF_INPUTS];</a:t>
            </a:r>
          </a:p>
          <a:p>
            <a:pPr marL="342900" indent="-342900" eaLnBrk="0" hangingPunct="0">
              <a:buClr>
                <a:srgbClr val="835E01"/>
              </a:buClr>
              <a:buSzPct val="60000"/>
              <a:buFont typeface="Wingdings" pitchFamily="2" charset="2"/>
              <a:buNone/>
              <a:defRPr/>
            </a:pPr>
            <a:r>
              <a:rPr lang="en-US" kern="0" dirty="0">
                <a:latin typeface="Consolas" pitchFamily="49" charset="0"/>
              </a:rPr>
              <a:t>for (i = 0; i &lt; values.length; i++)</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inputs[i] = in.nextDouble();</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nn-NO" kern="0" dirty="0">
              <a:latin typeface="Consolas" pitchFamily="49" charset="0"/>
            </a:endParaRPr>
          </a:p>
        </p:txBody>
      </p:sp>
      <p:sp>
        <p:nvSpPr>
          <p:cNvPr id="9" name="Content Placeholder 2"/>
          <p:cNvSpPr txBox="1">
            <a:spLocks/>
          </p:cNvSpPr>
          <p:nvPr/>
        </p:nvSpPr>
        <p:spPr bwMode="auto">
          <a:xfrm>
            <a:off x="723900" y="4419600"/>
            <a:ext cx="8077200" cy="1981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double[] inputs = new double[MAX_INPUTS];</a:t>
            </a:r>
          </a:p>
          <a:p>
            <a:pPr marL="342900" indent="-342900" eaLnBrk="0" hangingPunct="0">
              <a:buClr>
                <a:srgbClr val="835E01"/>
              </a:buClr>
              <a:buSzPct val="60000"/>
              <a:buFont typeface="Wingdings" pitchFamily="2" charset="2"/>
              <a:buNone/>
              <a:defRPr/>
            </a:pPr>
            <a:r>
              <a:rPr lang="en-US" kern="0" dirty="0">
                <a:latin typeface="Consolas" pitchFamily="49" charset="0"/>
              </a:rPr>
              <a:t>int currentSize = 0;</a:t>
            </a:r>
          </a:p>
          <a:p>
            <a:pPr marL="342900" indent="-342900" eaLnBrk="0" hangingPunct="0">
              <a:buClr>
                <a:srgbClr val="835E01"/>
              </a:buClr>
              <a:buSzPct val="60000"/>
              <a:buFont typeface="Wingdings" pitchFamily="2" charset="2"/>
              <a:buNone/>
              <a:defRPr/>
            </a:pPr>
            <a:r>
              <a:rPr lang="en-US" kern="0" dirty="0">
                <a:latin typeface="Consolas" pitchFamily="49" charset="0"/>
              </a:rPr>
              <a:t>while (in.hasNextDouble() &amp;&amp; currentSize &lt; inputs.length)</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nn-NO" kern="0" dirty="0">
                <a:latin typeface="Consolas" pitchFamily="49" charset="0"/>
              </a:rPr>
              <a:t>  inputs[currentSize] = in.nextDouble();</a:t>
            </a:r>
          </a:p>
          <a:p>
            <a:pPr marL="342900" indent="-342900" eaLnBrk="0" hangingPunct="0">
              <a:buClr>
                <a:srgbClr val="835E01"/>
              </a:buClr>
              <a:buSzPct val="60000"/>
              <a:buFont typeface="Wingdings" pitchFamily="2" charset="2"/>
              <a:buNone/>
              <a:defRPr/>
            </a:pPr>
            <a:r>
              <a:rPr lang="nn-NO" kern="0" dirty="0">
                <a:latin typeface="Consolas" pitchFamily="49" charset="0"/>
              </a:rPr>
              <a:t>  currentSize++;</a:t>
            </a:r>
          </a:p>
          <a:p>
            <a:pPr marL="342900" indent="-342900" eaLnBrk="0" hangingPunct="0">
              <a:buClr>
                <a:srgbClr val="835E01"/>
              </a:buClr>
              <a:buSzPct val="60000"/>
              <a:buFont typeface="Wingdings" pitchFamily="2" charset="2"/>
              <a:buNone/>
              <a:defRPr/>
            </a:pPr>
            <a:r>
              <a:rPr lang="nn-NO" kern="0" dirty="0">
                <a:latin typeface="Consolas" pitchFamily="49" charset="0"/>
              </a:rPr>
              <a:t>}</a:t>
            </a:r>
          </a:p>
        </p:txBody>
      </p:sp>
      <p:sp>
        <p:nvSpPr>
          <p:cNvPr id="2" name="Slide Number Placeholder 1"/>
          <p:cNvSpPr>
            <a:spLocks noGrp="1"/>
          </p:cNvSpPr>
          <p:nvPr>
            <p:ph type="sldNum" sz="quarter" idx="12"/>
          </p:nvPr>
        </p:nvSpPr>
        <p:spPr/>
        <p:txBody>
          <a:bodyPr/>
          <a:lstStyle/>
          <a:p>
            <a:fld id="{00253EBD-61C8-4926-BD43-12B04BC612EA}" type="slidenum">
              <a:rPr lang="en-US" smtClean="0"/>
              <a:t>35</a:t>
            </a:fld>
            <a:endParaRPr lang="en-US"/>
          </a:p>
        </p:txBody>
      </p:sp>
    </p:spTree>
    <p:extLst>
      <p:ext uri="{BB962C8B-B14F-4D97-AF65-F5344CB8AC3E}">
        <p14:creationId xmlns:p14="http://schemas.microsoft.com/office/powerpoint/2010/main" val="4229175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tLang="en-US" sz="3600" smtClean="0">
                <a:latin typeface="Arial Black" pitchFamily="34" charset="0"/>
                <a:ea typeface="ＭＳ Ｐゴシック" pitchFamily="34" charset="-128"/>
              </a:rPr>
              <a:t>LargestInArray.java (1)</a:t>
            </a:r>
          </a:p>
        </p:txBody>
      </p:sp>
      <p:pic>
        <p:nvPicPr>
          <p:cNvPr id="47106" name="Picture 7"/>
          <p:cNvPicPr>
            <a:picLocks noChangeAspect="1" noChangeArrowheads="1"/>
          </p:cNvPicPr>
          <p:nvPr/>
        </p:nvPicPr>
        <p:blipFill>
          <a:blip r:embed="rId2">
            <a:extLst>
              <a:ext uri="{28A0092B-C50C-407E-A947-70E740481C1C}">
                <a14:useLocalDpi xmlns:a14="http://schemas.microsoft.com/office/drawing/2010/main" val="0"/>
              </a:ext>
            </a:extLst>
          </a:blip>
          <a:srcRect b="14943"/>
          <a:stretch>
            <a:fillRect/>
          </a:stretch>
        </p:blipFill>
        <p:spPr bwMode="auto">
          <a:xfrm>
            <a:off x="304800" y="1066800"/>
            <a:ext cx="846613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extBox 6"/>
          <p:cNvSpPr txBox="1">
            <a:spLocks noChangeArrowheads="1"/>
          </p:cNvSpPr>
          <p:nvPr/>
        </p:nvSpPr>
        <p:spPr bwMode="auto">
          <a:xfrm>
            <a:off x="4419600" y="5638800"/>
            <a:ext cx="4038600" cy="708025"/>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Input values and store in next available index of the array</a:t>
            </a:r>
          </a:p>
        </p:txBody>
      </p:sp>
      <p:sp>
        <p:nvSpPr>
          <p:cNvPr id="2" name="Slide Number Placeholder 1"/>
          <p:cNvSpPr>
            <a:spLocks noGrp="1"/>
          </p:cNvSpPr>
          <p:nvPr>
            <p:ph type="sldNum" sz="quarter" idx="12"/>
          </p:nvPr>
        </p:nvSpPr>
        <p:spPr/>
        <p:txBody>
          <a:bodyPr/>
          <a:lstStyle/>
          <a:p>
            <a:fld id="{00253EBD-61C8-4926-BD43-12B04BC612EA}" type="slidenum">
              <a:rPr lang="en-US" smtClean="0"/>
              <a:t>36</a:t>
            </a:fld>
            <a:endParaRPr lang="en-US"/>
          </a:p>
        </p:txBody>
      </p:sp>
    </p:spTree>
    <p:extLst>
      <p:ext uri="{BB962C8B-B14F-4D97-AF65-F5344CB8AC3E}">
        <p14:creationId xmlns:p14="http://schemas.microsoft.com/office/powerpoint/2010/main" val="3214516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en-US" sz="3600" smtClean="0">
                <a:latin typeface="Arial Black" pitchFamily="34" charset="0"/>
                <a:ea typeface="ＭＳ Ｐゴシック" pitchFamily="34" charset="-128"/>
              </a:rPr>
              <a:t>LargestInArray.java (2)</a:t>
            </a:r>
            <a:endParaRPr lang="en-US" altLang="en-US" sz="3600" smtClean="0">
              <a:ea typeface="ＭＳ Ｐゴシック" pitchFamily="34" charset="-128"/>
            </a:endParaRPr>
          </a:p>
        </p:txBody>
      </p:sp>
      <p:pic>
        <p:nvPicPr>
          <p:cNvPr id="4813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5962650"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3886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048000"/>
            <a:ext cx="3609975"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Box 7"/>
          <p:cNvSpPr txBox="1">
            <a:spLocks noChangeArrowheads="1"/>
          </p:cNvSpPr>
          <p:nvPr/>
        </p:nvSpPr>
        <p:spPr bwMode="auto">
          <a:xfrm>
            <a:off x="5257800" y="1905000"/>
            <a:ext cx="3200400" cy="708025"/>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Use a </a:t>
            </a:r>
            <a:r>
              <a:rPr lang="en-US" altLang="en-US" sz="2000">
                <a:latin typeface="Consolas" pitchFamily="49" charset="0"/>
                <a:cs typeface="Consolas" pitchFamily="49" charset="0"/>
              </a:rPr>
              <a:t>for</a:t>
            </a:r>
            <a:r>
              <a:rPr lang="en-US" altLang="en-US" sz="2000">
                <a:cs typeface="Arial" pitchFamily="34" charset="0"/>
              </a:rPr>
              <a:t> loop and the </a:t>
            </a:r>
            <a:r>
              <a:rPr lang="en-US" altLang="ja-JP" sz="2000">
                <a:cs typeface="Arial" pitchFamily="34" charset="0"/>
              </a:rPr>
              <a:t>‘Find the largest</a:t>
            </a:r>
            <a:r>
              <a:rPr lang="fr-FR" altLang="ja-JP" sz="2000">
                <a:cs typeface="Arial" pitchFamily="34" charset="0"/>
              </a:rPr>
              <a:t>’</a:t>
            </a:r>
            <a:r>
              <a:rPr lang="en-US" altLang="ja-JP" sz="2000">
                <a:cs typeface="Arial" pitchFamily="34" charset="0"/>
              </a:rPr>
              <a:t> algorithm</a:t>
            </a:r>
            <a:endParaRPr lang="en-US" altLang="en-US" sz="2000">
              <a:cs typeface="Arial" pitchFamily="34" charset="0"/>
            </a:endParaRPr>
          </a:p>
        </p:txBody>
      </p:sp>
      <p:sp>
        <p:nvSpPr>
          <p:cNvPr id="2" name="Slide Number Placeholder 1"/>
          <p:cNvSpPr>
            <a:spLocks noGrp="1"/>
          </p:cNvSpPr>
          <p:nvPr>
            <p:ph type="sldNum" sz="quarter" idx="12"/>
          </p:nvPr>
        </p:nvSpPr>
        <p:spPr/>
        <p:txBody>
          <a:bodyPr/>
          <a:lstStyle/>
          <a:p>
            <a:fld id="{00253EBD-61C8-4926-BD43-12B04BC612EA}" type="slidenum">
              <a:rPr lang="en-US" smtClean="0"/>
              <a:t>37</a:t>
            </a:fld>
            <a:endParaRPr lang="en-US"/>
          </a:p>
        </p:txBody>
      </p:sp>
    </p:spTree>
    <p:extLst>
      <p:ext uri="{BB962C8B-B14F-4D97-AF65-F5344CB8AC3E}">
        <p14:creationId xmlns:p14="http://schemas.microsoft.com/office/powerpoint/2010/main" val="37664766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8"/>
          <p:cNvSpPr>
            <a:spLocks noGrp="1"/>
          </p:cNvSpPr>
          <p:nvPr>
            <p:ph type="title"/>
          </p:nvPr>
        </p:nvSpPr>
        <p:spPr/>
        <p:txBody>
          <a:bodyPr/>
          <a:lstStyle/>
          <a:p>
            <a:r>
              <a:rPr lang="en-US" altLang="en-US" sz="3600" smtClean="0">
                <a:ea typeface="ＭＳ Ｐゴシック" pitchFamily="34" charset="-128"/>
              </a:rPr>
              <a:t>Common Error 6.3 </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81000"/>
            <a:ext cx="16668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Content Placeholder 9"/>
          <p:cNvSpPr>
            <a:spLocks noGrp="1"/>
          </p:cNvSpPr>
          <p:nvPr>
            <p:ph idx="1"/>
          </p:nvPr>
        </p:nvSpPr>
        <p:spPr>
          <a:xfrm>
            <a:off x="304800" y="1066800"/>
            <a:ext cx="8534400" cy="1371600"/>
          </a:xfrm>
        </p:spPr>
        <p:txBody>
          <a:bodyPr>
            <a:normAutofit fontScale="77500" lnSpcReduction="20000"/>
          </a:bodyPr>
          <a:lstStyle/>
          <a:p>
            <a:r>
              <a:rPr lang="en-US" altLang="en-US" sz="2800" smtClean="0">
                <a:ea typeface="ＭＳ Ｐゴシック" pitchFamily="34" charset="-128"/>
              </a:rPr>
              <a:t>Underestimating the Size of the Data Set</a:t>
            </a:r>
            <a:endParaRPr lang="en-US" altLang="en-US" sz="2400" smtClean="0">
              <a:ea typeface="ＭＳ Ｐゴシック" pitchFamily="34" charset="-128"/>
            </a:endParaRPr>
          </a:p>
          <a:p>
            <a:pPr lvl="1"/>
            <a:r>
              <a:rPr lang="en-US" altLang="en-US" sz="2400" smtClean="0">
                <a:ea typeface="ＭＳ Ｐゴシック" pitchFamily="34" charset="-128"/>
              </a:rPr>
              <a:t>The programmer cannot know how someone might want to use a program!</a:t>
            </a:r>
          </a:p>
          <a:p>
            <a:pPr lvl="1"/>
            <a:r>
              <a:rPr lang="en-US" altLang="en-US" sz="2400" smtClean="0">
                <a:ea typeface="ＭＳ Ｐゴシック" pitchFamily="34" charset="-128"/>
              </a:rPr>
              <a:t>Make sure that you write code that will politely reject excess input if you used fixed size limits</a:t>
            </a:r>
            <a:endParaRPr lang="en-US" altLang="en-US" smtClean="0">
              <a:ea typeface="ＭＳ Ｐゴシック" pitchFamily="34" charset="-128"/>
            </a:endParaRPr>
          </a:p>
        </p:txBody>
      </p:sp>
      <p:sp>
        <p:nvSpPr>
          <p:cNvPr id="11" name="Content Placeholder 2"/>
          <p:cNvSpPr txBox="1">
            <a:spLocks/>
          </p:cNvSpPr>
          <p:nvPr/>
        </p:nvSpPr>
        <p:spPr bwMode="auto">
          <a:xfrm>
            <a:off x="990600" y="3429000"/>
            <a:ext cx="6553200" cy="1600200"/>
          </a:xfrm>
          <a:prstGeom prst="rect">
            <a:avLst/>
          </a:prstGeom>
          <a:solidFill>
            <a:srgbClr val="D4EBF1"/>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b="1" kern="0" dirty="0">
                <a:latin typeface="Courier New" pitchFamily="49" charset="0"/>
                <a:cs typeface="Courier New" pitchFamily="49" charset="0"/>
              </a:rPr>
              <a:t>   Sorry, the number of lines of text is higher than expected, and some could not be processed.  Please break your input into smaller size segments (1000 lines maximum) and run the program again.  </a:t>
            </a:r>
            <a:endParaRPr lang="nn-NO" b="1" kern="0"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00253EBD-61C8-4926-BD43-12B04BC612EA}" type="slidenum">
              <a:rPr lang="en-US" smtClean="0"/>
              <a:t>38</a:t>
            </a:fld>
            <a:endParaRPr lang="en-US"/>
          </a:p>
        </p:txBody>
      </p:sp>
    </p:spTree>
    <p:extLst>
      <p:ext uri="{BB962C8B-B14F-4D97-AF65-F5344CB8AC3E}">
        <p14:creationId xmlns:p14="http://schemas.microsoft.com/office/powerpoint/2010/main" val="4106185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3"/>
          <p:cNvPicPr>
            <a:picLocks noChangeAspect="1" noChangeArrowheads="1"/>
          </p:cNvPicPr>
          <p:nvPr/>
        </p:nvPicPr>
        <p:blipFill>
          <a:blip r:embed="rId2">
            <a:extLst>
              <a:ext uri="{28A0092B-C50C-407E-A947-70E740481C1C}">
                <a14:useLocalDpi xmlns:a14="http://schemas.microsoft.com/office/drawing/2010/main" val="0"/>
              </a:ext>
            </a:extLst>
          </a:blip>
          <a:srcRect l="48889"/>
          <a:stretch>
            <a:fillRect/>
          </a:stretch>
        </p:blipFill>
        <p:spPr bwMode="auto">
          <a:xfrm>
            <a:off x="5029200" y="2362200"/>
            <a:ext cx="39195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Title 1"/>
          <p:cNvSpPr>
            <a:spLocks noGrp="1"/>
          </p:cNvSpPr>
          <p:nvPr>
            <p:ph type="title"/>
          </p:nvPr>
        </p:nvSpPr>
        <p:spPr>
          <a:xfrm>
            <a:off x="1676400" y="274638"/>
            <a:ext cx="7315200" cy="715962"/>
          </a:xfrm>
        </p:spPr>
        <p:txBody>
          <a:bodyPr/>
          <a:lstStyle/>
          <a:p>
            <a:r>
              <a:rPr lang="en-US" altLang="en-US" sz="3600" smtClean="0">
                <a:ea typeface="ＭＳ Ｐゴシック" pitchFamily="34" charset="-128"/>
              </a:rPr>
              <a:t>6.4 Using Arrays with Methods</a:t>
            </a:r>
          </a:p>
        </p:txBody>
      </p:sp>
      <p:sp>
        <p:nvSpPr>
          <p:cNvPr id="54275" name="Content Placeholder 2"/>
          <p:cNvSpPr>
            <a:spLocks noGrp="1"/>
          </p:cNvSpPr>
          <p:nvPr>
            <p:ph idx="1"/>
          </p:nvPr>
        </p:nvSpPr>
        <p:spPr>
          <a:xfrm>
            <a:off x="381000" y="990600"/>
            <a:ext cx="8458200" cy="3048000"/>
          </a:xfrm>
        </p:spPr>
        <p:txBody>
          <a:bodyPr/>
          <a:lstStyle/>
          <a:p>
            <a:r>
              <a:rPr lang="en-US" altLang="en-US" sz="2800" smtClean="0">
                <a:ea typeface="ＭＳ Ｐゴシック" pitchFamily="34" charset="-128"/>
              </a:rPr>
              <a:t>Methods can be declared to receive references as parameter variables</a:t>
            </a:r>
          </a:p>
          <a:p>
            <a:r>
              <a:rPr lang="en-US" altLang="en-US" sz="2800" smtClean="0">
                <a:ea typeface="ＭＳ Ｐゴシック" pitchFamily="34" charset="-128"/>
              </a:rPr>
              <a:t>What if we wanted to write a method to sum all of the elements in an array?</a:t>
            </a:r>
          </a:p>
          <a:p>
            <a:pPr lvl="1">
              <a:spcBef>
                <a:spcPts val="200"/>
              </a:spcBef>
            </a:pPr>
            <a:r>
              <a:rPr lang="en-US" altLang="en-US" sz="2400" smtClean="0">
                <a:ea typeface="ＭＳ Ｐゴシック" pitchFamily="34" charset="-128"/>
              </a:rPr>
              <a:t>Pass the array </a:t>
            </a:r>
            <a:r>
              <a:rPr lang="en-US" altLang="en-US" sz="2400" i="1" smtClean="0">
                <a:ea typeface="ＭＳ Ｐゴシック" pitchFamily="34" charset="-128"/>
              </a:rPr>
              <a:t>reference</a:t>
            </a:r>
            <a:r>
              <a:rPr lang="en-US" altLang="en-US" sz="2400" smtClean="0">
                <a:ea typeface="ＭＳ Ｐゴシック" pitchFamily="34" charset="-128"/>
              </a:rPr>
              <a:t> as an argument!</a:t>
            </a:r>
          </a:p>
          <a:p>
            <a:endParaRPr lang="en-US" altLang="en-US" sz="2800" smtClean="0">
              <a:ea typeface="ＭＳ Ｐゴシック" pitchFamily="34" charset="-128"/>
            </a:endParaRPr>
          </a:p>
          <a:p>
            <a:endParaRPr lang="en-US" altLang="en-US" sz="2800" smtClean="0">
              <a:ea typeface="ＭＳ Ｐゴシック" pitchFamily="34" charset="-128"/>
            </a:endParaRPr>
          </a:p>
          <a:p>
            <a:endParaRPr lang="en-US" altLang="en-US" sz="2400" smtClean="0">
              <a:ea typeface="ＭＳ Ｐゴシック" pitchFamily="34" charset="-128"/>
            </a:endParaRPr>
          </a:p>
        </p:txBody>
      </p:sp>
      <p:sp>
        <p:nvSpPr>
          <p:cNvPr id="7" name="Content Placeholder 2"/>
          <p:cNvSpPr txBox="1">
            <a:spLocks/>
          </p:cNvSpPr>
          <p:nvPr/>
        </p:nvSpPr>
        <p:spPr bwMode="auto">
          <a:xfrm>
            <a:off x="381000" y="4191000"/>
            <a:ext cx="6477000" cy="2209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public static double sum(</a:t>
            </a:r>
            <a:r>
              <a:rPr lang="en-US" sz="2000" kern="0" dirty="0">
                <a:solidFill>
                  <a:srgbClr val="0033CC"/>
                </a:solidFill>
                <a:latin typeface="Consolas" pitchFamily="49" charset="0"/>
              </a:rPr>
              <a:t>double[] values</a:t>
            </a: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double total = 0;</a:t>
            </a:r>
          </a:p>
          <a:p>
            <a:pPr marL="342900" indent="-342900" eaLnBrk="0" hangingPunct="0">
              <a:buClr>
                <a:srgbClr val="835E01"/>
              </a:buClr>
              <a:buSzPct val="60000"/>
              <a:buFont typeface="Wingdings" pitchFamily="2" charset="2"/>
              <a:buNone/>
              <a:defRPr/>
            </a:pPr>
            <a:r>
              <a:rPr lang="en-US" sz="2000" kern="0" dirty="0">
                <a:latin typeface="Consolas" pitchFamily="49" charset="0"/>
              </a:rPr>
              <a:t>  for (double element : values)</a:t>
            </a:r>
          </a:p>
          <a:p>
            <a:pPr marL="342900" indent="-342900" eaLnBrk="0" hangingPunct="0">
              <a:buClr>
                <a:srgbClr val="835E01"/>
              </a:buClr>
              <a:buSzPct val="60000"/>
              <a:buFont typeface="Wingdings" pitchFamily="2" charset="2"/>
              <a:buNone/>
              <a:defRPr/>
            </a:pPr>
            <a:r>
              <a:rPr lang="en-US" sz="2000" kern="0" dirty="0">
                <a:latin typeface="Consolas" pitchFamily="49" charset="0"/>
              </a:rPr>
              <a:t>    total = total + element;</a:t>
            </a:r>
          </a:p>
          <a:p>
            <a:pPr marL="342900" indent="-342900" eaLnBrk="0" hangingPunct="0">
              <a:buClr>
                <a:srgbClr val="835E01"/>
              </a:buClr>
              <a:buSzPct val="60000"/>
              <a:buFont typeface="Wingdings" pitchFamily="2" charset="2"/>
              <a:buNone/>
              <a:defRPr/>
            </a:pPr>
            <a:r>
              <a:rPr lang="en-US" sz="2000" kern="0" dirty="0">
                <a:latin typeface="Consolas" pitchFamily="49" charset="0"/>
              </a:rPr>
              <a:t>  return total;</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endParaRPr lang="en-US" sz="2000" kern="0" dirty="0">
              <a:solidFill>
                <a:srgbClr val="00B0F0"/>
              </a:solidFill>
              <a:latin typeface="Consolas" pitchFamily="49" charset="0"/>
            </a:endParaRPr>
          </a:p>
        </p:txBody>
      </p:sp>
      <p:sp>
        <p:nvSpPr>
          <p:cNvPr id="8" name="Down Arrow 7"/>
          <p:cNvSpPr/>
          <p:nvPr/>
        </p:nvSpPr>
        <p:spPr>
          <a:xfrm>
            <a:off x="4522272" y="3675413"/>
            <a:ext cx="2209800" cy="533400"/>
          </a:xfrm>
          <a:prstGeom prst="downArrow">
            <a:avLst>
              <a:gd name="adj1" fmla="val 60371"/>
              <a:gd name="adj2" fmla="val 67941"/>
            </a:avLst>
          </a:prstGeom>
          <a:solidFill>
            <a:srgbClr val="FFCC00"/>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reference</a:t>
            </a:r>
          </a:p>
        </p:txBody>
      </p:sp>
      <p:sp>
        <p:nvSpPr>
          <p:cNvPr id="10" name="Content Placeholder 2"/>
          <p:cNvSpPr txBox="1">
            <a:spLocks/>
          </p:cNvSpPr>
          <p:nvPr/>
        </p:nvSpPr>
        <p:spPr bwMode="auto">
          <a:xfrm>
            <a:off x="2800350" y="3305175"/>
            <a:ext cx="40005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priceTotal = sum(</a:t>
            </a:r>
            <a:r>
              <a:rPr lang="en-US" sz="2000" kern="0" dirty="0">
                <a:solidFill>
                  <a:srgbClr val="0033CC"/>
                </a:solidFill>
                <a:latin typeface="Consolas" pitchFamily="49" charset="0"/>
              </a:rPr>
              <a:t>prices</a:t>
            </a:r>
            <a:r>
              <a:rPr lang="en-US" sz="2000" kern="0" dirty="0">
                <a:latin typeface="Consolas" pitchFamily="49" charset="0"/>
              </a:rPr>
              <a:t>);</a:t>
            </a:r>
          </a:p>
        </p:txBody>
      </p:sp>
      <p:sp>
        <p:nvSpPr>
          <p:cNvPr id="54283" name="TextBox 7"/>
          <p:cNvSpPr txBox="1">
            <a:spLocks noChangeArrowheads="1"/>
          </p:cNvSpPr>
          <p:nvPr/>
        </p:nvSpPr>
        <p:spPr bwMode="auto">
          <a:xfrm>
            <a:off x="5627688" y="5219700"/>
            <a:ext cx="29591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Arrays can be used as method arguments and method return values.</a:t>
            </a:r>
          </a:p>
        </p:txBody>
      </p:sp>
      <p:sp>
        <p:nvSpPr>
          <p:cNvPr id="2" name="Slide Number Placeholder 1"/>
          <p:cNvSpPr>
            <a:spLocks noGrp="1"/>
          </p:cNvSpPr>
          <p:nvPr>
            <p:ph type="sldNum" sz="quarter" idx="12"/>
          </p:nvPr>
        </p:nvSpPr>
        <p:spPr/>
        <p:txBody>
          <a:bodyPr/>
          <a:lstStyle/>
          <a:p>
            <a:fld id="{00253EBD-61C8-4926-BD43-12B04BC612EA}" type="slidenum">
              <a:rPr lang="en-US" smtClean="0"/>
              <a:t>39</a:t>
            </a:fld>
            <a:endParaRPr lang="en-US"/>
          </a:p>
        </p:txBody>
      </p:sp>
    </p:spTree>
    <p:extLst>
      <p:ext uri="{BB962C8B-B14F-4D97-AF65-F5344CB8AC3E}">
        <p14:creationId xmlns:p14="http://schemas.microsoft.com/office/powerpoint/2010/main" val="1755361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smtClean="0">
                <a:ea typeface="ＭＳ Ｐゴシック" pitchFamily="34" charset="-128"/>
              </a:rPr>
              <a:t>6.1 Arrays</a:t>
            </a:r>
          </a:p>
        </p:txBody>
      </p:sp>
      <p:sp>
        <p:nvSpPr>
          <p:cNvPr id="14338" name="Content Placeholder 2"/>
          <p:cNvSpPr>
            <a:spLocks noGrp="1"/>
          </p:cNvSpPr>
          <p:nvPr>
            <p:ph idx="1"/>
          </p:nvPr>
        </p:nvSpPr>
        <p:spPr>
          <a:xfrm>
            <a:off x="304800" y="1143000"/>
            <a:ext cx="7467600" cy="5105400"/>
          </a:xfrm>
        </p:spPr>
        <p:txBody>
          <a:bodyPr/>
          <a:lstStyle/>
          <a:p>
            <a:r>
              <a:rPr lang="en-US" altLang="en-US" smtClean="0">
                <a:ea typeface="ＭＳ Ｐゴシック" pitchFamily="34" charset="-128"/>
              </a:rPr>
              <a:t>A Computer Program often needs to store a list of values and then process them</a:t>
            </a:r>
          </a:p>
          <a:p>
            <a:r>
              <a:rPr lang="en-US" altLang="en-US" smtClean="0">
                <a:ea typeface="ＭＳ Ｐゴシック" pitchFamily="34" charset="-128"/>
              </a:rPr>
              <a:t>For example, if you had this list of values, how many variables would you need?</a:t>
            </a:r>
          </a:p>
          <a:p>
            <a:pPr lvl="1"/>
            <a:r>
              <a:rPr lang="en-US" altLang="en-US" smtClean="0">
                <a:latin typeface="Consolas" pitchFamily="49" charset="0"/>
                <a:ea typeface="ＭＳ Ｐゴシック" pitchFamily="34" charset="-128"/>
              </a:rPr>
              <a:t>double input1, input2, input3….</a:t>
            </a:r>
          </a:p>
          <a:p>
            <a:r>
              <a:rPr lang="en-US" altLang="en-US" smtClean="0">
                <a:ea typeface="ＭＳ Ｐゴシック" pitchFamily="34" charset="-128"/>
              </a:rPr>
              <a:t>Arrays to the rescue!</a:t>
            </a:r>
          </a:p>
          <a:p>
            <a:pPr lvl="1"/>
            <a:endParaRPr lang="en-US" altLang="en-US" smtClean="0">
              <a:ea typeface="ＭＳ Ｐゴシック" pitchFamily="34" charset="-128"/>
            </a:endParaRPr>
          </a:p>
          <a:p>
            <a:pPr lvl="1">
              <a:buFont typeface="Wingdings" pitchFamily="2" charset="2"/>
              <a:buNone/>
            </a:pPr>
            <a:endParaRPr lang="en-US" altLang="en-US" smtClean="0">
              <a:ea typeface="ＭＳ Ｐゴシック" pitchFamily="34" charset="-128"/>
            </a:endParaRPr>
          </a:p>
          <a:p>
            <a:pPr>
              <a:buFont typeface="Wingdings" pitchFamily="2" charset="2"/>
              <a:buNone/>
            </a:pPr>
            <a:endParaRPr lang="en-US" altLang="en-US" sz="2800" smtClean="0">
              <a:ea typeface="ＭＳ Ｐゴシック" pitchFamily="34" charset="-128"/>
            </a:endParaRPr>
          </a:p>
          <a:p>
            <a:pPr>
              <a:buFont typeface="Wingdings" pitchFamily="2" charset="2"/>
              <a:buNone/>
            </a:pPr>
            <a:endParaRPr lang="en-US" altLang="en-US" sz="2800" smtClean="0">
              <a:ea typeface="ＭＳ Ｐゴシック" pitchFamily="34" charset="-128"/>
            </a:endParaRPr>
          </a:p>
        </p:txBody>
      </p:sp>
      <p:sp>
        <p:nvSpPr>
          <p:cNvPr id="14339" name="TextBox 6"/>
          <p:cNvSpPr txBox="1">
            <a:spLocks noChangeArrowheads="1"/>
          </p:cNvSpPr>
          <p:nvPr/>
        </p:nvSpPr>
        <p:spPr bwMode="auto">
          <a:xfrm>
            <a:off x="4419600" y="5486400"/>
            <a:ext cx="4343400" cy="708025"/>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An array collects sequences of values of the same type. </a:t>
            </a:r>
          </a:p>
        </p:txBody>
      </p:sp>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524000"/>
            <a:ext cx="685800" cy="32940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00253EBD-61C8-4926-BD43-12B04BC612EA}" type="slidenum">
              <a:rPr lang="en-US" smtClean="0"/>
              <a:t>4</a:t>
            </a:fld>
            <a:endParaRPr lang="en-US"/>
          </a:p>
        </p:txBody>
      </p:sp>
    </p:spTree>
    <p:extLst>
      <p:ext uri="{BB962C8B-B14F-4D97-AF65-F5344CB8AC3E}">
        <p14:creationId xmlns:p14="http://schemas.microsoft.com/office/powerpoint/2010/main" val="41953063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1752600" y="274638"/>
            <a:ext cx="7239000" cy="715962"/>
          </a:xfrm>
        </p:spPr>
        <p:txBody>
          <a:bodyPr/>
          <a:lstStyle/>
          <a:p>
            <a:r>
              <a:rPr lang="en-US" altLang="en-US" sz="3600" smtClean="0">
                <a:ea typeface="ＭＳ Ｐゴシック" pitchFamily="34" charset="-128"/>
              </a:rPr>
              <a:t>Passing References</a:t>
            </a:r>
          </a:p>
        </p:txBody>
      </p:sp>
      <p:sp>
        <p:nvSpPr>
          <p:cNvPr id="55298" name="Content Placeholder 2"/>
          <p:cNvSpPr>
            <a:spLocks noGrp="1"/>
          </p:cNvSpPr>
          <p:nvPr>
            <p:ph idx="1"/>
          </p:nvPr>
        </p:nvSpPr>
        <p:spPr>
          <a:xfrm>
            <a:off x="304800" y="990600"/>
            <a:ext cx="8610600" cy="3048000"/>
          </a:xfrm>
        </p:spPr>
        <p:txBody>
          <a:bodyPr/>
          <a:lstStyle/>
          <a:p>
            <a:r>
              <a:rPr lang="en-US" altLang="en-US" sz="2800" smtClean="0">
                <a:ea typeface="ＭＳ Ｐゴシック" pitchFamily="34" charset="-128"/>
              </a:rPr>
              <a:t>Passing a reference give the called method access to all of the data elements</a:t>
            </a:r>
          </a:p>
          <a:p>
            <a:pPr lvl="1">
              <a:spcBef>
                <a:spcPts val="200"/>
              </a:spcBef>
            </a:pPr>
            <a:r>
              <a:rPr lang="en-US" altLang="en-US" sz="2400" smtClean="0">
                <a:ea typeface="ＭＳ Ｐゴシック" pitchFamily="34" charset="-128"/>
              </a:rPr>
              <a:t>It CAN change the values!</a:t>
            </a:r>
          </a:p>
          <a:p>
            <a:pPr>
              <a:spcBef>
                <a:spcPts val="200"/>
              </a:spcBef>
            </a:pPr>
            <a:r>
              <a:rPr lang="en-US" altLang="en-US" sz="2800" smtClean="0">
                <a:ea typeface="ＭＳ Ｐゴシック" pitchFamily="34" charset="-128"/>
              </a:rPr>
              <a:t>Example:  Multiply each element in the passed array by the value passed in the second parameter</a:t>
            </a:r>
          </a:p>
          <a:p>
            <a:endParaRPr lang="en-US" altLang="en-US" sz="2800" smtClean="0">
              <a:ea typeface="ＭＳ Ｐゴシック" pitchFamily="34" charset="-128"/>
            </a:endParaRPr>
          </a:p>
          <a:p>
            <a:endParaRPr lang="en-US" altLang="en-US" sz="2800" smtClean="0">
              <a:ea typeface="ＭＳ Ｐゴシック" pitchFamily="34" charset="-128"/>
            </a:endParaRPr>
          </a:p>
          <a:p>
            <a:endParaRPr lang="en-US" altLang="en-US" sz="2400" smtClean="0">
              <a:ea typeface="ＭＳ Ｐゴシック" pitchFamily="34" charset="-128"/>
            </a:endParaRPr>
          </a:p>
        </p:txBody>
      </p:sp>
      <p:sp>
        <p:nvSpPr>
          <p:cNvPr id="7" name="Content Placeholder 2"/>
          <p:cNvSpPr txBox="1">
            <a:spLocks/>
          </p:cNvSpPr>
          <p:nvPr/>
        </p:nvSpPr>
        <p:spPr bwMode="auto">
          <a:xfrm>
            <a:off x="381000" y="4800600"/>
            <a:ext cx="7848600" cy="1524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void multiply(double[] </a:t>
            </a:r>
            <a:r>
              <a:rPr lang="en-US" kern="0" dirty="0">
                <a:solidFill>
                  <a:srgbClr val="0033CC"/>
                </a:solidFill>
                <a:latin typeface="Consolas" pitchFamily="49" charset="0"/>
              </a:rPr>
              <a:t>data</a:t>
            </a:r>
            <a:r>
              <a:rPr lang="en-US" kern="0" dirty="0">
                <a:latin typeface="Consolas" pitchFamily="49" charset="0"/>
              </a:rPr>
              <a:t>, double </a:t>
            </a:r>
            <a:r>
              <a:rPr lang="en-US" kern="0" dirty="0">
                <a:solidFill>
                  <a:srgbClr val="0033CC"/>
                </a:solidFill>
                <a:latin typeface="Consolas" pitchFamily="49" charset="0"/>
              </a:rPr>
              <a:t>factor</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for (int i = 0; i &lt; data.length; i++)</a:t>
            </a:r>
          </a:p>
          <a:p>
            <a:pPr marL="342900" indent="-342900" eaLnBrk="0" hangingPunct="0">
              <a:buClr>
                <a:srgbClr val="835E01"/>
              </a:buClr>
              <a:buSzPct val="60000"/>
              <a:buFont typeface="Wingdings" pitchFamily="2" charset="2"/>
              <a:buNone/>
              <a:defRPr/>
            </a:pPr>
            <a:r>
              <a:rPr lang="en-US" kern="0" dirty="0">
                <a:latin typeface="Consolas" pitchFamily="49" charset="0"/>
              </a:rPr>
              <a:t>    data[i] = data[i] * factor;</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kern="0" dirty="0">
              <a:solidFill>
                <a:srgbClr val="00B0F0"/>
              </a:solidFill>
              <a:latin typeface="Consolas" pitchFamily="49" charset="0"/>
            </a:endParaRPr>
          </a:p>
        </p:txBody>
      </p:sp>
      <p:sp>
        <p:nvSpPr>
          <p:cNvPr id="8" name="Down Arrow 7"/>
          <p:cNvSpPr/>
          <p:nvPr/>
        </p:nvSpPr>
        <p:spPr>
          <a:xfrm>
            <a:off x="4434681" y="4191000"/>
            <a:ext cx="2209800" cy="533400"/>
          </a:xfrm>
          <a:prstGeom prst="downArrow">
            <a:avLst>
              <a:gd name="adj1" fmla="val 60371"/>
              <a:gd name="adj2" fmla="val 67941"/>
            </a:avLst>
          </a:prstGeom>
          <a:solidFill>
            <a:srgbClr val="FFCC00"/>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reference</a:t>
            </a:r>
          </a:p>
        </p:txBody>
      </p:sp>
      <p:sp>
        <p:nvSpPr>
          <p:cNvPr id="10" name="Content Placeholder 2"/>
          <p:cNvSpPr txBox="1">
            <a:spLocks/>
          </p:cNvSpPr>
          <p:nvPr/>
        </p:nvSpPr>
        <p:spPr bwMode="auto">
          <a:xfrm>
            <a:off x="3976688" y="3733800"/>
            <a:ext cx="35814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multiply(</a:t>
            </a:r>
            <a:r>
              <a:rPr lang="en-US" kern="0" dirty="0">
                <a:solidFill>
                  <a:srgbClr val="0033CC"/>
                </a:solidFill>
                <a:latin typeface="Consolas" pitchFamily="49" charset="0"/>
              </a:rPr>
              <a:t>values,    10</a:t>
            </a:r>
            <a:r>
              <a:rPr lang="en-US" kern="0" dirty="0">
                <a:latin typeface="Consolas" pitchFamily="49" charset="0"/>
              </a:rPr>
              <a:t>);</a:t>
            </a:r>
          </a:p>
        </p:txBody>
      </p:sp>
      <p:sp>
        <p:nvSpPr>
          <p:cNvPr id="11" name="Down Arrow 10"/>
          <p:cNvSpPr/>
          <p:nvPr/>
        </p:nvSpPr>
        <p:spPr>
          <a:xfrm>
            <a:off x="6415881" y="4114800"/>
            <a:ext cx="1371600" cy="609600"/>
          </a:xfrm>
          <a:prstGeom prst="downArrow">
            <a:avLst>
              <a:gd name="adj1" fmla="val 60371"/>
              <a:gd name="adj2" fmla="val 67941"/>
            </a:avLst>
          </a:prstGeom>
          <a:solidFill>
            <a:srgbClr val="FFCC00"/>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value</a:t>
            </a:r>
          </a:p>
        </p:txBody>
      </p:sp>
      <p:pic>
        <p:nvPicPr>
          <p:cNvPr id="542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3225800"/>
            <a:ext cx="6477000"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00253EBD-61C8-4926-BD43-12B04BC612EA}" type="slidenum">
              <a:rPr lang="en-US" smtClean="0"/>
              <a:t>40</a:t>
            </a:fld>
            <a:endParaRPr lang="en-US"/>
          </a:p>
        </p:txBody>
      </p:sp>
    </p:spTree>
    <p:extLst>
      <p:ext uri="{BB962C8B-B14F-4D97-AF65-F5344CB8AC3E}">
        <p14:creationId xmlns:p14="http://schemas.microsoft.com/office/powerpoint/2010/main" val="19606479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1676400" y="274638"/>
            <a:ext cx="7315200" cy="715962"/>
          </a:xfrm>
        </p:spPr>
        <p:txBody>
          <a:bodyPr/>
          <a:lstStyle/>
          <a:p>
            <a:r>
              <a:rPr lang="en-US" altLang="en-US" sz="3600" smtClean="0">
                <a:ea typeface="ＭＳ Ｐゴシック" pitchFamily="34" charset="-128"/>
              </a:rPr>
              <a:t>Passing References (Step 2)</a:t>
            </a:r>
          </a:p>
        </p:txBody>
      </p:sp>
      <p:pic>
        <p:nvPicPr>
          <p:cNvPr id="553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604837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5530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324475"/>
            <a:ext cx="80962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00253EBD-61C8-4926-BD43-12B04BC612EA}" type="slidenum">
              <a:rPr lang="en-US" smtClean="0"/>
              <a:t>41</a:t>
            </a:fld>
            <a:endParaRPr lang="en-US"/>
          </a:p>
        </p:txBody>
      </p:sp>
    </p:spTree>
    <p:extLst>
      <p:ext uri="{BB962C8B-B14F-4D97-AF65-F5344CB8AC3E}">
        <p14:creationId xmlns:p14="http://schemas.microsoft.com/office/powerpoint/2010/main" val="33001511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676400" y="274638"/>
            <a:ext cx="7315200" cy="715962"/>
          </a:xfrm>
        </p:spPr>
        <p:txBody>
          <a:bodyPr/>
          <a:lstStyle/>
          <a:p>
            <a:r>
              <a:rPr lang="en-US" altLang="en-US" sz="3600" smtClean="0">
                <a:ea typeface="ＭＳ Ｐゴシック" pitchFamily="34" charset="-128"/>
              </a:rPr>
              <a:t>Passing References (Steps 3 &amp; 4)</a:t>
            </a:r>
          </a:p>
        </p:txBody>
      </p:sp>
      <p:pic>
        <p:nvPicPr>
          <p:cNvPr id="573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241925"/>
            <a:ext cx="84582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6019800"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00253EBD-61C8-4926-BD43-12B04BC612EA}" type="slidenum">
              <a:rPr lang="en-US" smtClean="0"/>
              <a:t>42</a:t>
            </a:fld>
            <a:endParaRPr lang="en-US"/>
          </a:p>
        </p:txBody>
      </p:sp>
    </p:spTree>
    <p:extLst>
      <p:ext uri="{BB962C8B-B14F-4D97-AF65-F5344CB8AC3E}">
        <p14:creationId xmlns:p14="http://schemas.microsoft.com/office/powerpoint/2010/main" val="1987445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ltLang="en-US" smtClean="0">
                <a:ea typeface="ＭＳ Ｐゴシック" pitchFamily="34" charset="-128"/>
              </a:rPr>
              <a:t>Method Returning an Array</a:t>
            </a:r>
          </a:p>
        </p:txBody>
      </p:sp>
      <p:sp>
        <p:nvSpPr>
          <p:cNvPr id="58370" name="Content Placeholder 2"/>
          <p:cNvSpPr>
            <a:spLocks noGrp="1"/>
          </p:cNvSpPr>
          <p:nvPr>
            <p:ph idx="1"/>
          </p:nvPr>
        </p:nvSpPr>
        <p:spPr>
          <a:xfrm>
            <a:off x="304800" y="1143000"/>
            <a:ext cx="8686800" cy="5105400"/>
          </a:xfrm>
        </p:spPr>
        <p:txBody>
          <a:bodyPr/>
          <a:lstStyle/>
          <a:p>
            <a:pPr>
              <a:spcBef>
                <a:spcPts val="600"/>
              </a:spcBef>
            </a:pPr>
            <a:r>
              <a:rPr lang="en-US" altLang="en-US" smtClean="0">
                <a:ea typeface="ＭＳ Ｐゴシック" pitchFamily="34" charset="-128"/>
              </a:rPr>
              <a:t>Methods can be declared to return an array</a:t>
            </a:r>
          </a:p>
          <a:p>
            <a:pPr>
              <a:spcBef>
                <a:spcPts val="600"/>
              </a:spcBef>
            </a:pPr>
            <a:endParaRPr lang="en-US" altLang="en-US" smtClean="0">
              <a:ea typeface="ＭＳ Ｐゴシック" pitchFamily="34" charset="-128"/>
            </a:endParaRPr>
          </a:p>
          <a:p>
            <a:pPr>
              <a:spcBef>
                <a:spcPts val="600"/>
              </a:spcBef>
            </a:pPr>
            <a:r>
              <a:rPr lang="en-US" altLang="en-US" smtClean="0">
                <a:ea typeface="ＭＳ Ｐゴシック" pitchFamily="34" charset="-128"/>
              </a:rPr>
              <a:t>To Call: Create a compatible array reference:</a:t>
            </a:r>
          </a:p>
          <a:p>
            <a:pPr lvl="1">
              <a:spcBef>
                <a:spcPts val="600"/>
              </a:spcBef>
            </a:pPr>
            <a:endParaRPr lang="en-US" altLang="en-US" smtClean="0">
              <a:ea typeface="ＭＳ Ｐゴシック" pitchFamily="34" charset="-128"/>
            </a:endParaRPr>
          </a:p>
          <a:p>
            <a:pPr lvl="1">
              <a:spcBef>
                <a:spcPts val="600"/>
              </a:spcBef>
            </a:pPr>
            <a:r>
              <a:rPr lang="en-US" altLang="en-US" smtClean="0">
                <a:ea typeface="ＭＳ Ｐゴシック" pitchFamily="34" charset="-128"/>
              </a:rPr>
              <a:t>Call the method</a:t>
            </a:r>
          </a:p>
        </p:txBody>
      </p:sp>
      <p:sp>
        <p:nvSpPr>
          <p:cNvPr id="6" name="Content Placeholder 2"/>
          <p:cNvSpPr txBox="1">
            <a:spLocks/>
          </p:cNvSpPr>
          <p:nvPr/>
        </p:nvSpPr>
        <p:spPr bwMode="auto">
          <a:xfrm>
            <a:off x="2819400" y="3867150"/>
            <a:ext cx="5637213" cy="25527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a:t>
            </a:r>
            <a:r>
              <a:rPr lang="en-US" kern="0" dirty="0" err="1">
                <a:solidFill>
                  <a:srgbClr val="0033CC"/>
                </a:solidFill>
                <a:latin typeface="Consolas" pitchFamily="49" charset="0"/>
              </a:rPr>
              <a:t>int</a:t>
            </a:r>
            <a:r>
              <a:rPr lang="en-US" kern="0" dirty="0">
                <a:solidFill>
                  <a:srgbClr val="0033CC"/>
                </a:solidFill>
                <a:latin typeface="Consolas" pitchFamily="49" charset="0"/>
              </a:rPr>
              <a:t>[] </a:t>
            </a:r>
            <a:r>
              <a:rPr lang="en-US" kern="0" dirty="0">
                <a:latin typeface="Consolas" pitchFamily="49" charset="0"/>
              </a:rPr>
              <a:t>squares(</a:t>
            </a:r>
            <a:r>
              <a:rPr lang="en-US" kern="0" dirty="0" err="1">
                <a:latin typeface="Consolas" pitchFamily="49" charset="0"/>
              </a:rPr>
              <a:t>int</a:t>
            </a:r>
            <a:r>
              <a:rPr lang="en-US" kern="0" dirty="0">
                <a:latin typeface="Consolas" pitchFamily="49" charset="0"/>
              </a:rPr>
              <a:t> n)</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err="1">
                <a:solidFill>
                  <a:srgbClr val="0033CC"/>
                </a:solidFill>
                <a:latin typeface="Consolas" pitchFamily="49" charset="0"/>
              </a:rPr>
              <a:t>int</a:t>
            </a:r>
            <a:r>
              <a:rPr lang="en-US" kern="0" dirty="0">
                <a:solidFill>
                  <a:srgbClr val="0033CC"/>
                </a:solidFill>
                <a:latin typeface="Consolas" pitchFamily="49" charset="0"/>
              </a:rPr>
              <a:t>[] </a:t>
            </a:r>
            <a:r>
              <a:rPr lang="en-US" kern="0" dirty="0">
                <a:latin typeface="Consolas" pitchFamily="49" charset="0"/>
              </a:rPr>
              <a:t>result = new </a:t>
            </a:r>
            <a:r>
              <a:rPr lang="en-US" kern="0" dirty="0" err="1">
                <a:latin typeface="Consolas" pitchFamily="49" charset="0"/>
              </a:rPr>
              <a:t>int</a:t>
            </a:r>
            <a:r>
              <a:rPr lang="en-US" kern="0" dirty="0">
                <a:latin typeface="Consolas" pitchFamily="49" charset="0"/>
              </a:rPr>
              <a:t>[n];</a:t>
            </a:r>
          </a:p>
          <a:p>
            <a:pPr marL="342900" indent="-342900" eaLnBrk="0" hangingPunct="0">
              <a:buClr>
                <a:srgbClr val="835E01"/>
              </a:buClr>
              <a:buSzPct val="60000"/>
              <a:buFont typeface="Wingdings" pitchFamily="2" charset="2"/>
              <a:buNone/>
              <a:defRPr/>
            </a:pPr>
            <a:r>
              <a:rPr lang="en-US" kern="0" dirty="0">
                <a:latin typeface="Consolas" pitchFamily="49" charset="0"/>
              </a:rPr>
              <a:t>  for (</a:t>
            </a:r>
            <a:r>
              <a:rPr lang="en-US" kern="0" dirty="0" err="1">
                <a:latin typeface="Consolas" pitchFamily="49" charset="0"/>
              </a:rPr>
              <a:t>int</a:t>
            </a:r>
            <a:r>
              <a:rPr lang="en-US" kern="0" dirty="0">
                <a:latin typeface="Consolas" pitchFamily="49" charset="0"/>
              </a:rPr>
              <a:t> i = 0; i &lt; n; i++)</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result[i] = i * i;</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return result;</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kern="0" dirty="0">
              <a:solidFill>
                <a:srgbClr val="00B0F0"/>
              </a:solidFill>
              <a:latin typeface="Consolas" pitchFamily="49" charset="0"/>
            </a:endParaRPr>
          </a:p>
        </p:txBody>
      </p:sp>
      <p:sp>
        <p:nvSpPr>
          <p:cNvPr id="7" name="Down Arrow 6"/>
          <p:cNvSpPr/>
          <p:nvPr/>
        </p:nvSpPr>
        <p:spPr>
          <a:xfrm rot="5400000">
            <a:off x="1944336" y="5241228"/>
            <a:ext cx="437903" cy="1391392"/>
          </a:xfrm>
          <a:prstGeom prst="downArrow">
            <a:avLst>
              <a:gd name="adj1" fmla="val 60371"/>
              <a:gd name="adj2" fmla="val 67941"/>
            </a:avLst>
          </a:prstGeom>
          <a:solidFill>
            <a:srgbClr val="FFCC00"/>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sz="2000" dirty="0">
                <a:solidFill>
                  <a:schemeClr val="tx1"/>
                </a:solidFill>
              </a:rPr>
              <a:t>reference</a:t>
            </a:r>
          </a:p>
        </p:txBody>
      </p:sp>
      <p:sp>
        <p:nvSpPr>
          <p:cNvPr id="9" name="Down Arrow 8"/>
          <p:cNvSpPr/>
          <p:nvPr/>
        </p:nvSpPr>
        <p:spPr>
          <a:xfrm>
            <a:off x="6172200" y="3246913"/>
            <a:ext cx="1371600" cy="609600"/>
          </a:xfrm>
          <a:prstGeom prst="downArrow">
            <a:avLst>
              <a:gd name="adj1" fmla="val 60371"/>
              <a:gd name="adj2" fmla="val 67941"/>
            </a:avLst>
          </a:prstGeom>
          <a:solidFill>
            <a:srgbClr val="FFCC00"/>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value</a:t>
            </a:r>
          </a:p>
        </p:txBody>
      </p:sp>
      <p:sp>
        <p:nvSpPr>
          <p:cNvPr id="10" name="Content Placeholder 2"/>
          <p:cNvSpPr txBox="1">
            <a:spLocks/>
          </p:cNvSpPr>
          <p:nvPr/>
        </p:nvSpPr>
        <p:spPr bwMode="auto">
          <a:xfrm>
            <a:off x="609600" y="1752600"/>
            <a:ext cx="54102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public static </a:t>
            </a:r>
            <a:r>
              <a:rPr lang="en-US" sz="2000" kern="0" dirty="0" err="1">
                <a:solidFill>
                  <a:srgbClr val="0033CC"/>
                </a:solidFill>
                <a:latin typeface="Consolas" pitchFamily="49" charset="0"/>
              </a:rPr>
              <a:t>int</a:t>
            </a:r>
            <a:r>
              <a:rPr lang="en-US" sz="2000" kern="0" dirty="0">
                <a:solidFill>
                  <a:srgbClr val="0033CC"/>
                </a:solidFill>
                <a:latin typeface="Consolas" pitchFamily="49" charset="0"/>
              </a:rPr>
              <a:t>[] </a:t>
            </a:r>
            <a:r>
              <a:rPr lang="en-US" sz="2000" kern="0" dirty="0">
                <a:latin typeface="Consolas" pitchFamily="49" charset="0"/>
              </a:rPr>
              <a:t>squares(</a:t>
            </a:r>
            <a:r>
              <a:rPr lang="en-US" sz="2000" kern="0" dirty="0" err="1">
                <a:latin typeface="Consolas" pitchFamily="49" charset="0"/>
              </a:rPr>
              <a:t>int</a:t>
            </a:r>
            <a:r>
              <a:rPr lang="en-US" sz="2000" kern="0" dirty="0">
                <a:latin typeface="Consolas" pitchFamily="49" charset="0"/>
              </a:rPr>
              <a:t> n)</a:t>
            </a:r>
            <a:endParaRPr lang="en-US" sz="2000" kern="0" dirty="0">
              <a:solidFill>
                <a:srgbClr val="00B0F0"/>
              </a:solidFill>
              <a:latin typeface="Consolas" pitchFamily="49" charset="0"/>
            </a:endParaRPr>
          </a:p>
        </p:txBody>
      </p:sp>
      <p:sp>
        <p:nvSpPr>
          <p:cNvPr id="11" name="Content Placeholder 2"/>
          <p:cNvSpPr txBox="1">
            <a:spLocks/>
          </p:cNvSpPr>
          <p:nvPr/>
        </p:nvSpPr>
        <p:spPr bwMode="auto">
          <a:xfrm>
            <a:off x="3251200" y="2819400"/>
            <a:ext cx="5205413"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err="1">
                <a:solidFill>
                  <a:srgbClr val="0033CC"/>
                </a:solidFill>
                <a:latin typeface="Consolas" pitchFamily="49" charset="0"/>
              </a:rPr>
              <a:t>int</a:t>
            </a:r>
            <a:r>
              <a:rPr lang="en-US" sz="2000" kern="0" dirty="0">
                <a:solidFill>
                  <a:srgbClr val="0033CC"/>
                </a:solidFill>
                <a:latin typeface="Consolas" pitchFamily="49" charset="0"/>
              </a:rPr>
              <a:t>[] </a:t>
            </a:r>
            <a:r>
              <a:rPr lang="en-US" sz="2000" kern="0" dirty="0">
                <a:latin typeface="Consolas" pitchFamily="49" charset="0"/>
              </a:rPr>
              <a:t>numbers = squares(10);</a:t>
            </a:r>
            <a:endParaRPr lang="en-US" sz="2000" kern="0" dirty="0">
              <a:solidFill>
                <a:srgbClr val="00B0F0"/>
              </a:solidFill>
              <a:latin typeface="Consolas" pitchFamily="49" charset="0"/>
            </a:endParaRPr>
          </a:p>
        </p:txBody>
      </p:sp>
      <p:sp>
        <p:nvSpPr>
          <p:cNvPr id="2" name="Slide Number Placeholder 1"/>
          <p:cNvSpPr>
            <a:spLocks noGrp="1"/>
          </p:cNvSpPr>
          <p:nvPr>
            <p:ph type="sldNum" sz="quarter" idx="12"/>
          </p:nvPr>
        </p:nvSpPr>
        <p:spPr/>
        <p:txBody>
          <a:bodyPr/>
          <a:lstStyle/>
          <a:p>
            <a:fld id="{00253EBD-61C8-4926-BD43-12B04BC612EA}" type="slidenum">
              <a:rPr lang="en-US" smtClean="0"/>
              <a:t>43</a:t>
            </a:fld>
            <a:endParaRPr lang="en-US"/>
          </a:p>
        </p:txBody>
      </p:sp>
    </p:spTree>
    <p:extLst>
      <p:ext uri="{BB962C8B-B14F-4D97-AF65-F5344CB8AC3E}">
        <p14:creationId xmlns:p14="http://schemas.microsoft.com/office/powerpoint/2010/main" val="19333073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tLang="en-US" smtClean="0">
                <a:ea typeface="ＭＳ Ｐゴシック" pitchFamily="34" charset="-128"/>
              </a:rPr>
              <a:t>6.5 Problem Solving</a:t>
            </a:r>
          </a:p>
        </p:txBody>
      </p:sp>
      <p:sp>
        <p:nvSpPr>
          <p:cNvPr id="10" name="Content Placeholder 9"/>
          <p:cNvSpPr>
            <a:spLocks noGrp="1"/>
          </p:cNvSpPr>
          <p:nvPr>
            <p:ph idx="1"/>
          </p:nvPr>
        </p:nvSpPr>
        <p:spPr/>
        <p:txBody>
          <a:bodyPr/>
          <a:lstStyle/>
          <a:p>
            <a:pPr>
              <a:defRPr/>
            </a:pPr>
            <a:r>
              <a:rPr lang="en-US" dirty="0" smtClean="0">
                <a:cs typeface="Times New Roman" pitchFamily="18" charset="0"/>
              </a:rPr>
              <a:t>Adapting Algorithms</a:t>
            </a:r>
          </a:p>
          <a:p>
            <a:pPr>
              <a:defRPr/>
            </a:pPr>
            <a:r>
              <a:rPr lang="en-US" dirty="0" smtClean="0">
                <a:cs typeface="Times New Roman" pitchFamily="18" charset="0"/>
              </a:rPr>
              <a:t>Consider this example problem: </a:t>
            </a:r>
            <a:r>
              <a:rPr lang="en-US" dirty="0" smtClean="0">
                <a:latin typeface="Times New Roman" pitchFamily="18" charset="0"/>
                <a:cs typeface="Times New Roman" pitchFamily="18" charset="0"/>
              </a:rPr>
              <a:t>You are given the quiz scores of a student. You are to compute the final quiz score, which is the sum of all scores after dropping the lowest one.</a:t>
            </a:r>
          </a:p>
          <a:p>
            <a:pPr lvl="1">
              <a:defRPr/>
            </a:pPr>
            <a:r>
              <a:rPr lang="en-US" dirty="0" smtClean="0">
                <a:latin typeface="Times New Roman" pitchFamily="18" charset="0"/>
                <a:ea typeface="+mn-ea"/>
                <a:cs typeface="Times New Roman" pitchFamily="18" charset="0"/>
              </a:rPr>
              <a:t>For example, if the scores are</a:t>
            </a:r>
          </a:p>
          <a:p>
            <a:pPr lvl="1">
              <a:buFont typeface="Wingdings" pitchFamily="2" charset="2"/>
              <a:buNone/>
              <a:defRPr/>
            </a:pPr>
            <a:r>
              <a:rPr lang="en-US" dirty="0" smtClean="0">
                <a:ea typeface="+mn-ea"/>
                <a:cs typeface="+mn-cs"/>
              </a:rPr>
              <a:t>     8    7    8.5    9.5    7     5    10</a:t>
            </a:r>
          </a:p>
          <a:p>
            <a:pPr lvl="1">
              <a:defRPr/>
            </a:pPr>
            <a:r>
              <a:rPr lang="en-US" dirty="0" smtClean="0">
                <a:latin typeface="Times New Roman" pitchFamily="18" charset="0"/>
                <a:ea typeface="+mn-ea"/>
                <a:cs typeface="Times New Roman" pitchFamily="18" charset="0"/>
              </a:rPr>
              <a:t>then the final score is 50.</a:t>
            </a: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0253EBD-61C8-4926-BD43-12B04BC612EA}" type="slidenum">
              <a:rPr lang="en-US" smtClean="0"/>
              <a:t>44</a:t>
            </a:fld>
            <a:endParaRPr lang="en-US"/>
          </a:p>
        </p:txBody>
      </p:sp>
    </p:spTree>
    <p:extLst>
      <p:ext uri="{BB962C8B-B14F-4D97-AF65-F5344CB8AC3E}">
        <p14:creationId xmlns:p14="http://schemas.microsoft.com/office/powerpoint/2010/main" val="28626094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tLang="en-US" smtClean="0">
                <a:ea typeface="ＭＳ Ｐゴシック" pitchFamily="34" charset="-128"/>
              </a:rPr>
              <a:t>Adapting a Solution</a:t>
            </a:r>
          </a:p>
        </p:txBody>
      </p:sp>
      <p:sp>
        <p:nvSpPr>
          <p:cNvPr id="60418" name="Content Placeholder 2"/>
          <p:cNvSpPr>
            <a:spLocks noGrp="1"/>
          </p:cNvSpPr>
          <p:nvPr>
            <p:ph idx="1"/>
          </p:nvPr>
        </p:nvSpPr>
        <p:spPr/>
        <p:txBody>
          <a:bodyPr>
            <a:normAutofit fontScale="92500" lnSpcReduction="10000"/>
          </a:bodyPr>
          <a:lstStyle/>
          <a:p>
            <a:r>
              <a:rPr lang="en-US" altLang="en-US" sz="2800" smtClean="0">
                <a:ea typeface="ＭＳ Ｐゴシック" pitchFamily="34" charset="-128"/>
              </a:rPr>
              <a:t>What steps will we need?</a:t>
            </a:r>
          </a:p>
          <a:p>
            <a:pPr lvl="1"/>
            <a:r>
              <a:rPr lang="en-US" altLang="en-US" sz="2400" smtClean="0">
                <a:latin typeface="Comic Sans MS" pitchFamily="66" charset="0"/>
                <a:ea typeface="ＭＳ Ｐゴシック" pitchFamily="34" charset="-128"/>
              </a:rPr>
              <a:t>Find the minimum.</a:t>
            </a:r>
          </a:p>
          <a:p>
            <a:pPr lvl="1"/>
            <a:r>
              <a:rPr lang="en-US" altLang="en-US" sz="2400" smtClean="0">
                <a:latin typeface="Comic Sans MS" pitchFamily="66" charset="0"/>
                <a:ea typeface="ＭＳ Ｐゴシック" pitchFamily="34" charset="-128"/>
              </a:rPr>
              <a:t>Remove it from the array.</a:t>
            </a:r>
          </a:p>
          <a:p>
            <a:pPr lvl="1"/>
            <a:r>
              <a:rPr lang="en-US" altLang="en-US" sz="2400" smtClean="0">
                <a:latin typeface="Comic Sans MS" pitchFamily="66" charset="0"/>
                <a:ea typeface="ＭＳ Ｐゴシック" pitchFamily="34" charset="-128"/>
              </a:rPr>
              <a:t>Calculate the sum.</a:t>
            </a:r>
          </a:p>
          <a:p>
            <a:r>
              <a:rPr lang="en-US" altLang="en-US" sz="2800" smtClean="0">
                <a:ea typeface="ＭＳ Ｐゴシック" pitchFamily="34" charset="-128"/>
              </a:rPr>
              <a:t>What tools do we know?</a:t>
            </a:r>
          </a:p>
          <a:p>
            <a:pPr lvl="1"/>
            <a:r>
              <a:rPr lang="en-US" altLang="en-US" sz="2400" smtClean="0">
                <a:ea typeface="ＭＳ Ｐゴシック" pitchFamily="34" charset="-128"/>
              </a:rPr>
              <a:t>Finding the minimum value (Section 6.3.3)</a:t>
            </a:r>
          </a:p>
          <a:p>
            <a:pPr lvl="1"/>
            <a:r>
              <a:rPr lang="en-US" altLang="en-US" sz="2400" smtClean="0">
                <a:ea typeface="ＭＳ Ｐゴシック" pitchFamily="34" charset="-128"/>
              </a:rPr>
              <a:t>Removing an element (Section 6.3.6)</a:t>
            </a:r>
          </a:p>
          <a:p>
            <a:pPr lvl="1"/>
            <a:r>
              <a:rPr lang="en-US" altLang="en-US" sz="2400" smtClean="0">
                <a:ea typeface="ＭＳ Ｐゴシック" pitchFamily="34" charset="-128"/>
              </a:rPr>
              <a:t>Calculating the sum (Section 6.3.2)</a:t>
            </a:r>
          </a:p>
          <a:p>
            <a:r>
              <a:rPr lang="en-US" altLang="en-US" sz="2800" smtClean="0">
                <a:ea typeface="ＭＳ Ｐゴシック" pitchFamily="34" charset="-128"/>
              </a:rPr>
              <a:t>But wait… We need to find the POSITION of the minimum value, not the value itself..</a:t>
            </a:r>
          </a:p>
          <a:p>
            <a:pPr lvl="1"/>
            <a:r>
              <a:rPr lang="en-US" altLang="en-US" sz="2400" smtClean="0">
                <a:ea typeface="ＭＳ Ｐゴシック" pitchFamily="34" charset="-128"/>
              </a:rPr>
              <a:t>Hmmm.  Time to adapt</a:t>
            </a:r>
          </a:p>
        </p:txBody>
      </p:sp>
      <p:pic>
        <p:nvPicPr>
          <p:cNvPr id="593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600200"/>
            <a:ext cx="31607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00253EBD-61C8-4926-BD43-12B04BC612EA}" type="slidenum">
              <a:rPr lang="en-US" smtClean="0"/>
              <a:t>45</a:t>
            </a:fld>
            <a:endParaRPr lang="en-US"/>
          </a:p>
        </p:txBody>
      </p:sp>
    </p:spTree>
    <p:extLst>
      <p:ext uri="{BB962C8B-B14F-4D97-AF65-F5344CB8AC3E}">
        <p14:creationId xmlns:p14="http://schemas.microsoft.com/office/powerpoint/2010/main" val="31053487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tLang="en-US" smtClean="0">
                <a:ea typeface="ＭＳ Ｐゴシック" pitchFamily="34" charset="-128"/>
              </a:rPr>
              <a:t>Planning a Solution</a:t>
            </a:r>
          </a:p>
        </p:txBody>
      </p:sp>
      <p:sp>
        <p:nvSpPr>
          <p:cNvPr id="61442" name="Content Placeholder 2"/>
          <p:cNvSpPr>
            <a:spLocks noGrp="1"/>
          </p:cNvSpPr>
          <p:nvPr>
            <p:ph idx="1"/>
          </p:nvPr>
        </p:nvSpPr>
        <p:spPr>
          <a:xfrm>
            <a:off x="381000" y="1158874"/>
            <a:ext cx="8458200" cy="5394325"/>
          </a:xfrm>
        </p:spPr>
        <p:txBody>
          <a:bodyPr>
            <a:normAutofit/>
          </a:bodyPr>
          <a:lstStyle/>
          <a:p>
            <a:r>
              <a:rPr lang="en-US" altLang="en-US" sz="2800" dirty="0" smtClean="0">
                <a:ea typeface="ＭＳ Ｐゴシック" pitchFamily="34" charset="-128"/>
              </a:rPr>
              <a:t>Refined Steps:</a:t>
            </a:r>
          </a:p>
          <a:p>
            <a:pPr lvl="1">
              <a:spcBef>
                <a:spcPts val="300"/>
              </a:spcBef>
            </a:pPr>
            <a:r>
              <a:rPr lang="en-US" altLang="en-US" sz="2400" dirty="0" smtClean="0">
                <a:latin typeface="Comic Sans MS" pitchFamily="66" charset="0"/>
                <a:ea typeface="ＭＳ Ｐゴシック" pitchFamily="34" charset="-128"/>
              </a:rPr>
              <a:t>Find the minimum value.</a:t>
            </a:r>
          </a:p>
          <a:p>
            <a:pPr lvl="1">
              <a:spcBef>
                <a:spcPts val="300"/>
              </a:spcBef>
            </a:pPr>
            <a:r>
              <a:rPr lang="en-US" altLang="en-US" sz="2400" dirty="0" smtClean="0">
                <a:latin typeface="Comic Sans MS" pitchFamily="66" charset="0"/>
                <a:ea typeface="ＭＳ Ｐゴシック" pitchFamily="34" charset="-128"/>
              </a:rPr>
              <a:t>Find it</a:t>
            </a:r>
            <a:r>
              <a:rPr lang="fr-FR" altLang="en-US" sz="2400" dirty="0" smtClean="0">
                <a:latin typeface="Comic Sans MS" pitchFamily="66" charset="0"/>
                <a:ea typeface="ＭＳ Ｐゴシック" pitchFamily="34" charset="-128"/>
              </a:rPr>
              <a:t>’</a:t>
            </a:r>
            <a:r>
              <a:rPr lang="en-US" altLang="ja-JP" sz="2400" dirty="0" smtClean="0">
                <a:latin typeface="Comic Sans MS" pitchFamily="66" charset="0"/>
                <a:ea typeface="ＭＳ Ｐゴシック" pitchFamily="34" charset="-128"/>
              </a:rPr>
              <a:t>s position.</a:t>
            </a:r>
          </a:p>
          <a:p>
            <a:pPr lvl="1">
              <a:spcBef>
                <a:spcPts val="300"/>
              </a:spcBef>
            </a:pPr>
            <a:r>
              <a:rPr lang="en-US" altLang="en-US" sz="2400" dirty="0" smtClean="0">
                <a:latin typeface="Comic Sans MS" pitchFamily="66" charset="0"/>
                <a:ea typeface="ＭＳ Ｐゴシック" pitchFamily="34" charset="-128"/>
              </a:rPr>
              <a:t>Remove it from the array.</a:t>
            </a:r>
          </a:p>
          <a:p>
            <a:pPr lvl="1">
              <a:spcBef>
                <a:spcPts val="300"/>
              </a:spcBef>
            </a:pPr>
            <a:r>
              <a:rPr lang="en-US" altLang="en-US" sz="2400" dirty="0" smtClean="0">
                <a:latin typeface="Comic Sans MS" pitchFamily="66" charset="0"/>
                <a:ea typeface="ＭＳ Ｐゴシック" pitchFamily="34" charset="-128"/>
              </a:rPr>
              <a:t>Calculate the sum.</a:t>
            </a:r>
            <a:endParaRPr lang="en-US" altLang="en-US" dirty="0" smtClean="0">
              <a:ea typeface="ＭＳ Ｐゴシック" pitchFamily="34" charset="-128"/>
            </a:endParaRPr>
          </a:p>
          <a:p>
            <a:r>
              <a:rPr lang="en-US" altLang="en-US" dirty="0" smtClean="0">
                <a:ea typeface="ＭＳ Ｐゴシック" pitchFamily="34" charset="-128"/>
              </a:rPr>
              <a:t>Let</a:t>
            </a:r>
            <a:r>
              <a:rPr lang="fr-FR" altLang="ja-JP" dirty="0" smtClean="0">
                <a:ea typeface="ＭＳ Ｐゴシック" pitchFamily="34" charset="-128"/>
              </a:rPr>
              <a:t>’</a:t>
            </a:r>
            <a:r>
              <a:rPr lang="en-US" altLang="ja-JP" dirty="0" smtClean="0">
                <a:ea typeface="ＭＳ Ｐゴシック" pitchFamily="34" charset="-128"/>
              </a:rPr>
              <a:t>s try it</a:t>
            </a:r>
          </a:p>
          <a:p>
            <a:pPr lvl="1"/>
            <a:r>
              <a:rPr lang="en-US" altLang="en-US" dirty="0" smtClean="0">
                <a:ea typeface="ＭＳ Ｐゴシック" pitchFamily="34" charset="-128"/>
              </a:rPr>
              <a:t>Find the position of the minimum:</a:t>
            </a:r>
          </a:p>
          <a:p>
            <a:pPr lvl="2"/>
            <a:r>
              <a:rPr lang="en-US" altLang="en-US" dirty="0" smtClean="0">
                <a:ea typeface="ＭＳ Ｐゴシック" pitchFamily="34" charset="-128"/>
              </a:rPr>
              <a:t>At position 5</a:t>
            </a:r>
          </a:p>
          <a:p>
            <a:pPr lvl="1"/>
            <a:endParaRPr lang="en-US" altLang="en-US" dirty="0" smtClean="0">
              <a:ea typeface="ＭＳ Ｐゴシック" pitchFamily="34" charset="-128"/>
            </a:endParaRPr>
          </a:p>
          <a:p>
            <a:pPr lvl="1"/>
            <a:r>
              <a:rPr lang="en-US" altLang="en-US" dirty="0" smtClean="0">
                <a:ea typeface="ＭＳ Ｐゴシック" pitchFamily="34" charset="-128"/>
              </a:rPr>
              <a:t>Remove it from the array</a:t>
            </a:r>
          </a:p>
          <a:p>
            <a:pPr lvl="1"/>
            <a:r>
              <a:rPr lang="en-US" altLang="en-US" dirty="0" smtClean="0">
                <a:ea typeface="ＭＳ Ｐゴシック" pitchFamily="34" charset="-128"/>
              </a:rPr>
              <a:t>Calculate the sum</a:t>
            </a:r>
          </a:p>
        </p:txBody>
      </p:sp>
      <p:pic>
        <p:nvPicPr>
          <p:cNvPr id="604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450" y="3124200"/>
            <a:ext cx="3159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604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913" y="5384800"/>
            <a:ext cx="2687637"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450" y="4343400"/>
            <a:ext cx="315912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Slide Number Placeholder 2"/>
          <p:cNvSpPr>
            <a:spLocks noGrp="1"/>
          </p:cNvSpPr>
          <p:nvPr>
            <p:ph type="sldNum" sz="quarter" idx="12"/>
          </p:nvPr>
        </p:nvSpPr>
        <p:spPr/>
        <p:txBody>
          <a:bodyPr/>
          <a:lstStyle/>
          <a:p>
            <a:fld id="{00253EBD-61C8-4926-BD43-12B04BC612EA}" type="slidenum">
              <a:rPr lang="en-US" smtClean="0"/>
              <a:t>46</a:t>
            </a:fld>
            <a:endParaRPr lang="en-US"/>
          </a:p>
        </p:txBody>
      </p:sp>
    </p:spTree>
    <p:extLst>
      <p:ext uri="{BB962C8B-B14F-4D97-AF65-F5344CB8AC3E}">
        <p14:creationId xmlns:p14="http://schemas.microsoft.com/office/powerpoint/2010/main" val="6766320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tLang="en-US" smtClean="0">
                <a:ea typeface="ＭＳ Ｐゴシック" pitchFamily="34" charset="-128"/>
              </a:rPr>
              <a:t>Adapting the code</a:t>
            </a:r>
          </a:p>
        </p:txBody>
      </p:sp>
      <p:sp>
        <p:nvSpPr>
          <p:cNvPr id="62466" name="Content Placeholder 2"/>
          <p:cNvSpPr>
            <a:spLocks noGrp="1"/>
          </p:cNvSpPr>
          <p:nvPr>
            <p:ph idx="1"/>
          </p:nvPr>
        </p:nvSpPr>
        <p:spPr>
          <a:xfrm>
            <a:off x="304800" y="1143000"/>
            <a:ext cx="8458200" cy="5181600"/>
          </a:xfrm>
        </p:spPr>
        <p:txBody>
          <a:bodyPr/>
          <a:lstStyle/>
          <a:p>
            <a:r>
              <a:rPr lang="en-US" altLang="en-US" dirty="0" smtClean="0">
                <a:ea typeface="ＭＳ Ｐゴシック" pitchFamily="34" charset="-128"/>
              </a:rPr>
              <a:t>Adapt </a:t>
            </a:r>
            <a:r>
              <a:rPr lang="en-US" altLang="en-US" dirty="0" smtClean="0">
                <a:ea typeface="ＭＳ Ｐゴシック" pitchFamily="34" charset="-128"/>
              </a:rPr>
              <a:t>smallest value to smallest position:</a:t>
            </a:r>
          </a:p>
        </p:txBody>
      </p:sp>
      <p:sp>
        <p:nvSpPr>
          <p:cNvPr id="6" name="Content Placeholder 2"/>
          <p:cNvSpPr txBox="1">
            <a:spLocks/>
          </p:cNvSpPr>
          <p:nvPr/>
        </p:nvSpPr>
        <p:spPr bwMode="auto">
          <a:xfrm>
            <a:off x="381000" y="1752600"/>
            <a:ext cx="5791200" cy="2514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solidFill>
                  <a:srgbClr val="00B050"/>
                </a:solidFill>
                <a:latin typeface="Consolas" pitchFamily="49" charset="0"/>
              </a:rPr>
              <a:t>double smallest = values[0];</a:t>
            </a:r>
          </a:p>
          <a:p>
            <a:pPr marL="342900" indent="-342900" eaLnBrk="0" hangingPunct="0">
              <a:buClr>
                <a:srgbClr val="835E01"/>
              </a:buClr>
              <a:buSzPct val="60000"/>
              <a:buFont typeface="Wingdings" pitchFamily="2" charset="2"/>
              <a:buNone/>
              <a:defRPr/>
            </a:pPr>
            <a:r>
              <a:rPr lang="en-US" sz="2000" kern="0" dirty="0">
                <a:latin typeface="Consolas" pitchFamily="49" charset="0"/>
              </a:rPr>
              <a:t>for (</a:t>
            </a:r>
            <a:r>
              <a:rPr lang="en-US" sz="2000" kern="0" dirty="0" err="1">
                <a:latin typeface="Consolas" pitchFamily="49" charset="0"/>
              </a:rPr>
              <a:t>int</a:t>
            </a:r>
            <a:r>
              <a:rPr lang="en-US" sz="2000" kern="0" dirty="0">
                <a:latin typeface="Consolas" pitchFamily="49" charset="0"/>
              </a:rPr>
              <a:t> i = 1; i &lt; </a:t>
            </a:r>
            <a:r>
              <a:rPr lang="en-US" sz="2000" kern="0" dirty="0" err="1">
                <a:latin typeface="Consolas" pitchFamily="49" charset="0"/>
              </a:rPr>
              <a:t>values.length</a:t>
            </a:r>
            <a:r>
              <a:rPr lang="en-US" sz="2000" kern="0" dirty="0">
                <a:latin typeface="Consolas" pitchFamily="49" charset="0"/>
              </a:rPr>
              <a:t>; i++)</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if (values[i] &lt; </a:t>
            </a:r>
            <a:r>
              <a:rPr lang="en-US" sz="2000" kern="0" dirty="0">
                <a:solidFill>
                  <a:srgbClr val="00B050"/>
                </a:solidFill>
                <a:latin typeface="Consolas" pitchFamily="49" charset="0"/>
              </a:rPr>
              <a:t>smallest</a:t>
            </a: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solidFill>
                  <a:srgbClr val="00B050"/>
                </a:solidFill>
                <a:latin typeface="Consolas" pitchFamily="49" charset="0"/>
              </a:rPr>
              <a:t>smallest</a:t>
            </a:r>
            <a:r>
              <a:rPr lang="en-US" sz="2000" kern="0" dirty="0">
                <a:latin typeface="Consolas" pitchFamily="49" charset="0"/>
              </a:rPr>
              <a:t> = values[i];</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endParaRPr lang="en-US" sz="2000" kern="0" dirty="0">
              <a:solidFill>
                <a:srgbClr val="00B0F0"/>
              </a:solidFill>
              <a:latin typeface="Consolas" pitchFamily="49" charset="0"/>
            </a:endParaRPr>
          </a:p>
        </p:txBody>
      </p:sp>
      <p:sp>
        <p:nvSpPr>
          <p:cNvPr id="8" name="Content Placeholder 2"/>
          <p:cNvSpPr txBox="1">
            <a:spLocks/>
          </p:cNvSpPr>
          <p:nvPr/>
        </p:nvSpPr>
        <p:spPr bwMode="auto">
          <a:xfrm>
            <a:off x="2117725" y="3733800"/>
            <a:ext cx="6340475" cy="2514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err="1">
                <a:solidFill>
                  <a:srgbClr val="0033CC"/>
                </a:solidFill>
                <a:latin typeface="Consolas" pitchFamily="49" charset="0"/>
              </a:rPr>
              <a:t>int</a:t>
            </a:r>
            <a:r>
              <a:rPr lang="en-US" sz="2000" kern="0" dirty="0">
                <a:solidFill>
                  <a:srgbClr val="0033CC"/>
                </a:solidFill>
                <a:latin typeface="Consolas" pitchFamily="49" charset="0"/>
              </a:rPr>
              <a:t> </a:t>
            </a:r>
            <a:r>
              <a:rPr lang="en-US" sz="2000" kern="0" dirty="0" err="1">
                <a:solidFill>
                  <a:srgbClr val="0033CC"/>
                </a:solidFill>
                <a:latin typeface="Consolas" pitchFamily="49" charset="0"/>
              </a:rPr>
              <a:t>smallestPosition</a:t>
            </a:r>
            <a:r>
              <a:rPr lang="en-US" sz="2000" kern="0" dirty="0">
                <a:solidFill>
                  <a:srgbClr val="0033CC"/>
                </a:solidFill>
                <a:latin typeface="Consolas" pitchFamily="49" charset="0"/>
              </a:rPr>
              <a:t> = 0;</a:t>
            </a:r>
          </a:p>
          <a:p>
            <a:pPr marL="342900" indent="-342900" eaLnBrk="0" hangingPunct="0">
              <a:buClr>
                <a:srgbClr val="835E01"/>
              </a:buClr>
              <a:buSzPct val="60000"/>
              <a:buFont typeface="Wingdings" pitchFamily="2" charset="2"/>
              <a:buNone/>
              <a:defRPr/>
            </a:pPr>
            <a:r>
              <a:rPr lang="en-US" sz="2000" kern="0" dirty="0">
                <a:latin typeface="Consolas" pitchFamily="49" charset="0"/>
              </a:rPr>
              <a:t>for (</a:t>
            </a:r>
            <a:r>
              <a:rPr lang="en-US" sz="2000" kern="0" dirty="0" err="1">
                <a:latin typeface="Consolas" pitchFamily="49" charset="0"/>
              </a:rPr>
              <a:t>int</a:t>
            </a:r>
            <a:r>
              <a:rPr lang="en-US" sz="2000" kern="0" dirty="0">
                <a:latin typeface="Consolas" pitchFamily="49" charset="0"/>
              </a:rPr>
              <a:t> i = 1; i &lt; </a:t>
            </a:r>
            <a:r>
              <a:rPr lang="en-US" sz="2000" kern="0" dirty="0" err="1">
                <a:latin typeface="Consolas" pitchFamily="49" charset="0"/>
              </a:rPr>
              <a:t>values.length</a:t>
            </a:r>
            <a:r>
              <a:rPr lang="en-US" sz="2000" kern="0" dirty="0">
                <a:latin typeface="Consolas" pitchFamily="49" charset="0"/>
              </a:rPr>
              <a:t>; i++)</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if (values[i] &lt; </a:t>
            </a:r>
            <a:r>
              <a:rPr lang="en-US" sz="2000" kern="0" dirty="0">
                <a:solidFill>
                  <a:srgbClr val="0033CC"/>
                </a:solidFill>
                <a:latin typeface="Consolas" pitchFamily="49" charset="0"/>
              </a:rPr>
              <a:t>values[</a:t>
            </a:r>
            <a:r>
              <a:rPr lang="en-US" sz="2000" kern="0" dirty="0" err="1">
                <a:solidFill>
                  <a:srgbClr val="0033CC"/>
                </a:solidFill>
                <a:latin typeface="Consolas" pitchFamily="49" charset="0"/>
              </a:rPr>
              <a:t>smallestPosition</a:t>
            </a:r>
            <a:r>
              <a:rPr lang="en-US" sz="2000" kern="0" dirty="0">
                <a:solidFill>
                  <a:srgbClr val="0033CC"/>
                </a:solidFill>
                <a:latin typeface="Consolas" pitchFamily="49" charset="0"/>
              </a:rPr>
              <a:t>] </a:t>
            </a: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err="1">
                <a:solidFill>
                  <a:srgbClr val="0033CC"/>
                </a:solidFill>
                <a:latin typeface="Consolas" pitchFamily="49" charset="0"/>
              </a:rPr>
              <a:t>smallestPosition</a:t>
            </a:r>
            <a:r>
              <a:rPr lang="en-US" sz="2000" kern="0" dirty="0">
                <a:latin typeface="Consolas" pitchFamily="49" charset="0"/>
              </a:rPr>
              <a:t> = i;</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endParaRPr lang="en-US" sz="2000" kern="0" dirty="0">
              <a:solidFill>
                <a:srgbClr val="00B0F0"/>
              </a:solidFill>
              <a:latin typeface="Consolas" pitchFamily="49" charset="0"/>
            </a:endParaRPr>
          </a:p>
        </p:txBody>
      </p:sp>
      <p:sp>
        <p:nvSpPr>
          <p:cNvPr id="3" name="Slide Number Placeholder 2"/>
          <p:cNvSpPr>
            <a:spLocks noGrp="1"/>
          </p:cNvSpPr>
          <p:nvPr>
            <p:ph type="sldNum" sz="quarter" idx="12"/>
          </p:nvPr>
        </p:nvSpPr>
        <p:spPr/>
        <p:txBody>
          <a:bodyPr/>
          <a:lstStyle/>
          <a:p>
            <a:fld id="{00253EBD-61C8-4926-BD43-12B04BC612EA}" type="slidenum">
              <a:rPr lang="en-US" smtClean="0"/>
              <a:t>47</a:t>
            </a:fld>
            <a:endParaRPr lang="en-US"/>
          </a:p>
        </p:txBody>
      </p:sp>
    </p:spTree>
    <p:extLst>
      <p:ext uri="{BB962C8B-B14F-4D97-AF65-F5344CB8AC3E}">
        <p14:creationId xmlns:p14="http://schemas.microsoft.com/office/powerpoint/2010/main" val="1913249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altLang="en-US" smtClean="0">
                <a:ea typeface="ＭＳ Ｐゴシック" pitchFamily="34" charset="-128"/>
              </a:rPr>
              <a:t>Using Arrays with Methods</a:t>
            </a:r>
          </a:p>
        </p:txBody>
      </p:sp>
      <p:sp>
        <p:nvSpPr>
          <p:cNvPr id="63490" name="Content Placeholder 2"/>
          <p:cNvSpPr>
            <a:spLocks noGrp="1"/>
          </p:cNvSpPr>
          <p:nvPr>
            <p:ph idx="1"/>
          </p:nvPr>
        </p:nvSpPr>
        <p:spPr/>
        <p:txBody>
          <a:bodyPr>
            <a:normAutofit lnSpcReduction="10000"/>
          </a:bodyPr>
          <a:lstStyle/>
          <a:p>
            <a:pPr>
              <a:buFont typeface="Wingdings" pitchFamily="2" charset="2"/>
              <a:buNone/>
            </a:pPr>
            <a:r>
              <a:rPr lang="en-US" altLang="en-US" sz="2800" smtClean="0">
                <a:ea typeface="ＭＳ Ｐゴシック" pitchFamily="34" charset="-128"/>
              </a:rPr>
              <a:t>1) Decompose the task into steps</a:t>
            </a:r>
          </a:p>
          <a:p>
            <a:endParaRPr lang="en-US" altLang="en-US" sz="2800" smtClean="0">
              <a:ea typeface="ＭＳ Ｐゴシック" pitchFamily="34" charset="-128"/>
            </a:endParaRPr>
          </a:p>
          <a:p>
            <a:endParaRPr lang="en-US" altLang="en-US" sz="2800" smtClean="0">
              <a:ea typeface="ＭＳ Ｐゴシック" pitchFamily="34" charset="-128"/>
            </a:endParaRPr>
          </a:p>
          <a:p>
            <a:pPr>
              <a:buFont typeface="Wingdings" pitchFamily="2" charset="2"/>
              <a:buNone/>
            </a:pPr>
            <a:r>
              <a:rPr lang="en-US" altLang="en-US" sz="2800" smtClean="0">
                <a:ea typeface="ＭＳ Ｐゴシック" pitchFamily="34" charset="-128"/>
              </a:rPr>
              <a:t>2) Determine the algorithms to use</a:t>
            </a:r>
          </a:p>
          <a:p>
            <a:pPr>
              <a:spcBef>
                <a:spcPts val="200"/>
              </a:spcBef>
            </a:pPr>
            <a:endParaRPr lang="en-US" altLang="en-US" sz="2800" smtClean="0">
              <a:ea typeface="ＭＳ Ｐゴシック" pitchFamily="34" charset="-128"/>
            </a:endParaRPr>
          </a:p>
          <a:p>
            <a:pPr>
              <a:spcBef>
                <a:spcPts val="200"/>
              </a:spcBef>
            </a:pPr>
            <a:endParaRPr lang="en-US" altLang="en-US" sz="2800" smtClean="0">
              <a:ea typeface="ＭＳ Ｐゴシック" pitchFamily="34" charset="-128"/>
            </a:endParaRPr>
          </a:p>
          <a:p>
            <a:pPr>
              <a:spcBef>
                <a:spcPts val="200"/>
              </a:spcBef>
              <a:buFont typeface="Wingdings" pitchFamily="2" charset="2"/>
              <a:buNone/>
            </a:pPr>
            <a:r>
              <a:rPr lang="en-US" altLang="en-US" sz="2800" smtClean="0">
                <a:ea typeface="ＭＳ Ｐゴシック" pitchFamily="34" charset="-128"/>
              </a:rPr>
              <a:t>3) Use methods to structure the program</a:t>
            </a:r>
          </a:p>
          <a:p>
            <a:endParaRPr lang="en-US" altLang="en-US" sz="2800" smtClean="0">
              <a:ea typeface="ＭＳ Ｐゴシック" pitchFamily="34" charset="-128"/>
            </a:endParaRPr>
          </a:p>
          <a:p>
            <a:endParaRPr lang="en-US" altLang="en-US" sz="2800" smtClean="0">
              <a:ea typeface="ＭＳ Ｐゴシック" pitchFamily="34" charset="-128"/>
            </a:endParaRPr>
          </a:p>
          <a:p>
            <a:pPr>
              <a:buFont typeface="Wingdings" pitchFamily="2" charset="2"/>
              <a:buNone/>
            </a:pPr>
            <a:r>
              <a:rPr lang="en-US" altLang="en-US" sz="2800" smtClean="0">
                <a:ea typeface="ＭＳ Ｐゴシック" pitchFamily="34" charset="-128"/>
              </a:rPr>
              <a:t>4) Assemble and Test the program</a:t>
            </a:r>
          </a:p>
        </p:txBody>
      </p:sp>
      <p:pic>
        <p:nvPicPr>
          <p:cNvPr id="634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066800"/>
            <a:ext cx="26939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648200"/>
            <a:ext cx="20574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txBox="1">
            <a:spLocks/>
          </p:cNvSpPr>
          <p:nvPr/>
        </p:nvSpPr>
        <p:spPr bwMode="auto">
          <a:xfrm>
            <a:off x="381000" y="4648200"/>
            <a:ext cx="60198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double[] scores = </a:t>
            </a:r>
            <a:r>
              <a:rPr lang="en-US" kern="0" dirty="0">
                <a:solidFill>
                  <a:srgbClr val="0033CC"/>
                </a:solidFill>
                <a:latin typeface="Consolas" pitchFamily="49" charset="0"/>
              </a:rPr>
              <a:t>readInputs</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double total = </a:t>
            </a:r>
            <a:r>
              <a:rPr lang="en-US" kern="0" dirty="0">
                <a:solidFill>
                  <a:srgbClr val="0033CC"/>
                </a:solidFill>
                <a:latin typeface="Consolas" pitchFamily="49" charset="0"/>
              </a:rPr>
              <a:t>sum</a:t>
            </a:r>
            <a:r>
              <a:rPr lang="en-US" kern="0" dirty="0">
                <a:latin typeface="Consolas" pitchFamily="49" charset="0"/>
              </a:rPr>
              <a:t>(scores) - </a:t>
            </a:r>
            <a:r>
              <a:rPr lang="en-US" kern="0" dirty="0">
                <a:solidFill>
                  <a:srgbClr val="0033CC"/>
                </a:solidFill>
                <a:latin typeface="Consolas" pitchFamily="49" charset="0"/>
              </a:rPr>
              <a:t>minimum</a:t>
            </a:r>
            <a:r>
              <a:rPr lang="en-US" kern="0" dirty="0">
                <a:latin typeface="Consolas" pitchFamily="49" charset="0"/>
              </a:rPr>
              <a:t>(scores);</a:t>
            </a:r>
          </a:p>
          <a:p>
            <a:pPr marL="342900" indent="-342900" eaLnBrk="0" hangingPunct="0">
              <a:buClr>
                <a:srgbClr val="835E01"/>
              </a:buClr>
              <a:buSzPct val="60000"/>
              <a:buFont typeface="Wingdings" pitchFamily="2" charset="2"/>
              <a:buNone/>
              <a:defRPr/>
            </a:pPr>
            <a:r>
              <a:rPr lang="en-US" kern="0" dirty="0">
                <a:latin typeface="Consolas" pitchFamily="49" charset="0"/>
              </a:rPr>
              <a:t>System.out.println("Final score: " + total);</a:t>
            </a:r>
            <a:endParaRPr lang="en-US" kern="0" dirty="0">
              <a:solidFill>
                <a:srgbClr val="00B0F0"/>
              </a:solidFill>
              <a:latin typeface="Consolas" pitchFamily="49" charset="0"/>
            </a:endParaRPr>
          </a:p>
        </p:txBody>
      </p:sp>
      <p:pic>
        <p:nvPicPr>
          <p:cNvPr id="6247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362200"/>
            <a:ext cx="2286000" cy="173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00253EBD-61C8-4926-BD43-12B04BC612EA}" type="slidenum">
              <a:rPr lang="en-US" smtClean="0"/>
              <a:t>48</a:t>
            </a:fld>
            <a:endParaRPr lang="en-US"/>
          </a:p>
        </p:txBody>
      </p:sp>
    </p:spTree>
    <p:extLst>
      <p:ext uri="{BB962C8B-B14F-4D97-AF65-F5344CB8AC3E}">
        <p14:creationId xmlns:p14="http://schemas.microsoft.com/office/powerpoint/2010/main" val="7270435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1643063" y="228600"/>
            <a:ext cx="7011987" cy="715963"/>
          </a:xfrm>
        </p:spPr>
        <p:txBody>
          <a:bodyPr/>
          <a:lstStyle/>
          <a:p>
            <a:r>
              <a:rPr lang="en-US" altLang="en-US" sz="3600" smtClean="0">
                <a:ea typeface="ＭＳ Ｐゴシック" pitchFamily="34" charset="-128"/>
              </a:rPr>
              <a:t>6.7 Two-Dimensional Arrays</a:t>
            </a:r>
          </a:p>
        </p:txBody>
      </p:sp>
      <p:sp>
        <p:nvSpPr>
          <p:cNvPr id="70658" name="Content Placeholder 2"/>
          <p:cNvSpPr>
            <a:spLocks noGrp="1"/>
          </p:cNvSpPr>
          <p:nvPr>
            <p:ph idx="1"/>
          </p:nvPr>
        </p:nvSpPr>
        <p:spPr>
          <a:xfrm>
            <a:off x="381000" y="990600"/>
            <a:ext cx="8458200" cy="3048000"/>
          </a:xfrm>
        </p:spPr>
        <p:txBody>
          <a:bodyPr/>
          <a:lstStyle/>
          <a:p>
            <a:r>
              <a:rPr lang="en-US" altLang="en-US" sz="2800" smtClean="0">
                <a:ea typeface="ＭＳ Ｐゴシック" pitchFamily="34" charset="-128"/>
              </a:rPr>
              <a:t>Arrays can be used to store data in two dimensions (2D) like a spreadsheet</a:t>
            </a:r>
          </a:p>
          <a:p>
            <a:pPr lvl="1"/>
            <a:r>
              <a:rPr lang="en-US" altLang="en-US" sz="2400" smtClean="0">
                <a:ea typeface="ＭＳ Ｐゴシック" pitchFamily="34" charset="-128"/>
              </a:rPr>
              <a:t>Rows and Columns</a:t>
            </a:r>
          </a:p>
          <a:p>
            <a:pPr lvl="1"/>
            <a:r>
              <a:rPr lang="en-US" altLang="en-US" sz="2400" smtClean="0">
                <a:ea typeface="ＭＳ Ｐゴシック" pitchFamily="34" charset="-128"/>
              </a:rPr>
              <a:t>Also known as a </a:t>
            </a:r>
            <a:r>
              <a:rPr lang="en-US" altLang="ja-JP" sz="2400" smtClean="0">
                <a:ea typeface="ＭＳ Ｐゴシック" pitchFamily="34" charset="-128"/>
              </a:rPr>
              <a:t>‘matrix</a:t>
            </a:r>
            <a:r>
              <a:rPr lang="fr-FR" altLang="ja-JP" sz="2400" smtClean="0">
                <a:ea typeface="ＭＳ Ｐゴシック" pitchFamily="34" charset="-128"/>
              </a:rPr>
              <a:t>’</a:t>
            </a:r>
            <a:endParaRPr lang="en-US" altLang="ja-JP" sz="2400" smtClean="0">
              <a:ea typeface="ＭＳ Ｐゴシック" pitchFamily="34" charset="-128"/>
            </a:endParaRPr>
          </a:p>
          <a:p>
            <a:endParaRPr lang="en-US" altLang="en-US" sz="2800" smtClean="0">
              <a:ea typeface="ＭＳ Ｐゴシック" pitchFamily="34" charset="-128"/>
            </a:endParaRPr>
          </a:p>
          <a:p>
            <a:endParaRPr lang="en-US" altLang="en-US" sz="2800" smtClean="0">
              <a:ea typeface="ＭＳ Ｐゴシック" pitchFamily="34" charset="-128"/>
            </a:endParaRPr>
          </a:p>
          <a:p>
            <a:endParaRPr lang="en-US" altLang="en-US" sz="2400" smtClean="0">
              <a:ea typeface="ＭＳ Ｐゴシック" pitchFamily="34" charset="-128"/>
            </a:endParaRPr>
          </a:p>
        </p:txBody>
      </p:sp>
      <p:pic>
        <p:nvPicPr>
          <p:cNvPr id="70661" name="Picture 1" descr="bjlo_ch06_fig12.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32125"/>
            <a:ext cx="74676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0253EBD-61C8-4926-BD43-12B04BC612EA}" type="slidenum">
              <a:rPr lang="en-US" smtClean="0"/>
              <a:t>49</a:t>
            </a:fld>
            <a:endParaRPr lang="en-US"/>
          </a:p>
        </p:txBody>
      </p:sp>
    </p:spTree>
    <p:extLst>
      <p:ext uri="{BB962C8B-B14F-4D97-AF65-F5344CB8AC3E}">
        <p14:creationId xmlns:p14="http://schemas.microsoft.com/office/powerpoint/2010/main" val="4004701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67000"/>
            <a:ext cx="7467600" cy="372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15362" name="Title 1"/>
          <p:cNvSpPr>
            <a:spLocks noGrp="1"/>
          </p:cNvSpPr>
          <p:nvPr>
            <p:ph type="title"/>
          </p:nvPr>
        </p:nvSpPr>
        <p:spPr/>
        <p:txBody>
          <a:bodyPr/>
          <a:lstStyle/>
          <a:p>
            <a:r>
              <a:rPr lang="en-US" altLang="en-US" smtClean="0">
                <a:ea typeface="ＭＳ Ｐゴシック" pitchFamily="34" charset="-128"/>
              </a:rPr>
              <a:t>Declaring an Array</a:t>
            </a:r>
          </a:p>
        </p:txBody>
      </p:sp>
      <p:sp>
        <p:nvSpPr>
          <p:cNvPr id="13315" name="Content Placeholder 2"/>
          <p:cNvSpPr>
            <a:spLocks noGrp="1"/>
          </p:cNvSpPr>
          <p:nvPr>
            <p:ph idx="1"/>
          </p:nvPr>
        </p:nvSpPr>
        <p:spPr>
          <a:xfrm>
            <a:off x="228600" y="1066800"/>
            <a:ext cx="8686800" cy="5105400"/>
          </a:xfrm>
        </p:spPr>
        <p:txBody>
          <a:bodyPr/>
          <a:lstStyle/>
          <a:p>
            <a:pPr>
              <a:defRPr/>
            </a:pPr>
            <a:r>
              <a:rPr lang="en-US" dirty="0" smtClean="0"/>
              <a:t>Declaring an array is a two step process </a:t>
            </a:r>
          </a:p>
          <a:p>
            <a:pPr marL="914400" lvl="1" indent="-457200">
              <a:buFont typeface="Wingdings" pitchFamily="2" charset="2"/>
              <a:buAutoNum type="arabicParenR"/>
              <a:defRPr/>
            </a:pPr>
            <a:r>
              <a:rPr lang="en-US" sz="2400" dirty="0" smtClean="0">
                <a:solidFill>
                  <a:srgbClr val="333333"/>
                </a:solidFill>
                <a:latin typeface="Consolas" pitchFamily="49" charset="0"/>
              </a:rPr>
              <a:t>double</a:t>
            </a:r>
            <a:r>
              <a:rPr lang="en-US" sz="2400" dirty="0" smtClean="0">
                <a:solidFill>
                  <a:srgbClr val="FF0000"/>
                </a:solidFill>
                <a:latin typeface="Consolas" pitchFamily="49" charset="0"/>
              </a:rPr>
              <a:t>[]</a:t>
            </a:r>
            <a:r>
              <a:rPr lang="en-US" sz="2400" dirty="0" smtClean="0">
                <a:solidFill>
                  <a:srgbClr val="333333"/>
                </a:solidFill>
                <a:latin typeface="Consolas" pitchFamily="49" charset="0"/>
              </a:rPr>
              <a:t> values;   </a:t>
            </a:r>
            <a:r>
              <a:rPr lang="en-US" sz="2400" dirty="0" smtClean="0">
                <a:solidFill>
                  <a:srgbClr val="00B0F0"/>
                </a:solidFill>
                <a:latin typeface="Consolas" pitchFamily="49" charset="0"/>
              </a:rPr>
              <a:t>// declare array variable</a:t>
            </a:r>
          </a:p>
          <a:p>
            <a:pPr marL="914400" lvl="1" indent="-457200">
              <a:buFont typeface="Wingdings" pitchFamily="2" charset="2"/>
              <a:buAutoNum type="arabicParenR"/>
              <a:defRPr/>
            </a:pPr>
            <a:r>
              <a:rPr lang="en-US" sz="2400" dirty="0" smtClean="0">
                <a:solidFill>
                  <a:srgbClr val="333333"/>
                </a:solidFill>
                <a:latin typeface="Consolas" pitchFamily="49" charset="0"/>
              </a:rPr>
              <a:t>values = </a:t>
            </a:r>
            <a:r>
              <a:rPr lang="en-US" sz="2400" dirty="0" smtClean="0">
                <a:solidFill>
                  <a:srgbClr val="FF0000"/>
                </a:solidFill>
                <a:latin typeface="Consolas" pitchFamily="49" charset="0"/>
              </a:rPr>
              <a:t>new</a:t>
            </a:r>
            <a:r>
              <a:rPr lang="en-US" sz="2400" dirty="0" smtClean="0">
                <a:solidFill>
                  <a:srgbClr val="333333"/>
                </a:solidFill>
                <a:latin typeface="Consolas" pitchFamily="49" charset="0"/>
              </a:rPr>
              <a:t> double</a:t>
            </a:r>
            <a:r>
              <a:rPr lang="en-US" sz="2400" dirty="0" smtClean="0">
                <a:solidFill>
                  <a:srgbClr val="FF0000"/>
                </a:solidFill>
                <a:latin typeface="Consolas" pitchFamily="49" charset="0"/>
              </a:rPr>
              <a:t>[10]</a:t>
            </a:r>
            <a:r>
              <a:rPr lang="en-US" sz="2400" dirty="0" smtClean="0">
                <a:solidFill>
                  <a:srgbClr val="333333"/>
                </a:solidFill>
                <a:latin typeface="Consolas" pitchFamily="49" charset="0"/>
              </a:rPr>
              <a:t>;  </a:t>
            </a:r>
            <a:r>
              <a:rPr lang="en-US" sz="2400" dirty="0" smtClean="0">
                <a:solidFill>
                  <a:srgbClr val="00B0F0"/>
                </a:solidFill>
                <a:latin typeface="Consolas" pitchFamily="49" charset="0"/>
              </a:rPr>
              <a:t>// initialize array</a:t>
            </a:r>
          </a:p>
          <a:p>
            <a:pPr lvl="1">
              <a:buFont typeface="Wingdings" pitchFamily="2" charset="2"/>
              <a:buNone/>
              <a:defRPr/>
            </a:pPr>
            <a:endParaRPr lang="en-US" dirty="0" smtClean="0"/>
          </a:p>
          <a:p>
            <a:pPr>
              <a:buFont typeface="Wingdings" pitchFamily="2" charset="2"/>
              <a:buNone/>
              <a:defRPr/>
            </a:pPr>
            <a:endParaRPr lang="en-US" sz="2800" dirty="0" smtClean="0"/>
          </a:p>
          <a:p>
            <a:pPr>
              <a:buFont typeface="Wingdings" pitchFamily="2" charset="2"/>
              <a:buNone/>
              <a:defRPr/>
            </a:pPr>
            <a:endParaRPr lang="en-US" sz="2800" dirty="0" smtClean="0"/>
          </a:p>
        </p:txBody>
      </p:sp>
      <p:sp>
        <p:nvSpPr>
          <p:cNvPr id="15364" name="TextBox 6"/>
          <p:cNvSpPr txBox="1">
            <a:spLocks noChangeArrowheads="1"/>
          </p:cNvSpPr>
          <p:nvPr/>
        </p:nvSpPr>
        <p:spPr bwMode="auto">
          <a:xfrm>
            <a:off x="2828925" y="4114800"/>
            <a:ext cx="3048000" cy="1323975"/>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You cannot use the array until you tell the compiler the size of the array in step 2.</a:t>
            </a:r>
          </a:p>
        </p:txBody>
      </p:sp>
      <p:sp>
        <p:nvSpPr>
          <p:cNvPr id="2" name="Slide Number Placeholder 1"/>
          <p:cNvSpPr>
            <a:spLocks noGrp="1"/>
          </p:cNvSpPr>
          <p:nvPr>
            <p:ph type="sldNum" sz="quarter" idx="12"/>
          </p:nvPr>
        </p:nvSpPr>
        <p:spPr/>
        <p:txBody>
          <a:bodyPr/>
          <a:lstStyle/>
          <a:p>
            <a:fld id="{00253EBD-61C8-4926-BD43-12B04BC612EA}" type="slidenum">
              <a:rPr lang="en-US" smtClean="0"/>
              <a:t>5</a:t>
            </a:fld>
            <a:endParaRPr lang="en-US"/>
          </a:p>
        </p:txBody>
      </p:sp>
    </p:spTree>
    <p:extLst>
      <p:ext uri="{BB962C8B-B14F-4D97-AF65-F5344CB8AC3E}">
        <p14:creationId xmlns:p14="http://schemas.microsoft.com/office/powerpoint/2010/main" val="33873170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1676400" y="274638"/>
            <a:ext cx="7315200" cy="715962"/>
          </a:xfrm>
        </p:spPr>
        <p:txBody>
          <a:bodyPr/>
          <a:lstStyle/>
          <a:p>
            <a:r>
              <a:rPr lang="en-US" altLang="en-US" sz="3600" smtClean="0">
                <a:ea typeface="ＭＳ Ｐゴシック" pitchFamily="34" charset="-128"/>
              </a:rPr>
              <a:t>Declaring Two-Dimensional Arrays</a:t>
            </a:r>
          </a:p>
        </p:txBody>
      </p:sp>
      <p:sp>
        <p:nvSpPr>
          <p:cNvPr id="71682" name="Content Placeholder 2"/>
          <p:cNvSpPr>
            <a:spLocks noGrp="1"/>
          </p:cNvSpPr>
          <p:nvPr>
            <p:ph idx="1"/>
          </p:nvPr>
        </p:nvSpPr>
        <p:spPr>
          <a:xfrm>
            <a:off x="381000" y="990600"/>
            <a:ext cx="8458200" cy="3048000"/>
          </a:xfrm>
        </p:spPr>
        <p:txBody>
          <a:bodyPr/>
          <a:lstStyle/>
          <a:p>
            <a:r>
              <a:rPr lang="en-US" altLang="en-US" sz="2800" smtClean="0">
                <a:ea typeface="ＭＳ Ｐゴシック" pitchFamily="34" charset="-128"/>
              </a:rPr>
              <a:t>Use two </a:t>
            </a:r>
            <a:r>
              <a:rPr lang="en-US" altLang="ja-JP" sz="2800" smtClean="0">
                <a:ea typeface="ＭＳ Ｐゴシック" pitchFamily="34" charset="-128"/>
              </a:rPr>
              <a:t>‘pairs</a:t>
            </a:r>
            <a:r>
              <a:rPr lang="fr-FR" altLang="ja-JP" sz="2800" smtClean="0">
                <a:ea typeface="ＭＳ Ｐゴシック" pitchFamily="34" charset="-128"/>
              </a:rPr>
              <a:t>’</a:t>
            </a:r>
            <a:r>
              <a:rPr lang="en-US" altLang="ja-JP" sz="2800" smtClean="0">
                <a:ea typeface="ＭＳ Ｐゴシック" pitchFamily="34" charset="-128"/>
              </a:rPr>
              <a:t> of square braces</a:t>
            </a:r>
          </a:p>
          <a:p>
            <a:endParaRPr lang="en-US" altLang="en-US" sz="2800" smtClean="0">
              <a:ea typeface="ＭＳ Ｐゴシック" pitchFamily="34" charset="-128"/>
            </a:endParaRPr>
          </a:p>
          <a:p>
            <a:pPr>
              <a:buFont typeface="Wingdings" pitchFamily="2" charset="2"/>
              <a:buNone/>
            </a:pPr>
            <a:endParaRPr lang="en-US" altLang="en-US" sz="2800" smtClean="0">
              <a:ea typeface="ＭＳ Ｐゴシック" pitchFamily="34" charset="-128"/>
            </a:endParaRPr>
          </a:p>
          <a:p>
            <a:r>
              <a:rPr lang="en-US" altLang="en-US" sz="2800" smtClean="0">
                <a:ea typeface="ＭＳ Ｐゴシック" pitchFamily="34" charset="-128"/>
              </a:rPr>
              <a:t>You can also initialize the array </a:t>
            </a:r>
            <a:endParaRPr lang="en-US" altLang="en-US" sz="2400" smtClean="0">
              <a:ea typeface="ＭＳ Ｐゴシック" pitchFamily="34" charset="-128"/>
            </a:endParaRPr>
          </a:p>
          <a:p>
            <a:endParaRPr lang="en-US" altLang="en-US" sz="2800" smtClean="0">
              <a:ea typeface="ＭＳ Ｐゴシック" pitchFamily="34" charset="-128"/>
            </a:endParaRPr>
          </a:p>
          <a:p>
            <a:endParaRPr lang="en-US" altLang="en-US" sz="2800" smtClean="0">
              <a:ea typeface="ＭＳ Ｐゴシック" pitchFamily="34" charset="-128"/>
            </a:endParaRPr>
          </a:p>
          <a:p>
            <a:endParaRPr lang="en-US" altLang="en-US" sz="2400" smtClean="0">
              <a:ea typeface="ＭＳ Ｐゴシック" pitchFamily="34" charset="-128"/>
            </a:endParaRPr>
          </a:p>
        </p:txBody>
      </p:sp>
      <p:sp>
        <p:nvSpPr>
          <p:cNvPr id="7" name="Content Placeholder 2"/>
          <p:cNvSpPr txBox="1">
            <a:spLocks/>
          </p:cNvSpPr>
          <p:nvPr/>
        </p:nvSpPr>
        <p:spPr bwMode="auto">
          <a:xfrm>
            <a:off x="381000" y="1524000"/>
            <a:ext cx="59436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const int COUNTRIES = 7;</a:t>
            </a:r>
          </a:p>
          <a:p>
            <a:pPr marL="342900" indent="-342900" eaLnBrk="0" hangingPunct="0">
              <a:buClr>
                <a:srgbClr val="835E01"/>
              </a:buClr>
              <a:buSzPct val="60000"/>
              <a:buFont typeface="Wingdings" pitchFamily="2" charset="2"/>
              <a:buNone/>
              <a:defRPr/>
            </a:pPr>
            <a:r>
              <a:rPr lang="en-US" kern="0" dirty="0">
                <a:latin typeface="Consolas" pitchFamily="49" charset="0"/>
              </a:rPr>
              <a:t>const int MEDALS = 3;</a:t>
            </a:r>
          </a:p>
          <a:p>
            <a:pPr marL="342900" indent="-342900" eaLnBrk="0" hangingPunct="0">
              <a:buClr>
                <a:srgbClr val="835E01"/>
              </a:buClr>
              <a:buSzPct val="60000"/>
              <a:buFont typeface="Wingdings" pitchFamily="2" charset="2"/>
              <a:buNone/>
              <a:defRPr/>
            </a:pPr>
            <a:r>
              <a:rPr lang="en-US" kern="0" dirty="0">
                <a:latin typeface="Consolas" pitchFamily="49" charset="0"/>
              </a:rPr>
              <a:t>int</a:t>
            </a:r>
            <a:r>
              <a:rPr lang="en-US" kern="0" dirty="0">
                <a:solidFill>
                  <a:srgbClr val="0033CC"/>
                </a:solidFill>
                <a:latin typeface="Consolas" pitchFamily="49" charset="0"/>
              </a:rPr>
              <a:t>[][]</a:t>
            </a:r>
            <a:r>
              <a:rPr lang="en-US" kern="0" dirty="0">
                <a:latin typeface="Consolas" pitchFamily="49" charset="0"/>
              </a:rPr>
              <a:t> counts = new int</a:t>
            </a:r>
            <a:r>
              <a:rPr lang="en-US" kern="0" dirty="0">
                <a:solidFill>
                  <a:srgbClr val="0033CC"/>
                </a:solidFill>
                <a:latin typeface="Consolas" pitchFamily="49" charset="0"/>
              </a:rPr>
              <a:t>[</a:t>
            </a:r>
            <a:r>
              <a:rPr lang="en-US" kern="0" dirty="0">
                <a:latin typeface="Consolas" pitchFamily="49" charset="0"/>
              </a:rPr>
              <a:t>COUNTRIES</a:t>
            </a:r>
            <a:r>
              <a:rPr lang="en-US" kern="0" dirty="0">
                <a:solidFill>
                  <a:srgbClr val="0033CC"/>
                </a:solidFill>
                <a:latin typeface="Consolas" pitchFamily="49" charset="0"/>
              </a:rPr>
              <a:t>][</a:t>
            </a:r>
            <a:r>
              <a:rPr lang="en-US" kern="0" dirty="0">
                <a:latin typeface="Consolas" pitchFamily="49" charset="0"/>
              </a:rPr>
              <a:t>MEDALS</a:t>
            </a:r>
            <a:r>
              <a:rPr lang="en-US" kern="0" dirty="0">
                <a:solidFill>
                  <a:srgbClr val="0033CC"/>
                </a:solidFill>
                <a:latin typeface="Consolas" pitchFamily="49" charset="0"/>
              </a:rPr>
              <a:t>]</a:t>
            </a:r>
            <a:r>
              <a:rPr lang="en-US" kern="0" dirty="0">
                <a:latin typeface="Consolas" pitchFamily="49" charset="0"/>
              </a:rPr>
              <a:t>;</a:t>
            </a:r>
            <a:endParaRPr lang="en-US" kern="0" dirty="0">
              <a:solidFill>
                <a:srgbClr val="00B0F0"/>
              </a:solidFill>
              <a:latin typeface="Consolas" pitchFamily="49" charset="0"/>
            </a:endParaRPr>
          </a:p>
        </p:txBody>
      </p:sp>
      <p:sp>
        <p:nvSpPr>
          <p:cNvPr id="8" name="Content Placeholder 2"/>
          <p:cNvSpPr txBox="1">
            <a:spLocks/>
          </p:cNvSpPr>
          <p:nvPr/>
        </p:nvSpPr>
        <p:spPr bwMode="auto">
          <a:xfrm>
            <a:off x="381000" y="3124200"/>
            <a:ext cx="3352800" cy="3276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const int COUNTRIES = 7;</a:t>
            </a:r>
          </a:p>
          <a:p>
            <a:pPr marL="342900" indent="-342900" eaLnBrk="0" hangingPunct="0">
              <a:buClr>
                <a:srgbClr val="835E01"/>
              </a:buClr>
              <a:buSzPct val="60000"/>
              <a:buFont typeface="Wingdings" pitchFamily="2" charset="2"/>
              <a:buNone/>
              <a:defRPr/>
            </a:pPr>
            <a:r>
              <a:rPr lang="en-US" kern="0" dirty="0">
                <a:latin typeface="Consolas" pitchFamily="49" charset="0"/>
              </a:rPr>
              <a:t>const int MEDALS = 3;</a:t>
            </a:r>
          </a:p>
          <a:p>
            <a:pPr marL="342900" indent="-342900" eaLnBrk="0" hangingPunct="0">
              <a:buClr>
                <a:srgbClr val="835E01"/>
              </a:buClr>
              <a:buSzPct val="60000"/>
              <a:buFont typeface="Wingdings" pitchFamily="2" charset="2"/>
              <a:buNone/>
              <a:defRPr/>
            </a:pPr>
            <a:r>
              <a:rPr lang="en-US" kern="0" dirty="0">
                <a:latin typeface="Consolas" pitchFamily="49" charset="0"/>
              </a:rPr>
              <a:t>int[][] counts =</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 1, 0, 1 },</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 1, 1, 0 },</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 0, 0, 1 },</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 1, 0, 0 },</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 0, 1, 1 },</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 0, 1, 1 },</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 1, 1, 0 }</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a:t>
            </a:r>
          </a:p>
        </p:txBody>
      </p:sp>
      <p:sp>
        <p:nvSpPr>
          <p:cNvPr id="71685" name="TextBox 6"/>
          <p:cNvSpPr txBox="1">
            <a:spLocks noChangeArrowheads="1"/>
          </p:cNvSpPr>
          <p:nvPr/>
        </p:nvSpPr>
        <p:spPr bwMode="auto">
          <a:xfrm>
            <a:off x="3505200" y="4114800"/>
            <a:ext cx="46482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cs typeface="Arial" pitchFamily="34" charset="0"/>
              </a:rPr>
              <a:t>Note the use of two </a:t>
            </a:r>
            <a:r>
              <a:rPr lang="en-US" altLang="ja-JP" sz="2000">
                <a:cs typeface="Arial" pitchFamily="34" charset="0"/>
              </a:rPr>
              <a:t>‘levels</a:t>
            </a:r>
            <a:r>
              <a:rPr lang="fr-FR" altLang="ja-JP" sz="2000">
                <a:cs typeface="Arial" pitchFamily="34" charset="0"/>
              </a:rPr>
              <a:t>’</a:t>
            </a:r>
            <a:r>
              <a:rPr lang="en-US" altLang="ja-JP" sz="2000">
                <a:cs typeface="Arial" pitchFamily="34" charset="0"/>
              </a:rPr>
              <a:t> of curly braces.  Each row has braces with commas separating them.</a:t>
            </a:r>
            <a:endParaRPr lang="en-US" altLang="en-US" sz="2000">
              <a:cs typeface="Arial" pitchFamily="34" charset="0"/>
            </a:endParaRPr>
          </a:p>
        </p:txBody>
      </p:sp>
      <p:pic>
        <p:nvPicPr>
          <p:cNvPr id="71688" name="Picture 1" descr="bjlo_ch06_fig12a.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143000"/>
            <a:ext cx="21986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0253EBD-61C8-4926-BD43-12B04BC612EA}" type="slidenum">
              <a:rPr lang="en-US" smtClean="0"/>
              <a:t>50</a:t>
            </a:fld>
            <a:endParaRPr lang="en-US"/>
          </a:p>
        </p:txBody>
      </p:sp>
    </p:spTree>
    <p:extLst>
      <p:ext uri="{BB962C8B-B14F-4D97-AF65-F5344CB8AC3E}">
        <p14:creationId xmlns:p14="http://schemas.microsoft.com/office/powerpoint/2010/main" val="1959235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1676400" y="274638"/>
            <a:ext cx="7467600" cy="715962"/>
          </a:xfrm>
        </p:spPr>
        <p:txBody>
          <a:bodyPr/>
          <a:lstStyle/>
          <a:p>
            <a:r>
              <a:rPr lang="en-US" altLang="en-US" sz="3600" smtClean="0">
                <a:ea typeface="ＭＳ Ｐゴシック" pitchFamily="34" charset="-128"/>
              </a:rPr>
              <a:t>Syntax 6.3: 2D Array Declaration</a:t>
            </a:r>
          </a:p>
        </p:txBody>
      </p:sp>
      <p:sp>
        <p:nvSpPr>
          <p:cNvPr id="72706" name="Content Placeholder 2"/>
          <p:cNvSpPr>
            <a:spLocks noGrp="1"/>
          </p:cNvSpPr>
          <p:nvPr>
            <p:ph idx="1"/>
          </p:nvPr>
        </p:nvSpPr>
        <p:spPr>
          <a:xfrm>
            <a:off x="304800" y="5029200"/>
            <a:ext cx="8458200" cy="1143000"/>
          </a:xfrm>
        </p:spPr>
        <p:txBody>
          <a:bodyPr>
            <a:normAutofit fontScale="92500" lnSpcReduction="10000"/>
          </a:bodyPr>
          <a:lstStyle/>
          <a:p>
            <a:pPr>
              <a:spcBef>
                <a:spcPts val="200"/>
              </a:spcBef>
            </a:pPr>
            <a:r>
              <a:rPr lang="en-US" altLang="en-US" sz="2800" smtClean="0">
                <a:ea typeface="ＭＳ Ｐゴシック" pitchFamily="34" charset="-128"/>
              </a:rPr>
              <a:t>The name of the array continues to be a reference to the contents of the array</a:t>
            </a:r>
          </a:p>
          <a:p>
            <a:pPr lvl="1">
              <a:spcBef>
                <a:spcPts val="200"/>
              </a:spcBef>
            </a:pPr>
            <a:r>
              <a:rPr lang="en-US" altLang="en-US" sz="2400" smtClean="0">
                <a:ea typeface="ＭＳ Ｐゴシック" pitchFamily="34" charset="-128"/>
              </a:rPr>
              <a:t>Use </a:t>
            </a:r>
            <a:r>
              <a:rPr lang="en-US" altLang="en-US" sz="2400" smtClean="0">
                <a:latin typeface="Consolas" pitchFamily="49" charset="0"/>
                <a:ea typeface="ＭＳ Ｐゴシック" pitchFamily="34" charset="-128"/>
                <a:cs typeface="Consolas" pitchFamily="49" charset="0"/>
              </a:rPr>
              <a:t>new</a:t>
            </a:r>
            <a:r>
              <a:rPr lang="en-US" altLang="en-US" sz="2400" smtClean="0">
                <a:ea typeface="ＭＳ Ｐゴシック" pitchFamily="34" charset="-128"/>
              </a:rPr>
              <a:t> or fully initialize the array</a:t>
            </a:r>
          </a:p>
        </p:txBody>
      </p:sp>
      <p:pic>
        <p:nvPicPr>
          <p:cNvPr id="727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447088"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0253EBD-61C8-4926-BD43-12B04BC612EA}" type="slidenum">
              <a:rPr lang="en-US" smtClean="0"/>
              <a:t>51</a:t>
            </a:fld>
            <a:endParaRPr lang="en-US"/>
          </a:p>
        </p:txBody>
      </p:sp>
    </p:spTree>
    <p:extLst>
      <p:ext uri="{BB962C8B-B14F-4D97-AF65-F5344CB8AC3E}">
        <p14:creationId xmlns:p14="http://schemas.microsoft.com/office/powerpoint/2010/main" val="2569177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381000" y="0"/>
            <a:ext cx="8229600" cy="1143000"/>
          </a:xfrm>
        </p:spPr>
        <p:txBody>
          <a:bodyPr/>
          <a:lstStyle/>
          <a:p>
            <a:r>
              <a:rPr lang="en-US" altLang="en-US" dirty="0" smtClean="0">
                <a:ea typeface="ＭＳ Ｐゴシック" pitchFamily="34" charset="-128"/>
              </a:rPr>
              <a:t>Accessing Elements</a:t>
            </a:r>
          </a:p>
        </p:txBody>
      </p:sp>
      <p:sp>
        <p:nvSpPr>
          <p:cNvPr id="73730" name="Content Placeholder 2"/>
          <p:cNvSpPr>
            <a:spLocks noGrp="1"/>
          </p:cNvSpPr>
          <p:nvPr>
            <p:ph idx="1"/>
          </p:nvPr>
        </p:nvSpPr>
        <p:spPr>
          <a:xfrm>
            <a:off x="228600" y="1066800"/>
            <a:ext cx="8458200" cy="5105400"/>
          </a:xfrm>
        </p:spPr>
        <p:txBody>
          <a:bodyPr/>
          <a:lstStyle/>
          <a:p>
            <a:pPr>
              <a:spcBef>
                <a:spcPct val="0"/>
              </a:spcBef>
            </a:pPr>
            <a:r>
              <a:rPr lang="en-US" altLang="en-US" sz="2800" dirty="0" smtClean="0">
                <a:ea typeface="ＭＳ Ｐゴシック" pitchFamily="34" charset="-128"/>
              </a:rPr>
              <a:t>Use two index values:</a:t>
            </a:r>
          </a:p>
          <a:p>
            <a:pPr lvl="1">
              <a:spcBef>
                <a:spcPct val="0"/>
              </a:spcBef>
              <a:buFont typeface="Wingdings" pitchFamily="2" charset="2"/>
              <a:buNone/>
            </a:pPr>
            <a:r>
              <a:rPr lang="en-US" altLang="en-US" sz="2400" dirty="0" smtClean="0">
                <a:ea typeface="ＭＳ Ｐゴシック" pitchFamily="34" charset="-128"/>
              </a:rPr>
              <a:t>                                </a:t>
            </a:r>
            <a:r>
              <a:rPr lang="en-US" altLang="en-US" sz="2000" dirty="0" smtClean="0">
                <a:solidFill>
                  <a:srgbClr val="0033CC"/>
                </a:solidFill>
                <a:ea typeface="ＭＳ Ｐゴシック" pitchFamily="34" charset="-128"/>
              </a:rPr>
              <a:t>Row</a:t>
            </a:r>
            <a:r>
              <a:rPr lang="en-US" altLang="en-US" sz="2000" dirty="0" smtClean="0">
                <a:ea typeface="ＭＳ Ｐゴシック" pitchFamily="34" charset="-128"/>
              </a:rPr>
              <a:t> then </a:t>
            </a:r>
            <a:r>
              <a:rPr lang="en-US" altLang="en-US" sz="2000" dirty="0" smtClean="0">
                <a:solidFill>
                  <a:srgbClr val="00B050"/>
                </a:solidFill>
                <a:ea typeface="ＭＳ Ｐゴシック" pitchFamily="34" charset="-128"/>
              </a:rPr>
              <a:t>Column</a:t>
            </a:r>
            <a:endParaRPr lang="en-US" altLang="en-US" sz="2400" dirty="0" smtClean="0">
              <a:solidFill>
                <a:srgbClr val="00B050"/>
              </a:solidFill>
              <a:ea typeface="ＭＳ Ｐゴシック" pitchFamily="34" charset="-128"/>
            </a:endParaRPr>
          </a:p>
          <a:p>
            <a:pPr lvl="1">
              <a:spcBef>
                <a:spcPts val="200"/>
              </a:spcBef>
            </a:pPr>
            <a:endParaRPr lang="en-US" altLang="en-US" sz="2400" dirty="0" smtClean="0">
              <a:ea typeface="ＭＳ Ｐゴシック" pitchFamily="34" charset="-128"/>
            </a:endParaRPr>
          </a:p>
          <a:p>
            <a:pPr>
              <a:spcBef>
                <a:spcPts val="200"/>
              </a:spcBef>
            </a:pPr>
            <a:r>
              <a:rPr lang="en-US" altLang="en-US" sz="2800" dirty="0" smtClean="0">
                <a:ea typeface="ＭＳ Ｐゴシック" pitchFamily="34" charset="-128"/>
              </a:rPr>
              <a:t>To print</a:t>
            </a:r>
          </a:p>
          <a:p>
            <a:pPr lvl="1">
              <a:spcBef>
                <a:spcPts val="200"/>
              </a:spcBef>
            </a:pPr>
            <a:r>
              <a:rPr lang="en-US" altLang="en-US" sz="2400" dirty="0" smtClean="0">
                <a:ea typeface="ＭＳ Ｐゴシック" pitchFamily="34" charset="-128"/>
              </a:rPr>
              <a:t>Use nested for loops</a:t>
            </a:r>
          </a:p>
          <a:p>
            <a:pPr lvl="1">
              <a:spcBef>
                <a:spcPts val="200"/>
              </a:spcBef>
            </a:pPr>
            <a:r>
              <a:rPr lang="en-US" altLang="en-US" sz="2400" dirty="0" smtClean="0">
                <a:solidFill>
                  <a:srgbClr val="0033CC"/>
                </a:solidFill>
                <a:ea typeface="ＭＳ Ｐゴシック" pitchFamily="34" charset="-128"/>
              </a:rPr>
              <a:t>Outer row(</a:t>
            </a:r>
            <a:r>
              <a:rPr lang="en-US" altLang="en-US" sz="2400" dirty="0" smtClean="0">
                <a:solidFill>
                  <a:srgbClr val="0033CC"/>
                </a:solidFill>
                <a:latin typeface="Consolas" pitchFamily="49" charset="0"/>
                <a:ea typeface="ＭＳ Ｐゴシック" pitchFamily="34" charset="-128"/>
              </a:rPr>
              <a:t>i</a:t>
            </a:r>
            <a:r>
              <a:rPr lang="en-US" altLang="en-US" sz="2400" dirty="0" smtClean="0">
                <a:solidFill>
                  <a:srgbClr val="0033CC"/>
                </a:solidFill>
                <a:ea typeface="ＭＳ Ｐゴシック" pitchFamily="34" charset="-128"/>
              </a:rPr>
              <a:t>) </a:t>
            </a:r>
            <a:r>
              <a:rPr lang="en-US" altLang="en-US" sz="2400" dirty="0" smtClean="0">
                <a:ea typeface="ＭＳ Ｐゴシック" pitchFamily="34" charset="-128"/>
              </a:rPr>
              <a:t>, </a:t>
            </a:r>
            <a:r>
              <a:rPr lang="en-US" altLang="en-US" sz="2400" dirty="0" smtClean="0">
                <a:solidFill>
                  <a:srgbClr val="00B050"/>
                </a:solidFill>
                <a:ea typeface="ＭＳ Ｐゴシック" pitchFamily="34" charset="-128"/>
              </a:rPr>
              <a:t>inner column(</a:t>
            </a:r>
            <a:r>
              <a:rPr lang="en-US" altLang="en-US" sz="2400" dirty="0" smtClean="0">
                <a:solidFill>
                  <a:srgbClr val="00B050"/>
                </a:solidFill>
                <a:latin typeface="Consolas" pitchFamily="49" charset="0"/>
                <a:ea typeface="ＭＳ Ｐゴシック" pitchFamily="34" charset="-128"/>
              </a:rPr>
              <a:t>j</a:t>
            </a:r>
            <a:r>
              <a:rPr lang="en-US" altLang="en-US" sz="2400" dirty="0" smtClean="0">
                <a:solidFill>
                  <a:srgbClr val="00B050"/>
                </a:solidFill>
                <a:ea typeface="ＭＳ Ｐゴシック" pitchFamily="34" charset="-128"/>
              </a:rPr>
              <a:t>) </a:t>
            </a:r>
            <a:r>
              <a:rPr lang="en-US" altLang="en-US" sz="2400" dirty="0" smtClean="0">
                <a:ea typeface="ＭＳ Ｐゴシック" pitchFamily="34" charset="-128"/>
              </a:rPr>
              <a:t>:</a:t>
            </a:r>
          </a:p>
        </p:txBody>
      </p:sp>
      <p:sp>
        <p:nvSpPr>
          <p:cNvPr id="7" name="Content Placeholder 2"/>
          <p:cNvSpPr txBox="1">
            <a:spLocks/>
          </p:cNvSpPr>
          <p:nvPr/>
        </p:nvSpPr>
        <p:spPr bwMode="auto">
          <a:xfrm>
            <a:off x="381000" y="3581400"/>
            <a:ext cx="8534400" cy="2743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for (int i = 0; i &lt; COUNTRIES; i++)</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B0F0"/>
                </a:solidFill>
                <a:latin typeface="Consolas" pitchFamily="49" charset="0"/>
              </a:rPr>
              <a:t>// Process the </a:t>
            </a:r>
            <a:r>
              <a:rPr lang="en-US" kern="0" dirty="0">
                <a:solidFill>
                  <a:srgbClr val="0033CC"/>
                </a:solidFill>
                <a:latin typeface="Consolas" pitchFamily="49" charset="0"/>
              </a:rPr>
              <a:t>ith</a:t>
            </a:r>
            <a:r>
              <a:rPr lang="en-US" kern="0" dirty="0">
                <a:latin typeface="Consolas" pitchFamily="49" charset="0"/>
              </a:rPr>
              <a:t> </a:t>
            </a:r>
            <a:r>
              <a:rPr lang="en-US" kern="0" dirty="0">
                <a:solidFill>
                  <a:srgbClr val="00B0F0"/>
                </a:solidFill>
                <a:latin typeface="Consolas" pitchFamily="49" charset="0"/>
              </a:rPr>
              <a:t>row</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B050"/>
                </a:solidFill>
                <a:latin typeface="Consolas" pitchFamily="49" charset="0"/>
              </a:rPr>
              <a:t>for (int j = 0; j &lt; MEDALS; j++)</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B0F0"/>
                </a:solidFill>
                <a:latin typeface="Consolas" pitchFamily="49" charset="0"/>
              </a:rPr>
              <a:t>// Process the </a:t>
            </a:r>
            <a:r>
              <a:rPr lang="en-US" kern="0" dirty="0">
                <a:solidFill>
                  <a:srgbClr val="00B050"/>
                </a:solidFill>
                <a:latin typeface="Consolas" pitchFamily="49" charset="0"/>
              </a:rPr>
              <a:t>jth</a:t>
            </a:r>
            <a:r>
              <a:rPr lang="en-US" kern="0" dirty="0">
                <a:latin typeface="Consolas" pitchFamily="49" charset="0"/>
              </a:rPr>
              <a:t> </a:t>
            </a:r>
            <a:r>
              <a:rPr lang="en-US" kern="0" dirty="0">
                <a:solidFill>
                  <a:srgbClr val="00B0F0"/>
                </a:solidFill>
                <a:latin typeface="Consolas" pitchFamily="49" charset="0"/>
              </a:rPr>
              <a:t>column in the </a:t>
            </a:r>
            <a:r>
              <a:rPr lang="en-US" kern="0" dirty="0">
                <a:solidFill>
                  <a:srgbClr val="0033CC"/>
                </a:solidFill>
                <a:latin typeface="Consolas" pitchFamily="49" charset="0"/>
              </a:rPr>
              <a:t>ith</a:t>
            </a:r>
            <a:r>
              <a:rPr lang="en-US" kern="0" dirty="0">
                <a:latin typeface="Consolas" pitchFamily="49" charset="0"/>
              </a:rPr>
              <a:t> </a:t>
            </a:r>
            <a:r>
              <a:rPr lang="en-US" kern="0" dirty="0">
                <a:solidFill>
                  <a:srgbClr val="00B0F0"/>
                </a:solidFill>
                <a:latin typeface="Consolas" pitchFamily="49" charset="0"/>
              </a:rPr>
              <a:t>row</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System.out.printf("%8d", counts[</a:t>
            </a:r>
            <a:r>
              <a:rPr lang="en-US" kern="0" dirty="0">
                <a:solidFill>
                  <a:srgbClr val="0033CC"/>
                </a:solidFill>
                <a:latin typeface="Consolas" pitchFamily="49" charset="0"/>
              </a:rPr>
              <a:t>i</a:t>
            </a:r>
            <a:r>
              <a:rPr lang="en-US" kern="0" dirty="0">
                <a:latin typeface="Consolas" pitchFamily="49" charset="0"/>
              </a:rPr>
              <a:t>][</a:t>
            </a:r>
            <a:r>
              <a:rPr lang="en-US" kern="0" dirty="0">
                <a:solidFill>
                  <a:srgbClr val="00B050"/>
                </a:solidFill>
                <a:latin typeface="Consolas" pitchFamily="49" charset="0"/>
              </a:rPr>
              <a:t>j</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 </a:t>
            </a:r>
            <a:r>
              <a:rPr lang="en-US" kern="0" dirty="0">
                <a:solidFill>
                  <a:srgbClr val="00B0F0"/>
                </a:solidFill>
                <a:latin typeface="Consolas" pitchFamily="49" charset="0"/>
              </a:rPr>
              <a:t>// Start a new line at the end of the row</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kern="0" dirty="0">
              <a:solidFill>
                <a:srgbClr val="0033CC"/>
              </a:solidFill>
              <a:latin typeface="Consolas" pitchFamily="49" charset="0"/>
            </a:endParaRPr>
          </a:p>
        </p:txBody>
      </p:sp>
      <p:pic>
        <p:nvPicPr>
          <p:cNvPr id="737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990600"/>
            <a:ext cx="34290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762000" y="1905000"/>
            <a:ext cx="45720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400" kern="0" dirty="0">
                <a:latin typeface="Consolas" pitchFamily="49" charset="0"/>
              </a:rPr>
              <a:t>int value = counts[</a:t>
            </a:r>
            <a:r>
              <a:rPr lang="en-US" sz="2400" kern="0" dirty="0">
                <a:solidFill>
                  <a:srgbClr val="0033CC"/>
                </a:solidFill>
                <a:latin typeface="Consolas" pitchFamily="49" charset="0"/>
              </a:rPr>
              <a:t>3</a:t>
            </a:r>
            <a:r>
              <a:rPr lang="en-US" sz="2400" kern="0" dirty="0">
                <a:latin typeface="Consolas" pitchFamily="49" charset="0"/>
              </a:rPr>
              <a:t>][</a:t>
            </a:r>
            <a:r>
              <a:rPr lang="en-US" sz="2400" kern="0" dirty="0">
                <a:solidFill>
                  <a:srgbClr val="00B050"/>
                </a:solidFill>
                <a:latin typeface="Consolas" pitchFamily="49" charset="0"/>
              </a:rPr>
              <a:t>1</a:t>
            </a:r>
            <a:r>
              <a:rPr lang="en-US" sz="2400" kern="0" dirty="0">
                <a:latin typeface="Consolas" pitchFamily="49" charset="0"/>
              </a:rPr>
              <a:t>];</a:t>
            </a:r>
            <a:endParaRPr lang="en-US" sz="2400" kern="0" dirty="0">
              <a:solidFill>
                <a:srgbClr val="00B0F0"/>
              </a:solidFill>
              <a:latin typeface="Consolas" pitchFamily="49" charset="0"/>
            </a:endParaRPr>
          </a:p>
        </p:txBody>
      </p:sp>
      <p:sp>
        <p:nvSpPr>
          <p:cNvPr id="2" name="Slide Number Placeholder 1"/>
          <p:cNvSpPr>
            <a:spLocks noGrp="1"/>
          </p:cNvSpPr>
          <p:nvPr>
            <p:ph type="sldNum" sz="quarter" idx="12"/>
          </p:nvPr>
        </p:nvSpPr>
        <p:spPr/>
        <p:txBody>
          <a:bodyPr/>
          <a:lstStyle/>
          <a:p>
            <a:fld id="{00253EBD-61C8-4926-BD43-12B04BC612EA}" type="slidenum">
              <a:rPr lang="en-US" smtClean="0"/>
              <a:t>52</a:t>
            </a:fld>
            <a:endParaRPr lang="en-US"/>
          </a:p>
        </p:txBody>
      </p:sp>
    </p:spTree>
    <p:extLst>
      <p:ext uri="{BB962C8B-B14F-4D97-AF65-F5344CB8AC3E}">
        <p14:creationId xmlns:p14="http://schemas.microsoft.com/office/powerpoint/2010/main" val="31453254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1752600" y="274638"/>
            <a:ext cx="7239000" cy="715962"/>
          </a:xfrm>
        </p:spPr>
        <p:txBody>
          <a:bodyPr/>
          <a:lstStyle/>
          <a:p>
            <a:r>
              <a:rPr lang="en-US" altLang="en-US" sz="3600" smtClean="0">
                <a:ea typeface="ＭＳ Ｐゴシック" pitchFamily="34" charset="-128"/>
              </a:rPr>
              <a:t>Locating Neighboring Elements</a:t>
            </a:r>
          </a:p>
        </p:txBody>
      </p:sp>
      <p:sp>
        <p:nvSpPr>
          <p:cNvPr id="74754" name="Content Placeholder 2"/>
          <p:cNvSpPr>
            <a:spLocks noGrp="1"/>
          </p:cNvSpPr>
          <p:nvPr>
            <p:ph idx="1"/>
          </p:nvPr>
        </p:nvSpPr>
        <p:spPr>
          <a:xfrm>
            <a:off x="304800" y="1143000"/>
            <a:ext cx="8534400" cy="5105400"/>
          </a:xfrm>
        </p:spPr>
        <p:txBody>
          <a:bodyPr/>
          <a:lstStyle/>
          <a:p>
            <a:r>
              <a:rPr lang="en-US" altLang="en-US" sz="2800" smtClean="0">
                <a:ea typeface="ＭＳ Ｐゴシック" pitchFamily="34" charset="-128"/>
              </a:rPr>
              <a:t>Some programs that work with two-dimensional arrays need to locate the elements that are adjacent to an element </a:t>
            </a:r>
          </a:p>
          <a:p>
            <a:r>
              <a:rPr lang="en-US" altLang="en-US" sz="2800" smtClean="0">
                <a:ea typeface="ＭＳ Ｐゴシック" pitchFamily="34" charset="-128"/>
              </a:rPr>
              <a:t>This task is particularly common in games</a:t>
            </a:r>
          </a:p>
          <a:p>
            <a:r>
              <a:rPr lang="en-US" altLang="en-US" sz="2800" smtClean="0">
                <a:ea typeface="ＭＳ Ｐゴシック" pitchFamily="34" charset="-128"/>
              </a:rPr>
              <a:t>You are at loc  </a:t>
            </a:r>
            <a:r>
              <a:rPr lang="en-US" altLang="en-US" sz="2800" smtClean="0">
                <a:latin typeface="Consolas" pitchFamily="49" charset="0"/>
                <a:ea typeface="ＭＳ Ｐゴシック" pitchFamily="34" charset="-128"/>
                <a:cs typeface="Consolas" pitchFamily="49" charset="0"/>
              </a:rPr>
              <a:t>i, j</a:t>
            </a:r>
          </a:p>
          <a:p>
            <a:r>
              <a:rPr lang="en-US" altLang="en-US" sz="2800" smtClean="0">
                <a:ea typeface="ＭＳ Ｐゴシック" pitchFamily="34" charset="-128"/>
                <a:cs typeface="Consolas" pitchFamily="49" charset="0"/>
              </a:rPr>
              <a:t>Watch out for edges!</a:t>
            </a:r>
          </a:p>
          <a:p>
            <a:pPr lvl="1"/>
            <a:r>
              <a:rPr lang="en-US" altLang="en-US" sz="2400" smtClean="0">
                <a:ea typeface="ＭＳ Ｐゴシック" pitchFamily="34" charset="-128"/>
                <a:cs typeface="Consolas" pitchFamily="49" charset="0"/>
              </a:rPr>
              <a:t>No negative indexes!</a:t>
            </a:r>
          </a:p>
          <a:p>
            <a:pPr lvl="1"/>
            <a:r>
              <a:rPr lang="en-US" altLang="en-US" sz="2400" smtClean="0">
                <a:ea typeface="ＭＳ Ｐゴシック" pitchFamily="34" charset="-128"/>
                <a:cs typeface="Consolas" pitchFamily="49" charset="0"/>
              </a:rPr>
              <a:t>Not off the </a:t>
            </a:r>
            <a:r>
              <a:rPr lang="en-US" altLang="ja-JP" sz="2400" smtClean="0">
                <a:ea typeface="ＭＳ Ｐゴシック" pitchFamily="34" charset="-128"/>
                <a:cs typeface="Consolas" pitchFamily="49" charset="0"/>
              </a:rPr>
              <a:t>‘board</a:t>
            </a:r>
            <a:r>
              <a:rPr lang="fr-FR" altLang="ja-JP" sz="2400" smtClean="0">
                <a:ea typeface="ＭＳ Ｐゴシック" pitchFamily="34" charset="-128"/>
                <a:cs typeface="Consolas" pitchFamily="49" charset="0"/>
              </a:rPr>
              <a:t>’</a:t>
            </a:r>
            <a:endParaRPr lang="en-US" altLang="en-US" sz="2400" smtClean="0">
              <a:ea typeface="ＭＳ Ｐゴシック" pitchFamily="34" charset="-128"/>
              <a:cs typeface="Consolas" pitchFamily="49" charset="0"/>
            </a:endParaRPr>
          </a:p>
        </p:txBody>
      </p:sp>
      <p:pic>
        <p:nvPicPr>
          <p:cNvPr id="737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089275"/>
            <a:ext cx="3962400" cy="32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00253EBD-61C8-4926-BD43-12B04BC612EA}" type="slidenum">
              <a:rPr lang="en-US" smtClean="0"/>
              <a:t>53</a:t>
            </a:fld>
            <a:endParaRPr lang="en-US"/>
          </a:p>
        </p:txBody>
      </p:sp>
    </p:spTree>
    <p:extLst>
      <p:ext uri="{BB962C8B-B14F-4D97-AF65-F5344CB8AC3E}">
        <p14:creationId xmlns:p14="http://schemas.microsoft.com/office/powerpoint/2010/main" val="37182423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371600"/>
            <a:ext cx="3705225"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75778" name="Title 1"/>
          <p:cNvSpPr>
            <a:spLocks noGrp="1"/>
          </p:cNvSpPr>
          <p:nvPr>
            <p:ph type="title"/>
          </p:nvPr>
        </p:nvSpPr>
        <p:spPr/>
        <p:txBody>
          <a:bodyPr/>
          <a:lstStyle/>
          <a:p>
            <a:r>
              <a:rPr lang="en-US" altLang="en-US" smtClean="0">
                <a:ea typeface="ＭＳ Ｐゴシック" pitchFamily="34" charset="-128"/>
              </a:rPr>
              <a:t>Adding Rows and Columns</a:t>
            </a:r>
          </a:p>
        </p:txBody>
      </p:sp>
      <p:sp>
        <p:nvSpPr>
          <p:cNvPr id="75779" name="Content Placeholder 2"/>
          <p:cNvSpPr>
            <a:spLocks noGrp="1"/>
          </p:cNvSpPr>
          <p:nvPr>
            <p:ph idx="1"/>
          </p:nvPr>
        </p:nvSpPr>
        <p:spPr>
          <a:xfrm>
            <a:off x="330200" y="1143000"/>
            <a:ext cx="8556625" cy="5105400"/>
          </a:xfrm>
        </p:spPr>
        <p:txBody>
          <a:bodyPr/>
          <a:lstStyle/>
          <a:p>
            <a:r>
              <a:rPr lang="en-US" altLang="en-US" smtClean="0">
                <a:ea typeface="ＭＳ Ｐゴシック" pitchFamily="34" charset="-128"/>
              </a:rPr>
              <a:t>Rows (x)	                              Columns (y)</a:t>
            </a:r>
          </a:p>
        </p:txBody>
      </p:sp>
      <p:sp>
        <p:nvSpPr>
          <p:cNvPr id="6" name="Content Placeholder 2"/>
          <p:cNvSpPr txBox="1">
            <a:spLocks/>
          </p:cNvSpPr>
          <p:nvPr/>
        </p:nvSpPr>
        <p:spPr bwMode="auto">
          <a:xfrm>
            <a:off x="381000" y="1828800"/>
            <a:ext cx="42672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err="1">
                <a:latin typeface="Consolas" pitchFamily="49" charset="0"/>
              </a:rPr>
              <a:t>int</a:t>
            </a:r>
            <a:r>
              <a:rPr lang="en-US" kern="0" dirty="0">
                <a:latin typeface="Consolas" pitchFamily="49" charset="0"/>
              </a:rPr>
              <a:t> total = 0;</a:t>
            </a:r>
          </a:p>
          <a:p>
            <a:pPr marL="342900" indent="-342900" eaLnBrk="0" hangingPunct="0">
              <a:buClr>
                <a:srgbClr val="835E01"/>
              </a:buClr>
              <a:buSzPct val="60000"/>
              <a:buFont typeface="Wingdings" pitchFamily="2" charset="2"/>
              <a:buNone/>
              <a:defRPr/>
            </a:pPr>
            <a:r>
              <a:rPr lang="en-US" kern="0" dirty="0">
                <a:latin typeface="Consolas" pitchFamily="49" charset="0"/>
              </a:rPr>
              <a:t>for (</a:t>
            </a:r>
            <a:r>
              <a:rPr lang="en-US" kern="0" dirty="0" err="1">
                <a:latin typeface="Consolas" pitchFamily="49" charset="0"/>
              </a:rPr>
              <a:t>int</a:t>
            </a:r>
            <a:r>
              <a:rPr lang="en-US" kern="0" dirty="0">
                <a:latin typeface="Consolas" pitchFamily="49" charset="0"/>
              </a:rPr>
              <a:t> </a:t>
            </a:r>
            <a:r>
              <a:rPr lang="en-US" kern="0" dirty="0">
                <a:solidFill>
                  <a:srgbClr val="0033CC"/>
                </a:solidFill>
                <a:latin typeface="Consolas" pitchFamily="49" charset="0"/>
              </a:rPr>
              <a:t>j</a:t>
            </a:r>
            <a:r>
              <a:rPr lang="en-US" kern="0" dirty="0">
                <a:latin typeface="Consolas" pitchFamily="49" charset="0"/>
              </a:rPr>
              <a:t> = 0; </a:t>
            </a:r>
            <a:r>
              <a:rPr lang="en-US" kern="0" dirty="0">
                <a:solidFill>
                  <a:srgbClr val="0033CC"/>
                </a:solidFill>
                <a:latin typeface="Consolas" pitchFamily="49" charset="0"/>
              </a:rPr>
              <a:t>j</a:t>
            </a:r>
            <a:r>
              <a:rPr lang="en-US" kern="0" dirty="0">
                <a:latin typeface="Consolas" pitchFamily="49" charset="0"/>
              </a:rPr>
              <a:t> &lt; MEDALS; </a:t>
            </a:r>
            <a:r>
              <a:rPr lang="en-US" kern="0" dirty="0">
                <a:solidFill>
                  <a:srgbClr val="0033CC"/>
                </a:solidFill>
                <a:latin typeface="Consolas" pitchFamily="49" charset="0"/>
              </a:rPr>
              <a:t>j</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total = total + counts[i][</a:t>
            </a:r>
            <a:r>
              <a:rPr lang="en-US" kern="0" dirty="0">
                <a:solidFill>
                  <a:srgbClr val="0033CC"/>
                </a:solidFill>
                <a:latin typeface="Consolas" pitchFamily="49" charset="0"/>
              </a:rPr>
              <a:t>j</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a:t>
            </a:r>
          </a:p>
        </p:txBody>
      </p:sp>
      <p:pic>
        <p:nvPicPr>
          <p:cNvPr id="747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57575"/>
            <a:ext cx="314325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9" name="Content Placeholder 2"/>
          <p:cNvSpPr txBox="1">
            <a:spLocks/>
          </p:cNvSpPr>
          <p:nvPr/>
        </p:nvSpPr>
        <p:spPr bwMode="auto">
          <a:xfrm>
            <a:off x="4267200" y="4810125"/>
            <a:ext cx="4619625"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err="1">
                <a:latin typeface="Consolas" pitchFamily="49" charset="0"/>
              </a:rPr>
              <a:t>int</a:t>
            </a:r>
            <a:r>
              <a:rPr lang="en-US" kern="0" dirty="0">
                <a:latin typeface="Consolas" pitchFamily="49" charset="0"/>
              </a:rPr>
              <a:t> total = 0;</a:t>
            </a:r>
          </a:p>
          <a:p>
            <a:pPr marL="342900" indent="-342900" eaLnBrk="0" hangingPunct="0">
              <a:buClr>
                <a:srgbClr val="835E01"/>
              </a:buClr>
              <a:buSzPct val="60000"/>
              <a:buFont typeface="Wingdings" pitchFamily="2" charset="2"/>
              <a:buNone/>
              <a:defRPr/>
            </a:pPr>
            <a:r>
              <a:rPr lang="en-US" kern="0" dirty="0">
                <a:latin typeface="Consolas" pitchFamily="49" charset="0"/>
              </a:rPr>
              <a:t>for (</a:t>
            </a:r>
            <a:r>
              <a:rPr lang="en-US" kern="0" dirty="0" err="1">
                <a:latin typeface="Consolas" pitchFamily="49" charset="0"/>
              </a:rPr>
              <a:t>int</a:t>
            </a:r>
            <a:r>
              <a:rPr lang="en-US" kern="0" dirty="0">
                <a:latin typeface="Consolas" pitchFamily="49" charset="0"/>
              </a:rPr>
              <a:t> </a:t>
            </a:r>
            <a:r>
              <a:rPr lang="en-US" kern="0" dirty="0">
                <a:solidFill>
                  <a:srgbClr val="00B050"/>
                </a:solidFill>
                <a:latin typeface="Consolas" pitchFamily="49" charset="0"/>
              </a:rPr>
              <a:t>i</a:t>
            </a:r>
            <a:r>
              <a:rPr lang="en-US" kern="0" dirty="0">
                <a:latin typeface="Consolas" pitchFamily="49" charset="0"/>
              </a:rPr>
              <a:t> = 0; </a:t>
            </a:r>
            <a:r>
              <a:rPr lang="en-US" kern="0" dirty="0">
                <a:solidFill>
                  <a:srgbClr val="00B050"/>
                </a:solidFill>
                <a:latin typeface="Consolas" pitchFamily="49" charset="0"/>
              </a:rPr>
              <a:t>i</a:t>
            </a:r>
            <a:r>
              <a:rPr lang="en-US" kern="0" dirty="0">
                <a:latin typeface="Consolas" pitchFamily="49" charset="0"/>
              </a:rPr>
              <a:t> &lt; COUNTRIES; </a:t>
            </a:r>
            <a:r>
              <a:rPr lang="en-US" kern="0" dirty="0">
                <a:solidFill>
                  <a:srgbClr val="00B050"/>
                </a:solidFill>
                <a:latin typeface="Consolas" pitchFamily="49" charset="0"/>
              </a:rPr>
              <a:t>i</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total = total + counts[</a:t>
            </a:r>
            <a:r>
              <a:rPr lang="en-US" kern="0" dirty="0">
                <a:solidFill>
                  <a:srgbClr val="00B050"/>
                </a:solidFill>
                <a:latin typeface="Consolas" pitchFamily="49" charset="0"/>
              </a:rPr>
              <a:t>i</a:t>
            </a:r>
            <a:r>
              <a:rPr lang="en-US" kern="0" dirty="0">
                <a:latin typeface="Consolas" pitchFamily="49" charset="0"/>
              </a:rPr>
              <a:t>][j];</a:t>
            </a:r>
          </a:p>
          <a:p>
            <a:pPr marL="342900" indent="-342900" eaLnBrk="0" hangingPunct="0">
              <a:buClr>
                <a:srgbClr val="835E01"/>
              </a:buClr>
              <a:buSzPct val="60000"/>
              <a:buFont typeface="Wingdings" pitchFamily="2" charset="2"/>
              <a:buNone/>
              <a:defRPr/>
            </a:pPr>
            <a:r>
              <a:rPr lang="en-US" kern="0" dirty="0">
                <a:latin typeface="Consolas" pitchFamily="49" charset="0"/>
              </a:rPr>
              <a:t>}</a:t>
            </a:r>
          </a:p>
        </p:txBody>
      </p:sp>
      <p:sp>
        <p:nvSpPr>
          <p:cNvPr id="2" name="Slide Number Placeholder 1"/>
          <p:cNvSpPr>
            <a:spLocks noGrp="1"/>
          </p:cNvSpPr>
          <p:nvPr>
            <p:ph type="sldNum" sz="quarter" idx="12"/>
          </p:nvPr>
        </p:nvSpPr>
        <p:spPr/>
        <p:txBody>
          <a:bodyPr/>
          <a:lstStyle/>
          <a:p>
            <a:fld id="{00253EBD-61C8-4926-BD43-12B04BC612EA}" type="slidenum">
              <a:rPr lang="en-US" smtClean="0"/>
              <a:t>54</a:t>
            </a:fld>
            <a:endParaRPr lang="en-US"/>
          </a:p>
        </p:txBody>
      </p:sp>
    </p:spTree>
    <p:extLst>
      <p:ext uri="{BB962C8B-B14F-4D97-AF65-F5344CB8AC3E}">
        <p14:creationId xmlns:p14="http://schemas.microsoft.com/office/powerpoint/2010/main" val="3890920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14400" y="1676400"/>
            <a:ext cx="12192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2286000" y="1676400"/>
            <a:ext cx="18288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4191000" y="1676400"/>
            <a:ext cx="23622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6629400" y="1676400"/>
            <a:ext cx="13716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6389" name="Title 1"/>
          <p:cNvSpPr>
            <a:spLocks noGrp="1"/>
          </p:cNvSpPr>
          <p:nvPr>
            <p:ph type="title"/>
          </p:nvPr>
        </p:nvSpPr>
        <p:spPr/>
        <p:txBody>
          <a:bodyPr/>
          <a:lstStyle/>
          <a:p>
            <a:r>
              <a:rPr lang="en-US" altLang="en-US" smtClean="0">
                <a:ea typeface="ＭＳ Ｐゴシック" pitchFamily="34" charset="-128"/>
              </a:rPr>
              <a:t>Declaring an Array (Step 1)</a:t>
            </a:r>
          </a:p>
        </p:txBody>
      </p:sp>
      <p:sp>
        <p:nvSpPr>
          <p:cNvPr id="16390" name="Content Placeholder 2"/>
          <p:cNvSpPr>
            <a:spLocks noGrp="1"/>
          </p:cNvSpPr>
          <p:nvPr>
            <p:ph idx="1"/>
          </p:nvPr>
        </p:nvSpPr>
        <p:spPr/>
        <p:txBody>
          <a:bodyPr>
            <a:normAutofit fontScale="92500"/>
          </a:bodyPr>
          <a:lstStyle/>
          <a:p>
            <a:pPr eaLnBrk="1" hangingPunct="1">
              <a:spcBef>
                <a:spcPts val="600"/>
              </a:spcBef>
            </a:pPr>
            <a:r>
              <a:rPr lang="en-US" altLang="en-US" sz="2800" smtClean="0">
                <a:ea typeface="ＭＳ Ｐゴシック" pitchFamily="34" charset="-128"/>
              </a:rPr>
              <a:t>Make a named ‘</a:t>
            </a:r>
            <a:r>
              <a:rPr lang="en-US" altLang="ja-JP" sz="2800" smtClean="0">
                <a:ea typeface="ＭＳ Ｐゴシック" pitchFamily="34" charset="-128"/>
              </a:rPr>
              <a:t>list</a:t>
            </a:r>
            <a:r>
              <a:rPr lang="fr-FR" altLang="ja-JP" sz="2800" smtClean="0">
                <a:ea typeface="ＭＳ Ｐゴシック" pitchFamily="34" charset="-128"/>
              </a:rPr>
              <a:t>’</a:t>
            </a:r>
            <a:r>
              <a:rPr lang="en-US" altLang="ja-JP" sz="2800" smtClean="0">
                <a:ea typeface="ＭＳ Ｐゴシック" pitchFamily="34" charset="-128"/>
              </a:rPr>
              <a:t> with the following parts:</a:t>
            </a:r>
          </a:p>
          <a:p>
            <a:pPr lvl="1" eaLnBrk="1" hangingPunct="1">
              <a:spcBef>
                <a:spcPts val="600"/>
              </a:spcBef>
              <a:buFont typeface="Wingdings" pitchFamily="2" charset="2"/>
              <a:buNone/>
            </a:pPr>
            <a:r>
              <a:rPr lang="en-US" altLang="en-US" sz="2000" smtClean="0">
                <a:ea typeface="ＭＳ Ｐゴシック" pitchFamily="34" charset="-128"/>
              </a:rPr>
              <a:t>     Type         Square Braces       Array name             semicolon</a:t>
            </a:r>
          </a:p>
          <a:p>
            <a:pPr lvl="1" eaLnBrk="1" hangingPunct="1">
              <a:spcBef>
                <a:spcPts val="300"/>
              </a:spcBef>
              <a:buFont typeface="Wingdings" pitchFamily="2" charset="2"/>
              <a:buNone/>
            </a:pPr>
            <a:r>
              <a:rPr lang="en-US" altLang="en-US" sz="2400" b="1" smtClean="0">
                <a:solidFill>
                  <a:srgbClr val="3333CC"/>
                </a:solidFill>
                <a:latin typeface="Courier New" pitchFamily="49" charset="0"/>
                <a:ea typeface="ＭＳ Ｐゴシック" pitchFamily="34" charset="-128"/>
                <a:cs typeface="Courier New" pitchFamily="49" charset="0"/>
              </a:rPr>
              <a:t> </a:t>
            </a:r>
            <a:r>
              <a:rPr lang="en-US" altLang="en-US" sz="2400" smtClean="0">
                <a:solidFill>
                  <a:srgbClr val="3333CC"/>
                </a:solidFill>
                <a:latin typeface="Consolas" pitchFamily="49" charset="0"/>
                <a:ea typeface="ＭＳ Ｐゴシック" pitchFamily="34" charset="-128"/>
                <a:cs typeface="Courier New" pitchFamily="49" charset="0"/>
              </a:rPr>
              <a:t>double	    [ ]         values        ;</a:t>
            </a:r>
            <a:endParaRPr lang="en-US" altLang="en-US" smtClean="0">
              <a:latin typeface="Consolas" pitchFamily="49" charset="0"/>
              <a:ea typeface="ＭＳ Ｐゴシック" pitchFamily="34" charset="-128"/>
            </a:endParaRPr>
          </a:p>
          <a:p>
            <a:pPr lvl="1"/>
            <a:r>
              <a:rPr lang="en-US" altLang="en-US" smtClean="0">
                <a:ea typeface="ＭＳ Ｐゴシック" pitchFamily="34" charset="-128"/>
              </a:rPr>
              <a:t>You are declaring that</a:t>
            </a:r>
          </a:p>
          <a:p>
            <a:pPr lvl="2">
              <a:spcBef>
                <a:spcPts val="200"/>
              </a:spcBef>
            </a:pPr>
            <a:r>
              <a:rPr lang="en-US" altLang="en-US" smtClean="0">
                <a:ea typeface="ＭＳ Ｐゴシック" pitchFamily="34" charset="-128"/>
              </a:rPr>
              <a:t>There is an array named </a:t>
            </a:r>
            <a:r>
              <a:rPr lang="en-US" altLang="en-US" smtClean="0">
                <a:solidFill>
                  <a:srgbClr val="3333CC"/>
                </a:solidFill>
                <a:latin typeface="Consolas" pitchFamily="49" charset="0"/>
                <a:ea typeface="ＭＳ Ｐゴシック" pitchFamily="34" charset="-128"/>
                <a:cs typeface="Courier New" pitchFamily="49" charset="0"/>
              </a:rPr>
              <a:t>values</a:t>
            </a:r>
            <a:endParaRPr lang="en-US" altLang="en-US" smtClean="0">
              <a:latin typeface="Consolas" pitchFamily="49" charset="0"/>
              <a:ea typeface="ＭＳ Ｐゴシック" pitchFamily="34" charset="-128"/>
            </a:endParaRPr>
          </a:p>
          <a:p>
            <a:pPr lvl="2">
              <a:spcBef>
                <a:spcPts val="200"/>
              </a:spcBef>
            </a:pPr>
            <a:r>
              <a:rPr lang="en-US" altLang="en-US" smtClean="0">
                <a:ea typeface="ＭＳ Ｐゴシック" pitchFamily="34" charset="-128"/>
              </a:rPr>
              <a:t>The elements inside are of type </a:t>
            </a:r>
            <a:r>
              <a:rPr lang="en-US" altLang="en-US" smtClean="0">
                <a:solidFill>
                  <a:srgbClr val="3333CC"/>
                </a:solidFill>
                <a:latin typeface="Consolas" pitchFamily="49" charset="0"/>
                <a:ea typeface="ＭＳ Ｐゴシック" pitchFamily="34" charset="-128"/>
                <a:cs typeface="Courier New" pitchFamily="49" charset="0"/>
              </a:rPr>
              <a:t>double</a:t>
            </a:r>
          </a:p>
          <a:p>
            <a:pPr lvl="2">
              <a:spcBef>
                <a:spcPts val="200"/>
              </a:spcBef>
            </a:pPr>
            <a:r>
              <a:rPr lang="en-US" altLang="en-US" smtClean="0">
                <a:ea typeface="ＭＳ Ｐゴシック" pitchFamily="34" charset="-128"/>
              </a:rPr>
              <a:t>You have not (YET) declared how many elements are in inside</a:t>
            </a:r>
          </a:p>
          <a:p>
            <a:r>
              <a:rPr lang="en-US" altLang="en-US" sz="2800" smtClean="0">
                <a:ea typeface="ＭＳ Ｐゴシック" pitchFamily="34" charset="-128"/>
              </a:rPr>
              <a:t>Other Rules:</a:t>
            </a:r>
          </a:p>
          <a:p>
            <a:pPr lvl="1">
              <a:spcBef>
                <a:spcPts val="200"/>
              </a:spcBef>
            </a:pPr>
            <a:r>
              <a:rPr lang="en-US" altLang="en-US" sz="2400" smtClean="0">
                <a:ea typeface="ＭＳ Ｐゴシック" pitchFamily="34" charset="-128"/>
              </a:rPr>
              <a:t>Arrays can be declared anywhere you can declare a variable</a:t>
            </a:r>
            <a:endParaRPr lang="en-US" altLang="en-US" sz="2000" smtClean="0">
              <a:ea typeface="ＭＳ Ｐゴシック" pitchFamily="34" charset="-128"/>
            </a:endParaRPr>
          </a:p>
          <a:p>
            <a:pPr lvl="1">
              <a:spcBef>
                <a:spcPts val="200"/>
              </a:spcBef>
            </a:pPr>
            <a:r>
              <a:rPr lang="en-US" altLang="en-US" sz="2400" smtClean="0">
                <a:ea typeface="ＭＳ Ｐゴシック" pitchFamily="34" charset="-128"/>
              </a:rPr>
              <a:t>Do not use </a:t>
            </a:r>
            <a:r>
              <a:rPr lang="en-US" altLang="ja-JP" sz="2400" smtClean="0">
                <a:ea typeface="ＭＳ Ｐゴシック" pitchFamily="34" charset="-128"/>
              </a:rPr>
              <a:t>‘reserved</a:t>
            </a:r>
            <a:r>
              <a:rPr lang="fr-FR" altLang="ja-JP" sz="2400" smtClean="0">
                <a:ea typeface="ＭＳ Ｐゴシック" pitchFamily="34" charset="-128"/>
              </a:rPr>
              <a:t>’</a:t>
            </a:r>
            <a:r>
              <a:rPr lang="en-US" altLang="ja-JP" sz="2400" smtClean="0">
                <a:ea typeface="ＭＳ Ｐゴシック" pitchFamily="34" charset="-128"/>
              </a:rPr>
              <a:t> words or already used names</a:t>
            </a:r>
            <a:endParaRPr lang="en-US" altLang="en-US" smtClean="0">
              <a:ea typeface="ＭＳ Ｐゴシック" pitchFamily="34" charset="-128"/>
            </a:endParaRPr>
          </a:p>
        </p:txBody>
      </p:sp>
      <p:sp>
        <p:nvSpPr>
          <p:cNvPr id="2" name="Slide Number Placeholder 1"/>
          <p:cNvSpPr>
            <a:spLocks noGrp="1"/>
          </p:cNvSpPr>
          <p:nvPr>
            <p:ph type="sldNum" sz="quarter" idx="12"/>
          </p:nvPr>
        </p:nvSpPr>
        <p:spPr/>
        <p:txBody>
          <a:bodyPr/>
          <a:lstStyle/>
          <a:p>
            <a:fld id="{00253EBD-61C8-4926-BD43-12B04BC612EA}" type="slidenum">
              <a:rPr lang="en-US" smtClean="0"/>
              <a:t>6</a:t>
            </a:fld>
            <a:endParaRPr lang="en-US"/>
          </a:p>
        </p:txBody>
      </p:sp>
    </p:spTree>
    <p:extLst>
      <p:ext uri="{BB962C8B-B14F-4D97-AF65-F5344CB8AC3E}">
        <p14:creationId xmlns:p14="http://schemas.microsoft.com/office/powerpoint/2010/main" val="401933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smtClean="0">
                <a:ea typeface="ＭＳ Ｐゴシック" pitchFamily="34" charset="-128"/>
              </a:rPr>
              <a:t>Declaring an Array (Step 2)</a:t>
            </a:r>
          </a:p>
        </p:txBody>
      </p:sp>
      <p:sp>
        <p:nvSpPr>
          <p:cNvPr id="7" name="Rectangle 6"/>
          <p:cNvSpPr/>
          <p:nvPr/>
        </p:nvSpPr>
        <p:spPr>
          <a:xfrm>
            <a:off x="2743200" y="1524000"/>
            <a:ext cx="12954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4114800" y="1524000"/>
            <a:ext cx="12954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5562600" y="1524000"/>
            <a:ext cx="11430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6781800" y="1524000"/>
            <a:ext cx="15240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ectangle 10"/>
          <p:cNvSpPr/>
          <p:nvPr/>
        </p:nvSpPr>
        <p:spPr>
          <a:xfrm>
            <a:off x="838200" y="1524000"/>
            <a:ext cx="16764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 name="Rectangle 11"/>
          <p:cNvSpPr/>
          <p:nvPr/>
        </p:nvSpPr>
        <p:spPr>
          <a:xfrm>
            <a:off x="304800" y="5029200"/>
            <a:ext cx="1371600" cy="428625"/>
          </a:xfrm>
          <a:prstGeom prst="rect">
            <a:avLst/>
          </a:prstGeom>
          <a:solidFill>
            <a:srgbClr val="F8E55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333333"/>
                </a:solidFill>
                <a:latin typeface="Consolas" pitchFamily="49" charset="0"/>
              </a:rPr>
              <a:t>values</a:t>
            </a:r>
          </a:p>
        </p:txBody>
      </p:sp>
      <p:cxnSp>
        <p:nvCxnSpPr>
          <p:cNvPr id="13" name="Straight Arrow Connector 12"/>
          <p:cNvCxnSpPr/>
          <p:nvPr/>
        </p:nvCxnSpPr>
        <p:spPr>
          <a:xfrm rot="16200000" flipH="1">
            <a:off x="990600" y="5486400"/>
            <a:ext cx="533400" cy="2286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7417" name="TextBox 83"/>
          <p:cNvSpPr txBox="1">
            <a:spLocks noChangeArrowheads="1"/>
          </p:cNvSpPr>
          <p:nvPr/>
        </p:nvSpPr>
        <p:spPr bwMode="auto">
          <a:xfrm>
            <a:off x="1447800" y="5410200"/>
            <a:ext cx="723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a:cs typeface="Arial" pitchFamily="34" charset="0"/>
              </a:rPr>
              <a:t>[0]          [1]           [2]          [3]          [4]  …      [9]</a:t>
            </a:r>
          </a:p>
        </p:txBody>
      </p:sp>
      <p:sp>
        <p:nvSpPr>
          <p:cNvPr id="16" name="Rectangle 15"/>
          <p:cNvSpPr/>
          <p:nvPr/>
        </p:nvSpPr>
        <p:spPr>
          <a:xfrm>
            <a:off x="1143000" y="5867400"/>
            <a:ext cx="1174750" cy="504825"/>
          </a:xfrm>
          <a:prstGeom prst="rect">
            <a:avLst/>
          </a:prstGeom>
          <a:solidFill>
            <a:srgbClr val="F8E55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0033CC"/>
                </a:solidFill>
                <a:latin typeface="Consolas" pitchFamily="49" charset="0"/>
              </a:rPr>
              <a:t>double</a:t>
            </a:r>
          </a:p>
        </p:txBody>
      </p:sp>
      <p:sp>
        <p:nvSpPr>
          <p:cNvPr id="17" name="Rectangle 16"/>
          <p:cNvSpPr/>
          <p:nvPr/>
        </p:nvSpPr>
        <p:spPr>
          <a:xfrm>
            <a:off x="2362200" y="5867400"/>
            <a:ext cx="1174750" cy="504825"/>
          </a:xfrm>
          <a:prstGeom prst="rect">
            <a:avLst/>
          </a:prstGeom>
          <a:solidFill>
            <a:srgbClr val="F8E55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0033CC"/>
                </a:solidFill>
                <a:latin typeface="Consolas" pitchFamily="49" charset="0"/>
              </a:rPr>
              <a:t>double</a:t>
            </a:r>
          </a:p>
        </p:txBody>
      </p:sp>
      <p:sp>
        <p:nvSpPr>
          <p:cNvPr id="18" name="Rectangle 17"/>
          <p:cNvSpPr/>
          <p:nvPr/>
        </p:nvSpPr>
        <p:spPr>
          <a:xfrm>
            <a:off x="3581400" y="5867400"/>
            <a:ext cx="1174750" cy="504825"/>
          </a:xfrm>
          <a:prstGeom prst="rect">
            <a:avLst/>
          </a:prstGeom>
          <a:solidFill>
            <a:srgbClr val="F8E55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0033CC"/>
                </a:solidFill>
                <a:latin typeface="Consolas" pitchFamily="49" charset="0"/>
              </a:rPr>
              <a:t>double</a:t>
            </a:r>
          </a:p>
        </p:txBody>
      </p:sp>
      <p:sp>
        <p:nvSpPr>
          <p:cNvPr id="19" name="Rectangle 18"/>
          <p:cNvSpPr/>
          <p:nvPr/>
        </p:nvSpPr>
        <p:spPr>
          <a:xfrm>
            <a:off x="4800600" y="5867400"/>
            <a:ext cx="1174750" cy="504825"/>
          </a:xfrm>
          <a:prstGeom prst="rect">
            <a:avLst/>
          </a:prstGeom>
          <a:solidFill>
            <a:srgbClr val="F8E55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0033CC"/>
                </a:solidFill>
                <a:latin typeface="Consolas" pitchFamily="49" charset="0"/>
              </a:rPr>
              <a:t>double</a:t>
            </a:r>
          </a:p>
        </p:txBody>
      </p:sp>
      <p:sp>
        <p:nvSpPr>
          <p:cNvPr id="20" name="Rectangle 19"/>
          <p:cNvSpPr/>
          <p:nvPr/>
        </p:nvSpPr>
        <p:spPr>
          <a:xfrm>
            <a:off x="6019800" y="5867400"/>
            <a:ext cx="1174750" cy="504825"/>
          </a:xfrm>
          <a:prstGeom prst="rect">
            <a:avLst/>
          </a:prstGeom>
          <a:solidFill>
            <a:srgbClr val="F8E55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0033CC"/>
                </a:solidFill>
                <a:latin typeface="Consolas" pitchFamily="49" charset="0"/>
              </a:rPr>
              <a:t>double</a:t>
            </a:r>
          </a:p>
        </p:txBody>
      </p:sp>
      <p:sp>
        <p:nvSpPr>
          <p:cNvPr id="21" name="Rectangle 20"/>
          <p:cNvSpPr/>
          <p:nvPr/>
        </p:nvSpPr>
        <p:spPr>
          <a:xfrm>
            <a:off x="7239000" y="5867400"/>
            <a:ext cx="1174750" cy="504825"/>
          </a:xfrm>
          <a:prstGeom prst="rect">
            <a:avLst/>
          </a:prstGeom>
          <a:solidFill>
            <a:srgbClr val="F8E55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0033CC"/>
                </a:solidFill>
                <a:latin typeface="Consolas" pitchFamily="49" charset="0"/>
              </a:rPr>
              <a:t>double</a:t>
            </a:r>
          </a:p>
        </p:txBody>
      </p:sp>
      <p:sp>
        <p:nvSpPr>
          <p:cNvPr id="17424" name="Content Placeholder 2"/>
          <p:cNvSpPr>
            <a:spLocks noGrp="1"/>
          </p:cNvSpPr>
          <p:nvPr>
            <p:ph idx="1"/>
          </p:nvPr>
        </p:nvSpPr>
        <p:spPr>
          <a:xfrm>
            <a:off x="228600" y="990600"/>
            <a:ext cx="8458200" cy="3886200"/>
          </a:xfrm>
        </p:spPr>
        <p:txBody>
          <a:bodyPr>
            <a:normAutofit lnSpcReduction="10000"/>
          </a:bodyPr>
          <a:lstStyle/>
          <a:p>
            <a:pPr eaLnBrk="1" hangingPunct="1">
              <a:spcBef>
                <a:spcPts val="600"/>
              </a:spcBef>
            </a:pPr>
            <a:r>
              <a:rPr lang="en-US" altLang="en-US" sz="2800" smtClean="0">
                <a:ea typeface="ＭＳ Ｐゴシック" pitchFamily="34" charset="-128"/>
              </a:rPr>
              <a:t>Reserve memory for all of the elements:</a:t>
            </a:r>
          </a:p>
          <a:p>
            <a:pPr lvl="1" eaLnBrk="1" hangingPunct="1">
              <a:spcBef>
                <a:spcPts val="600"/>
              </a:spcBef>
              <a:buFont typeface="Wingdings" pitchFamily="2" charset="2"/>
              <a:buNone/>
            </a:pPr>
            <a:r>
              <a:rPr lang="en-US" altLang="en-US" sz="2000" smtClean="0">
                <a:ea typeface="ＭＳ Ｐゴシック" pitchFamily="34" charset="-128"/>
              </a:rPr>
              <a:t>     Array name       Keyword      Type             Size         semicolon</a:t>
            </a:r>
          </a:p>
          <a:p>
            <a:pPr lvl="1" eaLnBrk="1" hangingPunct="1">
              <a:spcBef>
                <a:spcPts val="600"/>
              </a:spcBef>
              <a:buFont typeface="Wingdings" pitchFamily="2" charset="2"/>
              <a:buNone/>
            </a:pPr>
            <a:r>
              <a:rPr lang="en-US" altLang="en-US" sz="2000" b="1" smtClean="0">
                <a:solidFill>
                  <a:srgbClr val="3333CC"/>
                </a:solidFill>
                <a:latin typeface="Courier New" pitchFamily="49" charset="0"/>
                <a:ea typeface="ＭＳ Ｐゴシック" pitchFamily="34" charset="-128"/>
                <a:cs typeface="Courier New" pitchFamily="49" charset="0"/>
              </a:rPr>
              <a:t>  </a:t>
            </a:r>
            <a:r>
              <a:rPr lang="en-US" altLang="en-US" sz="2400" smtClean="0">
                <a:solidFill>
                  <a:srgbClr val="3333CC"/>
                </a:solidFill>
                <a:latin typeface="Consolas" pitchFamily="49" charset="0"/>
                <a:ea typeface="ＭＳ Ｐゴシック" pitchFamily="34" charset="-128"/>
                <a:cs typeface="Courier New" pitchFamily="49" charset="0"/>
              </a:rPr>
              <a:t>values   =  new    double   [10]     ;</a:t>
            </a:r>
            <a:endParaRPr lang="en-US" altLang="en-US" smtClean="0">
              <a:latin typeface="Consolas" pitchFamily="49" charset="0"/>
              <a:ea typeface="ＭＳ Ｐゴシック" pitchFamily="34" charset="-128"/>
            </a:endParaRPr>
          </a:p>
          <a:p>
            <a:pPr lvl="1">
              <a:spcBef>
                <a:spcPts val="200"/>
              </a:spcBef>
            </a:pPr>
            <a:r>
              <a:rPr lang="en-US" altLang="en-US" smtClean="0">
                <a:ea typeface="ＭＳ Ｐゴシック" pitchFamily="34" charset="-128"/>
              </a:rPr>
              <a:t>You are reserving memory for:</a:t>
            </a:r>
          </a:p>
          <a:p>
            <a:pPr lvl="2">
              <a:spcBef>
                <a:spcPts val="200"/>
              </a:spcBef>
            </a:pPr>
            <a:r>
              <a:rPr lang="en-US" altLang="en-US" smtClean="0">
                <a:ea typeface="ＭＳ Ｐゴシック" pitchFamily="34" charset="-128"/>
              </a:rPr>
              <a:t>The array named </a:t>
            </a:r>
            <a:r>
              <a:rPr lang="en-US" altLang="en-US" smtClean="0">
                <a:solidFill>
                  <a:srgbClr val="3333CC"/>
                </a:solidFill>
                <a:latin typeface="Consolas" pitchFamily="49" charset="0"/>
                <a:ea typeface="ＭＳ Ｐゴシック" pitchFamily="34" charset="-128"/>
                <a:cs typeface="Courier New" pitchFamily="49" charset="0"/>
              </a:rPr>
              <a:t>values</a:t>
            </a:r>
            <a:endParaRPr lang="en-US" altLang="en-US" smtClean="0">
              <a:latin typeface="Consolas" pitchFamily="49" charset="0"/>
              <a:ea typeface="ＭＳ Ｐゴシック" pitchFamily="34" charset="-128"/>
            </a:endParaRPr>
          </a:p>
          <a:p>
            <a:pPr lvl="2">
              <a:spcBef>
                <a:spcPts val="200"/>
              </a:spcBef>
              <a:buFontTx/>
              <a:buNone/>
            </a:pPr>
            <a:r>
              <a:rPr lang="en-US" altLang="en-US" smtClean="0">
                <a:ea typeface="ＭＳ Ｐゴシック" pitchFamily="34" charset="-128"/>
              </a:rPr>
              <a:t>needs storage for </a:t>
            </a:r>
            <a:r>
              <a:rPr lang="en-US" altLang="en-US" smtClean="0">
                <a:solidFill>
                  <a:srgbClr val="3333CC"/>
                </a:solidFill>
                <a:latin typeface="Consolas" pitchFamily="49" charset="0"/>
                <a:ea typeface="ＭＳ Ｐゴシック" pitchFamily="34" charset="-128"/>
                <a:cs typeface="Courier New" pitchFamily="49" charset="0"/>
              </a:rPr>
              <a:t>[10] </a:t>
            </a:r>
            <a:endParaRPr lang="en-US" altLang="en-US" smtClean="0">
              <a:latin typeface="Consolas" pitchFamily="49" charset="0"/>
              <a:ea typeface="ＭＳ Ｐゴシック" pitchFamily="34" charset="-128"/>
            </a:endParaRPr>
          </a:p>
          <a:p>
            <a:pPr lvl="2">
              <a:spcBef>
                <a:spcPts val="200"/>
              </a:spcBef>
              <a:buFontTx/>
              <a:buNone/>
            </a:pPr>
            <a:r>
              <a:rPr lang="en-US" altLang="en-US" smtClean="0">
                <a:ea typeface="ＭＳ Ｐゴシック" pitchFamily="34" charset="-128"/>
              </a:rPr>
              <a:t>elements the size of type </a:t>
            </a:r>
            <a:r>
              <a:rPr lang="en-US" altLang="en-US" smtClean="0">
                <a:solidFill>
                  <a:srgbClr val="3333CC"/>
                </a:solidFill>
                <a:latin typeface="Consolas" pitchFamily="49" charset="0"/>
                <a:ea typeface="ＭＳ Ｐゴシック" pitchFamily="34" charset="-128"/>
                <a:cs typeface="Courier New" pitchFamily="49" charset="0"/>
              </a:rPr>
              <a:t>double</a:t>
            </a:r>
          </a:p>
          <a:p>
            <a:pPr lvl="1">
              <a:spcBef>
                <a:spcPts val="200"/>
              </a:spcBef>
            </a:pPr>
            <a:r>
              <a:rPr lang="en-US" altLang="en-US" sz="2400" smtClean="0">
                <a:ea typeface="ＭＳ Ｐゴシック" pitchFamily="34" charset="-128"/>
              </a:rPr>
              <a:t>You are also setting up the array variable</a:t>
            </a:r>
          </a:p>
          <a:p>
            <a:pPr lvl="1">
              <a:spcBef>
                <a:spcPts val="200"/>
              </a:spcBef>
            </a:pPr>
            <a:r>
              <a:rPr lang="en-US" altLang="en-US" sz="2400" smtClean="0">
                <a:ea typeface="ＭＳ Ｐゴシック" pitchFamily="34" charset="-128"/>
              </a:rPr>
              <a:t>Now the compiler knows how many elements there are</a:t>
            </a:r>
          </a:p>
          <a:p>
            <a:pPr lvl="2">
              <a:spcBef>
                <a:spcPts val="200"/>
              </a:spcBef>
            </a:pPr>
            <a:r>
              <a:rPr lang="en-US" altLang="en-US" smtClean="0">
                <a:ea typeface="ＭＳ Ｐゴシック" pitchFamily="34" charset="-128"/>
              </a:rPr>
              <a:t>You cannot change the size after you declare it!</a:t>
            </a:r>
          </a:p>
        </p:txBody>
      </p:sp>
      <p:sp>
        <p:nvSpPr>
          <p:cNvPr id="2" name="Slide Number Placeholder 1"/>
          <p:cNvSpPr>
            <a:spLocks noGrp="1"/>
          </p:cNvSpPr>
          <p:nvPr>
            <p:ph type="sldNum" sz="quarter" idx="12"/>
          </p:nvPr>
        </p:nvSpPr>
        <p:spPr/>
        <p:txBody>
          <a:bodyPr/>
          <a:lstStyle/>
          <a:p>
            <a:fld id="{00253EBD-61C8-4926-BD43-12B04BC612EA}" type="slidenum">
              <a:rPr lang="en-US" smtClean="0"/>
              <a:t>7</a:t>
            </a:fld>
            <a:endParaRPr lang="en-US"/>
          </a:p>
        </p:txBody>
      </p:sp>
    </p:spTree>
    <p:extLst>
      <p:ext uri="{BB962C8B-B14F-4D97-AF65-F5344CB8AC3E}">
        <p14:creationId xmlns:p14="http://schemas.microsoft.com/office/powerpoint/2010/main" val="207615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1676400"/>
            <a:ext cx="12192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1524000" y="1676400"/>
            <a:ext cx="9144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2514600" y="1676400"/>
            <a:ext cx="15240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ectangle 10"/>
          <p:cNvSpPr/>
          <p:nvPr/>
        </p:nvSpPr>
        <p:spPr>
          <a:xfrm>
            <a:off x="4724400" y="1676400"/>
            <a:ext cx="12192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 name="Rectangle 11"/>
          <p:cNvSpPr/>
          <p:nvPr/>
        </p:nvSpPr>
        <p:spPr>
          <a:xfrm>
            <a:off x="6019800" y="1676400"/>
            <a:ext cx="10668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Rectangle 12"/>
          <p:cNvSpPr/>
          <p:nvPr/>
        </p:nvSpPr>
        <p:spPr>
          <a:xfrm>
            <a:off x="7162800" y="1676400"/>
            <a:ext cx="6096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Rectangle 13"/>
          <p:cNvSpPr/>
          <p:nvPr/>
        </p:nvSpPr>
        <p:spPr>
          <a:xfrm>
            <a:off x="7848600" y="1676400"/>
            <a:ext cx="8382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8440" name="Title 1"/>
          <p:cNvSpPr>
            <a:spLocks noGrp="1"/>
          </p:cNvSpPr>
          <p:nvPr>
            <p:ph type="title"/>
          </p:nvPr>
        </p:nvSpPr>
        <p:spPr/>
        <p:txBody>
          <a:bodyPr/>
          <a:lstStyle/>
          <a:p>
            <a:r>
              <a:rPr lang="en-US" altLang="en-US" smtClean="0">
                <a:ea typeface="ＭＳ Ｐゴシック" pitchFamily="34" charset="-128"/>
              </a:rPr>
              <a:t>One Line Array Declaration</a:t>
            </a:r>
          </a:p>
        </p:txBody>
      </p:sp>
      <p:sp>
        <p:nvSpPr>
          <p:cNvPr id="18441" name="Content Placeholder 2"/>
          <p:cNvSpPr>
            <a:spLocks noGrp="1"/>
          </p:cNvSpPr>
          <p:nvPr>
            <p:ph idx="1"/>
          </p:nvPr>
        </p:nvSpPr>
        <p:spPr>
          <a:xfrm>
            <a:off x="152400" y="1143000"/>
            <a:ext cx="8839200" cy="5105400"/>
          </a:xfrm>
        </p:spPr>
        <p:txBody>
          <a:bodyPr/>
          <a:lstStyle/>
          <a:p>
            <a:pPr eaLnBrk="1" hangingPunct="1">
              <a:spcBef>
                <a:spcPts val="600"/>
              </a:spcBef>
            </a:pPr>
            <a:r>
              <a:rPr lang="en-US" altLang="en-US" sz="2800" smtClean="0">
                <a:ea typeface="ＭＳ Ｐゴシック" pitchFamily="34" charset="-128"/>
              </a:rPr>
              <a:t>Declare and Create on the same line:</a:t>
            </a:r>
          </a:p>
          <a:p>
            <a:pPr eaLnBrk="1" hangingPunct="1">
              <a:spcBef>
                <a:spcPts val="600"/>
              </a:spcBef>
              <a:buFont typeface="Wingdings" pitchFamily="2" charset="2"/>
              <a:buNone/>
            </a:pPr>
            <a:r>
              <a:rPr lang="en-US" altLang="en-US" sz="2000" smtClean="0">
                <a:ea typeface="ＭＳ Ｐゴシック" pitchFamily="34" charset="-128"/>
              </a:rPr>
              <a:t>    Type        Braces   Array name             Keyword     Type      Size     semi</a:t>
            </a:r>
          </a:p>
          <a:p>
            <a:pPr eaLnBrk="1" hangingPunct="1">
              <a:spcBef>
                <a:spcPts val="600"/>
              </a:spcBef>
              <a:buFont typeface="Wingdings" pitchFamily="2" charset="2"/>
              <a:buNone/>
            </a:pPr>
            <a:r>
              <a:rPr lang="en-US" altLang="en-US" sz="2400" b="1" smtClean="0">
                <a:solidFill>
                  <a:srgbClr val="3333CC"/>
                </a:solidFill>
                <a:latin typeface="Consolas" pitchFamily="49" charset="0"/>
                <a:ea typeface="ＭＳ Ｐゴシック" pitchFamily="34" charset="-128"/>
                <a:cs typeface="Courier New" pitchFamily="49" charset="0"/>
              </a:rPr>
              <a:t> </a:t>
            </a:r>
            <a:r>
              <a:rPr lang="en-US" altLang="en-US" sz="2400" smtClean="0">
                <a:solidFill>
                  <a:srgbClr val="3333CC"/>
                </a:solidFill>
                <a:latin typeface="Consolas" pitchFamily="49" charset="0"/>
                <a:ea typeface="ＭＳ Ｐゴシック" pitchFamily="34" charset="-128"/>
                <a:cs typeface="Courier New" pitchFamily="49" charset="0"/>
              </a:rPr>
              <a:t>double  []    values   =    new   double[10]  ;</a:t>
            </a:r>
            <a:endParaRPr lang="en-US" altLang="en-US" sz="2800" smtClean="0">
              <a:latin typeface="Consolas" pitchFamily="49" charset="0"/>
              <a:ea typeface="ＭＳ Ｐゴシック" pitchFamily="34" charset="-128"/>
            </a:endParaRPr>
          </a:p>
          <a:p>
            <a:pPr lvl="1"/>
            <a:r>
              <a:rPr lang="en-US" altLang="en-US" smtClean="0">
                <a:ea typeface="ＭＳ Ｐゴシック" pitchFamily="34" charset="-128"/>
              </a:rPr>
              <a:t>You are declaring that</a:t>
            </a:r>
          </a:p>
          <a:p>
            <a:pPr lvl="2"/>
            <a:r>
              <a:rPr lang="en-US" altLang="en-US" smtClean="0">
                <a:ea typeface="ＭＳ Ｐゴシック" pitchFamily="34" charset="-128"/>
              </a:rPr>
              <a:t>There is an array named </a:t>
            </a:r>
            <a:r>
              <a:rPr lang="en-US" altLang="en-US" smtClean="0">
                <a:solidFill>
                  <a:srgbClr val="3333CC"/>
                </a:solidFill>
                <a:latin typeface="Consolas" pitchFamily="49" charset="0"/>
                <a:ea typeface="ＭＳ Ｐゴシック" pitchFamily="34" charset="-128"/>
                <a:cs typeface="Courier New" pitchFamily="49" charset="0"/>
              </a:rPr>
              <a:t>values</a:t>
            </a:r>
            <a:endParaRPr lang="en-US" altLang="en-US" smtClean="0">
              <a:latin typeface="Consolas" pitchFamily="49" charset="0"/>
              <a:ea typeface="ＭＳ Ｐゴシック" pitchFamily="34" charset="-128"/>
            </a:endParaRPr>
          </a:p>
          <a:p>
            <a:pPr lvl="2"/>
            <a:r>
              <a:rPr lang="en-US" altLang="en-US" smtClean="0">
                <a:ea typeface="ＭＳ Ｐゴシック" pitchFamily="34" charset="-128"/>
              </a:rPr>
              <a:t>The elements inside are of type </a:t>
            </a:r>
            <a:r>
              <a:rPr lang="en-US" altLang="en-US" smtClean="0">
                <a:solidFill>
                  <a:srgbClr val="3333CC"/>
                </a:solidFill>
                <a:latin typeface="Consolas" pitchFamily="49" charset="0"/>
                <a:ea typeface="ＭＳ Ｐゴシック" pitchFamily="34" charset="-128"/>
                <a:cs typeface="Courier New" pitchFamily="49" charset="0"/>
              </a:rPr>
              <a:t>double</a:t>
            </a:r>
            <a:endParaRPr lang="en-US" altLang="en-US" sz="3200" smtClean="0">
              <a:latin typeface="Consolas" pitchFamily="49" charset="0"/>
              <a:ea typeface="ＭＳ Ｐゴシック" pitchFamily="34" charset="-128"/>
            </a:endParaRPr>
          </a:p>
          <a:p>
            <a:pPr lvl="1"/>
            <a:r>
              <a:rPr lang="en-US" altLang="en-US" smtClean="0">
                <a:ea typeface="ＭＳ Ｐゴシック" pitchFamily="34" charset="-128"/>
              </a:rPr>
              <a:t>You are reserving memory for the array </a:t>
            </a:r>
          </a:p>
          <a:p>
            <a:pPr lvl="2"/>
            <a:r>
              <a:rPr lang="en-US" altLang="en-US" smtClean="0">
                <a:ea typeface="ＭＳ Ｐゴシック" pitchFamily="34" charset="-128"/>
              </a:rPr>
              <a:t>Needs storage for </a:t>
            </a:r>
            <a:r>
              <a:rPr lang="en-US" altLang="en-US" smtClean="0">
                <a:solidFill>
                  <a:srgbClr val="3333CC"/>
                </a:solidFill>
                <a:latin typeface="Consolas" pitchFamily="49" charset="0"/>
                <a:ea typeface="ＭＳ Ｐゴシック" pitchFamily="34" charset="-128"/>
                <a:cs typeface="Courier New" pitchFamily="49" charset="0"/>
              </a:rPr>
              <a:t>[10] </a:t>
            </a:r>
            <a:endParaRPr lang="en-US" altLang="en-US" smtClean="0">
              <a:latin typeface="Consolas" pitchFamily="49" charset="0"/>
              <a:ea typeface="ＭＳ Ｐゴシック" pitchFamily="34" charset="-128"/>
            </a:endParaRPr>
          </a:p>
          <a:p>
            <a:pPr lvl="2">
              <a:buFontTx/>
              <a:buNone/>
            </a:pPr>
            <a:r>
              <a:rPr lang="en-US" altLang="en-US" smtClean="0">
                <a:ea typeface="ＭＳ Ｐゴシック" pitchFamily="34" charset="-128"/>
              </a:rPr>
              <a:t>elements the size of type </a:t>
            </a:r>
            <a:r>
              <a:rPr lang="en-US" altLang="en-US" smtClean="0">
                <a:solidFill>
                  <a:srgbClr val="3333CC"/>
                </a:solidFill>
                <a:latin typeface="Consolas" pitchFamily="49" charset="0"/>
                <a:ea typeface="ＭＳ Ｐゴシック" pitchFamily="34" charset="-128"/>
                <a:cs typeface="Courier New" pitchFamily="49" charset="0"/>
              </a:rPr>
              <a:t>double</a:t>
            </a:r>
          </a:p>
          <a:p>
            <a:pPr lvl="1"/>
            <a:r>
              <a:rPr lang="en-US" altLang="en-US" smtClean="0">
                <a:solidFill>
                  <a:srgbClr val="333333"/>
                </a:solidFill>
                <a:ea typeface="ＭＳ Ｐゴシック" pitchFamily="34" charset="-128"/>
                <a:cs typeface="Courier New" pitchFamily="49" charset="0"/>
              </a:rPr>
              <a:t>You are also setting up the array variable</a:t>
            </a:r>
          </a:p>
        </p:txBody>
      </p:sp>
      <p:sp>
        <p:nvSpPr>
          <p:cNvPr id="2" name="Slide Number Placeholder 1"/>
          <p:cNvSpPr>
            <a:spLocks noGrp="1"/>
          </p:cNvSpPr>
          <p:nvPr>
            <p:ph type="sldNum" sz="quarter" idx="12"/>
          </p:nvPr>
        </p:nvSpPr>
        <p:spPr/>
        <p:txBody>
          <a:bodyPr/>
          <a:lstStyle/>
          <a:p>
            <a:fld id="{00253EBD-61C8-4926-BD43-12B04BC612EA}" type="slidenum">
              <a:rPr lang="en-US" smtClean="0"/>
              <a:t>8</a:t>
            </a:fld>
            <a:endParaRPr lang="en-US"/>
          </a:p>
        </p:txBody>
      </p:sp>
    </p:spTree>
    <p:extLst>
      <p:ext uri="{BB962C8B-B14F-4D97-AF65-F5344CB8AC3E}">
        <p14:creationId xmlns:p14="http://schemas.microsoft.com/office/powerpoint/2010/main" val="276710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334000" y="2133600"/>
            <a:ext cx="23622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6"/>
          <p:cNvSpPr/>
          <p:nvPr/>
        </p:nvSpPr>
        <p:spPr>
          <a:xfrm>
            <a:off x="914400" y="2133600"/>
            <a:ext cx="12192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2286000" y="2133600"/>
            <a:ext cx="9906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3352800" y="2133600"/>
            <a:ext cx="16764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7848600" y="2133600"/>
            <a:ext cx="914400" cy="762000"/>
          </a:xfrm>
          <a:prstGeom prst="rect">
            <a:avLst/>
          </a:prstGeom>
          <a:solidFill>
            <a:srgbClr val="F8E5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9462" name="Title 1"/>
          <p:cNvSpPr>
            <a:spLocks noGrp="1"/>
          </p:cNvSpPr>
          <p:nvPr>
            <p:ph type="title"/>
          </p:nvPr>
        </p:nvSpPr>
        <p:spPr/>
        <p:txBody>
          <a:bodyPr/>
          <a:lstStyle/>
          <a:p>
            <a:r>
              <a:rPr lang="en-US" altLang="en-US" sz="3600" smtClean="0">
                <a:ea typeface="ＭＳ Ｐゴシック" pitchFamily="34" charset="-128"/>
              </a:rPr>
              <a:t>Declaring and Initializing an Array</a:t>
            </a:r>
          </a:p>
        </p:txBody>
      </p:sp>
      <p:sp>
        <p:nvSpPr>
          <p:cNvPr id="19463" name="Content Placeholder 2"/>
          <p:cNvSpPr>
            <a:spLocks noGrp="1"/>
          </p:cNvSpPr>
          <p:nvPr>
            <p:ph idx="1"/>
          </p:nvPr>
        </p:nvSpPr>
        <p:spPr/>
        <p:txBody>
          <a:bodyPr>
            <a:normAutofit lnSpcReduction="10000"/>
          </a:bodyPr>
          <a:lstStyle/>
          <a:p>
            <a:pPr eaLnBrk="1" hangingPunct="1">
              <a:spcBef>
                <a:spcPts val="600"/>
              </a:spcBef>
            </a:pPr>
            <a:r>
              <a:rPr lang="en-US" altLang="en-US" sz="2800" dirty="0" smtClean="0">
                <a:ea typeface="ＭＳ Ｐゴシック" pitchFamily="34" charset="-128"/>
              </a:rPr>
              <a:t>You can declare and set the initial contents of all elements by:</a:t>
            </a:r>
          </a:p>
          <a:p>
            <a:pPr lvl="1" eaLnBrk="1" hangingPunct="1">
              <a:spcBef>
                <a:spcPts val="600"/>
              </a:spcBef>
              <a:buFont typeface="Wingdings" pitchFamily="2" charset="2"/>
              <a:buNone/>
            </a:pPr>
            <a:r>
              <a:rPr lang="en-US" altLang="en-US" sz="2000" dirty="0" smtClean="0">
                <a:ea typeface="ＭＳ Ｐゴシック" pitchFamily="34" charset="-128"/>
              </a:rPr>
              <a:t>     Type         Braces     Array name              contents list            semi</a:t>
            </a:r>
          </a:p>
          <a:p>
            <a:pPr lvl="1" eaLnBrk="1" hangingPunct="1">
              <a:spcBef>
                <a:spcPts val="300"/>
              </a:spcBef>
              <a:buFont typeface="Wingdings" pitchFamily="2" charset="2"/>
              <a:buNone/>
            </a:pPr>
            <a:r>
              <a:rPr lang="en-US" altLang="en-US" sz="2400" b="1" dirty="0" smtClean="0">
                <a:solidFill>
                  <a:srgbClr val="3333CC"/>
                </a:solidFill>
                <a:latin typeface="Courier New" pitchFamily="49" charset="0"/>
                <a:ea typeface="ＭＳ Ｐゴシック" pitchFamily="34" charset="-128"/>
                <a:cs typeface="Courier New" pitchFamily="49" charset="0"/>
              </a:rPr>
              <a:t>  </a:t>
            </a:r>
            <a:r>
              <a:rPr lang="en-US" altLang="en-US" sz="2400" dirty="0" smtClean="0">
                <a:solidFill>
                  <a:srgbClr val="3333CC"/>
                </a:solidFill>
                <a:latin typeface="Consolas" pitchFamily="49" charset="0"/>
                <a:ea typeface="ＭＳ Ｐゴシック" pitchFamily="34" charset="-128"/>
                <a:cs typeface="Courier New" pitchFamily="49" charset="0"/>
              </a:rPr>
              <a:t>int	  [ ]    primes  = { 2, 3, 5, 7}   ;</a:t>
            </a:r>
            <a:endParaRPr lang="en-US" altLang="en-US" dirty="0" smtClean="0">
              <a:latin typeface="Consolas" pitchFamily="49" charset="0"/>
              <a:ea typeface="ＭＳ Ｐゴシック" pitchFamily="34" charset="-128"/>
            </a:endParaRPr>
          </a:p>
          <a:p>
            <a:r>
              <a:rPr lang="en-US" altLang="en-US" sz="2800" dirty="0" smtClean="0">
                <a:ea typeface="ＭＳ Ｐゴシック" pitchFamily="34" charset="-128"/>
              </a:rPr>
              <a:t>You are declaring that</a:t>
            </a:r>
          </a:p>
          <a:p>
            <a:pPr lvl="1">
              <a:spcBef>
                <a:spcPts val="200"/>
              </a:spcBef>
            </a:pPr>
            <a:r>
              <a:rPr lang="en-US" altLang="en-US" dirty="0" smtClean="0">
                <a:ea typeface="ＭＳ Ｐゴシック" pitchFamily="34" charset="-128"/>
              </a:rPr>
              <a:t>There is an array named </a:t>
            </a:r>
            <a:r>
              <a:rPr lang="en-US" altLang="en-US" dirty="0" smtClean="0">
                <a:solidFill>
                  <a:srgbClr val="3333CC"/>
                </a:solidFill>
                <a:latin typeface="Consolas" pitchFamily="49" charset="0"/>
                <a:ea typeface="ＭＳ Ｐゴシック" pitchFamily="34" charset="-128"/>
                <a:cs typeface="Courier New" pitchFamily="49" charset="0"/>
              </a:rPr>
              <a:t>primes</a:t>
            </a:r>
            <a:endParaRPr lang="en-US" altLang="en-US" dirty="0" smtClean="0">
              <a:latin typeface="Consolas" pitchFamily="49" charset="0"/>
              <a:ea typeface="ＭＳ Ｐゴシック" pitchFamily="34" charset="-128"/>
            </a:endParaRPr>
          </a:p>
          <a:p>
            <a:pPr lvl="1">
              <a:spcBef>
                <a:spcPts val="200"/>
              </a:spcBef>
            </a:pPr>
            <a:r>
              <a:rPr lang="en-US" altLang="en-US" dirty="0" smtClean="0">
                <a:ea typeface="ＭＳ Ｐゴシック" pitchFamily="34" charset="-128"/>
              </a:rPr>
              <a:t>The elements inside are of type </a:t>
            </a:r>
            <a:r>
              <a:rPr lang="en-US" altLang="en-US" dirty="0" smtClean="0">
                <a:solidFill>
                  <a:srgbClr val="3333CC"/>
                </a:solidFill>
                <a:latin typeface="Consolas" pitchFamily="49" charset="0"/>
                <a:ea typeface="ＭＳ Ｐゴシック" pitchFamily="34" charset="-128"/>
                <a:cs typeface="Courier New" pitchFamily="49" charset="0"/>
              </a:rPr>
              <a:t>int</a:t>
            </a:r>
          </a:p>
          <a:p>
            <a:pPr lvl="1">
              <a:spcBef>
                <a:spcPts val="200"/>
              </a:spcBef>
            </a:pPr>
            <a:r>
              <a:rPr lang="en-US" altLang="en-US" dirty="0" smtClean="0">
                <a:ea typeface="ＭＳ Ｐゴシック" pitchFamily="34" charset="-128"/>
              </a:rPr>
              <a:t>Reserve space for four elements </a:t>
            </a:r>
          </a:p>
          <a:p>
            <a:pPr lvl="2">
              <a:spcBef>
                <a:spcPts val="200"/>
              </a:spcBef>
            </a:pPr>
            <a:r>
              <a:rPr lang="en-US" altLang="en-US" dirty="0" smtClean="0">
                <a:ea typeface="ＭＳ Ｐゴシック" pitchFamily="34" charset="-128"/>
              </a:rPr>
              <a:t>The compiler counts them for you!</a:t>
            </a:r>
          </a:p>
          <a:p>
            <a:pPr lvl="1">
              <a:spcBef>
                <a:spcPts val="200"/>
              </a:spcBef>
            </a:pPr>
            <a:r>
              <a:rPr lang="en-US" altLang="en-US" dirty="0" smtClean="0">
                <a:ea typeface="ＭＳ Ｐゴシック" pitchFamily="34" charset="-128"/>
              </a:rPr>
              <a:t>Set initial values to 2, 3, 5, and 7</a:t>
            </a:r>
          </a:p>
          <a:p>
            <a:pPr lvl="1">
              <a:spcBef>
                <a:spcPts val="200"/>
              </a:spcBef>
            </a:pPr>
            <a:r>
              <a:rPr lang="en-US" altLang="en-US" dirty="0" smtClean="0">
                <a:ea typeface="ＭＳ Ｐゴシック" pitchFamily="34" charset="-128"/>
              </a:rPr>
              <a:t>Note the curly braces around the contents list</a:t>
            </a:r>
          </a:p>
        </p:txBody>
      </p:sp>
      <p:sp>
        <p:nvSpPr>
          <p:cNvPr id="2" name="Slide Number Placeholder 1"/>
          <p:cNvSpPr>
            <a:spLocks noGrp="1"/>
          </p:cNvSpPr>
          <p:nvPr>
            <p:ph type="sldNum" sz="quarter" idx="12"/>
          </p:nvPr>
        </p:nvSpPr>
        <p:spPr/>
        <p:txBody>
          <a:bodyPr/>
          <a:lstStyle/>
          <a:p>
            <a:fld id="{00253EBD-61C8-4926-BD43-12B04BC612EA}" type="slidenum">
              <a:rPr lang="en-US" smtClean="0"/>
              <a:t>9</a:t>
            </a:fld>
            <a:endParaRPr lang="en-US"/>
          </a:p>
        </p:txBody>
      </p:sp>
    </p:spTree>
    <p:extLst>
      <p:ext uri="{BB962C8B-B14F-4D97-AF65-F5344CB8AC3E}">
        <p14:creationId xmlns:p14="http://schemas.microsoft.com/office/powerpoint/2010/main" val="2040367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3518</Words>
  <Application>Microsoft Office PowerPoint</Application>
  <PresentationFormat>On-screen Show (4:3)</PresentationFormat>
  <Paragraphs>663</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PowerPoint Presentation</vt:lpstr>
      <vt:lpstr>Chapter Goals</vt:lpstr>
      <vt:lpstr>Contents</vt:lpstr>
      <vt:lpstr>6.1 Arrays</vt:lpstr>
      <vt:lpstr>Declaring an Array</vt:lpstr>
      <vt:lpstr>Declaring an Array (Step 1)</vt:lpstr>
      <vt:lpstr>Declaring an Array (Step 2)</vt:lpstr>
      <vt:lpstr>One Line Array Declaration</vt:lpstr>
      <vt:lpstr>Declaring and Initializing an Array</vt:lpstr>
      <vt:lpstr>Accessing Array Elements</vt:lpstr>
      <vt:lpstr>Syntax 6.1: Array </vt:lpstr>
      <vt:lpstr>Array Index Numbers</vt:lpstr>
      <vt:lpstr>Array Bounds Checking</vt:lpstr>
      <vt:lpstr>Summary: Declaring Arrays</vt:lpstr>
      <vt:lpstr>Array References</vt:lpstr>
      <vt:lpstr>Array Aliases</vt:lpstr>
      <vt:lpstr>Partially-Filled Arrays</vt:lpstr>
      <vt:lpstr>Walking a Partially Filled Array</vt:lpstr>
      <vt:lpstr>Common Error 6.1 </vt:lpstr>
      <vt:lpstr>Common Error 6.2 </vt:lpstr>
      <vt:lpstr>6.2 The Enhanced for Loop</vt:lpstr>
      <vt:lpstr>Syntax 6.2:  The Enhanced for loop</vt:lpstr>
      <vt:lpstr>6.3 Common Array Algorithms</vt:lpstr>
      <vt:lpstr>Common Algorithms 1 and 2:</vt:lpstr>
      <vt:lpstr>Common Algorithms 3:</vt:lpstr>
      <vt:lpstr>Common Algorithms 4:</vt:lpstr>
      <vt:lpstr>Common Algorithms 5:</vt:lpstr>
      <vt:lpstr>Common Algorithms 6a:</vt:lpstr>
      <vt:lpstr>Common Algorithms 6b:</vt:lpstr>
      <vt:lpstr>Common Algorithms 7:</vt:lpstr>
      <vt:lpstr>Common Algorithms 8:</vt:lpstr>
      <vt:lpstr>Common Algorithms 9a:</vt:lpstr>
      <vt:lpstr>Common Algorithms 9b:</vt:lpstr>
      <vt:lpstr>Increasing the Size of an Array</vt:lpstr>
      <vt:lpstr>Common Algorithms 10:</vt:lpstr>
      <vt:lpstr>LargestInArray.java (1)</vt:lpstr>
      <vt:lpstr>LargestInArray.java (2)</vt:lpstr>
      <vt:lpstr>Common Error 6.3 </vt:lpstr>
      <vt:lpstr>6.4 Using Arrays with Methods</vt:lpstr>
      <vt:lpstr>Passing References</vt:lpstr>
      <vt:lpstr>Passing References (Step 2)</vt:lpstr>
      <vt:lpstr>Passing References (Steps 3 &amp; 4)</vt:lpstr>
      <vt:lpstr>Method Returning an Array</vt:lpstr>
      <vt:lpstr>6.5 Problem Solving</vt:lpstr>
      <vt:lpstr>Adapting a Solution</vt:lpstr>
      <vt:lpstr>Planning a Solution</vt:lpstr>
      <vt:lpstr>Adapting the code</vt:lpstr>
      <vt:lpstr>Using Arrays with Methods</vt:lpstr>
      <vt:lpstr>6.7 Two-Dimensional Arrays</vt:lpstr>
      <vt:lpstr>Declaring Two-Dimensional Arrays</vt:lpstr>
      <vt:lpstr>Syntax 6.3: 2D Array Declaration</vt:lpstr>
      <vt:lpstr>Accessing Elements</vt:lpstr>
      <vt:lpstr>Locating Neighboring Elements</vt:lpstr>
      <vt:lpstr>Adding Rows and Columns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amir_hallajpour@hotmail.com</dc:creator>
  <cp:lastModifiedBy>amir_hallajpour@hotmail.com</cp:lastModifiedBy>
  <cp:revision>4</cp:revision>
  <dcterms:created xsi:type="dcterms:W3CDTF">2015-04-12T21:59:09Z</dcterms:created>
  <dcterms:modified xsi:type="dcterms:W3CDTF">2015-04-13T03:44:47Z</dcterms:modified>
</cp:coreProperties>
</file>