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1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F1B-02A6-4CF4-81EC-2F806EC737F6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6CC-1140-4855-BD37-C72CFE3FED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F1B-02A6-4CF4-81EC-2F806EC737F6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6CC-1140-4855-BD37-C72CFE3FED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F1B-02A6-4CF4-81EC-2F806EC737F6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6CC-1140-4855-BD37-C72CFE3FED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F1B-02A6-4CF4-81EC-2F806EC737F6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6CC-1140-4855-BD37-C72CFE3FED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F1B-02A6-4CF4-81EC-2F806EC737F6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6CC-1140-4855-BD37-C72CFE3FED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F1B-02A6-4CF4-81EC-2F806EC737F6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6CC-1140-4855-BD37-C72CFE3FED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F1B-02A6-4CF4-81EC-2F806EC737F6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6CC-1140-4855-BD37-C72CFE3FED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F1B-02A6-4CF4-81EC-2F806EC737F6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6CC-1140-4855-BD37-C72CFE3FED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F1B-02A6-4CF4-81EC-2F806EC737F6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6CC-1140-4855-BD37-C72CFE3FED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F1B-02A6-4CF4-81EC-2F806EC737F6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6CC-1140-4855-BD37-C72CFE3FED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F1B-02A6-4CF4-81EC-2F806EC737F6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6CC-1140-4855-BD37-C72CFE3FED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76F1B-02A6-4CF4-81EC-2F806EC737F6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86CC-1140-4855-BD37-C72CFE3FED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5.0/docs/api/java/lang/Comparabl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Interface Types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ea typeface="ＭＳ Ｐゴシック" pitchFamily="34" charset="-128"/>
              </a:rPr>
              <a:t>An </a:t>
            </a:r>
            <a:r>
              <a:rPr lang="en-US" sz="2800" dirty="0" smtClean="0">
                <a:solidFill>
                  <a:srgbClr val="0033CC"/>
                </a:solidFill>
                <a:ea typeface="ＭＳ Ｐゴシック" pitchFamily="34" charset="-128"/>
              </a:rPr>
              <a:t>interface</a:t>
            </a:r>
            <a:r>
              <a:rPr lang="en-US" sz="2800" dirty="0" smtClean="0">
                <a:ea typeface="ＭＳ Ｐゴシック" pitchFamily="34" charset="-128"/>
              </a:rPr>
              <a:t> is a special type of declaration that lists a set of methods and their signatures</a:t>
            </a:r>
            <a:endParaRPr lang="en-US" sz="2400" dirty="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sz="2400" dirty="0" smtClean="0">
                <a:ea typeface="ＭＳ Ｐゴシック" pitchFamily="34" charset="-128"/>
                <a:cs typeface="Times New Roman" pitchFamily="18" charset="0"/>
              </a:rPr>
              <a:t>A class that </a:t>
            </a:r>
            <a:r>
              <a:rPr lang="ja-JP" altLang="en-US" sz="2400" smtClean="0">
                <a:ea typeface="ＭＳ Ｐゴシック" pitchFamily="34" charset="-128"/>
                <a:cs typeface="Times New Roman" pitchFamily="18" charset="0"/>
              </a:rPr>
              <a:t>‘</a:t>
            </a:r>
            <a:r>
              <a:rPr lang="en-US" altLang="ja-JP" sz="2400" i="1" dirty="0" smtClean="0">
                <a:ea typeface="ＭＳ Ｐゴシック" pitchFamily="34" charset="-128"/>
                <a:cs typeface="Times New Roman" pitchFamily="18" charset="0"/>
              </a:rPr>
              <a:t>implements</a:t>
            </a:r>
            <a:r>
              <a:rPr lang="ja-JP" altLang="en-US" sz="2400" smtClean="0">
                <a:ea typeface="ＭＳ Ｐゴシック" pitchFamily="34" charset="-128"/>
                <a:cs typeface="Times New Roman" pitchFamily="18" charset="0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  <a:cs typeface="Times New Roman" pitchFamily="18" charset="0"/>
              </a:rPr>
              <a:t> the </a:t>
            </a:r>
            <a:r>
              <a:rPr lang="en-US" altLang="ja-JP" sz="2400" dirty="0" smtClean="0">
                <a:solidFill>
                  <a:srgbClr val="0033CC"/>
                </a:solidFill>
                <a:ea typeface="ＭＳ Ｐゴシック" pitchFamily="34" charset="-128"/>
                <a:cs typeface="Times New Roman" pitchFamily="18" charset="0"/>
              </a:rPr>
              <a:t>interface </a:t>
            </a:r>
            <a:r>
              <a:rPr lang="en-US" altLang="ja-JP" sz="2400" dirty="0" smtClean="0">
                <a:ea typeface="ＭＳ Ｐゴシック" pitchFamily="34" charset="-128"/>
                <a:cs typeface="Times New Roman" pitchFamily="18" charset="0"/>
              </a:rPr>
              <a:t>must implement all of the methods of the </a:t>
            </a:r>
            <a:r>
              <a:rPr lang="en-US" altLang="ja-JP" sz="2400" dirty="0" smtClean="0">
                <a:solidFill>
                  <a:srgbClr val="0033CC"/>
                </a:solidFill>
                <a:ea typeface="ＭＳ Ｐゴシック" pitchFamily="34" charset="-128"/>
                <a:cs typeface="Times New Roman" pitchFamily="18" charset="0"/>
              </a:rPr>
              <a:t>interface</a:t>
            </a:r>
          </a:p>
          <a:p>
            <a:pPr lvl="1">
              <a:spcBef>
                <a:spcPct val="0"/>
              </a:spcBef>
            </a:pPr>
            <a:r>
              <a:rPr lang="en-US" sz="2400" dirty="0" smtClean="0">
                <a:ea typeface="ＭＳ Ｐゴシック" pitchFamily="34" charset="-128"/>
                <a:cs typeface="Times New Roman" pitchFamily="18" charset="0"/>
              </a:rPr>
              <a:t>It is similar to a class, but there are differences:</a:t>
            </a:r>
          </a:p>
          <a:p>
            <a:pPr lvl="2">
              <a:spcBef>
                <a:spcPct val="0"/>
              </a:spcBef>
            </a:pPr>
            <a:r>
              <a:rPr lang="en-US" sz="2200" dirty="0" smtClean="0">
                <a:ea typeface="ＭＳ Ｐゴシック" pitchFamily="34" charset="-128"/>
                <a:cs typeface="Times New Roman" pitchFamily="18" charset="0"/>
              </a:rPr>
              <a:t>All methods in an interface type are abstract: 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dirty="0" smtClean="0">
                <a:ea typeface="ＭＳ Ｐゴシック" pitchFamily="34" charset="-128"/>
                <a:cs typeface="Times New Roman" pitchFamily="18" charset="0"/>
              </a:rPr>
              <a:t>They have a name, parameters, and a return type, but they don</a:t>
            </a:r>
            <a:r>
              <a:rPr lang="ja-JP" altLang="en-US" smtClean="0">
                <a:ea typeface="ＭＳ Ｐゴシック" pitchFamily="34" charset="-128"/>
                <a:cs typeface="Times New Roman" pitchFamily="18" charset="0"/>
              </a:rPr>
              <a:t>’</a:t>
            </a:r>
            <a:r>
              <a:rPr lang="en-US" altLang="ja-JP" dirty="0" smtClean="0">
                <a:ea typeface="ＭＳ Ｐゴシック" pitchFamily="34" charset="-128"/>
                <a:cs typeface="Times New Roman" pitchFamily="18" charset="0"/>
              </a:rPr>
              <a:t>t have an implementation</a:t>
            </a:r>
          </a:p>
          <a:p>
            <a:pPr lvl="2">
              <a:spcBef>
                <a:spcPct val="0"/>
              </a:spcBef>
            </a:pPr>
            <a:r>
              <a:rPr lang="en-US" sz="2200" dirty="0" smtClean="0">
                <a:ea typeface="ＭＳ Ｐゴシック" pitchFamily="34" charset="-128"/>
                <a:cs typeface="Times New Roman" pitchFamily="18" charset="0"/>
              </a:rPr>
              <a:t>All methods in an interface type are automatically public</a:t>
            </a:r>
          </a:p>
          <a:p>
            <a:pPr lvl="2">
              <a:spcBef>
                <a:spcPct val="0"/>
              </a:spcBef>
            </a:pPr>
            <a:r>
              <a:rPr lang="en-US" sz="2200" dirty="0" smtClean="0">
                <a:ea typeface="ＭＳ Ｐゴシック" pitchFamily="34" charset="-128"/>
                <a:cs typeface="Times New Roman" pitchFamily="18" charset="0"/>
              </a:rPr>
              <a:t>An interface type cannot have instance variables</a:t>
            </a:r>
          </a:p>
          <a:p>
            <a:pPr lvl="2">
              <a:spcBef>
                <a:spcPct val="0"/>
              </a:spcBef>
            </a:pPr>
            <a:r>
              <a:rPr lang="en-US" sz="2200" dirty="0" smtClean="0">
                <a:ea typeface="ＭＳ Ｐゴシック" pitchFamily="34" charset="-128"/>
                <a:cs typeface="Times New Roman" pitchFamily="18" charset="0"/>
              </a:rPr>
              <a:t>An interface type cannot have static methods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  <a:cs typeface="Times New Roman" pitchFamily="18" charset="0"/>
              </a:rPr>
              <a:t>		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5029200"/>
            <a:ext cx="3810000" cy="1143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interface</a:t>
            </a:r>
            <a:r>
              <a:rPr lang="en-US" kern="0" dirty="0">
                <a:latin typeface="Consolas" pitchFamily="49" charset="0"/>
              </a:rPr>
              <a:t> Measurable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double getMeasure();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67588" name="TextBox 6"/>
          <p:cNvSpPr txBox="1">
            <a:spLocks noChangeArrowheads="1"/>
          </p:cNvSpPr>
          <p:nvPr/>
        </p:nvSpPr>
        <p:spPr bwMode="auto">
          <a:xfrm>
            <a:off x="3657600" y="5410200"/>
            <a:ext cx="51054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A Java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000">
                <a:cs typeface="Arial" pitchFamily="34" charset="0"/>
              </a:rPr>
              <a:t> type declares a set of methods and their signatures.</a:t>
            </a:r>
          </a:p>
        </p:txBody>
      </p:sp>
      <p:sp>
        <p:nvSpPr>
          <p:cNvPr id="6759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B6448F57-3231-4E45-86D8-38F82D975754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 </a:t>
            </a:r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Comparable</a:t>
            </a:r>
            <a:r>
              <a:rPr lang="en-US" smtClean="0">
                <a:ea typeface="ＭＳ Ｐゴシック" pitchFamily="34" charset="-128"/>
              </a:rPr>
              <a:t> Example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The BankAccount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compareTo</a:t>
            </a:r>
            <a:r>
              <a:rPr lang="en-US" sz="2400" smtClean="0">
                <a:ea typeface="ＭＳ Ｐゴシック" pitchFamily="34" charset="-128"/>
              </a:rPr>
              <a:t> method compares bank accounts by their balance.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It takes one parameter of it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smtClean="0">
                <a:ea typeface="ＭＳ Ｐゴシック" pitchFamily="34" charset="-128"/>
              </a:rPr>
              <a:t>s own class type (BankAccount)</a:t>
            </a:r>
          </a:p>
          <a:p>
            <a:pPr lvl="1"/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  <a:cs typeface="Times New Roman" pitchFamily="18" charset="0"/>
              </a:rPr>
              <a:t>		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2590800"/>
            <a:ext cx="8458200" cy="3505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class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BankAccount</a:t>
            </a:r>
            <a:r>
              <a:rPr lang="en-US" sz="2000" kern="0" dirty="0">
                <a:latin typeface="Consolas" pitchFamily="49" charset="0"/>
              </a:rPr>
              <a:t> implements Comparable&lt;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BankAccount</a:t>
            </a:r>
            <a:r>
              <a:rPr lang="en-US" sz="2000" kern="0" dirty="0">
                <a:latin typeface="Consolas" pitchFamily="49" charset="0"/>
              </a:rPr>
              <a:t>&gt;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public int compareTo(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BankAccount</a:t>
            </a:r>
            <a:r>
              <a:rPr lang="en-US" sz="2000" kern="0" dirty="0">
                <a:latin typeface="Consolas" pitchFamily="49" charset="0"/>
              </a:rPr>
              <a:t> other)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 if (balance &lt; other.getBalance()) { return -1;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 if (balance &gt; other.getBalance()) { return 1;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 return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76804" name="TextBox 6"/>
          <p:cNvSpPr txBox="1">
            <a:spLocks noChangeArrowheads="1"/>
          </p:cNvSpPr>
          <p:nvPr/>
        </p:nvSpPr>
        <p:spPr bwMode="auto">
          <a:xfrm>
            <a:off x="3581400" y="4953000"/>
            <a:ext cx="35052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The methods of the interface must be declared as public</a:t>
            </a:r>
          </a:p>
        </p:txBody>
      </p:sp>
      <p:sp>
        <p:nvSpPr>
          <p:cNvPr id="7680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2B534121-AEF9-4BDD-A27A-09ADB6129486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Using </a:t>
            </a:r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compareTo</a:t>
            </a:r>
            <a:r>
              <a:rPr lang="en-US" smtClean="0">
                <a:ea typeface="ＭＳ Ｐゴシック" pitchFamily="34" charset="-128"/>
              </a:rPr>
              <a:t> to Sort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34" charset="-128"/>
              </a:rPr>
              <a:t>The </a:t>
            </a:r>
            <a:r>
              <a:rPr lang="en-US" sz="24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Arrays.sort</a:t>
            </a:r>
            <a:r>
              <a:rPr lang="en-US" sz="2400" dirty="0" smtClean="0">
                <a:ea typeface="ＭＳ Ｐゴシック" pitchFamily="34" charset="-128"/>
              </a:rPr>
              <a:t> method uses the </a:t>
            </a:r>
            <a:r>
              <a:rPr lang="en-US" sz="2400" dirty="0" err="1" smtClean="0">
                <a:latin typeface="Consolas" pitchFamily="49" charset="0"/>
                <a:ea typeface="ＭＳ Ｐゴシック" pitchFamily="34" charset="-128"/>
              </a:rPr>
              <a:t>compareTo</a:t>
            </a:r>
            <a:r>
              <a:rPr lang="en-US" sz="2400" dirty="0" smtClean="0">
                <a:ea typeface="ＭＳ Ｐゴシック" pitchFamily="34" charset="-128"/>
              </a:rPr>
              <a:t> method to sort the elements of the array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Once the </a:t>
            </a:r>
            <a:r>
              <a:rPr lang="en-US" sz="2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BankAccount</a:t>
            </a:r>
            <a:r>
              <a:rPr lang="en-US" sz="2400" dirty="0" smtClean="0">
                <a:ea typeface="ＭＳ Ｐゴシック" pitchFamily="34" charset="-128"/>
              </a:rPr>
              <a:t> class implements the 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Comparable</a:t>
            </a:r>
            <a:r>
              <a:rPr lang="en-US" sz="2400" dirty="0" smtClean="0">
                <a:ea typeface="ＭＳ Ｐゴシック" pitchFamily="34" charset="-128"/>
              </a:rPr>
              <a:t> interface, you can sort an array of bank accounts with the </a:t>
            </a:r>
            <a:r>
              <a:rPr lang="en-US" sz="24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Arrays.sort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400" dirty="0" smtClean="0">
                <a:ea typeface="ＭＳ Ｐゴシック" pitchFamily="34" charset="-128"/>
              </a:rPr>
              <a:t>method: </a:t>
            </a:r>
          </a:p>
          <a:p>
            <a:pPr lvl="1"/>
            <a:endParaRPr lang="en-US" sz="2400" dirty="0" smtClean="0">
              <a:latin typeface="Consolas" pitchFamily="49" charset="0"/>
              <a:ea typeface="ＭＳ Ｐゴシック" pitchFamily="34" charset="-128"/>
              <a:cs typeface="Times New Roman" pitchFamily="18" charset="0"/>
            </a:endParaRPr>
          </a:p>
          <a:p>
            <a:pPr lvl="1"/>
            <a:endParaRPr lang="en-US" sz="2400" dirty="0" smtClean="0">
              <a:latin typeface="Consolas" pitchFamily="49" charset="0"/>
              <a:ea typeface="ＭＳ Ｐゴシック" pitchFamily="34" charset="-128"/>
              <a:cs typeface="Times New Roman" pitchFamily="18" charset="0"/>
            </a:endParaRPr>
          </a:p>
          <a:p>
            <a:pPr lvl="1"/>
            <a:endParaRPr lang="en-US" sz="2400" dirty="0" smtClean="0">
              <a:latin typeface="Consolas" pitchFamily="49" charset="0"/>
              <a:ea typeface="ＭＳ Ｐゴシック" pitchFamily="34" charset="-128"/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endParaRPr lang="en-US" sz="2400" dirty="0" smtClean="0">
              <a:latin typeface="Consolas" pitchFamily="49" charset="0"/>
              <a:ea typeface="ＭＳ Ｐゴシック" pitchFamily="34" charset="-128"/>
              <a:cs typeface="Times New Roman" pitchFamily="18" charset="0"/>
            </a:endParaRPr>
          </a:p>
          <a:p>
            <a:pPr lvl="1"/>
            <a:r>
              <a:rPr lang="en-US" sz="2400" dirty="0" smtClean="0">
                <a:ea typeface="ＭＳ Ｐゴシック" pitchFamily="34" charset="-128"/>
                <a:cs typeface="Times New Roman" pitchFamily="18" charset="0"/>
              </a:rPr>
              <a:t>The array is now sorted by increasing balance</a:t>
            </a:r>
            <a:endParaRPr lang="en-US" sz="1600" dirty="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  <a:cs typeface="Times New Roman" pitchFamily="18" charset="0"/>
              </a:rPr>
              <a:t>		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77827" name="TextBox 6"/>
          <p:cNvSpPr txBox="1">
            <a:spLocks noChangeArrowheads="1"/>
          </p:cNvSpPr>
          <p:nvPr/>
        </p:nvSpPr>
        <p:spPr bwMode="auto">
          <a:xfrm>
            <a:off x="3581400" y="5257800"/>
            <a:ext cx="48768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Implementing Java Library interfaces allows you to use the power of the Java Library with your classes.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371600" y="3048000"/>
            <a:ext cx="6553200" cy="1600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BankAccount[] accounts = new BankAccount[3];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accounts[0] = new BankAccount(10000);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accounts[1] = new BankAccount(0);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accounts[2] = new BankAccount(2000);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Arrays.sort</a:t>
            </a:r>
            <a:r>
              <a:rPr lang="en-US" sz="2000" kern="0" dirty="0">
                <a:latin typeface="Consolas" pitchFamily="49" charset="0"/>
              </a:rPr>
              <a:t>(accounts);</a:t>
            </a: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7783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CA8E561C-372C-4655-BC96-0C624A1A6B2E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Common Error</a:t>
            </a:r>
          </a:p>
        </p:txBody>
      </p:sp>
      <p:sp>
        <p:nvSpPr>
          <p:cNvPr id="78851" name="Content Placeholder 9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3124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 smtClean="0">
                <a:ea typeface="ＭＳ Ｐゴシック" pitchFamily="34" charset="-128"/>
              </a:rPr>
              <a:t>Forgetting to Declare Implementing Methods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 smtClean="0">
                <a:ea typeface="ＭＳ Ｐゴシック" pitchFamily="34" charset="-128"/>
              </a:rPr>
              <a:t>    as Public</a:t>
            </a:r>
            <a:endParaRPr 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The methods in an interface are not declared as public, because they are public by default.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However, the methods in a class are not public by default.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It is a common error to forget the public reserved word when declaring a method from an interface:</a:t>
            </a:r>
            <a:endParaRPr lang="en-US" sz="2200" dirty="0" smtClean="0"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66800" y="3962400"/>
            <a:ext cx="7010400" cy="2286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public class BankAccount implements Measurable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double getMeasure()   </a:t>
            </a:r>
            <a:r>
              <a:rPr lang="en-US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Oops—should be public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return balance;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885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FF72407C-1D89-415A-A553-2D1CECA5C99B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Special Topic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dirty="0" smtClean="0">
                <a:ea typeface="ＭＳ Ｐゴシック" pitchFamily="34" charset="-128"/>
              </a:rPr>
              <a:t>Interface Constants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Interfaces cannot have instance variables, but it is legal to specify constants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When declaring a constant in an interface, you can (and should) omit the reserved words </a:t>
            </a:r>
            <a:r>
              <a:rPr lang="en-US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public static final</a:t>
            </a:r>
            <a:r>
              <a:rPr lang="en-US" sz="2400" dirty="0" smtClean="0">
                <a:ea typeface="ＭＳ Ｐゴシック" pitchFamily="34" charset="-128"/>
              </a:rPr>
              <a:t>, because all variables in an interface are automatically </a:t>
            </a:r>
            <a:r>
              <a:rPr lang="en-US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public static final</a:t>
            </a:r>
            <a:r>
              <a:rPr lang="en-US" sz="2400" dirty="0" smtClean="0">
                <a:ea typeface="ＭＳ Ｐゴシック" pitchFamily="34" charset="-128"/>
              </a:rPr>
              <a:t>.</a:t>
            </a:r>
          </a:p>
          <a:p>
            <a:pPr lvl="2"/>
            <a:endParaRPr lang="en-US" sz="2000" dirty="0" smtClean="0">
              <a:ea typeface="ＭＳ Ｐゴシック" pitchFamily="34" charset="-128"/>
            </a:endParaRPr>
          </a:p>
          <a:p>
            <a:pPr lvl="2"/>
            <a:endParaRPr lang="en-US" sz="2000" dirty="0" smtClean="0">
              <a:ea typeface="ＭＳ Ｐゴシック" pitchFamily="34" charset="-128"/>
            </a:endParaRPr>
          </a:p>
          <a:p>
            <a:pPr lvl="2"/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200400" y="3886200"/>
            <a:ext cx="4724400" cy="20574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interface SwingConstants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int NORTH = 1;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int NORTHEAST = 2;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int EAST = 3;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7987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F0E50D2C-C03D-435B-BEFD-6C203599A6F5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vs. Abstract 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How does an Interface differ from an abstract class since both contain unimplemented and therefore abstract methods? The differences are significant:</a:t>
            </a:r>
          </a:p>
          <a:p>
            <a:pPr lvl="1"/>
            <a:r>
              <a:rPr lang="en-US" altLang="en-US" dirty="0" smtClean="0"/>
              <a:t>An interface cannot implement any methods, whereas an abstract    class can. </a:t>
            </a:r>
          </a:p>
          <a:p>
            <a:pPr lvl="1"/>
            <a:r>
              <a:rPr lang="en-US" altLang="en-US" dirty="0" smtClean="0"/>
              <a:t>A class can implement many interfaces but can have only one </a:t>
            </a:r>
            <a:r>
              <a:rPr lang="en-US" altLang="en-US" dirty="0" err="1" smtClean="0"/>
              <a:t>superclass</a:t>
            </a:r>
            <a:r>
              <a:rPr lang="en-US" altLang="en-US" dirty="0" smtClean="0"/>
              <a:t>. </a:t>
            </a:r>
          </a:p>
          <a:p>
            <a:pPr lvl="1"/>
            <a:r>
              <a:rPr lang="en-US" altLang="en-US" dirty="0" smtClean="0"/>
              <a:t>An interface is not part of the class hierarchy. Unrelated classes can implement the same interface.  </a:t>
            </a:r>
          </a:p>
          <a:p>
            <a:endParaRPr lang="en-US" alt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F0E50D2C-C03D-435B-BEFD-6C203599A6F5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Extending Interface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90600" y="2895600"/>
            <a:ext cx="7712075" cy="28194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Inheritance can also be applied to interfaces</a:t>
            </a:r>
          </a:p>
          <a:p>
            <a:r>
              <a:rPr lang="en-US" altLang="en-US" dirty="0" smtClean="0"/>
              <a:t>Define one interface based on another by using the keyword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en-US" dirty="0" smtClean="0"/>
              <a:t> to identify the base interface name.</a:t>
            </a:r>
          </a:p>
          <a:p>
            <a:r>
              <a:rPr lang="en-US" altLang="en-US" dirty="0" smtClean="0">
                <a:solidFill>
                  <a:srgbClr val="000000"/>
                </a:solidFill>
              </a:rPr>
              <a:t>A class can extend only one other class, an interface  can extend any number of interfaces. The list of </a:t>
            </a:r>
            <a:r>
              <a:rPr lang="en-US" altLang="en-US" dirty="0" err="1" smtClean="0">
                <a:solidFill>
                  <a:srgbClr val="000000"/>
                </a:solidFill>
              </a:rPr>
              <a:t>superi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</a:rPr>
              <a:t>nterfaces</a:t>
            </a:r>
            <a:r>
              <a:rPr lang="en-US" altLang="en-US" dirty="0" smtClean="0">
                <a:solidFill>
                  <a:srgbClr val="000000"/>
                </a:solidFill>
              </a:rPr>
              <a:t>  is a comma-separated list of all the interfaces extended by the  new interface.</a:t>
            </a:r>
            <a:r>
              <a:rPr lang="en-US" altLang="en-US" sz="2000" dirty="0" smtClean="0">
                <a:solidFill>
                  <a:srgbClr val="000000"/>
                </a:solidFill>
                <a:latin typeface="LucidaGrande"/>
              </a:rPr>
              <a:t> 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endParaRPr lang="en-US" altLang="en-US" dirty="0" smtClean="0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457200" y="1371600"/>
            <a:ext cx="8382000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InterfaceName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SuperInterfaces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] {    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// constants (optional)   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// method declarations without implementations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Page </a:t>
            </a:r>
            <a:fld id="{F0E50D2C-C03D-435B-BEFD-6C203599A6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Extending Interface (cont)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681038" y="1600200"/>
            <a:ext cx="7624762" cy="9239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800">
                <a:latin typeface="Courier New" pitchFamily="49" charset="0"/>
                <a:cs typeface="Courier New" pitchFamily="49" charset="0"/>
              </a:rPr>
              <a:t>public interface Transportation{    </a:t>
            </a:r>
          </a:p>
          <a:p>
            <a:r>
              <a:rPr lang="en-US" altLang="en-US" sz="1800">
                <a:latin typeface="Courier New" pitchFamily="49" charset="0"/>
                <a:cs typeface="Courier New" pitchFamily="49" charset="0"/>
              </a:rPr>
              <a:t>	double travelTime();</a:t>
            </a:r>
          </a:p>
          <a:p>
            <a:r>
              <a:rPr lang="en-US" altLang="en-US" sz="180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685800" y="2743200"/>
            <a:ext cx="7624763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public interface Vehicle extends Transportation{    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speedUp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slowDown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14342" name="Content Placeholder 2"/>
          <p:cNvSpPr>
            <a:spLocks noGrp="1"/>
          </p:cNvSpPr>
          <p:nvPr>
            <p:ph idx="1"/>
          </p:nvPr>
        </p:nvSpPr>
        <p:spPr>
          <a:xfrm>
            <a:off x="685800" y="4267200"/>
            <a:ext cx="8031163" cy="1600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Any class implementing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Vehicle </a:t>
            </a:r>
            <a:r>
              <a:rPr lang="en-US" altLang="en-US" dirty="0" smtClean="0"/>
              <a:t>will have access to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Transportation</a:t>
            </a:r>
            <a:r>
              <a:rPr lang="en-US" altLang="en-US" dirty="0" smtClean="0"/>
              <a:t> interface</a:t>
            </a:r>
          </a:p>
          <a:p>
            <a:r>
              <a:rPr lang="en-US" altLang="en-US" dirty="0" smtClean="0"/>
              <a:t>A class implementing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Vehicle </a:t>
            </a:r>
            <a:r>
              <a:rPr lang="en-US" altLang="en-US" dirty="0" smtClean="0"/>
              <a:t>interface should also implement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Transportation</a:t>
            </a:r>
            <a:r>
              <a:rPr lang="en-US" altLang="en-US" dirty="0" smtClean="0"/>
              <a:t> interface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Page </a:t>
            </a:r>
            <a:fld id="{F0E50D2C-C03D-435B-BEFD-6C203599A6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Extending Interface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533400" y="1600200"/>
            <a:ext cx="7772400" cy="10779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49" charset="0"/>
                <a:cs typeface="Courier New" pitchFamily="49" charset="0"/>
              </a:rPr>
              <a:t>public interface Truck extends Vehicle, Container{    </a:t>
            </a:r>
          </a:p>
          <a:p>
            <a:r>
              <a:rPr lang="en-US" altLang="en-US" sz="1600">
                <a:latin typeface="Courier New" pitchFamily="49" charset="0"/>
                <a:cs typeface="Courier New" pitchFamily="49" charset="0"/>
              </a:rPr>
              <a:t>	void load();</a:t>
            </a:r>
          </a:p>
          <a:p>
            <a:r>
              <a:rPr lang="en-US" altLang="en-US" sz="1600">
                <a:latin typeface="Courier New" pitchFamily="49" charset="0"/>
                <a:cs typeface="Courier New" pitchFamily="49" charset="0"/>
              </a:rPr>
              <a:t>	void unload();</a:t>
            </a:r>
          </a:p>
          <a:p>
            <a:r>
              <a:rPr lang="en-US" altLang="en-US" sz="160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15365" name="Conten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822960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mtClean="0"/>
              <a:t>Unlike a class, which can extend only one other class, an interface can extend any number of other interfaces. This is called “</a:t>
            </a:r>
            <a:r>
              <a:rPr lang="en-US" altLang="en-US" b="1" i="1" smtClean="0"/>
              <a:t>multiple inheritance</a:t>
            </a:r>
            <a:r>
              <a:rPr lang="en-US" altLang="en-US" smtClean="0"/>
              <a:t>”.</a:t>
            </a:r>
          </a:p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Truck </a:t>
            </a:r>
            <a:r>
              <a:rPr lang="en-US" altLang="en-US" smtClean="0"/>
              <a:t>interface inherits all the methods and constants that are members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Container </a:t>
            </a:r>
            <a:r>
              <a:rPr lang="en-US" altLang="en-US" smtClean="0"/>
              <a:t>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Vehicle </a:t>
            </a:r>
            <a:r>
              <a:rPr lang="en-US" altLang="en-US" smtClean="0"/>
              <a:t>interfaces.</a:t>
            </a:r>
          </a:p>
          <a:p>
            <a:r>
              <a:rPr lang="en-US" altLang="en-US" smtClean="0"/>
              <a:t>A class implementing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Truck </a:t>
            </a:r>
            <a:r>
              <a:rPr lang="en-US" altLang="en-US" smtClean="0"/>
              <a:t>interface should also implement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Container </a:t>
            </a:r>
            <a:r>
              <a:rPr lang="en-US" altLang="en-US" smtClean="0"/>
              <a:t>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Vehicle </a:t>
            </a:r>
            <a:r>
              <a:rPr lang="en-US" altLang="en-US" smtClean="0"/>
              <a:t>interfaces.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Page </a:t>
            </a:r>
            <a:fld id="{F0E50D2C-C03D-435B-BEFD-6C203599A6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Interface Types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An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interface</a:t>
            </a:r>
            <a:r>
              <a:rPr lang="en-US" sz="2800" smtClean="0">
                <a:ea typeface="ＭＳ Ｐゴシック" pitchFamily="34" charset="-128"/>
              </a:rPr>
              <a:t> declaration and a class that </a:t>
            </a:r>
            <a:r>
              <a:rPr lang="en-US" sz="28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implements</a:t>
            </a:r>
            <a:r>
              <a:rPr lang="en-US" sz="2800" smtClean="0">
                <a:ea typeface="ＭＳ Ｐゴシック" pitchFamily="34" charset="-128"/>
              </a:rPr>
              <a:t> the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interface</a:t>
            </a:r>
            <a:r>
              <a:rPr lang="en-US" sz="2800" smtClean="0">
                <a:ea typeface="ＭＳ Ｐゴシック" pitchFamily="34" charset="-128"/>
              </a:rPr>
              <a:t>.</a:t>
            </a:r>
            <a:endParaRPr lang="en-US" sz="240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  <a:cs typeface="Times New Roman" pitchFamily="18" charset="0"/>
              </a:rPr>
              <a:t>		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  <a:cs typeface="Times New Roman" pitchFamily="18" charset="0"/>
            </a:endParaRPr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0"/>
            <a:ext cx="867251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109B686B-E54A-4881-846B-8428F18F4EC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7086600" cy="762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Using Interface Types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We can use the interface type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Measurable</a:t>
            </a:r>
            <a:r>
              <a:rPr lang="en-US" sz="2800" smtClean="0">
                <a:ea typeface="ＭＳ Ｐゴシック" pitchFamily="34" charset="-128"/>
              </a:rPr>
              <a:t> to implement a </a:t>
            </a:r>
            <a:r>
              <a:rPr lang="ja-JP" altLang="en-US" sz="2800" smtClean="0">
                <a:ea typeface="ＭＳ Ｐゴシック" pitchFamily="34" charset="-128"/>
              </a:rPr>
              <a:t>“</a:t>
            </a:r>
            <a:r>
              <a:rPr lang="en-US" altLang="ja-JP" sz="2800" smtClean="0">
                <a:ea typeface="ＭＳ Ｐゴシック" pitchFamily="34" charset="-128"/>
              </a:rPr>
              <a:t>universal</a:t>
            </a:r>
            <a:r>
              <a:rPr lang="ja-JP" altLang="en-US" sz="2800" smtClean="0">
                <a:ea typeface="ＭＳ Ｐゴシック" pitchFamily="34" charset="-128"/>
              </a:rPr>
              <a:t>”</a:t>
            </a:r>
            <a:r>
              <a:rPr lang="en-US" altLang="ja-JP" sz="2800" smtClean="0">
                <a:ea typeface="ＭＳ Ｐゴシック" pitchFamily="34" charset="-128"/>
              </a:rPr>
              <a:t> static method for computing averages:</a:t>
            </a:r>
          </a:p>
          <a:p>
            <a:endParaRPr lang="en-US" sz="220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  <a:cs typeface="Times New Roman" pitchFamily="18" charset="0"/>
              </a:rPr>
              <a:t>		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276600"/>
            <a:ext cx="6324600" cy="28956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static double average(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Measurable</a:t>
            </a:r>
            <a:r>
              <a:rPr lang="en-US" kern="0" dirty="0">
                <a:latin typeface="Consolas" pitchFamily="49" charset="0"/>
              </a:rPr>
              <a:t>[] objs)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if (objs.length == 0) return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double sum =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for (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Measurable</a:t>
            </a:r>
            <a:r>
              <a:rPr lang="en-US" kern="0" dirty="0">
                <a:latin typeface="Consolas" pitchFamily="49" charset="0"/>
              </a:rPr>
              <a:t> obj : objs)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sum = sum + obj.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getMeasure</a:t>
            </a:r>
            <a:r>
              <a:rPr lang="en-US" kern="0" dirty="0">
                <a:latin typeface="Consolas" pitchFamily="49" charset="0"/>
              </a:rPr>
              <a:t>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return sum / objs.length;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48200" y="1981200"/>
            <a:ext cx="4191000" cy="1219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interface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Measurable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double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getMeasure</a:t>
            </a:r>
            <a:r>
              <a:rPr lang="en-US" kern="0" dirty="0">
                <a:latin typeface="Consolas" pitchFamily="49" charset="0"/>
              </a:rPr>
              <a:t>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6963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6FF6BA48-15C0-48E8-9467-D5014A5004F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Implementing an Interface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A class can be declared to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implement</a:t>
            </a:r>
            <a:r>
              <a:rPr lang="en-US" sz="2800" smtClean="0">
                <a:ea typeface="ＭＳ Ｐゴシック" pitchFamily="34" charset="-128"/>
              </a:rPr>
              <a:t> an interface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The class must implement all methods of the interface </a:t>
            </a:r>
            <a:endParaRPr lang="en-US" sz="200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  <a:cs typeface="Times New Roman" pitchFamily="18" charset="0"/>
              </a:rPr>
              <a:t>		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981200"/>
            <a:ext cx="7696200" cy="24384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BankAccount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implements</a:t>
            </a:r>
            <a:r>
              <a:rPr lang="en-US" kern="0" dirty="0">
                <a:latin typeface="Consolas" pitchFamily="49" charset="0"/>
              </a:rPr>
              <a:t> Measurable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n-US" kern="0" dirty="0">
                <a:latin typeface="Consolas" pitchFamily="49" charset="0"/>
              </a:rPr>
              <a:t> double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getMeasure</a:t>
            </a:r>
            <a:r>
              <a:rPr lang="en-US" kern="0" dirty="0">
                <a:latin typeface="Consolas" pitchFamily="49" charset="0"/>
              </a:rPr>
              <a:t>()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return balance;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09800" y="3886200"/>
            <a:ext cx="6629400" cy="2286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Country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implements</a:t>
            </a:r>
            <a:r>
              <a:rPr lang="en-US" kern="0" dirty="0">
                <a:latin typeface="Consolas" pitchFamily="49" charset="0"/>
              </a:rPr>
              <a:t> Measurable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n-US" kern="0" dirty="0">
                <a:latin typeface="Consolas" pitchFamily="49" charset="0"/>
              </a:rPr>
              <a:t> double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getMeasure</a:t>
            </a:r>
            <a:r>
              <a:rPr lang="en-US" kern="0" dirty="0">
                <a:latin typeface="Consolas" pitchFamily="49" charset="0"/>
              </a:rPr>
              <a:t>()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return area;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70661" name="TextBox 6"/>
          <p:cNvSpPr txBox="1">
            <a:spLocks noChangeArrowheads="1"/>
          </p:cNvSpPr>
          <p:nvPr/>
        </p:nvSpPr>
        <p:spPr bwMode="auto">
          <a:xfrm>
            <a:off x="4572000" y="2362200"/>
            <a:ext cx="37338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Use the </a:t>
            </a:r>
            <a:r>
              <a:rPr lang="en-US" sz="20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cs typeface="Arial" pitchFamily="34" charset="0"/>
              </a:rPr>
              <a:t>reserved word in the class declaration. </a:t>
            </a:r>
          </a:p>
        </p:txBody>
      </p:sp>
      <p:sp>
        <p:nvSpPr>
          <p:cNvPr id="70662" name="TextBox 6"/>
          <p:cNvSpPr txBox="1">
            <a:spLocks noChangeArrowheads="1"/>
          </p:cNvSpPr>
          <p:nvPr/>
        </p:nvSpPr>
        <p:spPr bwMode="auto">
          <a:xfrm>
            <a:off x="4953000" y="4876800"/>
            <a:ext cx="35052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The methods of the interface must be declared as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</p:txBody>
      </p:sp>
      <p:sp>
        <p:nvSpPr>
          <p:cNvPr id="7066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E6590238-036E-440C-9183-E9D247960BBD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71628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An Implementation Diagram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800600" y="2286000"/>
            <a:ext cx="4038600" cy="3429000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The dashed line with an arrow is used to denote </a:t>
            </a:r>
            <a:r>
              <a:rPr lang="en-US" sz="2400" i="1" smtClean="0">
                <a:ea typeface="ＭＳ Ｐゴシック" pitchFamily="34" charset="-128"/>
              </a:rPr>
              <a:t>implements</a:t>
            </a:r>
            <a:r>
              <a:rPr lang="en-US" sz="2400" smtClean="0">
                <a:ea typeface="ＭＳ Ｐゴシック" pitchFamily="34" charset="-128"/>
              </a:rPr>
              <a:t> relationships</a:t>
            </a:r>
          </a:p>
        </p:txBody>
      </p:sp>
      <p:pic>
        <p:nvPicPr>
          <p:cNvPr id="71684" name="Picture 3"/>
          <p:cNvPicPr>
            <a:picLocks noChangeAspect="1" noChangeArrowheads="1"/>
          </p:cNvPicPr>
          <p:nvPr/>
        </p:nvPicPr>
        <p:blipFill>
          <a:blip r:embed="rId3" cstate="print"/>
          <a:srcRect r="25581" b="5263"/>
          <a:stretch>
            <a:fillRect/>
          </a:stretch>
        </p:blipFill>
        <p:spPr bwMode="auto">
          <a:xfrm>
            <a:off x="4800600" y="2286000"/>
            <a:ext cx="30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EF4CA797-E804-4AAB-91D6-A99E0E9EA6C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  <a:ea typeface="ＭＳ Ｐゴシック" pitchFamily="34" charset="-128"/>
              </a:rPr>
              <a:t>MeasureableDemo.java (1)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153400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38BCDE22-3BCE-409A-82A0-1C6C6AB457AC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  <a:ea typeface="ＭＳ Ｐゴシック" pitchFamily="34" charset="-128"/>
              </a:rPr>
              <a:t>MeasureableDemo.java (2)</a:t>
            </a:r>
          </a:p>
        </p:txBody>
      </p:sp>
      <p:pic>
        <p:nvPicPr>
          <p:cNvPr id="737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7924800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5105400"/>
            <a:ext cx="45815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B1CAED16-C4A4-4CA8-9524-4E28358EFDF6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The </a:t>
            </a:r>
            <a:r>
              <a:rPr lang="en-US" sz="3600" smtClean="0">
                <a:latin typeface="Consolas" pitchFamily="49" charset="0"/>
                <a:ea typeface="ＭＳ Ｐゴシック" pitchFamily="34" charset="-128"/>
              </a:rPr>
              <a:t>Comparable</a:t>
            </a:r>
            <a:r>
              <a:rPr lang="en-US" sz="3600" smtClean="0">
                <a:ea typeface="ＭＳ Ｐゴシック" pitchFamily="34" charset="-128"/>
              </a:rPr>
              <a:t> Interface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40386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00"/>
              </a:spcBef>
            </a:pPr>
            <a:r>
              <a:rPr lang="en-US" sz="2800" dirty="0" smtClean="0">
                <a:ea typeface="ＭＳ Ｐゴシック" pitchFamily="34" charset="-128"/>
              </a:rPr>
              <a:t>The Java library includes a number of important interfaces including </a:t>
            </a:r>
            <a:r>
              <a:rPr lang="en-US" sz="2800" dirty="0" smtClean="0">
                <a:ea typeface="ＭＳ Ｐゴシック" pitchFamily="34" charset="-128"/>
                <a:hlinkClick r:id="rId2"/>
              </a:rPr>
              <a:t>Comparable</a:t>
            </a:r>
            <a:endParaRPr lang="en-US" sz="2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  <a:cs typeface="Times New Roman" pitchFamily="18" charset="0"/>
              </a:rPr>
              <a:t>It requires implementing one method:  </a:t>
            </a:r>
            <a:r>
              <a:rPr lang="en-US" sz="2400" dirty="0" err="1" smtClean="0">
                <a:latin typeface="Consolas" pitchFamily="49" charset="0"/>
                <a:ea typeface="ＭＳ Ｐゴシック" pitchFamily="34" charset="-128"/>
                <a:cs typeface="Times New Roman" pitchFamily="18" charset="0"/>
              </a:rPr>
              <a:t>compareTo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  <a:cs typeface="Times New Roman" pitchFamily="18" charset="0"/>
              </a:rPr>
              <a:t>()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  <a:cs typeface="Times New Roman" pitchFamily="18" charset="0"/>
              </a:rPr>
              <a:t>It is used to compare two objects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  <a:cs typeface="Times New Roman" pitchFamily="18" charset="0"/>
              </a:rPr>
              <a:t>It is implemented by many objects in the Java API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  <a:cs typeface="Times New Roman" pitchFamily="18" charset="0"/>
              </a:rPr>
              <a:t>If may want to implement it in your classes to use powerful Java API tools such as sorting</a:t>
            </a:r>
          </a:p>
          <a:p>
            <a:pPr>
              <a:spcBef>
                <a:spcPts val="200"/>
              </a:spcBef>
            </a:pPr>
            <a:r>
              <a:rPr lang="en-US" sz="2800" dirty="0" smtClean="0">
                <a:ea typeface="ＭＳ Ｐゴシック" pitchFamily="34" charset="-128"/>
                <a:cs typeface="Times New Roman" pitchFamily="18" charset="0"/>
              </a:rPr>
              <a:t>It is called on one object, and is passed another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  <a:cs typeface="Times New Roman" pitchFamily="18" charset="0"/>
              </a:rPr>
              <a:t>Called on object </a:t>
            </a:r>
            <a:r>
              <a:rPr lang="en-US" sz="2400" dirty="0" smtClean="0">
                <a:solidFill>
                  <a:srgbClr val="0033CC"/>
                </a:solidFill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lang="en-US" sz="2400" dirty="0" smtClean="0">
                <a:ea typeface="ＭＳ Ｐゴシック" pitchFamily="34" charset="-128"/>
                <a:cs typeface="Times New Roman" pitchFamily="18" charset="0"/>
              </a:rPr>
              <a:t>, return values include:</a:t>
            </a:r>
          </a:p>
          <a:p>
            <a:pPr lvl="2">
              <a:spcBef>
                <a:spcPts val="200"/>
              </a:spcBef>
            </a:pPr>
            <a:r>
              <a:rPr lang="en-US" dirty="0" smtClean="0">
                <a:ea typeface="ＭＳ Ｐゴシック" pitchFamily="34" charset="-128"/>
                <a:cs typeface="Times New Roman" pitchFamily="18" charset="0"/>
              </a:rPr>
              <a:t>Negative:  	</a:t>
            </a:r>
            <a:r>
              <a:rPr lang="en-US" dirty="0" smtClean="0">
                <a:solidFill>
                  <a:srgbClr val="0033CC"/>
                </a:solidFill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lang="en-US" dirty="0" smtClean="0">
                <a:ea typeface="ＭＳ Ｐゴシック" pitchFamily="34" charset="-128"/>
                <a:cs typeface="Times New Roman" pitchFamily="18" charset="0"/>
              </a:rPr>
              <a:t> comes before 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b</a:t>
            </a:r>
          </a:p>
          <a:p>
            <a:pPr lvl="2">
              <a:spcBef>
                <a:spcPts val="200"/>
              </a:spcBef>
            </a:pPr>
            <a:r>
              <a:rPr lang="en-US" dirty="0" smtClean="0">
                <a:ea typeface="ＭＳ Ｐゴシック" pitchFamily="34" charset="-128"/>
                <a:cs typeface="Times New Roman" pitchFamily="18" charset="0"/>
              </a:rPr>
              <a:t>Positive:    	</a:t>
            </a:r>
            <a:r>
              <a:rPr lang="en-US" dirty="0" smtClean="0">
                <a:solidFill>
                  <a:srgbClr val="0033CC"/>
                </a:solidFill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lang="en-US" dirty="0" smtClean="0">
                <a:ea typeface="ＭＳ Ｐゴシック" pitchFamily="34" charset="-128"/>
                <a:cs typeface="Times New Roman" pitchFamily="18" charset="0"/>
              </a:rPr>
              <a:t> comes after 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b</a:t>
            </a:r>
          </a:p>
          <a:p>
            <a:pPr lvl="2">
              <a:spcBef>
                <a:spcPts val="200"/>
              </a:spcBef>
            </a:pPr>
            <a:r>
              <a:rPr lang="en-US" dirty="0" smtClean="0">
                <a:ea typeface="ＭＳ Ｐゴシック" pitchFamily="34" charset="-128"/>
                <a:cs typeface="Times New Roman" pitchFamily="18" charset="0"/>
              </a:rPr>
              <a:t>0:  		</a:t>
            </a:r>
            <a:r>
              <a:rPr lang="en-US" dirty="0" smtClean="0">
                <a:solidFill>
                  <a:srgbClr val="0033CC"/>
                </a:solidFill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lang="en-US" dirty="0" smtClean="0">
                <a:ea typeface="ＭＳ Ｐゴシック" pitchFamily="34" charset="-128"/>
                <a:cs typeface="Times New Roman" pitchFamily="18" charset="0"/>
              </a:rPr>
              <a:t> is the same as 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b</a:t>
            </a:r>
          </a:p>
          <a:p>
            <a:pPr lvl="1"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867400" y="5029200"/>
            <a:ext cx="2514600" cy="5334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a</a:t>
            </a:r>
            <a:r>
              <a:rPr lang="en-US" sz="2000" kern="0" dirty="0">
                <a:latin typeface="Consolas" pitchFamily="49" charset="0"/>
              </a:rPr>
              <a:t>.compareTo(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b</a:t>
            </a:r>
            <a:r>
              <a:rPr lang="en-US" sz="2000" kern="0" dirty="0">
                <a:latin typeface="Consolas" pitchFamily="49" charset="0"/>
              </a:rPr>
              <a:t>);</a:t>
            </a: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7475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C9286CA0-31E8-42C0-8927-A144E4532171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The </a:t>
            </a:r>
            <a:r>
              <a:rPr lang="en-US" sz="3600" smtClean="0">
                <a:latin typeface="Consolas" pitchFamily="49" charset="0"/>
                <a:ea typeface="ＭＳ Ｐゴシック" pitchFamily="34" charset="-128"/>
              </a:rPr>
              <a:t>Comparable</a:t>
            </a:r>
            <a:r>
              <a:rPr lang="en-US" sz="3600" smtClean="0">
                <a:ea typeface="ＭＳ Ｐゴシック" pitchFamily="34" charset="-128"/>
              </a:rPr>
              <a:t> Type parameter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The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</a:rPr>
              <a:t>Comparable</a:t>
            </a:r>
            <a:r>
              <a:rPr lang="en-US" sz="2800" smtClean="0">
                <a:ea typeface="ＭＳ Ｐゴシック" pitchFamily="34" charset="-128"/>
              </a:rPr>
              <a:t> interface uses a special type of parameter that allows it to work with any type:</a:t>
            </a: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pPr lvl="1"/>
            <a:r>
              <a:rPr lang="en-US" sz="2400" smtClean="0">
                <a:ea typeface="ＭＳ Ｐゴシック" pitchFamily="34" charset="-128"/>
              </a:rPr>
              <a:t>The type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&lt;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T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&gt;</a:t>
            </a:r>
            <a:r>
              <a:rPr lang="en-US" sz="2400" smtClean="0">
                <a:ea typeface="ＭＳ Ｐゴシック" pitchFamily="34" charset="-128"/>
              </a:rPr>
              <a:t> is a placeholder for an actual type of object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The class ArrayList class uses the same technique with the type surrounded by angle brackets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&lt; &gt;</a:t>
            </a:r>
            <a:endParaRPr lang="en-US" sz="2000" smtClean="0">
              <a:latin typeface="Consolas" pitchFamily="49" charset="0"/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  <a:cs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  <a:cs typeface="Times New Roman" pitchFamily="18" charset="0"/>
              </a:rPr>
              <a:t>		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200" y="1981200"/>
            <a:ext cx="7696200" cy="13716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interface Comparable&lt;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T</a:t>
            </a:r>
            <a:r>
              <a:rPr lang="en-US" sz="2000" kern="0" dirty="0">
                <a:latin typeface="Consolas" pitchFamily="49" charset="0"/>
              </a:rPr>
              <a:t>&gt;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int compareTo(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T</a:t>
            </a:r>
            <a:r>
              <a:rPr lang="en-US" sz="2000" kern="0" dirty="0">
                <a:latin typeface="Consolas" pitchFamily="49" charset="0"/>
              </a:rPr>
              <a:t> other);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75780" name="TextBox 6"/>
          <p:cNvSpPr txBox="1">
            <a:spLocks noChangeArrowheads="1"/>
          </p:cNvSpPr>
          <p:nvPr/>
        </p:nvSpPr>
        <p:spPr bwMode="auto">
          <a:xfrm>
            <a:off x="5029200" y="5334000"/>
            <a:ext cx="33528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Using the type inside angle braces will be covered further in the next chapter.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914400" y="4724400"/>
            <a:ext cx="7467600" cy="457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ArrayList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&lt;String&gt; </a:t>
            </a:r>
            <a:r>
              <a:rPr lang="en-US" sz="2000" kern="0" dirty="0">
                <a:latin typeface="Consolas" pitchFamily="49" charset="0"/>
              </a:rPr>
              <a:t>names = new ArrayList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&lt;String&gt;</a:t>
            </a:r>
            <a:r>
              <a:rPr lang="en-US" sz="2000" kern="0" dirty="0">
                <a:latin typeface="Consolas" pitchFamily="49" charset="0"/>
              </a:rPr>
              <a:t>();</a:t>
            </a:r>
            <a:endParaRPr lang="en-US" sz="2000" kern="0" dirty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7578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</a:t>
            </a:r>
            <a:fld id="{7A0581BE-82B9-42C8-A441-F88089B20146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1133</Words>
  <Application>Microsoft Office PowerPoint</Application>
  <PresentationFormat>On-screen Show (4:3)</PresentationFormat>
  <Paragraphs>208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Interface Types</vt:lpstr>
      <vt:lpstr>Interface Types</vt:lpstr>
      <vt:lpstr>Using Interface Types</vt:lpstr>
      <vt:lpstr>Implementing an Interface</vt:lpstr>
      <vt:lpstr>An Implementation Diagram</vt:lpstr>
      <vt:lpstr>MeasureableDemo.java (1)</vt:lpstr>
      <vt:lpstr>MeasureableDemo.java (2)</vt:lpstr>
      <vt:lpstr>The Comparable Interface</vt:lpstr>
      <vt:lpstr>The Comparable Type parameter</vt:lpstr>
      <vt:lpstr>A Comparable Example</vt:lpstr>
      <vt:lpstr>Using compareTo to Sort</vt:lpstr>
      <vt:lpstr>Common Error</vt:lpstr>
      <vt:lpstr>Special Topic</vt:lpstr>
      <vt:lpstr>Interface vs. Abstract Class</vt:lpstr>
      <vt:lpstr>Extending Interface</vt:lpstr>
      <vt:lpstr>Extending Interface (cont)</vt:lpstr>
      <vt:lpstr>Extending Interface</vt:lpstr>
    </vt:vector>
  </TitlesOfParts>
  <Company>Teradyne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Types</dc:title>
  <dc:creator>Teradyne User</dc:creator>
  <cp:lastModifiedBy>amir_hallajpour@hotmail.com</cp:lastModifiedBy>
  <cp:revision>6</cp:revision>
  <dcterms:created xsi:type="dcterms:W3CDTF">2015-03-03T08:57:07Z</dcterms:created>
  <dcterms:modified xsi:type="dcterms:W3CDTF">2015-04-26T20:26:18Z</dcterms:modified>
</cp:coreProperties>
</file>