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C8A7-2956-49B8-B306-B19CE58D1C5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9B295-92D7-4469-8876-A2439B4F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E60C-502F-4F61-A5EF-89E877A5017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72A9-1340-46E9-ADE4-674126C0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2.5 </a:t>
            </a:r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Strings</a:t>
            </a:r>
          </a:p>
        </p:txBody>
      </p:sp>
      <p:sp>
        <p:nvSpPr>
          <p:cNvPr id="11776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 Type: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Type   Variable     Literal </a:t>
            </a:r>
          </a:p>
          <a:p>
            <a:pPr lvl="1"/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String name = 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“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Harry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”</a:t>
            </a:r>
            <a:endParaRPr lang="en-US" altLang="ja-JP" sz="2400" smtClean="0">
              <a:latin typeface="Consolas" pitchFamily="49" charset="0"/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Once you have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 variable, you can use methods such as: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200" smtClean="0">
                <a:latin typeface="Consolas" pitchFamily="49" charset="0"/>
                <a:ea typeface="ＭＳ Ｐゴシック" pitchFamily="34" charset="-128"/>
              </a:rPr>
              <a:t>int n = name.length();  </a:t>
            </a:r>
            <a:r>
              <a:rPr lang="en-US" altLang="en-US" sz="220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n will be assigned 5  </a:t>
            </a:r>
            <a:endParaRPr lang="en-US" altLang="en-US" sz="2200" smtClean="0">
              <a:solidFill>
                <a:srgbClr val="00B0F0"/>
              </a:solidFill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s length is the number of characters inside: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An empty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400" smtClean="0">
                <a:ea typeface="ＭＳ Ｐゴシック" pitchFamily="34" charset="-128"/>
              </a:rPr>
              <a:t> (length 0) is shown as 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“”</a:t>
            </a:r>
            <a:endParaRPr lang="en-US" altLang="ja-JP" sz="2400" smtClean="0">
              <a:latin typeface="Consolas" pitchFamily="49" charset="0"/>
              <a:ea typeface="ＭＳ Ｐゴシック" pitchFamily="34" charset="-128"/>
            </a:endParaRP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maximum length is quite large (an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altLang="en-US" sz="240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3600" smtClean="0">
                <a:ea typeface="ＭＳ Ｐゴシック" pitchFamily="34" charset="-128"/>
              </a:rPr>
              <a:t> Concatenation (+)</a:t>
            </a:r>
          </a:p>
        </p:txBody>
      </p:sp>
      <p:sp>
        <p:nvSpPr>
          <p:cNvPr id="119810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smtClean="0">
                <a:ea typeface="ＭＳ Ｐゴシック" pitchFamily="34" charset="-128"/>
              </a:rPr>
              <a:t>You can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add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one </a:t>
            </a:r>
            <a:r>
              <a:rPr lang="en-US" altLang="ja-JP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ja-JP" sz="2800" smtClean="0">
                <a:ea typeface="ＭＳ Ｐゴシック" pitchFamily="34" charset="-128"/>
              </a:rPr>
              <a:t> onto the end of another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String fName = 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urier" charset="0"/>
                <a:ea typeface="ＭＳ Ｐゴシック" pitchFamily="34" charset="-128"/>
              </a:rPr>
              <a:t>Harry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”</a:t>
            </a:r>
            <a:endParaRPr lang="en-US" altLang="ja-JP" sz="2000" smtClean="0">
              <a:latin typeface="Courier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String lName = 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nsolas" pitchFamily="49" charset="0"/>
                <a:ea typeface="ＭＳ Ｐゴシック" pitchFamily="34" charset="-128"/>
              </a:rPr>
              <a:t>Morgan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endParaRPr lang="en-US" altLang="ja-JP" sz="200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String name = fname + lname;  // HarryMorgan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You wanted a space in between?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 String name = fname + 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urier" charset="0"/>
                <a:ea typeface="ＭＳ Ｐゴシック" pitchFamily="34" charset="-128"/>
              </a:rPr>
              <a:t> 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nsolas" pitchFamily="49" charset="0"/>
                <a:ea typeface="ＭＳ Ｐゴシック" pitchFamily="34" charset="-128"/>
              </a:rPr>
              <a:t> + lname;  // Harry Morgan</a:t>
            </a:r>
            <a:endParaRPr lang="en-US" altLang="ja-JP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To concatenate a numeric variable to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String a = 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nsolas" pitchFamily="49" charset="0"/>
                <a:ea typeface="ＭＳ Ｐゴシック" pitchFamily="34" charset="-128"/>
              </a:rPr>
              <a:t>Agent</a:t>
            </a:r>
            <a:r>
              <a:rPr lang="ja-JP" altLang="en-US" sz="2000" smtClean="0">
                <a:latin typeface="Courier" charset="0"/>
                <a:ea typeface="ＭＳ Ｐゴシック" pitchFamily="34" charset="-128"/>
              </a:rPr>
              <a:t>“</a:t>
            </a:r>
            <a:r>
              <a:rPr lang="en-US" altLang="ja-JP" sz="2000" smtClean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int n = 7;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String bond = a + n;    // Agent7</a:t>
            </a:r>
            <a:endParaRPr lang="en-US" altLang="en-US" sz="20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Concatenate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s and numerics inside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println</a:t>
            </a:r>
            <a:r>
              <a:rPr lang="en-US" altLang="en-US" sz="2800" smtClean="0">
                <a:ea typeface="ＭＳ Ｐゴシック" pitchFamily="34" charset="-128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System.out.println("The total is " + total);</a:t>
            </a:r>
          </a:p>
        </p:txBody>
      </p:sp>
    </p:spTree>
    <p:extLst>
      <p:ext uri="{BB962C8B-B14F-4D97-AF65-F5344CB8AC3E}">
        <p14:creationId xmlns:p14="http://schemas.microsoft.com/office/powerpoint/2010/main" val="26754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3600" smtClean="0">
                <a:ea typeface="ＭＳ Ｐゴシック" pitchFamily="34" charset="-128"/>
              </a:rPr>
              <a:t> Input</a:t>
            </a:r>
          </a:p>
        </p:txBody>
      </p:sp>
      <p:sp>
        <p:nvSpPr>
          <p:cNvPr id="12185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smtClean="0">
                <a:ea typeface="ＭＳ Ｐゴシック" pitchFamily="34" charset="-128"/>
              </a:rPr>
              <a:t>You can read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 from the console with:</a:t>
            </a:r>
            <a:endParaRPr lang="en-US" altLang="en-US" sz="2400" smtClean="0">
              <a:ea typeface="ＭＳ Ｐゴシック" pitchFamily="34" charset="-128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System.out.print("Please enter your name: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String name =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in.next();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</a:t>
            </a:r>
            <a:r>
              <a:rPr lang="en-US" altLang="en-US" sz="2400" smtClean="0">
                <a:ea typeface="ＭＳ Ｐゴシック" pitchFamily="34" charset="-128"/>
              </a:rPr>
              <a:t> method reads one word at a time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It looks for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white space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delimiters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You can read an entire line from the console with:</a:t>
            </a:r>
            <a:endParaRPr lang="en-US" altLang="en-US" sz="2400" smtClean="0">
              <a:ea typeface="ＭＳ Ｐゴシック" pitchFamily="34" charset="-128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System.out.print("Please enter your address: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String address =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in.nextLine();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nextLine</a:t>
            </a:r>
            <a:r>
              <a:rPr lang="en-US" altLang="en-US" sz="2400" smtClean="0">
                <a:ea typeface="ＭＳ Ｐゴシック" pitchFamily="34" charset="-128"/>
              </a:rPr>
              <a:t> method reads until the user hits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Enter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endParaRPr lang="en-US" altLang="ja-JP" sz="24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Converting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 variable to a number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System.out.print("Please enter your age: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String input = in.nextLine();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int age = </a:t>
            </a:r>
            <a:r>
              <a:rPr lang="en-US" altLang="en-US" sz="20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Integer.parseInt(input)</a:t>
            </a: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;  // only digits!</a:t>
            </a:r>
          </a:p>
          <a:p>
            <a:endParaRPr lang="en-US" altLang="en-US" sz="2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2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3600" smtClean="0">
                <a:ea typeface="ＭＳ Ｐゴシック" pitchFamily="34" charset="-128"/>
              </a:rPr>
              <a:t> Escape Sequences</a:t>
            </a:r>
          </a:p>
        </p:txBody>
      </p:sp>
      <p:sp>
        <p:nvSpPr>
          <p:cNvPr id="123906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How would you print a double quote?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Preface the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"</a:t>
            </a:r>
            <a:r>
              <a:rPr lang="en-US" altLang="en-US" sz="2400" smtClean="0">
                <a:ea typeface="ＭＳ Ｐゴシック" pitchFamily="34" charset="-128"/>
              </a:rPr>
              <a:t> with a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\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inside the double quoted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System.out.print("He said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\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"Hello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\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"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");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smtClean="0">
              <a:latin typeface="Consolas" pitchFamily="49" charset="0"/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OK, then how do you print a backslash?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Preface the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\</a:t>
            </a:r>
            <a:r>
              <a:rPr lang="en-US" altLang="en-US" sz="2400" smtClean="0">
                <a:ea typeface="ＭＳ Ｐゴシック" pitchFamily="34" charset="-128"/>
              </a:rPr>
              <a:t> with another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\</a:t>
            </a:r>
            <a:r>
              <a:rPr lang="en-US" altLang="en-US" sz="2400" smtClean="0">
                <a:ea typeface="ＭＳ Ｐゴシック" pitchFamily="34" charset="-128"/>
              </a:rPr>
              <a:t>!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System.out.print("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“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C:</a:t>
            </a:r>
            <a:r>
              <a:rPr lang="en-US" altLang="ja-JP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\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\Temp</a:t>
            </a:r>
            <a:r>
              <a:rPr lang="en-US" altLang="ja-JP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\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\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Secret.txt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“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);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smtClean="0">
              <a:latin typeface="Consolas" pitchFamily="49" charset="0"/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Special characters inside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Output a newline with a 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‘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ja-JP" altLang="en-US" sz="2400" smtClean="0">
                <a:latin typeface="Consolas" pitchFamily="49" charset="0"/>
                <a:ea typeface="ＭＳ Ｐゴシック" pitchFamily="34" charset="-128"/>
              </a:rPr>
              <a:t>’</a:t>
            </a:r>
            <a:endParaRPr lang="en-US" altLang="ja-JP" sz="240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System.out.print("*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**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***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");</a:t>
            </a:r>
            <a:endParaRPr lang="en-US" altLang="en-US" smtClean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3907" name="TextBox 6"/>
          <p:cNvSpPr txBox="1">
            <a:spLocks noChangeArrowheads="1"/>
          </p:cNvSpPr>
          <p:nvPr/>
        </p:nvSpPr>
        <p:spPr bwMode="auto">
          <a:xfrm>
            <a:off x="7239000" y="4495800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onsolas" pitchFamily="49" charset="0"/>
                <a:cs typeface="Arial" pitchFamily="34" charset="0"/>
              </a:rPr>
              <a:t>*</a:t>
            </a:r>
          </a:p>
          <a:p>
            <a:pPr eaLnBrk="1" hangingPunct="1"/>
            <a:r>
              <a:rPr lang="en-US" altLang="en-US">
                <a:latin typeface="Consolas" pitchFamily="49" charset="0"/>
                <a:cs typeface="Arial" pitchFamily="34" charset="0"/>
              </a:rPr>
              <a:t>**</a:t>
            </a:r>
          </a:p>
          <a:p>
            <a:pPr eaLnBrk="1" hangingPunct="1"/>
            <a:r>
              <a:rPr lang="en-US" altLang="en-US">
                <a:latin typeface="Consolas" pitchFamily="49" charset="0"/>
                <a:cs typeface="Arial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7467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3600" smtClean="0">
                <a:ea typeface="ＭＳ Ｐゴシック" pitchFamily="34" charset="-128"/>
              </a:rPr>
              <a:t>s and Characters</a:t>
            </a:r>
          </a:p>
        </p:txBody>
      </p:sp>
      <p:sp>
        <p:nvSpPr>
          <p:cNvPr id="125954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smtClean="0">
                <a:ea typeface="ＭＳ Ｐゴシック" pitchFamily="34" charset="-128"/>
              </a:rPr>
              <a:t>s are sequences of characters</a:t>
            </a:r>
            <a:endParaRPr lang="en-US" altLang="en-US" sz="2400" smtClean="0">
              <a:latin typeface="Consolas" pitchFamily="49" charset="0"/>
              <a:ea typeface="ＭＳ Ｐゴシック" pitchFamily="34" charset="-128"/>
            </a:endParaRP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Unicode characters to be exact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Characters have their own type: 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Characters have numeric values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See the ASCII code chart in Appendix B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For example, the letter </a:t>
            </a:r>
            <a:r>
              <a:rPr lang="ja-JP" altLang="en-US" sz="2000" smtClean="0">
                <a:ea typeface="ＭＳ Ｐゴシック" pitchFamily="34" charset="-128"/>
              </a:rPr>
              <a:t>‘</a:t>
            </a:r>
            <a:r>
              <a:rPr lang="en-US" altLang="ja-JP" sz="2000" smtClean="0">
                <a:ea typeface="ＭＳ Ｐゴシック" pitchFamily="34" charset="-128"/>
              </a:rPr>
              <a:t>H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 has a value of 72 if it were a number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Use single quotes around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char initial = </a:t>
            </a:r>
            <a:r>
              <a:rPr lang="ja-JP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‘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B</a:t>
            </a:r>
            <a:r>
              <a:rPr lang="ja-JP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’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Use double quotes around 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String initials = </a:t>
            </a:r>
            <a:r>
              <a:rPr lang="ja-JP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“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BRL</a:t>
            </a:r>
            <a:r>
              <a:rPr lang="ja-JP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”</a:t>
            </a:r>
            <a:r>
              <a:rPr lang="en-US" altLang="ja-JP" sz="2400" smtClean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2400" smtClean="0">
              <a:latin typeface="Consolas" pitchFamily="49" charset="0"/>
              <a:ea typeface="ＭＳ Ｐゴシック" pitchFamily="34" charset="-128"/>
            </a:endParaRPr>
          </a:p>
        </p:txBody>
      </p:sp>
      <p:pic>
        <p:nvPicPr>
          <p:cNvPr id="125957" name="Picture 1" descr="bjol_02_sum09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1143000"/>
            <a:ext cx="19446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Copying a </a:t>
            </a:r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</a:t>
            </a:r>
            <a:r>
              <a:rPr lang="en-US" altLang="en-US" sz="3600" smtClean="0">
                <a:ea typeface="ＭＳ Ｐゴシック" pitchFamily="34" charset="-128"/>
              </a:rPr>
              <a:t> from a </a:t>
            </a:r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Each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inside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has an index number: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 first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is index zero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(0)</a:t>
            </a:r>
          </a:p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800" dirty="0" smtClean="0"/>
              <a:t> method returns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at a given index inside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: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String greeting = "Harry";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char start = greeting.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000" dirty="0" smtClean="0">
                <a:latin typeface="Consolas" pitchFamily="49" charset="0"/>
              </a:rPr>
              <a:t>(0);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char last = greeting.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000" dirty="0" smtClean="0">
                <a:latin typeface="Consolas" pitchFamily="49" charset="0"/>
              </a:rPr>
              <a:t>(4);</a:t>
            </a:r>
          </a:p>
          <a:p>
            <a:pPr>
              <a:defRPr/>
            </a:pPr>
            <a:endParaRPr lang="en-US" sz="2800" dirty="0" smtClean="0"/>
          </a:p>
          <a:p>
            <a:pPr lvl="1">
              <a:defRPr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98963"/>
            <a:ext cx="261937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Copying portion of a </a:t>
            </a:r>
            <a:r>
              <a:rPr lang="en-US" alt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</a:p>
        </p:txBody>
      </p:sp>
      <p:sp>
        <p:nvSpPr>
          <p:cNvPr id="130051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>
                <a:ea typeface="ＭＳ Ｐゴシック" pitchFamily="34" charset="-128"/>
              </a:rPr>
              <a:t>A substring is a portion of a </a:t>
            </a:r>
            <a:r>
              <a:rPr lang="en-US" alt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800" dirty="0" smtClean="0">
                <a:ea typeface="ＭＳ Ｐゴシック" pitchFamily="34" charset="-128"/>
              </a:rPr>
              <a:t>The </a:t>
            </a:r>
            <a:r>
              <a:rPr lang="en-US" alt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substring</a:t>
            </a:r>
            <a:r>
              <a:rPr lang="en-US" altLang="en-US" sz="2800" dirty="0" smtClean="0">
                <a:ea typeface="ＭＳ Ｐゴシック" pitchFamily="34" charset="-128"/>
              </a:rPr>
              <a:t> method returns a portion of a </a:t>
            </a:r>
            <a:r>
              <a:rPr lang="en-US" alt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altLang="en-US" sz="2800" dirty="0" smtClean="0">
                <a:ea typeface="ＭＳ Ｐゴシック" pitchFamily="34" charset="-128"/>
              </a:rPr>
              <a:t> at a given index for a number of </a:t>
            </a:r>
            <a:r>
              <a:rPr lang="en-US" alt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</a:t>
            </a:r>
            <a:r>
              <a:rPr lang="en-US" altLang="en-US" sz="2800" dirty="0" smtClean="0">
                <a:ea typeface="ＭＳ Ｐゴシック" pitchFamily="34" charset="-128"/>
              </a:rPr>
              <a:t>s, starting at an index:</a:t>
            </a: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  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  String greeting = "Hello!";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  String sub = greeting.</a:t>
            </a:r>
            <a:r>
              <a:rPr lang="en-US" alt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substring</a:t>
            </a: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(0, 2); 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  String sub2 = greeting.substring(3, 5);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altLang="en-US" sz="2000" dirty="0" smtClean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9" name="Circular Arrow 8"/>
          <p:cNvSpPr/>
          <p:nvPr/>
        </p:nvSpPr>
        <p:spPr>
          <a:xfrm rot="5131825">
            <a:off x="4053682" y="2424906"/>
            <a:ext cx="1003300" cy="2249487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5797945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2667000"/>
          <a:ext cx="32766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76600" y="3200400"/>
          <a:ext cx="10922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5461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Table 9: String Operations (1)</a:t>
            </a:r>
          </a:p>
        </p:txBody>
      </p:sp>
      <p:pic>
        <p:nvPicPr>
          <p:cNvPr id="132100" name="Picture 1" descr="bjlo_ch02_Tbl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311275"/>
            <a:ext cx="8412162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Table 9: String Operations (2)</a:t>
            </a:r>
          </a:p>
        </p:txBody>
      </p:sp>
      <p:pic>
        <p:nvPicPr>
          <p:cNvPr id="706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03"/>
          <a:stretch>
            <a:fillRect/>
          </a:stretch>
        </p:blipFill>
        <p:spPr bwMode="auto">
          <a:xfrm>
            <a:off x="152400" y="1112838"/>
            <a:ext cx="87233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7066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41463"/>
            <a:ext cx="8723313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1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(4:3)</PresentationFormat>
  <Paragraphs>130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2.5 Strings</vt:lpstr>
      <vt:lpstr>String Concatenation (+)</vt:lpstr>
      <vt:lpstr>String Input</vt:lpstr>
      <vt:lpstr>String Escape Sequences</vt:lpstr>
      <vt:lpstr>Strings and Characters</vt:lpstr>
      <vt:lpstr>Copying a char from a String</vt:lpstr>
      <vt:lpstr>Copying portion of a String</vt:lpstr>
      <vt:lpstr>Table 9: String Operations (1)</vt:lpstr>
      <vt:lpstr>Table 9: String Operations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 Strings</dc:title>
  <dc:creator>amir_hallajpour@hotmail.com</dc:creator>
  <cp:lastModifiedBy>amir_hallajpour@hotmail.com</cp:lastModifiedBy>
  <cp:revision>1</cp:revision>
  <dcterms:created xsi:type="dcterms:W3CDTF">2015-04-13T03:47:03Z</dcterms:created>
  <dcterms:modified xsi:type="dcterms:W3CDTF">2015-04-13T03:47:43Z</dcterms:modified>
</cp:coreProperties>
</file>