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A2AA-81CF-4138-AAD9-2CB0F9CB28C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2B5D-11A1-438D-9072-055AEA9F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5720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en-US" sz="4000" b="1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 smtClean="0">
                <a:latin typeface="Arial Unicode MS" charset="0"/>
              </a:rPr>
              <a:t>Variable Scope</a:t>
            </a:r>
            <a:endParaRPr lang="en-US" altLang="en-US" sz="3200" b="1" dirty="0">
              <a:latin typeface="Arial Unicode MS" charset="0"/>
            </a:endParaRPr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544513"/>
            <a:ext cx="29972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8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5.8  Variable Scope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7244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Variables can be declared:</a:t>
            </a:r>
          </a:p>
          <a:p>
            <a:pPr lvl="1"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Inside a method</a:t>
            </a: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Known as </a:t>
            </a:r>
            <a:r>
              <a:rPr lang="ja-JP" altLang="en-US" dirty="0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local variables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endParaRPr lang="en-US" altLang="ja-JP" dirty="0" smtClean="0"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Only available inside this method</a:t>
            </a: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Parameter variables are like local variables 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Inside a block of code  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   }</a:t>
            </a: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Sometimes called </a:t>
            </a:r>
            <a:r>
              <a:rPr lang="ja-JP" altLang="en-US" dirty="0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block scope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endParaRPr lang="en-US" altLang="ja-JP" dirty="0" smtClean="0"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If declared inside block { ends at end of block }</a:t>
            </a:r>
          </a:p>
          <a:p>
            <a:pPr lvl="1"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Outside of a method</a:t>
            </a: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Sometimes called </a:t>
            </a:r>
            <a:r>
              <a:rPr lang="ja-JP" altLang="en-US" dirty="0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global scope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endParaRPr lang="en-US" altLang="ja-JP" dirty="0" smtClean="0"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Can be used (and changed) by code in any method</a:t>
            </a:r>
          </a:p>
          <a:p>
            <a:pPr>
              <a:spcBef>
                <a:spcPts val="2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How do you choose?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478" y="2543299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5181600" y="1143000"/>
            <a:ext cx="37338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itchFamily="34" charset="0"/>
              </a:rPr>
              <a:t>The scope of a variable is the part of the program in which</a:t>
            </a:r>
          </a:p>
          <a:p>
            <a:pPr eaLnBrk="1" hangingPunct="1"/>
            <a:r>
              <a:rPr lang="en-US" altLang="en-US" sz="2000">
                <a:cs typeface="Arial" pitchFamily="34" charset="0"/>
              </a:rPr>
              <a:t>it is visible.</a:t>
            </a:r>
          </a:p>
        </p:txBody>
      </p:sp>
    </p:spTree>
    <p:extLst>
      <p:ext uri="{BB962C8B-B14F-4D97-AF65-F5344CB8AC3E}">
        <p14:creationId xmlns:p14="http://schemas.microsoft.com/office/powerpoint/2010/main" val="4278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Examples of Scope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2133600"/>
          </a:xfrm>
        </p:spPr>
        <p:txBody>
          <a:bodyPr/>
          <a:lstStyle/>
          <a:p>
            <a:pPr lvl="1">
              <a:spcBef>
                <a:spcPts val="200"/>
              </a:spcBef>
            </a:pPr>
            <a:r>
              <a:rPr lang="en-US" alt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sum</a:t>
            </a:r>
            <a:r>
              <a:rPr lang="en-US" altLang="en-US" smtClean="0">
                <a:ea typeface="ＭＳ Ｐゴシック" pitchFamily="34" charset="-128"/>
              </a:rPr>
              <a:t> is a local variable in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square</a:t>
            </a:r>
            <a:r>
              <a:rPr lang="en-US" altLang="en-US" smtClean="0">
                <a:ea typeface="ＭＳ Ｐゴシック" pitchFamily="34" charset="-128"/>
              </a:rPr>
              <a:t> is only visible inside the for loop block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 is only visible inside the for loop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667000"/>
            <a:ext cx="5486400" cy="304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sum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for (int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= 1;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&lt;= 10;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square</a:t>
            </a:r>
            <a:r>
              <a:rPr lang="en-US" kern="0" dirty="0">
                <a:latin typeface="Consolas" pitchFamily="49" charset="0"/>
              </a:rPr>
              <a:t> =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* i;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sum</a:t>
            </a:r>
            <a:r>
              <a:rPr lang="en-US" kern="0" dirty="0">
                <a:latin typeface="Consolas" pitchFamily="49" charset="0"/>
              </a:rPr>
              <a:t> =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sum</a:t>
            </a:r>
            <a:r>
              <a:rPr lang="en-US" kern="0" dirty="0">
                <a:latin typeface="Consolas" pitchFamily="49" charset="0"/>
              </a:rPr>
              <a:t>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square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System.out.println(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sum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572000" y="5334000"/>
            <a:ext cx="44196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itchFamily="34" charset="0"/>
              </a:rPr>
              <a:t>The scope of a variable is the part of the program in which</a:t>
            </a:r>
          </a:p>
          <a:p>
            <a:pPr eaLnBrk="1" hangingPunct="1"/>
            <a:r>
              <a:rPr lang="en-US" altLang="en-US" sz="2000">
                <a:cs typeface="Arial" pitchFamily="34" charset="0"/>
              </a:rPr>
              <a:t>it is visible.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3962400" y="4038600"/>
            <a:ext cx="285750" cy="6096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0800000">
            <a:off x="4495800" y="3581400"/>
            <a:ext cx="381000" cy="10668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0800000">
            <a:off x="5105400" y="3200400"/>
            <a:ext cx="457200" cy="1981200"/>
          </a:xfrm>
          <a:prstGeom prst="leftBrace">
            <a:avLst>
              <a:gd name="adj1" fmla="val 8333"/>
              <a:gd name="adj2" fmla="val 80054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209" name="TextBox 13"/>
          <p:cNvSpPr txBox="1">
            <a:spLocks noChangeArrowheads="1"/>
          </p:cNvSpPr>
          <p:nvPr/>
        </p:nvSpPr>
        <p:spPr bwMode="auto">
          <a:xfrm>
            <a:off x="5638800" y="3352800"/>
            <a:ext cx="565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sum</a:t>
            </a:r>
            <a:endParaRPr lang="en-US" altLang="en-US" sz="1800">
              <a:cs typeface="Arial" pitchFamily="34" charset="0"/>
            </a:endParaRPr>
          </a:p>
        </p:txBody>
      </p:sp>
      <p:sp>
        <p:nvSpPr>
          <p:cNvPr id="51210" name="TextBox 14"/>
          <p:cNvSpPr txBox="1">
            <a:spLocks noChangeArrowheads="1"/>
          </p:cNvSpPr>
          <p:nvPr/>
        </p:nvSpPr>
        <p:spPr bwMode="auto">
          <a:xfrm>
            <a:off x="4953000" y="37338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 altLang="en-US" sz="180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1211" name="TextBox 15"/>
          <p:cNvSpPr txBox="1">
            <a:spLocks noChangeArrowheads="1"/>
          </p:cNvSpPr>
          <p:nvPr/>
        </p:nvSpPr>
        <p:spPr bwMode="auto">
          <a:xfrm>
            <a:off x="4343400" y="4191000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square</a:t>
            </a:r>
            <a:endParaRPr lang="en-US" altLang="en-US" sz="180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Local Variables of Methods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Variables declared inside one method are not visible to other methods 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sideLength</a:t>
            </a:r>
            <a:r>
              <a:rPr lang="en-US" altLang="en-US" sz="2400" smtClean="0">
                <a:ea typeface="ＭＳ Ｐゴシック" pitchFamily="34" charset="-128"/>
              </a:rPr>
              <a:t> is local to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Using it outside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  <a:r>
              <a:rPr lang="en-US" altLang="en-US" sz="2400" smtClean="0">
                <a:ea typeface="ＭＳ Ｐゴシック" pitchFamily="34" charset="-128"/>
              </a:rPr>
              <a:t> will cause a compiler error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987675"/>
            <a:ext cx="7772400" cy="3200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double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= 10;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result = cubeVolume();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System.out.println(result);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double cubeVolume()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return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*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 *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sideLength</a:t>
            </a:r>
            <a:r>
              <a:rPr lang="en-US" kern="0" dirty="0">
                <a:latin typeface="Consolas" pitchFamily="49" charset="0"/>
              </a:rPr>
              <a:t>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71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152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Re-using names for local variables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Variables declared inside one method are not visible to other methods 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result</a:t>
            </a:r>
            <a:r>
              <a:rPr lang="en-US" altLang="en-US" sz="2400" smtClean="0">
                <a:ea typeface="ＭＳ Ｐゴシック" pitchFamily="34" charset="-128"/>
              </a:rPr>
              <a:t> is local to square and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result</a:t>
            </a:r>
            <a:r>
              <a:rPr lang="en-US" altLang="en-US" sz="2400" smtClean="0">
                <a:ea typeface="ＭＳ Ｐゴシック" pitchFamily="34" charset="-128"/>
              </a:rPr>
              <a:t> is local to </a:t>
            </a:r>
            <a:r>
              <a:rPr lang="en-US" alt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They are two different variables and do not overlap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971800"/>
            <a:ext cx="6705600" cy="3200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int square(int n)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result</a:t>
            </a:r>
            <a:r>
              <a:rPr lang="en-US" kern="0" dirty="0">
                <a:latin typeface="Consolas" pitchFamily="49" charset="0"/>
              </a:rPr>
              <a:t> = n * n;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return result;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result</a:t>
            </a:r>
            <a:r>
              <a:rPr lang="en-US" kern="0" dirty="0">
                <a:latin typeface="Consolas" pitchFamily="49" charset="0"/>
              </a:rPr>
              <a:t> = square(3) + square(4);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System.out.println(result);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5486400" y="5257800"/>
            <a:ext cx="285750" cy="6096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0800000">
            <a:off x="5486400" y="3581400"/>
            <a:ext cx="304800" cy="609600"/>
          </a:xfrm>
          <a:prstGeom prst="leftBrace">
            <a:avLst>
              <a:gd name="adj1" fmla="val 8333"/>
              <a:gd name="adj2" fmla="val 51074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5" name="TextBox 13"/>
          <p:cNvSpPr txBox="1">
            <a:spLocks noChangeArrowheads="1"/>
          </p:cNvSpPr>
          <p:nvPr/>
        </p:nvSpPr>
        <p:spPr bwMode="auto">
          <a:xfrm>
            <a:off x="5943600" y="3733800"/>
            <a:ext cx="10302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result</a:t>
            </a:r>
            <a:endParaRPr lang="en-US" altLang="en-US" sz="2000">
              <a:cs typeface="Arial" pitchFamily="34" charset="0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5867400" y="5410200"/>
            <a:ext cx="1143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result</a:t>
            </a:r>
            <a:endParaRPr lang="en-US" altLang="en-US" sz="200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Re-using names for block variables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Variables declared inside one block are not visible to other methods 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altLang="en-US" sz="2400" smtClean="0">
                <a:ea typeface="ＭＳ Ｐゴシック" pitchFamily="34" charset="-128"/>
              </a:rPr>
              <a:t> is inside the first for block and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altLang="en-US" sz="2400" smtClean="0">
                <a:ea typeface="ＭＳ Ｐゴシック" pitchFamily="34" charset="-128"/>
              </a:rPr>
              <a:t> is inside the second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They are two different variables and do not overlap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43200" y="2895600"/>
            <a:ext cx="5486400" cy="3581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sum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for (int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= 1;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&lt;= 10;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sum = sum +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for (int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= 1;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&lt;= 10;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sum = sum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*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System.out.println(sum);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6705600" y="3810000"/>
            <a:ext cx="381000" cy="762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278" name="TextBox 14"/>
          <p:cNvSpPr txBox="1">
            <a:spLocks noChangeArrowheads="1"/>
          </p:cNvSpPr>
          <p:nvPr/>
        </p:nvSpPr>
        <p:spPr bwMode="auto">
          <a:xfrm>
            <a:off x="7086600" y="38862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 altLang="en-US" sz="1800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54279" name="TextBox 14"/>
          <p:cNvSpPr txBox="1">
            <a:spLocks noChangeArrowheads="1"/>
          </p:cNvSpPr>
          <p:nvPr/>
        </p:nvSpPr>
        <p:spPr bwMode="auto">
          <a:xfrm>
            <a:off x="7162800" y="5029200"/>
            <a:ext cx="3111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i</a:t>
            </a:r>
            <a:endParaRPr lang="en-US" altLang="en-US" sz="180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10800000">
            <a:off x="6705600" y="4876800"/>
            <a:ext cx="381000" cy="762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1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152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Overlapping Scope 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133600"/>
          </a:xfrm>
        </p:spPr>
        <p:txBody>
          <a:bodyPr>
            <a:normAutofit lnSpcReduction="10000"/>
          </a:bodyPr>
          <a:lstStyle/>
          <a:p>
            <a:r>
              <a:rPr lang="en-US" altLang="en-US" sz="2800" smtClean="0">
                <a:ea typeface="ＭＳ Ｐゴシック" pitchFamily="34" charset="-128"/>
              </a:rPr>
              <a:t>Variables (including parameter variables) must have unique names within their scope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altLang="en-US" sz="2400" smtClean="0">
                <a:ea typeface="ＭＳ Ｐゴシック" pitchFamily="34" charset="-128"/>
              </a:rPr>
              <a:t> has local scope and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</a:t>
            </a:r>
            <a:r>
              <a:rPr lang="en-US" altLang="en-US" sz="2400" smtClean="0">
                <a:ea typeface="ＭＳ Ｐゴシック" pitchFamily="34" charset="-128"/>
              </a:rPr>
              <a:t> is in a block inside that scope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The compiler will complain when the block scope 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itchFamily="34" charset="-128"/>
              </a:rPr>
              <a:t>n</a:t>
            </a:r>
            <a:r>
              <a:rPr lang="en-US" altLang="en-US" sz="2400" smtClean="0">
                <a:ea typeface="ＭＳ Ｐゴシック" pitchFamily="34" charset="-128"/>
              </a:rPr>
              <a:t> is declared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352800"/>
            <a:ext cx="6477000" cy="281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static int sumOfSquares(int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n</a:t>
            </a:r>
            <a:r>
              <a:rPr lang="en-US" kern="0" dirty="0">
                <a:latin typeface="Consolas" pitchFamily="49" charset="0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int sum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for (int i = 1; i &lt;=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n</a:t>
            </a:r>
            <a:r>
              <a:rPr lang="en-US" kern="0" dirty="0">
                <a:latin typeface="Consolas" pitchFamily="49" charset="0"/>
              </a:rPr>
              <a:t>;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</a:t>
            </a:r>
            <a:r>
              <a:rPr lang="en-US" kern="0" dirty="0">
                <a:latin typeface="Consolas" pitchFamily="49" charset="0"/>
              </a:rPr>
              <a:t> = i * i;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sum = sum +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return sum;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</p:txBody>
      </p:sp>
      <p:sp>
        <p:nvSpPr>
          <p:cNvPr id="10" name="Left Brace 9"/>
          <p:cNvSpPr/>
          <p:nvPr/>
        </p:nvSpPr>
        <p:spPr>
          <a:xfrm rot="10800000">
            <a:off x="5715000" y="3429000"/>
            <a:ext cx="457200" cy="26670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302" name="TextBox 14"/>
          <p:cNvSpPr txBox="1">
            <a:spLocks noChangeArrowheads="1"/>
          </p:cNvSpPr>
          <p:nvPr/>
        </p:nvSpPr>
        <p:spPr bwMode="auto">
          <a:xfrm>
            <a:off x="6248400" y="4267200"/>
            <a:ext cx="10715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Local n</a:t>
            </a:r>
            <a:endParaRPr lang="en-US" altLang="en-US" sz="1800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55303" name="TextBox 14"/>
          <p:cNvSpPr txBox="1">
            <a:spLocks noChangeArrowheads="1"/>
          </p:cNvSpPr>
          <p:nvPr/>
        </p:nvSpPr>
        <p:spPr bwMode="auto">
          <a:xfrm>
            <a:off x="5257800" y="4800600"/>
            <a:ext cx="18303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latin typeface="Consolas" pitchFamily="49" charset="0"/>
                <a:cs typeface="Arial" pitchFamily="34" charset="0"/>
              </a:rPr>
              <a:t>block scope n</a:t>
            </a:r>
            <a:endParaRPr lang="en-US" altLang="en-US" sz="180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10800000">
            <a:off x="4800600" y="4800600"/>
            <a:ext cx="381000" cy="5334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0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Global and Local Overlapping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Global and Local (method) variables can overlap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The local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same</a:t>
            </a:r>
            <a:r>
              <a:rPr lang="en-US" altLang="en-US" sz="2400" smtClean="0">
                <a:ea typeface="ＭＳ Ｐゴシック" pitchFamily="34" charset="-128"/>
              </a:rPr>
              <a:t> will be used when it is in scope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No access to global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same</a:t>
            </a:r>
            <a:r>
              <a:rPr lang="en-US" altLang="en-US" sz="2400" smtClean="0">
                <a:ea typeface="ＭＳ Ｐゴシック" pitchFamily="34" charset="-128"/>
              </a:rPr>
              <a:t> when local </a:t>
            </a:r>
            <a:r>
              <a:rPr lang="en-US" alt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same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is in scope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3622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286000"/>
            <a:ext cx="5486400" cy="3962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public class Scoper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public static int </a:t>
            </a:r>
            <a:r>
              <a:rPr lang="en-US" altLang="en-US" sz="1800">
                <a:solidFill>
                  <a:srgbClr val="0033CC"/>
                </a:solidFill>
                <a:latin typeface="Consolas" pitchFamily="49" charset="0"/>
              </a:rPr>
              <a:t>same</a:t>
            </a:r>
            <a:r>
              <a:rPr lang="en-US" altLang="en-US" sz="1800">
                <a:latin typeface="Consolas" pitchFamily="49" charset="0"/>
              </a:rPr>
              <a:t>;   </a:t>
            </a:r>
            <a:r>
              <a:rPr lang="en-US" altLang="en-US" sz="1800">
                <a:solidFill>
                  <a:srgbClr val="0033CC"/>
                </a:solidFill>
                <a:latin typeface="Consolas" pitchFamily="49" charset="0"/>
              </a:rPr>
              <a:t>// </a:t>
            </a:r>
            <a:r>
              <a:rPr lang="ja-JP" altLang="en-US" sz="1800">
                <a:solidFill>
                  <a:srgbClr val="0033CC"/>
                </a:solidFill>
                <a:latin typeface="Consolas" pitchFamily="49" charset="0"/>
              </a:rPr>
              <a:t>‘</a:t>
            </a:r>
            <a:r>
              <a:rPr lang="en-US" altLang="ja-JP" sz="1800">
                <a:solidFill>
                  <a:srgbClr val="0033CC"/>
                </a:solidFill>
                <a:latin typeface="Consolas" pitchFamily="49" charset="0"/>
              </a:rPr>
              <a:t>global</a:t>
            </a:r>
            <a:r>
              <a:rPr lang="ja-JP" altLang="en-US" sz="1800">
                <a:solidFill>
                  <a:srgbClr val="0033CC"/>
                </a:solidFill>
                <a:latin typeface="Consolas" pitchFamily="49" charset="0"/>
              </a:rPr>
              <a:t>’</a:t>
            </a:r>
            <a:endParaRPr lang="en-US" altLang="ja-JP" sz="1800">
              <a:solidFill>
                <a:srgbClr val="0033CC"/>
              </a:solidFill>
              <a:latin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public static void main(String[] args)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int </a:t>
            </a:r>
            <a:r>
              <a:rPr lang="en-US" altLang="en-US" sz="180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altLang="en-US" sz="1800">
                <a:latin typeface="Consolas" pitchFamily="49" charset="0"/>
              </a:rPr>
              <a:t> = 0;     </a:t>
            </a:r>
            <a:r>
              <a:rPr lang="en-US" altLang="en-US" sz="1800">
                <a:solidFill>
                  <a:srgbClr val="00B050"/>
                </a:solidFill>
                <a:latin typeface="Consolas" pitchFamily="49" charset="0"/>
              </a:rPr>
              <a:t>// local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for (int i = 1; i &lt;= 10; i++)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{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  int square = i * i;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  </a:t>
            </a:r>
            <a:r>
              <a:rPr lang="en-US" altLang="en-US" sz="180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altLang="en-US" sz="1800">
                <a:latin typeface="Consolas" pitchFamily="49" charset="0"/>
              </a:rPr>
              <a:t> = </a:t>
            </a:r>
            <a:r>
              <a:rPr lang="en-US" altLang="en-US" sz="180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altLang="en-US" sz="1800">
                <a:latin typeface="Consolas" pitchFamily="49" charset="0"/>
              </a:rPr>
              <a:t> + square;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  System.out.println(</a:t>
            </a:r>
            <a:r>
              <a:rPr lang="en-US" altLang="en-US" sz="1800">
                <a:solidFill>
                  <a:srgbClr val="00B050"/>
                </a:solidFill>
                <a:latin typeface="Consolas" pitchFamily="49" charset="0"/>
              </a:rPr>
              <a:t>same</a:t>
            </a:r>
            <a:r>
              <a:rPr lang="en-US" altLang="en-US" sz="1800">
                <a:latin typeface="Consolas" pitchFamily="49" charset="0"/>
              </a:rPr>
              <a:t>);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  }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altLang="en-US" sz="1800">
                <a:latin typeface="Consolas" pitchFamily="49" charset="0"/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5867400" y="2362200"/>
            <a:ext cx="457200" cy="35814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326" name="TextBox 14"/>
          <p:cNvSpPr txBox="1">
            <a:spLocks noChangeArrowheads="1"/>
          </p:cNvSpPr>
          <p:nvPr/>
        </p:nvSpPr>
        <p:spPr bwMode="auto">
          <a:xfrm>
            <a:off x="6400800" y="3200400"/>
            <a:ext cx="6905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same</a:t>
            </a:r>
            <a:endParaRPr lang="en-US" altLang="en-US" sz="1800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56327" name="TextBox 14"/>
          <p:cNvSpPr txBox="1">
            <a:spLocks noChangeArrowheads="1"/>
          </p:cNvSpPr>
          <p:nvPr/>
        </p:nvSpPr>
        <p:spPr bwMode="auto">
          <a:xfrm>
            <a:off x="5105400" y="4267200"/>
            <a:ext cx="7493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B050"/>
                </a:solidFill>
                <a:cs typeface="Arial" pitchFamily="34" charset="0"/>
              </a:rPr>
              <a:t>same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4648200" y="3810000"/>
            <a:ext cx="381000" cy="1752600"/>
          </a:xfrm>
          <a:prstGeom prst="leftBrace">
            <a:avLst>
              <a:gd name="adj1" fmla="val 8333"/>
              <a:gd name="adj2" fmla="val 6495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4953000" y="5334000"/>
            <a:ext cx="3979863" cy="1016000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itchFamily="34" charset="0"/>
              </a:rPr>
              <a:t>Variables in different scopes with </a:t>
            </a:r>
          </a:p>
          <a:p>
            <a:pPr eaLnBrk="1" hangingPunct="1"/>
            <a:r>
              <a:rPr lang="en-US" altLang="en-US" sz="2000">
                <a:cs typeface="Arial" pitchFamily="34" charset="0"/>
              </a:rPr>
              <a:t>the same name will compile, but </a:t>
            </a:r>
          </a:p>
          <a:p>
            <a:pPr eaLnBrk="1" hangingPunct="1"/>
            <a:r>
              <a:rPr lang="en-US" altLang="en-US" sz="2000">
                <a:cs typeface="Arial" pitchFamily="34" charset="0"/>
              </a:rPr>
              <a:t>it is not a good idea</a:t>
            </a:r>
          </a:p>
        </p:txBody>
      </p:sp>
    </p:spTree>
    <p:extLst>
      <p:ext uri="{BB962C8B-B14F-4D97-AF65-F5344CB8AC3E}">
        <p14:creationId xmlns:p14="http://schemas.microsoft.com/office/powerpoint/2010/main" val="127774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678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5.8  Variable Scope</vt:lpstr>
      <vt:lpstr>Examples of Scope</vt:lpstr>
      <vt:lpstr>Local Variables of Methods</vt:lpstr>
      <vt:lpstr>Re-using names for local variables</vt:lpstr>
      <vt:lpstr>Re-using names for block variables</vt:lpstr>
      <vt:lpstr>Overlapping Scope </vt:lpstr>
      <vt:lpstr>Global and Local Overlapping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2015-04-12T21:56:13Z</dcterms:created>
  <dcterms:modified xsi:type="dcterms:W3CDTF">2015-04-12T21:57:41Z</dcterms:modified>
</cp:coreProperties>
</file>