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5240-1B7E-4233-A6C3-DEDCE7047690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271D9-C67E-4C48-BD38-2C8E27B7A5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512E1A-EF56-493A-A86B-BC6F8DC8C96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1E2548-AAE8-47CC-8FF9-681DC5DA209E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AF2605-16FD-47D2-B1ED-49666E4DC60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313F14-11A6-4BA0-8267-EF14862F58D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C78FA6-2BEF-4088-911B-247EFE4D60C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C4E85B-0357-4C76-8FE5-147B177CD12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21069D-07D4-42C9-A8E0-F0C7BE1A67F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BB670F-A472-4954-A639-01DB6296D652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D694AF-C28D-4920-94E9-CBB7B1B0C94D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D7708F-D3F6-41C1-B168-3F7F0B4A868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344DA-E41D-4D08-8958-88912F15B9E9}" type="datetime1">
              <a:rPr lang="en-US"/>
              <a:pPr/>
              <a:t>3/2/2015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7CF2C-3608-4BC9-91BB-C58A57A47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9C35-CD85-4068-B139-BBE2B4F89CAF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3B3A-992C-4420-AC04-0984570965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/>
                <a:ea typeface="+mj-ea"/>
              </a:rPr>
              <a:t>Abstract </a:t>
            </a:r>
            <a:r>
              <a:rPr lang="en-US" dirty="0" smtClean="0">
                <a:latin typeface="Arial"/>
                <a:ea typeface="+mj-ea"/>
              </a:rPr>
              <a:t>Classes and Methods</a:t>
            </a:r>
          </a:p>
        </p:txBody>
      </p:sp>
      <p:sp>
        <p:nvSpPr>
          <p:cNvPr id="5734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dirty="0" smtClean="0">
                <a:ea typeface="ＭＳ Ｐゴシック" pitchFamily="34" charset="-128"/>
              </a:rPr>
              <a:t>Abstract classes</a:t>
            </a:r>
          </a:p>
          <a:p>
            <a:pPr lvl="1" eaLnBrk="1" hangingPunct="1"/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Sometimes it</a:t>
            </a:r>
            <a:r>
              <a:rPr lang="ja-JP" altLang="en-US" sz="2100" smtClean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lang="en-US" altLang="ja-JP" sz="2100" dirty="0" smtClean="0">
                <a:solidFill>
                  <a:srgbClr val="000000"/>
                </a:solidFill>
                <a:ea typeface="ＭＳ Ｐゴシック" pitchFamily="34" charset="-128"/>
              </a:rPr>
              <a:t>s useful to declare classes for which you never intend to create objects. </a:t>
            </a:r>
          </a:p>
          <a:p>
            <a:pPr lvl="1" eaLnBrk="1" hangingPunct="1"/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Used only as </a:t>
            </a:r>
            <a:r>
              <a:rPr lang="en-US" sz="2100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superclasses</a:t>
            </a:r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 in inheritance hierarchies, so they are sometimes called </a:t>
            </a:r>
            <a:r>
              <a:rPr lang="en-US" sz="2100" dirty="0" smtClean="0">
                <a:solidFill>
                  <a:srgbClr val="0000FF"/>
                </a:solidFill>
                <a:ea typeface="ＭＳ Ｐゴシック" pitchFamily="34" charset="-128"/>
              </a:rPr>
              <a:t>abstract </a:t>
            </a:r>
            <a:r>
              <a:rPr lang="en-US" sz="2100" dirty="0" err="1" smtClean="0">
                <a:solidFill>
                  <a:srgbClr val="0000FF"/>
                </a:solidFill>
                <a:ea typeface="ＭＳ Ｐゴシック" pitchFamily="34" charset="-128"/>
              </a:rPr>
              <a:t>superclasses</a:t>
            </a:r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Cannot be used to instantiate objects—abstract classes are incomplete. </a:t>
            </a:r>
          </a:p>
          <a:p>
            <a:pPr lvl="1" eaLnBrk="1" hangingPunct="1"/>
            <a:r>
              <a:rPr lang="en-US" sz="2100" dirty="0" smtClean="0">
                <a:solidFill>
                  <a:srgbClr val="000000"/>
                </a:solidFill>
                <a:ea typeface="ＭＳ Ｐゴシック" pitchFamily="34" charset="-128"/>
              </a:rPr>
              <a:t>Subclasses must declare the </a:t>
            </a:r>
            <a:r>
              <a:rPr lang="ja-JP" altLang="en-US" sz="2100" smtClean="0">
                <a:solidFill>
                  <a:srgbClr val="000000"/>
                </a:solidFill>
                <a:ea typeface="ＭＳ Ｐゴシック" pitchFamily="34" charset="-128"/>
              </a:rPr>
              <a:t>“</a:t>
            </a:r>
            <a:r>
              <a:rPr lang="en-US" altLang="ja-JP" sz="2100" dirty="0" smtClean="0">
                <a:solidFill>
                  <a:srgbClr val="000000"/>
                </a:solidFill>
                <a:ea typeface="ＭＳ Ｐゴシック" pitchFamily="34" charset="-128"/>
              </a:rPr>
              <a:t>missing pieces</a:t>
            </a:r>
            <a:r>
              <a:rPr lang="ja-JP" altLang="en-US" sz="2100" smtClean="0">
                <a:solidFill>
                  <a:srgbClr val="000000"/>
                </a:solidFill>
                <a:ea typeface="ＭＳ Ｐゴシック" pitchFamily="34" charset="-128"/>
              </a:rPr>
              <a:t>”</a:t>
            </a:r>
            <a:r>
              <a:rPr lang="en-US" altLang="ja-JP" sz="2100" dirty="0" smtClean="0">
                <a:solidFill>
                  <a:srgbClr val="000000"/>
                </a:solidFill>
                <a:ea typeface="ＭＳ Ｐゴシック" pitchFamily="34" charset="-128"/>
              </a:rPr>
              <a:t> to become </a:t>
            </a:r>
            <a:r>
              <a:rPr lang="ja-JP" altLang="en-US" sz="2100" smtClean="0">
                <a:solidFill>
                  <a:srgbClr val="000000"/>
                </a:solidFill>
                <a:ea typeface="ＭＳ Ｐゴシック" pitchFamily="34" charset="-128"/>
              </a:rPr>
              <a:t>“</a:t>
            </a:r>
            <a:r>
              <a:rPr lang="en-US" altLang="ja-JP" sz="2100" dirty="0" smtClean="0">
                <a:solidFill>
                  <a:srgbClr val="000000"/>
                </a:solidFill>
                <a:ea typeface="ＭＳ Ｐゴシック" pitchFamily="34" charset="-128"/>
              </a:rPr>
              <a:t>concrete</a:t>
            </a:r>
            <a:r>
              <a:rPr lang="ja-JP" altLang="en-US" sz="2100" smtClean="0">
                <a:solidFill>
                  <a:srgbClr val="000000"/>
                </a:solidFill>
                <a:ea typeface="ＭＳ Ｐゴシック" pitchFamily="34" charset="-128"/>
              </a:rPr>
              <a:t>”</a:t>
            </a:r>
            <a:r>
              <a:rPr lang="en-US" altLang="ja-JP" sz="2100" dirty="0" smtClean="0">
                <a:solidFill>
                  <a:srgbClr val="000000"/>
                </a:solidFill>
                <a:ea typeface="ＭＳ Ｐゴシック" pitchFamily="34" charset="-128"/>
              </a:rPr>
              <a:t> classes, from which you can instantiate objects; otherwise, these subclasses, too, will be abstract. </a:t>
            </a:r>
          </a:p>
          <a:p>
            <a:pPr eaLnBrk="1" hangingPunct="1"/>
            <a:r>
              <a:rPr lang="en-US" sz="2500" dirty="0" smtClean="0">
                <a:solidFill>
                  <a:srgbClr val="000000"/>
                </a:solidFill>
                <a:ea typeface="ＭＳ Ｐゴシック" pitchFamily="34" charset="-128"/>
              </a:rPr>
              <a:t>An abstract class provides a </a:t>
            </a:r>
            <a:r>
              <a:rPr lang="en-US" sz="2500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en-US" sz="2500" dirty="0" smtClean="0">
                <a:solidFill>
                  <a:srgbClr val="000000"/>
                </a:solidFill>
                <a:ea typeface="ＭＳ Ｐゴシック" pitchFamily="34" charset="-128"/>
              </a:rPr>
              <a:t> from which other classes can inherit and thus share a common design.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Subclass Extending Abstract Class</a:t>
            </a:r>
            <a:endParaRPr lang="en-US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Not all subclasses of an abstract class must be complete. If a subclass does not implement all abstract methods from its super class, then it must be an abstract class.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386B1B-3D33-4B59-9CF9-11DC20380FF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38200" y="2889250"/>
            <a:ext cx="6248400" cy="1385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abstract class Animal{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	private String name;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	Animal(String name){this.name = name;}	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	abstract void sound();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	abstract void feed();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	    	}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57200" y="5268913"/>
            <a:ext cx="3352800" cy="9556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class Dog extends Animal{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	void sound(){}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	void feed() {}</a:t>
            </a:r>
          </a:p>
          <a:p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572000" y="5308600"/>
            <a:ext cx="3886200" cy="739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1400">
                <a:latin typeface="Courier New" pitchFamily="49" charset="0"/>
                <a:cs typeface="Courier New" pitchFamily="49" charset="0"/>
              </a:rPr>
              <a:t>abstract class Cat extends Animal{</a:t>
            </a:r>
          </a:p>
          <a:p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  void sound(){}</a:t>
            </a:r>
          </a:p>
          <a:p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7086600" y="4295775"/>
            <a:ext cx="1676400" cy="8255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200"/>
              <a:t>Class Cat does not </a:t>
            </a:r>
          </a:p>
          <a:p>
            <a:r>
              <a:rPr lang="en-US" altLang="en-US" sz="1200"/>
              <a:t>define behavior for feed()</a:t>
            </a:r>
          </a:p>
          <a:p>
            <a:r>
              <a:rPr lang="en-US" altLang="en-US" sz="1200"/>
              <a:t>so it is still an abstract </a:t>
            </a:r>
          </a:p>
          <a:p>
            <a:r>
              <a:rPr lang="en-US" altLang="en-US" sz="1200"/>
              <a:t>class.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067050" y="4295775"/>
            <a:ext cx="2419350" cy="812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200" dirty="0"/>
              <a:t>Class Dog does</a:t>
            </a:r>
          </a:p>
          <a:p>
            <a:r>
              <a:rPr lang="en-US" altLang="en-US" sz="1200" dirty="0"/>
              <a:t>define behavior for sound() and feed()</a:t>
            </a:r>
          </a:p>
          <a:p>
            <a:r>
              <a:rPr lang="en-US" altLang="en-US" sz="1200" dirty="0"/>
              <a:t>so it is a class that could</a:t>
            </a:r>
          </a:p>
          <a:p>
            <a:r>
              <a:rPr lang="en-US" altLang="en-US" sz="1200" dirty="0"/>
              <a:t>be instantiated.</a:t>
            </a:r>
          </a:p>
        </p:txBody>
      </p:sp>
      <p:cxnSp>
        <p:nvCxnSpPr>
          <p:cNvPr id="30730" name="Elbow Connector 18"/>
          <p:cNvCxnSpPr>
            <a:cxnSpLocks noChangeShapeType="1"/>
            <a:stCxn id="30729" idx="1"/>
            <a:endCxn id="30726" idx="0"/>
          </p:cNvCxnSpPr>
          <p:nvPr/>
        </p:nvCxnSpPr>
        <p:spPr bwMode="auto">
          <a:xfrm rot="10800000" flipV="1">
            <a:off x="2133600" y="4702175"/>
            <a:ext cx="933450" cy="5667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1" name="Elbow Connector 20"/>
          <p:cNvCxnSpPr>
            <a:cxnSpLocks noChangeShapeType="1"/>
            <a:stCxn id="30728" idx="1"/>
            <a:endCxn id="30727" idx="0"/>
          </p:cNvCxnSpPr>
          <p:nvPr/>
        </p:nvCxnSpPr>
        <p:spPr bwMode="auto">
          <a:xfrm rot="10800000" flipV="1">
            <a:off x="6515100" y="4708525"/>
            <a:ext cx="571500" cy="6000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abstract class and 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abstract super class when: </a:t>
            </a:r>
          </a:p>
          <a:p>
            <a:pPr lvl="1"/>
            <a:r>
              <a:rPr lang="en-US" dirty="0" smtClean="0"/>
              <a:t>You don’t want the super class to be instantiated. For example, in a program it may not make sense to have an Animal object because Animal represents an abstract thing.</a:t>
            </a:r>
            <a:endParaRPr lang="en-US" dirty="0"/>
          </a:p>
          <a:p>
            <a:r>
              <a:rPr lang="en-US" dirty="0" smtClean="0"/>
              <a:t>Define abstract methods when:</a:t>
            </a:r>
          </a:p>
          <a:p>
            <a:pPr lvl="1"/>
            <a:r>
              <a:rPr lang="en-US" dirty="0" smtClean="0"/>
              <a:t>You want to enforce a contract or a behavior on the subclasses.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/>
                <a:ea typeface="+mj-ea"/>
              </a:rPr>
              <a:t>Abstract </a:t>
            </a:r>
            <a:r>
              <a:rPr lang="en-US" dirty="0" smtClean="0">
                <a:latin typeface="Arial"/>
                <a:ea typeface="+mj-ea"/>
              </a:rPr>
              <a:t>Classes and </a:t>
            </a:r>
            <a:r>
              <a:rPr lang="en-US" dirty="0" smtClean="0">
                <a:latin typeface="Arial"/>
                <a:ea typeface="+mj-ea"/>
              </a:rPr>
              <a:t>Methods</a:t>
            </a:r>
            <a:endParaRPr lang="en-US" dirty="0" smtClean="0">
              <a:latin typeface="Arial"/>
              <a:ea typeface="+mj-ea"/>
            </a:endParaRPr>
          </a:p>
        </p:txBody>
      </p:sp>
      <p:sp>
        <p:nvSpPr>
          <p:cNvPr id="5939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Classes that can be used to instantiate objects are called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concrete 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Such classes provide implementations of every method they declare (some of the implementations can be inherited).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are too general to create real objects—they specify only what is common among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Concrete classes provide the specifics that make it reasonable to instantiate objects.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Not all hierarchies contain abstract classes.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Abstract </a:t>
            </a:r>
            <a:r>
              <a:rPr lang="en-US" dirty="0" smtClean="0">
                <a:ea typeface="+mj-ea"/>
              </a:rPr>
              <a:t>Classes and </a:t>
            </a:r>
            <a:r>
              <a:rPr lang="en-US" dirty="0" smtClean="0">
                <a:ea typeface="+mj-ea"/>
              </a:rPr>
              <a:t>Methods</a:t>
            </a:r>
            <a:endParaRPr lang="en-US" dirty="0" smtClean="0">
              <a:ea typeface="+mj-ea"/>
            </a:endParaRPr>
          </a:p>
        </p:txBody>
      </p:sp>
      <p:sp>
        <p:nvSpPr>
          <p:cNvPr id="61442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Programmers often write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programs that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uses only abstract </a:t>
            </a:r>
            <a:r>
              <a:rPr lang="en-US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types to reduce 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code</a:t>
            </a:r>
            <a:r>
              <a:rPr lang="ja-JP" altLang="en-US" smtClean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</a:rPr>
              <a:t>s dependencies on a range of subclass types.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You can write a method with a parameter of an abstract </a:t>
            </a:r>
            <a:r>
              <a:rPr lang="en-US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type.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When called, such a method can receive an object of any concrete class that directly or indirectly extends the </a:t>
            </a:r>
            <a:r>
              <a:rPr lang="en-US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 specified as the parameter</a:t>
            </a:r>
            <a:r>
              <a:rPr lang="ja-JP" altLang="en-US" smtClean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</a:rPr>
              <a:t>s type. 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ＭＳ Ｐゴシック" pitchFamily="34" charset="-128"/>
              </a:rPr>
              <a:t>Abstract classes sometimes constitute several levels of a hierarchy.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Abstract </a:t>
            </a:r>
            <a:r>
              <a:rPr lang="en-US" dirty="0" smtClean="0">
                <a:ea typeface="+mj-ea"/>
              </a:rPr>
              <a:t>Classes and </a:t>
            </a:r>
            <a:r>
              <a:rPr lang="en-US" dirty="0" smtClean="0">
                <a:ea typeface="+mj-ea"/>
              </a:rPr>
              <a:t>Methods</a:t>
            </a:r>
            <a:endParaRPr lang="en-US" dirty="0" smtClean="0">
              <a:ea typeface="+mj-ea"/>
            </a:endParaRPr>
          </a:p>
        </p:txBody>
      </p:sp>
      <p:sp>
        <p:nvSpPr>
          <p:cNvPr id="63490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You make a class abstract by declaring it with keyword </a:t>
            </a:r>
            <a:r>
              <a:rPr lang="en-US" sz="2300" dirty="0" smtClean="0">
                <a:solidFill>
                  <a:srgbClr val="0000FF"/>
                </a:solidFill>
                <a:ea typeface="ＭＳ Ｐゴシック" pitchFamily="34" charset="-128"/>
              </a:rPr>
              <a:t>abstract</a:t>
            </a: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An abstract class normally contains one or more </a:t>
            </a:r>
            <a:r>
              <a:rPr lang="en-US" sz="2300" dirty="0" smtClean="0">
                <a:solidFill>
                  <a:srgbClr val="0000FF"/>
                </a:solidFill>
                <a:ea typeface="ＭＳ Ｐゴシック" pitchFamily="34" charset="-128"/>
              </a:rPr>
              <a:t>abstract methods</a:t>
            </a: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An abstract method is one with keyword abstract in its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declaration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, as in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abstract </a:t>
            </a:r>
            <a:r>
              <a:rPr lang="en-US" sz="1800" dirty="0" smtClean="0">
                <a:solidFill>
                  <a:srgbClr val="0000FF"/>
                </a:solidFill>
                <a:ea typeface="ＭＳ Ｐゴシック" pitchFamily="34" charset="-128"/>
              </a:rPr>
              <a:t>void 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sound(); </a:t>
            </a:r>
            <a:r>
              <a:rPr lang="en-US" sz="1800" dirty="0" smtClean="0">
                <a:solidFill>
                  <a:srgbClr val="00BF00"/>
                </a:solidFill>
                <a:ea typeface="ＭＳ Ｐゴシック" pitchFamily="34" charset="-128"/>
              </a:rPr>
              <a:t>// abstract method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Abstract methods do not provide implementations.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A class that contains abstract methods must be an abstract class even if that class contains some concrete (</a:t>
            </a:r>
            <a:r>
              <a:rPr lang="en-US" sz="2300" dirty="0" err="1" smtClean="0">
                <a:solidFill>
                  <a:srgbClr val="000000"/>
                </a:solidFill>
                <a:ea typeface="ＭＳ Ｐゴシック" pitchFamily="34" charset="-128"/>
              </a:rPr>
              <a:t>nonabstract</a:t>
            </a: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)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Each concrete subclass of an abstract </a:t>
            </a:r>
            <a:r>
              <a:rPr lang="en-US" sz="2300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 also must provide concrete implementations of each of the </a:t>
            </a:r>
            <a:r>
              <a:rPr lang="en-US" sz="2300" dirty="0" err="1" smtClean="0">
                <a:solidFill>
                  <a:srgbClr val="000000"/>
                </a:solidFill>
                <a:ea typeface="ＭＳ Ｐゴシック" pitchFamily="34" charset="-128"/>
              </a:rPr>
              <a:t>superclass</a:t>
            </a:r>
            <a:r>
              <a:rPr lang="ja-JP" altLang="en-US" sz="2300" smtClean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lang="en-US" altLang="ja-JP" sz="2300" dirty="0" smtClean="0">
                <a:solidFill>
                  <a:srgbClr val="000000"/>
                </a:solidFill>
                <a:ea typeface="ＭＳ Ｐゴシック" pitchFamily="34" charset="-128"/>
              </a:rPr>
              <a:t>s abstract methods.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rgbClr val="000000"/>
                </a:solidFill>
                <a:ea typeface="ＭＳ Ｐゴシック" pitchFamily="34" charset="-128"/>
              </a:rPr>
              <a:t>Constructors and static methods cannot be declared abstract.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Abstract </a:t>
            </a:r>
            <a:r>
              <a:rPr lang="en-US" dirty="0" smtClean="0">
                <a:ea typeface="+mj-ea"/>
              </a:rPr>
              <a:t>Classes and </a:t>
            </a:r>
            <a:r>
              <a:rPr lang="en-US" dirty="0" smtClean="0">
                <a:ea typeface="+mj-ea"/>
              </a:rPr>
              <a:t>Methods</a:t>
            </a:r>
            <a:endParaRPr lang="en-US" dirty="0" smtClean="0">
              <a:ea typeface="+mj-ea"/>
            </a:endParaRPr>
          </a:p>
        </p:txBody>
      </p:sp>
      <p:sp>
        <p:nvSpPr>
          <p:cNvPr id="71682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Cannot instantiate objects of 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, but you can use 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to declare variables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These can hold references to objects of any concrete class derived from those 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Programs typically use such variables to manipulate subclass objects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polymorphically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Can use 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names to invoke </a:t>
            </a:r>
            <a:r>
              <a:rPr lang="en-US" dirty="0" smtClean="0">
                <a:solidFill>
                  <a:srgbClr val="000000"/>
                </a:solidFill>
                <a:latin typeface="Lucida Console" pitchFamily="49" charset="0"/>
                <a:ea typeface="ＭＳ Ｐゴシック" pitchFamily="34" charset="-128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 methods declared in those abstract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superclasses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Abstract </a:t>
            </a:r>
            <a:r>
              <a:rPr lang="en-US" altLang="en-US" dirty="0" smtClean="0"/>
              <a:t>Classes </a:t>
            </a:r>
            <a:r>
              <a:rPr lang="en-US" altLang="en-US" dirty="0" err="1" smtClean="0"/>
              <a:t>Sytax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/>
              <a:t>A class that you define represents an abstract concept and, as such, cannot be instantiated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/>
              <a:t>An abstract class is a class that can only be </a:t>
            </a:r>
            <a:r>
              <a:rPr lang="en-US" altLang="en-US" dirty="0" err="1" smtClean="0"/>
              <a:t>subclassed</a:t>
            </a:r>
            <a:r>
              <a:rPr lang="en-US" altLang="en-US" dirty="0" smtClean="0"/>
              <a:t>, </a:t>
            </a:r>
            <a:r>
              <a:rPr lang="en-US" altLang="en-US" dirty="0" smtClean="0"/>
              <a:t>not instantiated.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/>
              <a:t>Use Abstract classes when you want to make sure a method has to be implemented in a subclass.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/>
              <a:t>Declaration of an abstract class:</a:t>
            </a:r>
          </a:p>
          <a:p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57C66E-3E2A-4AD9-AFD9-8CF8AD338F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en-US" sz="2400" dirty="0" smtClean="0">
                <a:latin typeface="Courier New" pitchFamily="49" charset="0"/>
              </a:rPr>
              <a:t>abstract class Animal{</a:t>
            </a:r>
          </a:p>
          <a:p>
            <a:pPr lvl="1"/>
            <a:r>
              <a:rPr lang="en-US" altLang="en-US" sz="2400" dirty="0" smtClean="0">
                <a:latin typeface="Courier New" pitchFamily="49" charset="0"/>
              </a:rPr>
              <a:t>	. . .</a:t>
            </a:r>
          </a:p>
          <a:p>
            <a:pPr lvl="1"/>
            <a:r>
              <a:rPr lang="en-US" altLang="en-US" sz="2400" dirty="0" smtClean="0">
                <a:latin typeface="Courier New" pitchFamily="49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Abstract </a:t>
            </a:r>
            <a:r>
              <a:rPr lang="en-US" altLang="en-US" dirty="0" smtClean="0"/>
              <a:t>Method Syntax</a:t>
            </a:r>
            <a:endParaRPr lang="en-US" alt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31CAD4-7683-4F20-9DA8-DF9442F8E09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600200" y="3124200"/>
            <a:ext cx="2362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334000" y="4648200"/>
            <a:ext cx="3352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 dirty="0"/>
              <a:t>Abstract method sound provides a </a:t>
            </a:r>
          </a:p>
          <a:p>
            <a:r>
              <a:rPr lang="en-US" altLang="en-US" sz="1800" dirty="0"/>
              <a:t>method interface for class </a:t>
            </a:r>
          </a:p>
          <a:p>
            <a:r>
              <a:rPr lang="en-US" altLang="en-US" sz="1800" dirty="0"/>
              <a:t>Animal only.</a:t>
            </a:r>
            <a:endParaRPr lang="en-US" altLang="en-US" dirty="0"/>
          </a:p>
        </p:txBody>
      </p:sp>
      <p:cxnSp>
        <p:nvCxnSpPr>
          <p:cNvPr id="24583" name="AutoShape 9"/>
          <p:cNvCxnSpPr>
            <a:cxnSpLocks noChangeShapeType="1"/>
          </p:cNvCxnSpPr>
          <p:nvPr/>
        </p:nvCxnSpPr>
        <p:spPr bwMode="auto">
          <a:xfrm rot="10800000">
            <a:off x="1219200" y="2057400"/>
            <a:ext cx="609600" cy="2514600"/>
          </a:xfrm>
          <a:prstGeom prst="bentConnector3">
            <a:avLst>
              <a:gd name="adj1" fmla="val 1989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1828800" y="4343400"/>
            <a:ext cx="3276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 dirty="0"/>
              <a:t>An abstract method must be in an</a:t>
            </a:r>
          </a:p>
          <a:p>
            <a:r>
              <a:rPr lang="en-US" altLang="en-US" sz="1800" dirty="0"/>
              <a:t>abstract class</a:t>
            </a:r>
            <a:r>
              <a:rPr lang="en-US" altLang="en-US" dirty="0"/>
              <a:t>.</a:t>
            </a:r>
          </a:p>
        </p:txBody>
      </p:sp>
      <p:sp>
        <p:nvSpPr>
          <p:cNvPr id="24585" name="Text Box 4"/>
          <p:cNvSpPr txBox="1">
            <a:spLocks noChangeArrowheads="1"/>
          </p:cNvSpPr>
          <p:nvPr/>
        </p:nvSpPr>
        <p:spPr bwMode="auto">
          <a:xfrm>
            <a:off x="1219200" y="1786302"/>
            <a:ext cx="5529078" cy="2485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public abstract class Animal{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       </a:t>
            </a:r>
            <a:r>
              <a:rPr lang="en-US" altLang="en-US" sz="2000" dirty="0" smtClean="0"/>
              <a:t>	private </a:t>
            </a:r>
            <a:r>
              <a:rPr lang="en-US" altLang="en-US" sz="2000" dirty="0"/>
              <a:t>String name</a:t>
            </a:r>
            <a:r>
              <a:rPr lang="en-US" altLang="en-US" sz="2000" dirty="0" smtClean="0"/>
              <a:t>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Animal(String name) { this.name = name;} </a:t>
            </a:r>
            <a:endParaRPr lang="en-US" altLang="en-US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 smtClean="0"/>
              <a:t>	abstract </a:t>
            </a:r>
            <a:r>
              <a:rPr lang="en-US" altLang="en-US" sz="2000" dirty="0"/>
              <a:t>void sound();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/>
              <a:t>}</a:t>
            </a:r>
          </a:p>
          <a:p>
            <a:endParaRPr lang="en-US" altLang="en-US" dirty="0"/>
          </a:p>
        </p:txBody>
      </p:sp>
      <p:cxnSp>
        <p:nvCxnSpPr>
          <p:cNvPr id="24582" name="AutoShape 8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rot="16200000" flipV="1">
            <a:off x="4324350" y="1962150"/>
            <a:ext cx="1143000" cy="422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Pure Abstract Class</a:t>
            </a: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60B638-3E0D-40D4-BF3F-E0073B490F8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14400" y="1390843"/>
            <a:ext cx="69342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400" dirty="0"/>
              <a:t>An abstract class may contain </a:t>
            </a:r>
            <a:r>
              <a:rPr lang="en-US" altLang="en-US" sz="2400" i="1" dirty="0"/>
              <a:t>abstract methods</a:t>
            </a:r>
            <a:r>
              <a:rPr lang="en-US" altLang="en-US" sz="2400" dirty="0"/>
              <a:t>, that is, methods with no implementation.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alt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 smtClean="0"/>
              <a:t>   </a:t>
            </a:r>
            <a:endParaRPr lang="en-US" alt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667000"/>
            <a:ext cx="6248400" cy="1926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abstract class Animal {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	abstract void sound();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    	abstract void feed();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Subclass Extending Abstract Class</a:t>
            </a:r>
            <a:endParaRPr lang="en-US" alt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F2E4C1-C013-4055-9991-7AC30111FC7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480738"/>
            <a:ext cx="8229600" cy="12644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en-US" sz="2400" dirty="0"/>
              <a:t>Each non-abstract subclass of Animal, such as Dog would have to provide an implementation for the </a:t>
            </a:r>
            <a:r>
              <a:rPr lang="en-US" altLang="en-US" sz="2400" dirty="0">
                <a:cs typeface="Courier New" pitchFamily="49" charset="0"/>
              </a:rPr>
              <a:t>sound</a:t>
            </a:r>
            <a:r>
              <a:rPr lang="en-US" altLang="en-US" sz="2400" dirty="0"/>
              <a:t> and </a:t>
            </a:r>
            <a:r>
              <a:rPr lang="en-US" altLang="en-US" sz="2400" dirty="0">
                <a:cs typeface="Courier New" pitchFamily="49" charset="0"/>
              </a:rPr>
              <a:t>feed</a:t>
            </a:r>
            <a:r>
              <a:rPr lang="en-US" altLang="en-US" sz="2400" dirty="0"/>
              <a:t> method. 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828800" y="2819400"/>
            <a:ext cx="5283200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class  Dog extends Animal{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void sound(){}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void feed(){}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692</Words>
  <Application>Microsoft Office PowerPoint</Application>
  <PresentationFormat>On-screen Show (4:3)</PresentationFormat>
  <Paragraphs>108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Abstract Classes and Methods</vt:lpstr>
      <vt:lpstr>Abstract Classes and Methods</vt:lpstr>
      <vt:lpstr>Abstract Classes and Methods</vt:lpstr>
      <vt:lpstr>Abstract Classes and Methods</vt:lpstr>
      <vt:lpstr>Abstract Classes and Methods</vt:lpstr>
      <vt:lpstr>Abstract Classes Sytax</vt:lpstr>
      <vt:lpstr>Abstract Method Syntax</vt:lpstr>
      <vt:lpstr>Pure Abstract Class</vt:lpstr>
      <vt:lpstr>Subclass Extending Abstract Class</vt:lpstr>
      <vt:lpstr>Subclass Extending Abstract Class</vt:lpstr>
      <vt:lpstr>When to use abstract class and abstract methods</vt:lpstr>
    </vt:vector>
  </TitlesOfParts>
  <Company>Teradyne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Teradyne User</dc:creator>
  <cp:lastModifiedBy>Teradyne User</cp:lastModifiedBy>
  <cp:revision>12</cp:revision>
  <dcterms:created xsi:type="dcterms:W3CDTF">2015-03-03T07:12:13Z</dcterms:created>
  <dcterms:modified xsi:type="dcterms:W3CDTF">2015-03-03T08:53:57Z</dcterms:modified>
</cp:coreProperties>
</file>