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7" r:id="rId9"/>
    <p:sldId id="263" r:id="rId10"/>
    <p:sldId id="264" r:id="rId11"/>
    <p:sldId id="265" r:id="rId12"/>
    <p:sldId id="269" r:id="rId13"/>
    <p:sldId id="270"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2" d="100"/>
          <a:sy n="72" d="100"/>
        </p:scale>
        <p:origin x="-110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44183-A463-4846-A3DE-1B804C3D52A8}" type="datetimeFigureOut">
              <a:rPr lang="en-US" smtClean="0"/>
              <a:t>4/26/2015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6CC0B-5E4B-4873-B6CD-20AC2E665A85}" type="slidenum">
              <a:rPr lang="en-US" smtClean="0"/>
              <a:t>‹#›</a:t>
            </a:fld>
            <a:endParaRPr lang="en-US"/>
          </a:p>
        </p:txBody>
      </p:sp>
    </p:spTree>
    <p:extLst>
      <p:ext uri="{BB962C8B-B14F-4D97-AF65-F5344CB8AC3E}">
        <p14:creationId xmlns:p14="http://schemas.microsoft.com/office/powerpoint/2010/main" val="67816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smtClean="0">
              <a:latin typeface="Times" charset="0"/>
            </a:endParaRPr>
          </a:p>
        </p:txBody>
      </p:sp>
      <p:sp>
        <p:nvSpPr>
          <p:cNvPr id="9220" name="Slide Number Placeholder 3"/>
          <p:cNvSpPr>
            <a:spLocks noGrp="1"/>
          </p:cNvSpPr>
          <p:nvPr>
            <p:ph type="sldNum" sz="quarter" idx="5"/>
          </p:nvPr>
        </p:nvSpPr>
        <p:spPr>
          <a:noFill/>
          <a:ln>
            <a:miter lim="800000"/>
            <a:headEnd/>
            <a:tailEnd/>
          </a:ln>
        </p:spPr>
        <p:txBody>
          <a:bodyPr/>
          <a:lstStyle/>
          <a:p>
            <a:fld id="{4B481628-EEE6-49BD-A4A2-F85645A8E319}"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FC57213C-5F63-4162-9543-94C498E11E9D}"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28BF5754-5CFD-4A6E-8725-6DE4916309A1}"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p:spPr>
        <p:txBody>
          <a:bodyPr/>
          <a:lstStyle/>
          <a:p>
            <a:endParaRPr lang="en-US" altLang="en-US" smtClean="0">
              <a:latin typeface="Times" charset="0"/>
            </a:endParaRPr>
          </a:p>
        </p:txBody>
      </p:sp>
      <p:sp>
        <p:nvSpPr>
          <p:cNvPr id="13316" name="Slide Number Placeholder 3"/>
          <p:cNvSpPr>
            <a:spLocks noGrp="1"/>
          </p:cNvSpPr>
          <p:nvPr>
            <p:ph type="sldNum" sz="quarter" idx="5"/>
          </p:nvPr>
        </p:nvSpPr>
        <p:spPr>
          <a:noFill/>
          <a:ln>
            <a:miter lim="800000"/>
            <a:headEnd/>
            <a:tailEnd/>
          </a:ln>
        </p:spPr>
        <p:txBody>
          <a:bodyPr/>
          <a:lstStyle/>
          <a:p>
            <a:fld id="{5C438A36-EF93-41BE-8ECE-12039B2824DE}" type="slidenum">
              <a:rPr lang="en-US" altLang="en-US"/>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B56934A8-C2C1-4ABB-8282-D0092B93554D}" type="slidenum">
              <a:rPr lang="en-US"/>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endParaRPr lang="en-US" altLang="en-US" smtClean="0">
              <a:latin typeface="Times" charset="0"/>
            </a:endParaRPr>
          </a:p>
        </p:txBody>
      </p:sp>
      <p:sp>
        <p:nvSpPr>
          <p:cNvPr id="15364" name="Slide Number Placeholder 3"/>
          <p:cNvSpPr>
            <a:spLocks noGrp="1"/>
          </p:cNvSpPr>
          <p:nvPr>
            <p:ph type="sldNum" sz="quarter" idx="5"/>
          </p:nvPr>
        </p:nvSpPr>
        <p:spPr>
          <a:noFill/>
          <a:ln>
            <a:miter lim="800000"/>
            <a:headEnd/>
            <a:tailEnd/>
          </a:ln>
        </p:spPr>
        <p:txBody>
          <a:bodyPr/>
          <a:lstStyle/>
          <a:p>
            <a:fld id="{8BC4F8AB-E73B-444F-8AA2-03E222EF950E}" type="slidenum">
              <a:rPr lang="en-US" altLang="en-US"/>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AABD43DB-B1F6-4D2F-B9C7-283CBFB14A55}" type="slidenum">
              <a:rPr lang="en-US"/>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B6244EE4-7C1A-49C2-B2A6-DDB16A3BD631}" type="slidenum">
              <a:rPr lang="en-US"/>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F713BF7B-AA0F-4256-8F9C-BD0901F4AAC6}"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47414A-C06D-43BC-9E6A-2312764D4071}"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7414A-C06D-43BC-9E6A-2312764D4071}"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7414A-C06D-43BC-9E6A-2312764D4071}"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fld id="{D9A344DA-E41D-4D08-8958-88912F15B9E9}" type="datetime1">
              <a:rPr lang="en-US"/>
              <a:pPr/>
              <a:t>4/26/2015</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1992-2012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06B7CF2C-3608-4BC9-91BB-C58A57A4784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7414A-C06D-43BC-9E6A-2312764D4071}"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7414A-C06D-43BC-9E6A-2312764D4071}"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47414A-C06D-43BC-9E6A-2312764D4071}"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47414A-C06D-43BC-9E6A-2312764D4071}" type="datetimeFigureOut">
              <a:rPr lang="en-US" smtClean="0"/>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47414A-C06D-43BC-9E6A-2312764D4071}" type="datetimeFigureOut">
              <a:rPr lang="en-US" smtClean="0"/>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7414A-C06D-43BC-9E6A-2312764D4071}" type="datetimeFigureOut">
              <a:rPr lang="en-US" smtClean="0"/>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7414A-C06D-43BC-9E6A-2312764D4071}"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7414A-C06D-43BC-9E6A-2312764D4071}"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8CCF8-FDDE-4E7D-974A-B7236354F8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7414A-C06D-43BC-9E6A-2312764D4071}" type="datetimeFigureOut">
              <a:rPr lang="en-US" smtClean="0"/>
              <a:t>4/26/2015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8CCF8-FDDE-4E7D-974A-B7236354F8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Polymorphism</a:t>
            </a:r>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pPr>
              <a:defRPr/>
            </a:pPr>
            <a:r>
              <a:rPr lang="en-US" dirty="0" smtClean="0"/>
              <a:t>Literal meaning of Polymorphism is “many forms”. The ability to assume several different forms or shapes.</a:t>
            </a:r>
          </a:p>
          <a:p>
            <a:pPr>
              <a:defRPr/>
            </a:pPr>
            <a:endParaRPr lang="en-US" dirty="0" smtClean="0"/>
          </a:p>
          <a:p>
            <a:r>
              <a:rPr lang="en-US" dirty="0" smtClean="0">
                <a:ea typeface="ＭＳ Ｐゴシック" pitchFamily="34" charset="-128"/>
              </a:rPr>
              <a:t>Enables you to </a:t>
            </a:r>
            <a:r>
              <a:rPr lang="ja-JP" altLang="en-US" smtClean="0">
                <a:ea typeface="ＭＳ Ｐゴシック" pitchFamily="34" charset="-128"/>
              </a:rPr>
              <a:t>“</a:t>
            </a:r>
            <a:r>
              <a:rPr lang="en-US" altLang="ja-JP" dirty="0" smtClean="0">
                <a:ea typeface="ＭＳ Ｐゴシック" pitchFamily="34" charset="-128"/>
              </a:rPr>
              <a:t>program in the general</a:t>
            </a:r>
            <a:r>
              <a:rPr lang="ja-JP" altLang="en-US" smtClean="0">
                <a:ea typeface="ＭＳ Ｐゴシック" pitchFamily="34" charset="-128"/>
              </a:rPr>
              <a:t>”</a:t>
            </a:r>
            <a:r>
              <a:rPr lang="en-US" altLang="ja-JP" dirty="0" smtClean="0">
                <a:ea typeface="ＭＳ Ｐゴシック" pitchFamily="34" charset="-128"/>
              </a:rPr>
              <a:t> rather than </a:t>
            </a:r>
            <a:r>
              <a:rPr lang="ja-JP" altLang="en-US" smtClean="0">
                <a:ea typeface="ＭＳ Ｐゴシック" pitchFamily="34" charset="-128"/>
              </a:rPr>
              <a:t>“</a:t>
            </a:r>
            <a:r>
              <a:rPr lang="en-US" altLang="ja-JP" dirty="0" smtClean="0">
                <a:ea typeface="ＭＳ Ｐゴシック" pitchFamily="34" charset="-128"/>
              </a:rPr>
              <a:t>program in the specific.</a:t>
            </a:r>
            <a:r>
              <a:rPr lang="ja-JP" altLang="en-US" smtClean="0">
                <a:ea typeface="ＭＳ Ｐゴシック" pitchFamily="34" charset="-128"/>
              </a:rPr>
              <a:t>”</a:t>
            </a:r>
            <a:endParaRPr lang="en-US" altLang="ja-JP" dirty="0" smtClean="0">
              <a:ea typeface="ＭＳ Ｐゴシック" pitchFamily="34" charset="-128"/>
            </a:endParaRPr>
          </a:p>
          <a:p>
            <a:endParaRPr lang="en-US" altLang="ja-JP" dirty="0" smtClean="0">
              <a:ea typeface="ＭＳ Ｐゴシック" pitchFamily="34" charset="-128"/>
            </a:endParaRPr>
          </a:p>
          <a:p>
            <a:r>
              <a:rPr lang="en-US" dirty="0" smtClean="0">
                <a:ea typeface="ＭＳ Ｐゴシック" pitchFamily="34" charset="-128"/>
              </a:rPr>
              <a:t>Polymorphism enables you to write programs that process objects that share the same </a:t>
            </a:r>
            <a:r>
              <a:rPr lang="en-US" dirty="0" err="1" smtClean="0">
                <a:ea typeface="ＭＳ Ｐゴシック" pitchFamily="34" charset="-128"/>
              </a:rPr>
              <a:t>superclass</a:t>
            </a:r>
            <a:r>
              <a:rPr lang="en-US" dirty="0" smtClean="0">
                <a:ea typeface="ＭＳ Ｐゴシック" pitchFamily="34" charset="-128"/>
              </a:rPr>
              <a:t> as if they</a:t>
            </a:r>
            <a:r>
              <a:rPr lang="ja-JP" altLang="en-US" smtClean="0">
                <a:ea typeface="ＭＳ Ｐゴシック" pitchFamily="34" charset="-128"/>
              </a:rPr>
              <a:t>’</a:t>
            </a:r>
            <a:r>
              <a:rPr lang="en-US" altLang="ja-JP" dirty="0" smtClean="0">
                <a:ea typeface="ＭＳ Ｐゴシック" pitchFamily="34" charset="-128"/>
              </a:rPr>
              <a:t>re all objects of the </a:t>
            </a:r>
            <a:r>
              <a:rPr lang="en-US" altLang="ja-JP" dirty="0" err="1" smtClean="0">
                <a:ea typeface="ＭＳ Ｐゴシック" pitchFamily="34" charset="-128"/>
              </a:rPr>
              <a:t>superclass</a:t>
            </a:r>
            <a:r>
              <a:rPr lang="en-US" altLang="ja-JP" dirty="0" smtClean="0">
                <a:ea typeface="ＭＳ Ｐゴシック" pitchFamily="34" charset="-128"/>
              </a:rPr>
              <a:t>; this can simplify programming.</a:t>
            </a:r>
            <a:endParaRPr lang="en-US" dirty="0" smtClean="0">
              <a:ea typeface="ＭＳ Ｐゴシック" pitchFamily="34" charset="-128"/>
            </a:endParaRPr>
          </a:p>
          <a:p>
            <a:pPr marL="0" indent="0">
              <a:buFontTx/>
              <a:buNone/>
              <a:defRPr/>
            </a:pPr>
            <a:endParaRPr lang="en-US" dirty="0" smtClean="0"/>
          </a:p>
          <a:p>
            <a:pPr>
              <a:defRPr/>
            </a:pPr>
            <a:r>
              <a:rPr lang="en-US" dirty="0" smtClean="0"/>
              <a:t>Polymorphism is applied to two classes with inheritance relationship (i.e. Superclass and subclass relationship)</a:t>
            </a:r>
          </a:p>
          <a:p>
            <a:pPr>
              <a:defRPr/>
            </a:pPr>
            <a:endParaRPr lang="en-US" dirty="0" smtClean="0"/>
          </a:p>
          <a:p>
            <a:pPr>
              <a:defRPr/>
            </a:pPr>
            <a:r>
              <a:rPr lang="en-US" dirty="0" smtClean="0"/>
              <a:t>The ability to use a superclass object variable to call various subclasses’ methods seamlessly and the proper behavior is automatically invoked.</a:t>
            </a:r>
          </a:p>
          <a:p>
            <a:pPr>
              <a:defRPr/>
            </a:pPr>
            <a:endParaRPr lang="en-US" dirty="0"/>
          </a:p>
        </p:txBody>
      </p:sp>
      <p:sp>
        <p:nvSpPr>
          <p:cNvPr id="5"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latin typeface="Arial"/>
                <a:ea typeface="+mj-ea"/>
              </a:rPr>
              <a:t>Demonstrating Polymorphic Behavior</a:t>
            </a:r>
          </a:p>
        </p:txBody>
      </p:sp>
      <p:sp>
        <p:nvSpPr>
          <p:cNvPr id="47106" name="Text Placeholder 2"/>
          <p:cNvSpPr>
            <a:spLocks noGrp="1"/>
          </p:cNvSpPr>
          <p:nvPr>
            <p:ph type="body" idx="1"/>
          </p:nvPr>
        </p:nvSpPr>
        <p:spPr/>
        <p:txBody>
          <a:bodyPr/>
          <a:lstStyle/>
          <a:p>
            <a:pPr eaLnBrk="1" hangingPunct="1"/>
            <a:r>
              <a:rPr lang="en-US" sz="2500" dirty="0" smtClean="0">
                <a:solidFill>
                  <a:srgbClr val="000000"/>
                </a:solidFill>
                <a:latin typeface="Times New Roman" pitchFamily="18" charset="0"/>
                <a:ea typeface="ＭＳ Ｐゴシック" pitchFamily="34" charset="-128"/>
              </a:rPr>
              <a:t>A </a:t>
            </a:r>
            <a:r>
              <a:rPr lang="en-US" sz="2500" dirty="0" err="1" smtClean="0">
                <a:solidFill>
                  <a:srgbClr val="000000"/>
                </a:solidFill>
                <a:latin typeface="Times New Roman" pitchFamily="18" charset="0"/>
                <a:ea typeface="ＭＳ Ｐゴシック" pitchFamily="34" charset="-128"/>
              </a:rPr>
              <a:t>superclass</a:t>
            </a:r>
            <a:r>
              <a:rPr lang="en-US" sz="2500" dirty="0" smtClean="0">
                <a:solidFill>
                  <a:srgbClr val="000000"/>
                </a:solidFill>
                <a:latin typeface="Times New Roman" pitchFamily="18" charset="0"/>
                <a:ea typeface="ＭＳ Ｐゴシック" pitchFamily="34" charset="-128"/>
              </a:rPr>
              <a:t> object cannot be treated as a subclass object, because a </a:t>
            </a:r>
            <a:r>
              <a:rPr lang="en-US" sz="2500" dirty="0" err="1" smtClean="0">
                <a:solidFill>
                  <a:srgbClr val="000000"/>
                </a:solidFill>
                <a:latin typeface="Times New Roman" pitchFamily="18" charset="0"/>
                <a:ea typeface="ＭＳ Ｐゴシック" pitchFamily="34" charset="-128"/>
              </a:rPr>
              <a:t>superclass</a:t>
            </a:r>
            <a:r>
              <a:rPr lang="en-US" sz="2500" dirty="0" smtClean="0">
                <a:solidFill>
                  <a:srgbClr val="000000"/>
                </a:solidFill>
                <a:latin typeface="Times New Roman" pitchFamily="18" charset="0"/>
                <a:ea typeface="ＭＳ Ｐゴシック" pitchFamily="34" charset="-128"/>
              </a:rPr>
              <a:t> object is </a:t>
            </a:r>
            <a:r>
              <a:rPr lang="en-US" sz="2500" i="1" dirty="0" smtClean="0">
                <a:solidFill>
                  <a:srgbClr val="000000"/>
                </a:solidFill>
                <a:latin typeface="Times New Roman" pitchFamily="18" charset="0"/>
                <a:ea typeface="ＭＳ Ｐゴシック" pitchFamily="34" charset="-128"/>
              </a:rPr>
              <a:t>not </a:t>
            </a:r>
            <a:r>
              <a:rPr lang="en-US" sz="2500" dirty="0" smtClean="0">
                <a:solidFill>
                  <a:srgbClr val="000000"/>
                </a:solidFill>
                <a:latin typeface="Times New Roman" pitchFamily="18" charset="0"/>
                <a:ea typeface="ＭＳ Ｐゴシック" pitchFamily="34" charset="-128"/>
              </a:rPr>
              <a:t>an object of any of its subclasses. </a:t>
            </a:r>
          </a:p>
          <a:p>
            <a:pPr eaLnBrk="1" hangingPunct="1"/>
            <a:r>
              <a:rPr lang="en-US" sz="2500" dirty="0" smtClean="0">
                <a:solidFill>
                  <a:srgbClr val="000000"/>
                </a:solidFill>
                <a:latin typeface="Times New Roman" pitchFamily="18" charset="0"/>
                <a:ea typeface="ＭＳ Ｐゴシック" pitchFamily="34" charset="-128"/>
              </a:rPr>
              <a:t>The </a:t>
            </a:r>
            <a:r>
              <a:rPr lang="en-US" sz="2500" i="1" dirty="0" smtClean="0">
                <a:solidFill>
                  <a:srgbClr val="000000"/>
                </a:solidFill>
                <a:latin typeface="Times New Roman" pitchFamily="18" charset="0"/>
                <a:ea typeface="ＭＳ Ｐゴシック" pitchFamily="34" charset="-128"/>
              </a:rPr>
              <a:t>is-a </a:t>
            </a:r>
            <a:r>
              <a:rPr lang="en-US" sz="2500" dirty="0" smtClean="0">
                <a:solidFill>
                  <a:srgbClr val="000000"/>
                </a:solidFill>
                <a:latin typeface="Times New Roman" pitchFamily="18" charset="0"/>
                <a:ea typeface="ＭＳ Ｐゴシック" pitchFamily="34" charset="-128"/>
              </a:rPr>
              <a:t>relationship applies only up the hierarchy from a subclass to its direct (and indirect) </a:t>
            </a:r>
            <a:r>
              <a:rPr lang="en-US" sz="2500" dirty="0" err="1" smtClean="0">
                <a:solidFill>
                  <a:srgbClr val="000000"/>
                </a:solidFill>
                <a:latin typeface="Times New Roman" pitchFamily="18" charset="0"/>
                <a:ea typeface="ＭＳ Ｐゴシック" pitchFamily="34" charset="-128"/>
              </a:rPr>
              <a:t>superclasses</a:t>
            </a:r>
            <a:r>
              <a:rPr lang="en-US" sz="2500" dirty="0" smtClean="0">
                <a:solidFill>
                  <a:srgbClr val="000000"/>
                </a:solidFill>
                <a:latin typeface="Times New Roman" pitchFamily="18" charset="0"/>
                <a:ea typeface="ＭＳ Ｐゴシック" pitchFamily="34" charset="-128"/>
              </a:rPr>
              <a:t>, and not down the hierarchy.</a:t>
            </a:r>
          </a:p>
          <a:p>
            <a:pPr eaLnBrk="1" hangingPunct="1"/>
            <a:r>
              <a:rPr lang="en-US" sz="2500" dirty="0" smtClean="0">
                <a:solidFill>
                  <a:srgbClr val="000000"/>
                </a:solidFill>
                <a:latin typeface="Times New Roman" pitchFamily="18" charset="0"/>
                <a:ea typeface="ＭＳ Ｐゴシック" pitchFamily="34" charset="-128"/>
              </a:rPr>
              <a:t>The Java compiler </a:t>
            </a:r>
            <a:r>
              <a:rPr lang="en-US" sz="2500" i="1" dirty="0" smtClean="0">
                <a:solidFill>
                  <a:srgbClr val="000000"/>
                </a:solidFill>
                <a:latin typeface="Times New Roman" pitchFamily="18" charset="0"/>
                <a:ea typeface="ＭＳ Ｐゴシック" pitchFamily="34" charset="-128"/>
              </a:rPr>
              <a:t>does </a:t>
            </a:r>
            <a:r>
              <a:rPr lang="en-US" sz="2500" dirty="0" smtClean="0">
                <a:solidFill>
                  <a:srgbClr val="000000"/>
                </a:solidFill>
                <a:latin typeface="Times New Roman" pitchFamily="18" charset="0"/>
                <a:ea typeface="ＭＳ Ｐゴシック" pitchFamily="34" charset="-128"/>
              </a:rPr>
              <a:t>allow the assignment of a </a:t>
            </a:r>
            <a:r>
              <a:rPr lang="en-US" sz="2500" dirty="0" err="1" smtClean="0">
                <a:solidFill>
                  <a:srgbClr val="000000"/>
                </a:solidFill>
                <a:latin typeface="Times New Roman" pitchFamily="18" charset="0"/>
                <a:ea typeface="ＭＳ Ｐゴシック" pitchFamily="34" charset="-128"/>
              </a:rPr>
              <a:t>superclass</a:t>
            </a:r>
            <a:r>
              <a:rPr lang="en-US" sz="2500" dirty="0" smtClean="0">
                <a:solidFill>
                  <a:srgbClr val="000000"/>
                </a:solidFill>
                <a:latin typeface="Times New Roman" pitchFamily="18" charset="0"/>
                <a:ea typeface="ＭＳ Ｐゴシック" pitchFamily="34" charset="-128"/>
              </a:rPr>
              <a:t> reference to a subclass variable if you explicitly cast the </a:t>
            </a:r>
            <a:r>
              <a:rPr lang="en-US" sz="2500" dirty="0" err="1" smtClean="0">
                <a:solidFill>
                  <a:srgbClr val="000000"/>
                </a:solidFill>
                <a:latin typeface="Times New Roman" pitchFamily="18" charset="0"/>
                <a:ea typeface="ＭＳ Ｐゴシック" pitchFamily="34" charset="-128"/>
              </a:rPr>
              <a:t>superclass</a:t>
            </a:r>
            <a:r>
              <a:rPr lang="en-US" sz="2500" dirty="0" smtClean="0">
                <a:solidFill>
                  <a:srgbClr val="000000"/>
                </a:solidFill>
                <a:latin typeface="Times New Roman" pitchFamily="18" charset="0"/>
                <a:ea typeface="ＭＳ Ｐゴシック" pitchFamily="34" charset="-128"/>
              </a:rPr>
              <a:t> reference to the subclass type</a:t>
            </a:r>
          </a:p>
          <a:p>
            <a:pPr lvl="1" eaLnBrk="1" hangingPunct="1"/>
            <a:r>
              <a:rPr lang="en-US" sz="2100" dirty="0" smtClean="0">
                <a:solidFill>
                  <a:srgbClr val="000000"/>
                </a:solidFill>
                <a:latin typeface="Times New Roman" pitchFamily="18" charset="0"/>
                <a:ea typeface="ＭＳ Ｐゴシック" pitchFamily="34" charset="-128"/>
              </a:rPr>
              <a:t>A technique known as </a:t>
            </a:r>
            <a:r>
              <a:rPr lang="en-US" sz="2100" dirty="0" err="1" smtClean="0">
                <a:solidFill>
                  <a:srgbClr val="0000FF"/>
                </a:solidFill>
                <a:latin typeface="Times New Roman" pitchFamily="18" charset="0"/>
                <a:ea typeface="ＭＳ Ｐゴシック" pitchFamily="34" charset="-128"/>
              </a:rPr>
              <a:t>downcasting</a:t>
            </a:r>
            <a:r>
              <a:rPr lang="en-US" sz="2100" dirty="0" smtClean="0">
                <a:solidFill>
                  <a:srgbClr val="000000"/>
                </a:solidFill>
                <a:latin typeface="Times New Roman" pitchFamily="18" charset="0"/>
                <a:ea typeface="ＭＳ Ｐゴシック" pitchFamily="34" charset="-128"/>
              </a:rPr>
              <a:t> that enables a program to invoke subclass methods that are not in the </a:t>
            </a:r>
            <a:r>
              <a:rPr lang="en-US" sz="2100" dirty="0" err="1" smtClean="0">
                <a:solidFill>
                  <a:srgbClr val="000000"/>
                </a:solidFill>
                <a:latin typeface="Times New Roman" pitchFamily="18" charset="0"/>
                <a:ea typeface="ＭＳ Ｐゴシック" pitchFamily="34" charset="-128"/>
              </a:rPr>
              <a:t>superclass</a:t>
            </a:r>
            <a:r>
              <a:rPr lang="en-US" sz="2100" dirty="0" smtClean="0">
                <a:solidFill>
                  <a:srgbClr val="000000"/>
                </a:solidFill>
                <a:latin typeface="Times New Roman" pitchFamily="18" charset="0"/>
                <a:ea typeface="ＭＳ Ｐゴシック" pitchFamily="34" charset="-128"/>
              </a:rPr>
              <a:t>. </a:t>
            </a: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latin typeface="Arial"/>
                <a:ea typeface="+mj-ea"/>
              </a:rPr>
              <a:t>Demonstrating Polymorphic Behavior</a:t>
            </a:r>
          </a:p>
        </p:txBody>
      </p:sp>
      <p:sp>
        <p:nvSpPr>
          <p:cNvPr id="55298" name="Text Placeholder 2"/>
          <p:cNvSpPr>
            <a:spLocks noGrp="1"/>
          </p:cNvSpPr>
          <p:nvPr>
            <p:ph type="body" idx="1"/>
          </p:nvPr>
        </p:nvSpPr>
        <p:spPr/>
        <p:txBody>
          <a:bodyPr>
            <a:normAutofit lnSpcReduction="10000"/>
          </a:bodyPr>
          <a:lstStyle/>
          <a:p>
            <a:pPr eaLnBrk="1" hangingPunct="1">
              <a:lnSpc>
                <a:spcPct val="90000"/>
              </a:lnSpc>
            </a:pPr>
            <a:r>
              <a:rPr lang="en-US" sz="2500" dirty="0" smtClean="0">
                <a:solidFill>
                  <a:srgbClr val="000000"/>
                </a:solidFill>
                <a:ea typeface="ＭＳ Ｐゴシック" pitchFamily="34" charset="-128"/>
              </a:rPr>
              <a:t>When a </a:t>
            </a:r>
            <a:r>
              <a:rPr lang="en-US" sz="2500" dirty="0" err="1" smtClean="0">
                <a:solidFill>
                  <a:srgbClr val="000000"/>
                </a:solidFill>
                <a:ea typeface="ＭＳ Ｐゴシック" pitchFamily="34" charset="-128"/>
              </a:rPr>
              <a:t>superclass</a:t>
            </a:r>
            <a:r>
              <a:rPr lang="en-US" sz="2500" dirty="0" smtClean="0">
                <a:solidFill>
                  <a:srgbClr val="000000"/>
                </a:solidFill>
                <a:ea typeface="ＭＳ Ｐゴシック" pitchFamily="34" charset="-128"/>
              </a:rPr>
              <a:t> variable contains a reference to a subclass object, and that reference is used to call a method, the subclass version of the method is called. </a:t>
            </a:r>
          </a:p>
          <a:p>
            <a:pPr eaLnBrk="1" hangingPunct="1">
              <a:lnSpc>
                <a:spcPct val="90000"/>
              </a:lnSpc>
            </a:pPr>
            <a:endParaRPr lang="en-US" sz="2500" dirty="0" smtClean="0">
              <a:solidFill>
                <a:srgbClr val="000000"/>
              </a:solidFill>
              <a:ea typeface="ＭＳ Ｐゴシック" pitchFamily="34" charset="-128"/>
            </a:endParaRPr>
          </a:p>
          <a:p>
            <a:pPr eaLnBrk="1" hangingPunct="1">
              <a:lnSpc>
                <a:spcPct val="90000"/>
              </a:lnSpc>
            </a:pPr>
            <a:r>
              <a:rPr lang="en-US" sz="2500" dirty="0" smtClean="0">
                <a:solidFill>
                  <a:srgbClr val="000000"/>
                </a:solidFill>
                <a:ea typeface="ＭＳ Ｐゴシック" pitchFamily="34" charset="-128"/>
              </a:rPr>
              <a:t>When the compiler encounters a method call made through a variable, the compiler determines if the method can be called by checking the variable</a:t>
            </a:r>
            <a:r>
              <a:rPr lang="ja-JP" altLang="en-US" sz="2500" smtClean="0">
                <a:solidFill>
                  <a:srgbClr val="000000"/>
                </a:solidFill>
                <a:ea typeface="ＭＳ Ｐゴシック" pitchFamily="34" charset="-128"/>
              </a:rPr>
              <a:t>’</a:t>
            </a:r>
            <a:r>
              <a:rPr lang="en-US" altLang="ja-JP" sz="2500" dirty="0" smtClean="0">
                <a:solidFill>
                  <a:srgbClr val="000000"/>
                </a:solidFill>
                <a:ea typeface="ＭＳ Ｐゴシック" pitchFamily="34" charset="-128"/>
              </a:rPr>
              <a:t>s class type. </a:t>
            </a:r>
          </a:p>
          <a:p>
            <a:pPr lvl="1" eaLnBrk="1" hangingPunct="1">
              <a:lnSpc>
                <a:spcPct val="90000"/>
              </a:lnSpc>
            </a:pPr>
            <a:r>
              <a:rPr lang="en-US" sz="2100" dirty="0" smtClean="0">
                <a:solidFill>
                  <a:srgbClr val="000000"/>
                </a:solidFill>
                <a:ea typeface="ＭＳ Ｐゴシック" pitchFamily="34" charset="-128"/>
              </a:rPr>
              <a:t>If that class contains the proper method declaration (or inherits one), the call is compiled. </a:t>
            </a:r>
          </a:p>
          <a:p>
            <a:pPr lvl="1" eaLnBrk="1" hangingPunct="1">
              <a:lnSpc>
                <a:spcPct val="90000"/>
              </a:lnSpc>
            </a:pPr>
            <a:endParaRPr lang="en-US" sz="2100" dirty="0" smtClean="0">
              <a:solidFill>
                <a:srgbClr val="000000"/>
              </a:solidFill>
              <a:ea typeface="ＭＳ Ｐゴシック" pitchFamily="34" charset="-128"/>
            </a:endParaRPr>
          </a:p>
          <a:p>
            <a:pPr eaLnBrk="1" hangingPunct="1">
              <a:lnSpc>
                <a:spcPct val="90000"/>
              </a:lnSpc>
            </a:pPr>
            <a:r>
              <a:rPr lang="en-US" sz="2500" dirty="0" smtClean="0">
                <a:solidFill>
                  <a:srgbClr val="000000"/>
                </a:solidFill>
                <a:ea typeface="ＭＳ Ｐゴシック" pitchFamily="34" charset="-128"/>
              </a:rPr>
              <a:t>At execution time, the type of the object to which the variable refers determines the actual method to use. </a:t>
            </a:r>
          </a:p>
          <a:p>
            <a:pPr lvl="1" eaLnBrk="1" hangingPunct="1">
              <a:lnSpc>
                <a:spcPct val="90000"/>
              </a:lnSpc>
            </a:pPr>
            <a:r>
              <a:rPr lang="en-US" sz="2100" dirty="0" smtClean="0">
                <a:solidFill>
                  <a:srgbClr val="000000"/>
                </a:solidFill>
                <a:ea typeface="ＭＳ Ｐゴシック" pitchFamily="34" charset="-128"/>
              </a:rPr>
              <a:t>This process is called dynamic binding.</a:t>
            </a: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Example</a:t>
            </a:r>
            <a:endParaRPr lang="en-US" dirty="0"/>
          </a:p>
        </p:txBody>
      </p:sp>
      <p:sp>
        <p:nvSpPr>
          <p:cNvPr id="3" name="Text Placeholder 2"/>
          <p:cNvSpPr>
            <a:spLocks noGrp="1"/>
          </p:cNvSpPr>
          <p:nvPr>
            <p:ph type="body" idx="1"/>
          </p:nvPr>
        </p:nvSpPr>
        <p:spPr/>
        <p:txBody>
          <a:bodyPr>
            <a:normAutofit fontScale="92500"/>
          </a:bodyPr>
          <a:lstStyle/>
          <a:p>
            <a:r>
              <a:rPr lang="en-US" dirty="0" smtClean="0"/>
              <a:t>Simple payroll example that calculate the weekly income of employees based on the number of hours worked per week.</a:t>
            </a:r>
          </a:p>
          <a:p>
            <a:r>
              <a:rPr lang="en-US" dirty="0" smtClean="0"/>
              <a:t>There are two types of Employees: Contractor and Exempt.</a:t>
            </a:r>
          </a:p>
          <a:p>
            <a:r>
              <a:rPr lang="en-US" dirty="0" smtClean="0"/>
              <a:t>Contractors get paid 1.5 times for overtime hours</a:t>
            </a:r>
          </a:p>
          <a:p>
            <a:r>
              <a:rPr lang="en-US" dirty="0" smtClean="0"/>
              <a:t>Exempt Employee are not paid for the first 5 hours of overtime and the remainder is paid at normal hourly rate.</a:t>
            </a:r>
            <a:endParaRPr lang="en-US" dirty="0"/>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Class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600200"/>
            <a:ext cx="6238875" cy="4852458"/>
          </a:xfrm>
          <a:prstGeom prst="rect">
            <a:avLst/>
          </a:prstGeom>
          <a:noFill/>
          <a:ln w="9525">
            <a:noFill/>
            <a:miter lim="800000"/>
            <a:headEnd/>
            <a:tailEnd/>
          </a:ln>
        </p:spPr>
      </p:pic>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Exempt Class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1524000"/>
            <a:ext cx="6296025" cy="5025677"/>
          </a:xfrm>
          <a:prstGeom prst="rect">
            <a:avLst/>
          </a:prstGeom>
          <a:noFill/>
          <a:ln w="9525">
            <a:noFill/>
            <a:miter lim="800000"/>
            <a:headEnd/>
            <a:tailEnd/>
          </a:ln>
        </p:spPr>
      </p:pic>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Contractor Class</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914400" y="1600200"/>
            <a:ext cx="7265987" cy="4324350"/>
          </a:xfrm>
          <a:prstGeom prst="rect">
            <a:avLst/>
          </a:prstGeom>
          <a:noFill/>
          <a:ln w="9525">
            <a:noFill/>
            <a:miter lim="800000"/>
            <a:headEnd/>
            <a:tailEnd/>
          </a:ln>
        </p:spPr>
      </p:pic>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Main Class</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609600" y="1752600"/>
            <a:ext cx="7544780" cy="4038600"/>
          </a:xfrm>
          <a:prstGeom prst="rect">
            <a:avLst/>
          </a:prstGeom>
          <a:noFill/>
          <a:ln w="9525">
            <a:noFill/>
            <a:miter lim="800000"/>
            <a:headEnd/>
            <a:tailEnd/>
          </a:ln>
        </p:spPr>
      </p:pic>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Polymorphism Example (1)</a:t>
            </a:r>
            <a:endParaRPr lang="en-US" dirty="0" smtClean="0">
              <a:solidFill>
                <a:srgbClr val="3380E6"/>
              </a:solidFill>
              <a:latin typeface="Arial"/>
              <a:ea typeface="+mj-ea"/>
            </a:endParaRPr>
          </a:p>
        </p:txBody>
      </p:sp>
      <p:sp>
        <p:nvSpPr>
          <p:cNvPr id="24578" name="Text Placeholder 2"/>
          <p:cNvSpPr>
            <a:spLocks noGrp="1"/>
          </p:cNvSpPr>
          <p:nvPr>
            <p:ph type="body" idx="1"/>
          </p:nvPr>
        </p:nvSpPr>
        <p:spPr/>
        <p:txBody>
          <a:bodyPr>
            <a:normAutofit lnSpcReduction="10000"/>
          </a:bodyPr>
          <a:lstStyle/>
          <a:p>
            <a:pPr eaLnBrk="1" hangingPunct="1">
              <a:lnSpc>
                <a:spcPct val="90000"/>
              </a:lnSpc>
            </a:pPr>
            <a:r>
              <a:rPr lang="en-US" dirty="0" smtClean="0">
                <a:solidFill>
                  <a:srgbClr val="000000"/>
                </a:solidFill>
                <a:ea typeface="ＭＳ Ｐゴシック" pitchFamily="34" charset="-128"/>
              </a:rPr>
              <a:t>Example: Suppose we create a program that simulates the movement of several types of animals for a biological study. Classes Fish, Frog and Bird represent the three types of animals under investigation. </a:t>
            </a:r>
          </a:p>
          <a:p>
            <a:pPr lvl="1" eaLnBrk="1" hangingPunct="1">
              <a:lnSpc>
                <a:spcPct val="90000"/>
              </a:lnSpc>
            </a:pPr>
            <a:r>
              <a:rPr lang="en-US" dirty="0" smtClean="0">
                <a:solidFill>
                  <a:srgbClr val="000000"/>
                </a:solidFill>
                <a:ea typeface="ＭＳ Ｐゴシック" pitchFamily="34" charset="-128"/>
              </a:rPr>
              <a:t>Each class extends </a:t>
            </a:r>
            <a:r>
              <a:rPr lang="en-US" dirty="0" err="1" smtClean="0">
                <a:solidFill>
                  <a:srgbClr val="000000"/>
                </a:solidFill>
                <a:ea typeface="ＭＳ Ｐゴシック" pitchFamily="34" charset="-128"/>
              </a:rPr>
              <a:t>superclass</a:t>
            </a:r>
            <a:r>
              <a:rPr lang="en-US" dirty="0" smtClean="0">
                <a:solidFill>
                  <a:srgbClr val="000000"/>
                </a:solidFill>
                <a:ea typeface="ＭＳ Ｐゴシック" pitchFamily="34" charset="-128"/>
              </a:rPr>
              <a:t> Animal, which contains a method move and maintains an animal</a:t>
            </a:r>
            <a:r>
              <a:rPr lang="ja-JP" altLang="en-US" smtClean="0">
                <a:solidFill>
                  <a:srgbClr val="000000"/>
                </a:solidFill>
                <a:ea typeface="ＭＳ Ｐゴシック" pitchFamily="34" charset="-128"/>
              </a:rPr>
              <a:t>’</a:t>
            </a:r>
            <a:r>
              <a:rPr lang="en-US" altLang="ja-JP" dirty="0" smtClean="0">
                <a:solidFill>
                  <a:srgbClr val="000000"/>
                </a:solidFill>
                <a:ea typeface="ＭＳ Ｐゴシック" pitchFamily="34" charset="-128"/>
              </a:rPr>
              <a:t>s current location</a:t>
            </a:r>
          </a:p>
          <a:p>
            <a:pPr lvl="1" eaLnBrk="1" hangingPunct="1">
              <a:lnSpc>
                <a:spcPct val="90000"/>
              </a:lnSpc>
            </a:pPr>
            <a:r>
              <a:rPr lang="en-US" dirty="0" smtClean="0">
                <a:solidFill>
                  <a:srgbClr val="000000"/>
                </a:solidFill>
                <a:ea typeface="ＭＳ Ｐゴシック" pitchFamily="34" charset="-128"/>
              </a:rPr>
              <a:t>A program maintains an Animal array containing references to objects of the various Animal subclasses. To simulate the animals</a:t>
            </a:r>
            <a:r>
              <a:rPr lang="ja-JP" altLang="en-US" smtClean="0">
                <a:solidFill>
                  <a:srgbClr val="000000"/>
                </a:solidFill>
                <a:ea typeface="ＭＳ Ｐゴシック" pitchFamily="34" charset="-128"/>
              </a:rPr>
              <a:t>’</a:t>
            </a:r>
            <a:r>
              <a:rPr lang="en-US" altLang="ja-JP" dirty="0" smtClean="0">
                <a:solidFill>
                  <a:srgbClr val="000000"/>
                </a:solidFill>
                <a:ea typeface="ＭＳ Ｐゴシック" pitchFamily="34" charset="-128"/>
              </a:rPr>
              <a:t> movements</a:t>
            </a:r>
            <a:endParaRPr lang="en-US" dirty="0" smtClean="0">
              <a:solidFill>
                <a:srgbClr val="000000"/>
              </a:solidFill>
              <a:ea typeface="ＭＳ Ｐゴシック" pitchFamily="34" charset="-128"/>
            </a:endParaRP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Polymorphism Example (1)</a:t>
            </a:r>
            <a:endParaRPr lang="en-US" dirty="0" smtClean="0">
              <a:solidFill>
                <a:srgbClr val="3380E6"/>
              </a:solidFill>
              <a:latin typeface="Arial"/>
              <a:ea typeface="+mj-ea"/>
            </a:endParaRPr>
          </a:p>
        </p:txBody>
      </p:sp>
      <p:sp>
        <p:nvSpPr>
          <p:cNvPr id="26626" name="Text Placeholder 2"/>
          <p:cNvSpPr>
            <a:spLocks noGrp="1"/>
          </p:cNvSpPr>
          <p:nvPr>
            <p:ph type="body" idx="1"/>
          </p:nvPr>
        </p:nvSpPr>
        <p:spPr/>
        <p:txBody>
          <a:bodyPr/>
          <a:lstStyle/>
          <a:p>
            <a:pPr eaLnBrk="1" hangingPunct="1">
              <a:lnSpc>
                <a:spcPct val="80000"/>
              </a:lnSpc>
            </a:pPr>
            <a:r>
              <a:rPr lang="en-US" sz="2500" dirty="0" smtClean="0">
                <a:solidFill>
                  <a:srgbClr val="000000"/>
                </a:solidFill>
                <a:latin typeface="Times New Roman" pitchFamily="18" charset="0"/>
                <a:ea typeface="ＭＳ Ｐゴシック" pitchFamily="34" charset="-128"/>
              </a:rPr>
              <a:t>Each specific type of </a:t>
            </a:r>
            <a:r>
              <a:rPr lang="en-US" sz="2500" dirty="0" smtClean="0">
                <a:solidFill>
                  <a:srgbClr val="000000"/>
                </a:solidFill>
                <a:latin typeface="Lucida Console" pitchFamily="49" charset="0"/>
                <a:ea typeface="ＭＳ Ｐゴシック" pitchFamily="34" charset="-128"/>
              </a:rPr>
              <a:t>Animal</a:t>
            </a:r>
            <a:r>
              <a:rPr lang="en-US" sz="2500" dirty="0" smtClean="0">
                <a:solidFill>
                  <a:srgbClr val="000000"/>
                </a:solidFill>
                <a:latin typeface="Times New Roman" pitchFamily="18" charset="0"/>
                <a:ea typeface="ＭＳ Ｐゴシック" pitchFamily="34" charset="-128"/>
              </a:rPr>
              <a:t> responds to a </a:t>
            </a:r>
            <a:r>
              <a:rPr lang="en-US" sz="2500" dirty="0" smtClean="0">
                <a:solidFill>
                  <a:srgbClr val="000000"/>
                </a:solidFill>
                <a:latin typeface="Lucida Console" pitchFamily="49" charset="0"/>
                <a:ea typeface="ＭＳ Ｐゴシック" pitchFamily="34" charset="-128"/>
              </a:rPr>
              <a:t>move</a:t>
            </a:r>
            <a:r>
              <a:rPr lang="en-US" sz="2500" dirty="0" smtClean="0">
                <a:solidFill>
                  <a:srgbClr val="000000"/>
                </a:solidFill>
                <a:latin typeface="Times New Roman" pitchFamily="18" charset="0"/>
                <a:ea typeface="ＭＳ Ｐゴシック" pitchFamily="34" charset="-128"/>
              </a:rPr>
              <a:t> message in a unique way:</a:t>
            </a:r>
          </a:p>
          <a:p>
            <a:pPr lvl="1" eaLnBrk="1" hangingPunct="1">
              <a:lnSpc>
                <a:spcPct val="80000"/>
              </a:lnSpc>
            </a:pPr>
            <a:r>
              <a:rPr lang="en-US" sz="2100" dirty="0" smtClean="0">
                <a:solidFill>
                  <a:srgbClr val="000000"/>
                </a:solidFill>
                <a:latin typeface="Times New Roman" pitchFamily="18" charset="0"/>
                <a:ea typeface="ＭＳ Ｐゴシック" pitchFamily="34" charset="-128"/>
              </a:rPr>
              <a:t>a </a:t>
            </a:r>
            <a:r>
              <a:rPr lang="en-US" sz="2100" dirty="0" smtClean="0">
                <a:solidFill>
                  <a:srgbClr val="000000"/>
                </a:solidFill>
                <a:latin typeface="Lucida Console" pitchFamily="49" charset="0"/>
                <a:ea typeface="ＭＳ Ｐゴシック" pitchFamily="34" charset="-128"/>
              </a:rPr>
              <a:t>Fish</a:t>
            </a:r>
            <a:r>
              <a:rPr lang="en-US" sz="2100" dirty="0" smtClean="0">
                <a:solidFill>
                  <a:srgbClr val="000000"/>
                </a:solidFill>
                <a:latin typeface="Times New Roman" pitchFamily="18" charset="0"/>
                <a:ea typeface="ＭＳ Ｐゴシック" pitchFamily="34" charset="-128"/>
              </a:rPr>
              <a:t> might swim three feet</a:t>
            </a:r>
          </a:p>
          <a:p>
            <a:pPr lvl="1" eaLnBrk="1" hangingPunct="1">
              <a:lnSpc>
                <a:spcPct val="80000"/>
              </a:lnSpc>
            </a:pPr>
            <a:r>
              <a:rPr lang="en-US" sz="2100" dirty="0" smtClean="0">
                <a:solidFill>
                  <a:srgbClr val="000000"/>
                </a:solidFill>
                <a:latin typeface="Times New Roman" pitchFamily="18" charset="0"/>
                <a:ea typeface="ＭＳ Ｐゴシック" pitchFamily="34" charset="-128"/>
              </a:rPr>
              <a:t>a </a:t>
            </a:r>
            <a:r>
              <a:rPr lang="en-US" sz="2100" dirty="0" smtClean="0">
                <a:solidFill>
                  <a:srgbClr val="000000"/>
                </a:solidFill>
                <a:latin typeface="Lucida Console" pitchFamily="49" charset="0"/>
                <a:ea typeface="ＭＳ Ｐゴシック" pitchFamily="34" charset="-128"/>
              </a:rPr>
              <a:t>Frog</a:t>
            </a:r>
            <a:r>
              <a:rPr lang="en-US" sz="2100" dirty="0" smtClean="0">
                <a:solidFill>
                  <a:srgbClr val="000000"/>
                </a:solidFill>
                <a:latin typeface="Times New Roman" pitchFamily="18" charset="0"/>
                <a:ea typeface="ＭＳ Ｐゴシック" pitchFamily="34" charset="-128"/>
              </a:rPr>
              <a:t> might jump five feet</a:t>
            </a:r>
          </a:p>
          <a:p>
            <a:pPr lvl="1" eaLnBrk="1" hangingPunct="1">
              <a:lnSpc>
                <a:spcPct val="80000"/>
              </a:lnSpc>
            </a:pPr>
            <a:r>
              <a:rPr lang="en-US" sz="2100" dirty="0" smtClean="0">
                <a:solidFill>
                  <a:srgbClr val="000000"/>
                </a:solidFill>
                <a:latin typeface="Times New Roman" pitchFamily="18" charset="0"/>
                <a:ea typeface="ＭＳ Ｐゴシック" pitchFamily="34" charset="-128"/>
              </a:rPr>
              <a:t>a </a:t>
            </a:r>
            <a:r>
              <a:rPr lang="en-US" sz="2100" dirty="0" smtClean="0">
                <a:solidFill>
                  <a:srgbClr val="000000"/>
                </a:solidFill>
                <a:latin typeface="Lucida Console" pitchFamily="49" charset="0"/>
                <a:ea typeface="ＭＳ Ｐゴシック" pitchFamily="34" charset="-128"/>
              </a:rPr>
              <a:t>Bird</a:t>
            </a:r>
            <a:r>
              <a:rPr lang="en-US" sz="2100" dirty="0" smtClean="0">
                <a:solidFill>
                  <a:srgbClr val="000000"/>
                </a:solidFill>
                <a:latin typeface="Times New Roman" pitchFamily="18" charset="0"/>
                <a:ea typeface="ＭＳ Ｐゴシック" pitchFamily="34" charset="-128"/>
              </a:rPr>
              <a:t> might fly ten feet. </a:t>
            </a:r>
          </a:p>
          <a:p>
            <a:pPr eaLnBrk="1" hangingPunct="1">
              <a:lnSpc>
                <a:spcPct val="80000"/>
              </a:lnSpc>
            </a:pPr>
            <a:r>
              <a:rPr lang="en-US" sz="2500" dirty="0" smtClean="0">
                <a:solidFill>
                  <a:srgbClr val="000000"/>
                </a:solidFill>
                <a:latin typeface="Times New Roman" pitchFamily="18" charset="0"/>
                <a:ea typeface="ＭＳ Ｐゴシック" pitchFamily="34" charset="-128"/>
              </a:rPr>
              <a:t>The program issues the same </a:t>
            </a:r>
            <a:r>
              <a:rPr lang="en-US" sz="2500" dirty="0" smtClean="0">
                <a:solidFill>
                  <a:srgbClr val="000000"/>
                </a:solidFill>
                <a:latin typeface="Lucida Console" pitchFamily="49" charset="0"/>
                <a:ea typeface="ＭＳ Ｐゴシック" pitchFamily="34" charset="-128"/>
              </a:rPr>
              <a:t>move</a:t>
            </a:r>
            <a:r>
              <a:rPr lang="en-US" sz="2500" dirty="0">
                <a:solidFill>
                  <a:srgbClr val="000000"/>
                </a:solidFill>
                <a:latin typeface="Times New Roman" pitchFamily="18" charset="0"/>
                <a:ea typeface="ＭＳ Ｐゴシック" pitchFamily="34" charset="-128"/>
              </a:rPr>
              <a:t> </a:t>
            </a:r>
            <a:r>
              <a:rPr lang="en-US" sz="2500" dirty="0" smtClean="0">
                <a:solidFill>
                  <a:srgbClr val="000000"/>
                </a:solidFill>
                <a:latin typeface="Times New Roman" pitchFamily="18" charset="0"/>
                <a:ea typeface="ＭＳ Ｐゴシック" pitchFamily="34" charset="-128"/>
              </a:rPr>
              <a:t>method to each animal object, but each object knows how to modify its location appropriately for its specific type of movement. </a:t>
            </a:r>
          </a:p>
          <a:p>
            <a:pPr eaLnBrk="1" hangingPunct="1">
              <a:lnSpc>
                <a:spcPct val="80000"/>
              </a:lnSpc>
            </a:pPr>
            <a:r>
              <a:rPr lang="en-US" sz="2500" dirty="0" smtClean="0">
                <a:solidFill>
                  <a:srgbClr val="000000"/>
                </a:solidFill>
                <a:latin typeface="Times New Roman" pitchFamily="18" charset="0"/>
                <a:ea typeface="ＭＳ Ｐゴシック" pitchFamily="34" charset="-128"/>
              </a:rPr>
              <a:t>Relying on each object to know how to </a:t>
            </a:r>
            <a:r>
              <a:rPr lang="ja-JP" altLang="en-US" sz="2500" smtClean="0">
                <a:solidFill>
                  <a:srgbClr val="000000"/>
                </a:solidFill>
                <a:latin typeface="Times New Roman" pitchFamily="18" charset="0"/>
                <a:ea typeface="ＭＳ Ｐゴシック" pitchFamily="34" charset="-128"/>
              </a:rPr>
              <a:t>“</a:t>
            </a:r>
            <a:r>
              <a:rPr lang="en-US" altLang="ja-JP" sz="2500" dirty="0" smtClean="0">
                <a:solidFill>
                  <a:srgbClr val="000000"/>
                </a:solidFill>
                <a:latin typeface="Times New Roman" pitchFamily="18" charset="0"/>
                <a:ea typeface="ＭＳ Ｐゴシック" pitchFamily="34" charset="-128"/>
              </a:rPr>
              <a:t>do the right thing</a:t>
            </a:r>
            <a:r>
              <a:rPr lang="ja-JP" altLang="en-US" sz="2500" smtClean="0">
                <a:solidFill>
                  <a:srgbClr val="000000"/>
                </a:solidFill>
                <a:latin typeface="Times New Roman" pitchFamily="18" charset="0"/>
                <a:ea typeface="ＭＳ Ｐゴシック" pitchFamily="34" charset="-128"/>
              </a:rPr>
              <a:t>”</a:t>
            </a:r>
            <a:r>
              <a:rPr lang="en-US" altLang="ja-JP" sz="2500" dirty="0" smtClean="0">
                <a:solidFill>
                  <a:srgbClr val="000000"/>
                </a:solidFill>
                <a:latin typeface="Times New Roman" pitchFamily="18" charset="0"/>
                <a:ea typeface="ＭＳ Ｐゴシック" pitchFamily="34" charset="-128"/>
              </a:rPr>
              <a:t> in response to the same method call is the key concept of polymorphism. </a:t>
            </a:r>
          </a:p>
          <a:p>
            <a:pPr eaLnBrk="1" hangingPunct="1">
              <a:lnSpc>
                <a:spcPct val="80000"/>
              </a:lnSpc>
            </a:pPr>
            <a:r>
              <a:rPr lang="en-US" sz="2500" dirty="0" smtClean="0">
                <a:solidFill>
                  <a:srgbClr val="000000"/>
                </a:solidFill>
                <a:latin typeface="Times New Roman" pitchFamily="18" charset="0"/>
                <a:ea typeface="ＭＳ Ｐゴシック" pitchFamily="34" charset="-128"/>
              </a:rPr>
              <a:t>The same method to a variety of objects has </a:t>
            </a:r>
            <a:r>
              <a:rPr lang="ja-JP" altLang="en-US" sz="2500" smtClean="0">
                <a:solidFill>
                  <a:srgbClr val="000000"/>
                </a:solidFill>
                <a:latin typeface="Times New Roman" pitchFamily="18" charset="0"/>
                <a:ea typeface="ＭＳ Ｐゴシック" pitchFamily="34" charset="-128"/>
              </a:rPr>
              <a:t>“</a:t>
            </a:r>
            <a:r>
              <a:rPr lang="en-US" altLang="ja-JP" sz="2500" dirty="0" smtClean="0">
                <a:solidFill>
                  <a:srgbClr val="000000"/>
                </a:solidFill>
                <a:latin typeface="Times New Roman" pitchFamily="18" charset="0"/>
                <a:ea typeface="ＭＳ Ｐゴシック" pitchFamily="34" charset="-128"/>
              </a:rPr>
              <a:t>many forms</a:t>
            </a:r>
            <a:r>
              <a:rPr lang="ja-JP" altLang="en-US" sz="2500" smtClean="0">
                <a:solidFill>
                  <a:srgbClr val="000000"/>
                </a:solidFill>
                <a:latin typeface="Times New Roman" pitchFamily="18" charset="0"/>
                <a:ea typeface="ＭＳ Ｐゴシック" pitchFamily="34" charset="-128"/>
              </a:rPr>
              <a:t>”</a:t>
            </a:r>
            <a:r>
              <a:rPr lang="en-US" altLang="ja-JP" sz="2500" dirty="0" smtClean="0">
                <a:solidFill>
                  <a:srgbClr val="000000"/>
                </a:solidFill>
                <a:latin typeface="Times New Roman" pitchFamily="18" charset="0"/>
                <a:ea typeface="ＭＳ Ｐゴシック" pitchFamily="34" charset="-128"/>
              </a:rPr>
              <a:t> of results—hence the term polymorphism.</a:t>
            </a:r>
            <a:endParaRPr lang="en-US" sz="2500" dirty="0" smtClean="0">
              <a:solidFill>
                <a:srgbClr val="000000"/>
              </a:solidFill>
              <a:latin typeface="Times New Roman" pitchFamily="18" charset="0"/>
              <a:ea typeface="ＭＳ Ｐゴシック" pitchFamily="34" charset="-128"/>
            </a:endParaRP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Polymorphism Example (2)</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Imagine an application where there are two different type of bank accounts: Personal Account and Business Account.  The way the interest is calculated for each bank account is different. Personal accounts accrue fixed interest but Business accounts accrue variable interest based on the market value.</a:t>
            </a:r>
          </a:p>
          <a:p>
            <a:r>
              <a:rPr lang="en-US" dirty="0" smtClean="0"/>
              <a:t>By </a:t>
            </a:r>
            <a:r>
              <a:rPr lang="en-US" b="1" dirty="0" smtClean="0"/>
              <a:t>overriding</a:t>
            </a:r>
            <a:r>
              <a:rPr lang="en-US" dirty="0" smtClean="0"/>
              <a:t> the “</a:t>
            </a:r>
            <a:r>
              <a:rPr lang="en-US" dirty="0" err="1" smtClean="0"/>
              <a:t>applyInterest</a:t>
            </a:r>
            <a:r>
              <a:rPr lang="en-US" dirty="0" smtClean="0"/>
              <a:t>” methods in the Personal </a:t>
            </a:r>
            <a:r>
              <a:rPr lang="en-US" dirty="0"/>
              <a:t>A</a:t>
            </a:r>
            <a:r>
              <a:rPr lang="en-US" dirty="0" smtClean="0"/>
              <a:t>ccount and Business Account</a:t>
            </a:r>
            <a:r>
              <a:rPr lang="en-US" dirty="0"/>
              <a:t> </a:t>
            </a:r>
            <a:r>
              <a:rPr lang="en-US" dirty="0" smtClean="0"/>
              <a:t>subclasses, the interest can be calculated properly based on the type of account</a:t>
            </a:r>
            <a:endParaRPr lang="en-US" dirty="0"/>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Polymorphism Example (2)</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1295400" y="1524000"/>
            <a:ext cx="6380163" cy="4967288"/>
          </a:xfrm>
          <a:prstGeom prst="rect">
            <a:avLst/>
          </a:prstGeom>
          <a:noFill/>
          <a:ln w="9525">
            <a:noFill/>
            <a:miter lim="800000"/>
            <a:headEnd/>
            <a:tailEnd/>
          </a:ln>
        </p:spPr>
      </p:pic>
      <p:sp>
        <p:nvSpPr>
          <p:cNvPr id="5" name="Slide Number Placeholder 2"/>
          <p:cNvSpPr>
            <a:spLocks noGrp="1"/>
          </p:cNvSpPr>
          <p:nvPr/>
        </p:nvSpPr>
        <p:spPr bwMode="auto">
          <a:xfrm>
            <a:off x="2971800" y="6360078"/>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Polymorphism Example (2)</a:t>
            </a:r>
          </a:p>
        </p:txBody>
      </p:sp>
      <p:sp>
        <p:nvSpPr>
          <p:cNvPr id="3" name="Content Placeholder 2"/>
          <p:cNvSpPr>
            <a:spLocks noGrp="1"/>
          </p:cNvSpPr>
          <p:nvPr>
            <p:ph idx="1"/>
          </p:nvPr>
        </p:nvSpPr>
        <p:spPr>
          <a:xfrm>
            <a:off x="457200" y="1676400"/>
            <a:ext cx="8229600" cy="2057400"/>
          </a:xfrm>
        </p:spPr>
        <p:txBody>
          <a:bodyPr>
            <a:normAutofit fontScale="77500" lnSpcReduction="20000"/>
          </a:bodyPr>
          <a:lstStyle/>
          <a:p>
            <a:pPr>
              <a:defRPr/>
            </a:pPr>
            <a:r>
              <a:rPr lang="en-US" dirty="0" smtClean="0"/>
              <a:t>Polymorphism allows us to define an array of Bank Account and create an object of any of the subclasses (Personal Account or Business Account) for each element in the array and call the </a:t>
            </a:r>
            <a:r>
              <a:rPr lang="en-US" b="1" dirty="0" err="1" smtClean="0"/>
              <a:t>applyInterest</a:t>
            </a:r>
            <a:r>
              <a:rPr lang="en-US" dirty="0" smtClean="0"/>
              <a:t> method and expect the interest is calculated correctly base on each type of account</a:t>
            </a:r>
          </a:p>
          <a:p>
            <a:pPr marL="0" indent="0">
              <a:buFontTx/>
              <a:buNone/>
              <a:defRPr/>
            </a:pPr>
            <a:endParaRPr lang="en-US" dirty="0" smtClean="0">
              <a:latin typeface="Courier New" pitchFamily="49" charset="0"/>
              <a:cs typeface="Courier New" pitchFamily="49" charset="0"/>
            </a:endParaRPr>
          </a:p>
        </p:txBody>
      </p:sp>
      <p:sp>
        <p:nvSpPr>
          <p:cNvPr id="12293" name="TextBox 5"/>
          <p:cNvSpPr txBox="1">
            <a:spLocks noChangeArrowheads="1"/>
          </p:cNvSpPr>
          <p:nvPr/>
        </p:nvSpPr>
        <p:spPr bwMode="auto">
          <a:xfrm>
            <a:off x="609600" y="3581400"/>
            <a:ext cx="8001000" cy="2862322"/>
          </a:xfrm>
          <a:prstGeom prst="rect">
            <a:avLst/>
          </a:prstGeom>
          <a:solidFill>
            <a:schemeClr val="bg1">
              <a:lumMod val="85000"/>
            </a:schemeClr>
          </a:solidFill>
          <a:ln w="12700">
            <a:solidFill>
              <a:schemeClr val="tx1"/>
            </a:solidFill>
            <a:miter lim="800000"/>
            <a:headEnd/>
            <a:tailEnd/>
          </a:ln>
        </p:spPr>
        <p:txBody>
          <a:bodyPr>
            <a:spAutoFit/>
          </a:bodyPr>
          <a:lstStyle/>
          <a:p>
            <a:r>
              <a:rPr lang="en-US" altLang="en-US" sz="2000" dirty="0" err="1">
                <a:latin typeface="Courier New" pitchFamily="49" charset="0"/>
                <a:cs typeface="Courier New" pitchFamily="49" charset="0"/>
              </a:rPr>
              <a:t>BankAccount</a:t>
            </a:r>
            <a:r>
              <a:rPr lang="en-US" altLang="en-US" sz="2000" dirty="0">
                <a:latin typeface="Courier New" pitchFamily="49" charset="0"/>
                <a:cs typeface="Courier New" pitchFamily="49" charset="0"/>
              </a:rPr>
              <a:t>[] accounts = new </a:t>
            </a:r>
            <a:r>
              <a:rPr lang="en-US" altLang="en-US" sz="2000" dirty="0" err="1">
                <a:latin typeface="Courier New" pitchFamily="49" charset="0"/>
                <a:cs typeface="Courier New" pitchFamily="49" charset="0"/>
              </a:rPr>
              <a:t>BankAccount</a:t>
            </a:r>
            <a:r>
              <a:rPr lang="en-US" altLang="en-US" sz="2000" dirty="0">
                <a:latin typeface="Courier New" pitchFamily="49" charset="0"/>
                <a:cs typeface="Courier New" pitchFamily="49" charset="0"/>
              </a:rPr>
              <a:t>[2];</a:t>
            </a:r>
          </a:p>
          <a:p>
            <a:endParaRPr lang="en-US" altLang="en-US" sz="2000" dirty="0">
              <a:latin typeface="Courier New" pitchFamily="49" charset="0"/>
              <a:cs typeface="Courier New" pitchFamily="49" charset="0"/>
            </a:endParaRPr>
          </a:p>
          <a:p>
            <a:r>
              <a:rPr lang="en-US" altLang="en-US" sz="2000" dirty="0">
                <a:latin typeface="Courier New" pitchFamily="49" charset="0"/>
                <a:cs typeface="Courier New" pitchFamily="49" charset="0"/>
              </a:rPr>
              <a:t>accounts[0] = new </a:t>
            </a:r>
            <a:r>
              <a:rPr lang="en-US" altLang="en-US" sz="2000" dirty="0" err="1">
                <a:latin typeface="Courier New" pitchFamily="49" charset="0"/>
                <a:cs typeface="Courier New" pitchFamily="49" charset="0"/>
              </a:rPr>
              <a:t>BusinessAccount</a:t>
            </a:r>
            <a:r>
              <a:rPr lang="en-US" altLang="en-US" sz="2000" dirty="0">
                <a:latin typeface="Courier New" pitchFamily="49" charset="0"/>
                <a:cs typeface="Courier New" pitchFamily="49" charset="0"/>
              </a:rPr>
              <a:t>();</a:t>
            </a:r>
          </a:p>
          <a:p>
            <a:r>
              <a:rPr lang="en-US" altLang="en-US" sz="2000" dirty="0">
                <a:latin typeface="Courier New" pitchFamily="49" charset="0"/>
                <a:cs typeface="Courier New" pitchFamily="49" charset="0"/>
              </a:rPr>
              <a:t>accounts[1] = new </a:t>
            </a:r>
            <a:r>
              <a:rPr lang="en-US" altLang="en-US" sz="2000" dirty="0" err="1">
                <a:latin typeface="Courier New" pitchFamily="49" charset="0"/>
                <a:cs typeface="Courier New" pitchFamily="49" charset="0"/>
              </a:rPr>
              <a:t>PersonalAccount</a:t>
            </a:r>
            <a:r>
              <a:rPr lang="en-US" altLang="en-US" sz="2000" dirty="0">
                <a:latin typeface="Courier New" pitchFamily="49" charset="0"/>
                <a:cs typeface="Courier New" pitchFamily="49" charset="0"/>
              </a:rPr>
              <a:t>();</a:t>
            </a:r>
          </a:p>
          <a:p>
            <a:endParaRPr lang="en-US" altLang="en-US" sz="2000" dirty="0">
              <a:latin typeface="Courier New" pitchFamily="49" charset="0"/>
              <a:cs typeface="Courier New" pitchFamily="49" charset="0"/>
            </a:endParaRPr>
          </a:p>
          <a:p>
            <a:r>
              <a:rPr lang="en-US" altLang="en-US" sz="2000" dirty="0">
                <a:latin typeface="Courier New" pitchFamily="49" charset="0"/>
                <a:cs typeface="Courier New" pitchFamily="49" charset="0"/>
              </a:rPr>
              <a:t>accounts[0].</a:t>
            </a:r>
            <a:r>
              <a:rPr lang="en-US" altLang="en-US" sz="2000" dirty="0" err="1">
                <a:latin typeface="Courier New" pitchFamily="49" charset="0"/>
                <a:cs typeface="Courier New" pitchFamily="49" charset="0"/>
              </a:rPr>
              <a:t>applyInterest</a:t>
            </a:r>
            <a:r>
              <a:rPr lang="en-US" altLang="en-US" sz="2000" dirty="0">
                <a:latin typeface="Courier New" pitchFamily="49" charset="0"/>
                <a:cs typeface="Courier New" pitchFamily="49" charset="0"/>
              </a:rPr>
              <a:t>();</a:t>
            </a:r>
          </a:p>
          <a:p>
            <a:r>
              <a:rPr lang="en-US" altLang="en-US" sz="2000" dirty="0">
                <a:latin typeface="Courier New" pitchFamily="49" charset="0"/>
                <a:cs typeface="Courier New" pitchFamily="49" charset="0"/>
              </a:rPr>
              <a:t>accounts[1].</a:t>
            </a:r>
            <a:r>
              <a:rPr lang="en-US" altLang="en-US" sz="2000" dirty="0" err="1">
                <a:latin typeface="Courier New" pitchFamily="49" charset="0"/>
                <a:cs typeface="Courier New" pitchFamily="49" charset="0"/>
              </a:rPr>
              <a:t>applyInterest</a:t>
            </a:r>
            <a:r>
              <a:rPr lang="en-US" altLang="en-US" sz="2000" dirty="0">
                <a:latin typeface="Courier New" pitchFamily="49" charset="0"/>
                <a:cs typeface="Courier New" pitchFamily="49" charset="0"/>
              </a:rPr>
              <a:t>();</a:t>
            </a:r>
          </a:p>
          <a:p>
            <a:endParaRPr lang="en-US" altLang="en-US" sz="2000" dirty="0">
              <a:latin typeface="Courier New" pitchFamily="49" charset="0"/>
              <a:cs typeface="Courier New" pitchFamily="49" charset="0"/>
            </a:endParaRPr>
          </a:p>
          <a:p>
            <a:endParaRPr lang="en-US" altLang="en-US" sz="2000" dirty="0"/>
          </a:p>
        </p:txBody>
      </p:sp>
      <p:sp>
        <p:nvSpPr>
          <p:cNvPr id="6" name="Slide Number Placeholder 2"/>
          <p:cNvSpPr>
            <a:spLocks noGrp="1"/>
          </p:cNvSpPr>
          <p:nvPr/>
        </p:nvSpPr>
        <p:spPr bwMode="auto">
          <a:xfrm>
            <a:off x="2971800" y="6427773"/>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a:t>
            </a:r>
            <a:fld id="{F0E50D2C-C03D-435B-BEFD-6C203599A6F5}" type="slidenum">
              <a:rPr lang="en-US"/>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t>Benefits of Polymorphism </a:t>
            </a:r>
            <a:endParaRPr lang="en-US" dirty="0" smtClean="0">
              <a:solidFill>
                <a:srgbClr val="3380E6"/>
              </a:solidFill>
              <a:latin typeface="Arial"/>
              <a:ea typeface="+mj-ea"/>
            </a:endParaRPr>
          </a:p>
        </p:txBody>
      </p:sp>
      <p:sp>
        <p:nvSpPr>
          <p:cNvPr id="28674" name="Text Placeholder 2"/>
          <p:cNvSpPr>
            <a:spLocks noGrp="1"/>
          </p:cNvSpPr>
          <p:nvPr>
            <p:ph type="body" idx="1"/>
          </p:nvPr>
        </p:nvSpPr>
        <p:spPr/>
        <p:txBody>
          <a:bodyPr>
            <a:normAutofit fontScale="92500"/>
          </a:bodyPr>
          <a:lstStyle/>
          <a:p>
            <a:pPr eaLnBrk="1" hangingPunct="1"/>
            <a:r>
              <a:rPr lang="en-US" dirty="0" smtClean="0">
                <a:solidFill>
                  <a:srgbClr val="000000"/>
                </a:solidFill>
                <a:ea typeface="ＭＳ Ｐゴシック" pitchFamily="34" charset="-128"/>
              </a:rPr>
              <a:t>With polymorphism, we can design and implement systems that are easily </a:t>
            </a:r>
            <a:r>
              <a:rPr lang="en-US" i="1" dirty="0" smtClean="0">
                <a:solidFill>
                  <a:srgbClr val="000000"/>
                </a:solidFill>
                <a:ea typeface="ＭＳ Ｐゴシック" pitchFamily="34" charset="-128"/>
              </a:rPr>
              <a:t>extensible</a:t>
            </a:r>
          </a:p>
          <a:p>
            <a:pPr lvl="1" eaLnBrk="1" hangingPunct="1"/>
            <a:r>
              <a:rPr lang="en-US" dirty="0" smtClean="0">
                <a:solidFill>
                  <a:srgbClr val="000000"/>
                </a:solidFill>
                <a:ea typeface="ＭＳ Ｐゴシック" pitchFamily="34" charset="-128"/>
              </a:rPr>
              <a:t>New classes can be added with little or no modification to the general portions of the program, as long as the new classes are part of the inheritance hierarchy that the program processes generically. </a:t>
            </a:r>
          </a:p>
          <a:p>
            <a:pPr lvl="1" eaLnBrk="1" hangingPunct="1"/>
            <a:r>
              <a:rPr lang="en-US" dirty="0" smtClean="0">
                <a:solidFill>
                  <a:srgbClr val="000000"/>
                </a:solidFill>
                <a:ea typeface="ＭＳ Ｐゴシック" pitchFamily="34" charset="-128"/>
              </a:rPr>
              <a:t>The only parts of a program that must be altered to accommodate new classes are those that require direct knowledge of the new classes that we add to the hierarchy. </a:t>
            </a: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When Polymorphism Works</a:t>
            </a:r>
          </a:p>
        </p:txBody>
      </p:sp>
      <p:sp>
        <p:nvSpPr>
          <p:cNvPr id="14339" name="Content Placeholder 2"/>
          <p:cNvSpPr>
            <a:spLocks noGrp="1"/>
          </p:cNvSpPr>
          <p:nvPr>
            <p:ph idx="1"/>
          </p:nvPr>
        </p:nvSpPr>
        <p:spPr/>
        <p:txBody>
          <a:bodyPr/>
          <a:lstStyle/>
          <a:p>
            <a:r>
              <a:rPr lang="en-US" altLang="en-US" dirty="0" smtClean="0"/>
              <a:t>Polymorphism conditions that should be met:</a:t>
            </a:r>
          </a:p>
          <a:p>
            <a:pPr lvl="1"/>
            <a:r>
              <a:rPr lang="en-US" altLang="en-US" dirty="0" smtClean="0"/>
              <a:t>The method call for a derived class object must be through a variable of a base class type</a:t>
            </a:r>
          </a:p>
          <a:p>
            <a:pPr lvl="1"/>
            <a:r>
              <a:rPr lang="en-US" altLang="en-US" dirty="0" smtClean="0"/>
              <a:t>The method in the subclass must override the method in the </a:t>
            </a:r>
            <a:r>
              <a:rPr lang="en-US" altLang="en-US" dirty="0" err="1" smtClean="0"/>
              <a:t>superclass</a:t>
            </a:r>
            <a:endParaRPr lang="en-US" altLang="en-US" dirty="0" smtClean="0"/>
          </a:p>
        </p:txBody>
      </p:sp>
      <p:sp>
        <p:nvSpPr>
          <p:cNvPr id="5"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latin typeface="Arial"/>
                <a:ea typeface="+mj-ea"/>
              </a:rPr>
              <a:t>Demonstrating Polymorphic Behavior</a:t>
            </a:r>
          </a:p>
        </p:txBody>
      </p:sp>
      <p:sp>
        <p:nvSpPr>
          <p:cNvPr id="45058" name="Text Placeholder 2"/>
          <p:cNvSpPr>
            <a:spLocks noGrp="1"/>
          </p:cNvSpPr>
          <p:nvPr>
            <p:ph type="body" idx="1"/>
          </p:nvPr>
        </p:nvSpPr>
        <p:spPr/>
        <p:txBody>
          <a:bodyPr/>
          <a:lstStyle/>
          <a:p>
            <a:pPr eaLnBrk="1" hangingPunct="1">
              <a:lnSpc>
                <a:spcPct val="90000"/>
              </a:lnSpc>
            </a:pPr>
            <a:r>
              <a:rPr lang="en-US" sz="2500" dirty="0" smtClean="0">
                <a:solidFill>
                  <a:srgbClr val="000000"/>
                </a:solidFill>
                <a:ea typeface="ＭＳ Ｐゴシック" pitchFamily="34" charset="-128"/>
              </a:rPr>
              <a:t>In the next example, we aim a </a:t>
            </a:r>
            <a:r>
              <a:rPr lang="en-US" sz="2500" dirty="0" err="1" smtClean="0">
                <a:solidFill>
                  <a:srgbClr val="000000"/>
                </a:solidFill>
                <a:ea typeface="ＭＳ Ｐゴシック" pitchFamily="34" charset="-128"/>
              </a:rPr>
              <a:t>superclass</a:t>
            </a:r>
            <a:r>
              <a:rPr lang="en-US" sz="2500" dirty="0" smtClean="0">
                <a:solidFill>
                  <a:srgbClr val="000000"/>
                </a:solidFill>
                <a:ea typeface="ＭＳ Ｐゴシック" pitchFamily="34" charset="-128"/>
              </a:rPr>
              <a:t> reference at a subclass object. </a:t>
            </a:r>
          </a:p>
          <a:p>
            <a:pPr lvl="1" eaLnBrk="1" hangingPunct="1">
              <a:lnSpc>
                <a:spcPct val="90000"/>
              </a:lnSpc>
            </a:pPr>
            <a:r>
              <a:rPr lang="en-US" sz="2100" dirty="0" smtClean="0">
                <a:solidFill>
                  <a:srgbClr val="000000"/>
                </a:solidFill>
                <a:ea typeface="ＭＳ Ｐゴシック" pitchFamily="34" charset="-128"/>
              </a:rPr>
              <a:t>Invoking a method on a subclass object via a </a:t>
            </a:r>
            <a:r>
              <a:rPr lang="en-US" sz="2100" dirty="0" err="1" smtClean="0">
                <a:solidFill>
                  <a:srgbClr val="000000"/>
                </a:solidFill>
                <a:ea typeface="ＭＳ Ｐゴシック" pitchFamily="34" charset="-128"/>
              </a:rPr>
              <a:t>superclass</a:t>
            </a:r>
            <a:r>
              <a:rPr lang="en-US" sz="2100" dirty="0" smtClean="0">
                <a:solidFill>
                  <a:srgbClr val="000000"/>
                </a:solidFill>
                <a:ea typeface="ＭＳ Ｐゴシック" pitchFamily="34" charset="-128"/>
              </a:rPr>
              <a:t> reference invokes the subclass functionality</a:t>
            </a:r>
          </a:p>
          <a:p>
            <a:pPr lvl="1" eaLnBrk="1" hangingPunct="1">
              <a:lnSpc>
                <a:spcPct val="90000"/>
              </a:lnSpc>
            </a:pPr>
            <a:r>
              <a:rPr lang="en-US" sz="2100" dirty="0" smtClean="0">
                <a:solidFill>
                  <a:srgbClr val="000000"/>
                </a:solidFill>
                <a:ea typeface="ＭＳ Ｐゴシック" pitchFamily="34" charset="-128"/>
              </a:rPr>
              <a:t>The type of the</a:t>
            </a:r>
            <a:r>
              <a:rPr lang="en-US" sz="2100" i="1" dirty="0" smtClean="0">
                <a:solidFill>
                  <a:srgbClr val="000000"/>
                </a:solidFill>
                <a:ea typeface="ＭＳ Ｐゴシック" pitchFamily="34" charset="-128"/>
              </a:rPr>
              <a:t> </a:t>
            </a:r>
            <a:r>
              <a:rPr lang="en-US" sz="2100" dirty="0" smtClean="0">
                <a:solidFill>
                  <a:srgbClr val="000000"/>
                </a:solidFill>
                <a:ea typeface="ＭＳ Ｐゴシック" pitchFamily="34" charset="-128"/>
              </a:rPr>
              <a:t>referenced object, not the type of the variable, determines which method is called</a:t>
            </a:r>
          </a:p>
          <a:p>
            <a:pPr eaLnBrk="1" hangingPunct="1">
              <a:lnSpc>
                <a:spcPct val="90000"/>
              </a:lnSpc>
            </a:pPr>
            <a:r>
              <a:rPr lang="en-US" sz="2500" dirty="0" smtClean="0">
                <a:solidFill>
                  <a:srgbClr val="000000"/>
                </a:solidFill>
                <a:ea typeface="ＭＳ Ｐゴシック" pitchFamily="34" charset="-128"/>
              </a:rPr>
              <a:t>This example demonstrates that an object of a subclass can be treated as an object of its </a:t>
            </a:r>
            <a:r>
              <a:rPr lang="en-US" sz="2500" dirty="0" err="1" smtClean="0">
                <a:solidFill>
                  <a:srgbClr val="000000"/>
                </a:solidFill>
                <a:ea typeface="ＭＳ Ｐゴシック" pitchFamily="34" charset="-128"/>
              </a:rPr>
              <a:t>superclass</a:t>
            </a:r>
            <a:r>
              <a:rPr lang="en-US" sz="2500" dirty="0" smtClean="0">
                <a:solidFill>
                  <a:srgbClr val="000000"/>
                </a:solidFill>
                <a:ea typeface="ＭＳ Ｐゴシック" pitchFamily="34" charset="-128"/>
              </a:rPr>
              <a:t>, enabling various interesting manipulations. </a:t>
            </a:r>
          </a:p>
          <a:p>
            <a:pPr eaLnBrk="1" hangingPunct="1">
              <a:lnSpc>
                <a:spcPct val="90000"/>
              </a:lnSpc>
            </a:pPr>
            <a:r>
              <a:rPr lang="en-US" sz="2500" dirty="0" smtClean="0">
                <a:solidFill>
                  <a:srgbClr val="000000"/>
                </a:solidFill>
                <a:ea typeface="ＭＳ Ｐゴシック" pitchFamily="34" charset="-128"/>
              </a:rPr>
              <a:t>A program can create an array of </a:t>
            </a:r>
            <a:r>
              <a:rPr lang="en-US" sz="2500" dirty="0" err="1" smtClean="0">
                <a:solidFill>
                  <a:srgbClr val="000000"/>
                </a:solidFill>
                <a:ea typeface="ＭＳ Ｐゴシック" pitchFamily="34" charset="-128"/>
              </a:rPr>
              <a:t>superclass</a:t>
            </a:r>
            <a:r>
              <a:rPr lang="en-US" sz="2500" dirty="0" smtClean="0">
                <a:solidFill>
                  <a:srgbClr val="000000"/>
                </a:solidFill>
                <a:ea typeface="ＭＳ Ｐゴシック" pitchFamily="34" charset="-128"/>
              </a:rPr>
              <a:t> variables that refer to objects of many subclass types. </a:t>
            </a:r>
          </a:p>
          <a:p>
            <a:pPr lvl="1" eaLnBrk="1" hangingPunct="1">
              <a:lnSpc>
                <a:spcPct val="90000"/>
              </a:lnSpc>
            </a:pPr>
            <a:r>
              <a:rPr lang="en-US" sz="2100" dirty="0" smtClean="0">
                <a:solidFill>
                  <a:srgbClr val="000000"/>
                </a:solidFill>
                <a:ea typeface="ＭＳ Ｐゴシック" pitchFamily="34" charset="-128"/>
              </a:rPr>
              <a:t>Allowed because each subclass object </a:t>
            </a:r>
            <a:r>
              <a:rPr lang="en-US" sz="2100" i="1" dirty="0" smtClean="0">
                <a:solidFill>
                  <a:srgbClr val="000000"/>
                </a:solidFill>
                <a:ea typeface="ＭＳ Ｐゴシック" pitchFamily="34" charset="-128"/>
              </a:rPr>
              <a:t>is an </a:t>
            </a:r>
            <a:r>
              <a:rPr lang="en-US" sz="2100" dirty="0" smtClean="0">
                <a:solidFill>
                  <a:srgbClr val="000000"/>
                </a:solidFill>
                <a:ea typeface="ＭＳ Ｐゴシック" pitchFamily="34" charset="-128"/>
              </a:rPr>
              <a:t>object of its </a:t>
            </a:r>
            <a:r>
              <a:rPr lang="en-US" sz="2100" dirty="0" err="1" smtClean="0">
                <a:solidFill>
                  <a:srgbClr val="000000"/>
                </a:solidFill>
                <a:ea typeface="ＭＳ Ｐゴシック" pitchFamily="34" charset="-128"/>
              </a:rPr>
              <a:t>superclass</a:t>
            </a:r>
            <a:r>
              <a:rPr lang="en-US" sz="2100" dirty="0" smtClean="0">
                <a:solidFill>
                  <a:srgbClr val="000000"/>
                </a:solidFill>
                <a:ea typeface="ＭＳ Ｐゴシック" pitchFamily="34" charset="-128"/>
              </a:rPr>
              <a:t>. </a:t>
            </a:r>
          </a:p>
        </p:txBody>
      </p:sp>
      <p:sp>
        <p:nvSpPr>
          <p:cNvPr id="4" name="Slide Number Placeholder 2"/>
          <p:cNvSpPr>
            <a:spLocks noGrp="1"/>
          </p:cNvSpPr>
          <p:nvPr/>
        </p:nvSpPr>
        <p:spPr bwMode="auto">
          <a:xfrm>
            <a:off x="2971800" y="6172200"/>
            <a:ext cx="2895600" cy="365125"/>
          </a:xfrm>
          <a:prstGeom prst="rect">
            <a:avLst/>
          </a:prstGeom>
          <a:noFill/>
          <a:ln>
            <a:miter lim="800000"/>
            <a:headEnd/>
            <a:tailEnd/>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0E50D2C-C03D-435B-BEFD-6C203599A6F5}" type="slidenum">
              <a:rPr lang="en-US"/>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1026</Words>
  <Application>Microsoft Office PowerPoint</Application>
  <PresentationFormat>On-screen Show (4:3)</PresentationFormat>
  <Paragraphs>97</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Polymorphism</vt:lpstr>
      <vt:lpstr>Polymorphism Example (1)</vt:lpstr>
      <vt:lpstr>Polymorphism Example (1)</vt:lpstr>
      <vt:lpstr>Polymorphism Example (2)</vt:lpstr>
      <vt:lpstr>Polymorphism Example (2)</vt:lpstr>
      <vt:lpstr>Polymorphism Example (2)</vt:lpstr>
      <vt:lpstr>Benefits of Polymorphism </vt:lpstr>
      <vt:lpstr>When Polymorphism Works</vt:lpstr>
      <vt:lpstr>Demonstrating Polymorphic Behavior</vt:lpstr>
      <vt:lpstr>Demonstrating Polymorphic Behavior</vt:lpstr>
      <vt:lpstr>Demonstrating Polymorphic Behavior</vt:lpstr>
      <vt:lpstr>Employee Example</vt:lpstr>
      <vt:lpstr>Employee Class</vt:lpstr>
      <vt:lpstr>Exempt Class</vt:lpstr>
      <vt:lpstr>Contractor Class</vt:lpstr>
      <vt:lpstr>Payroll Main Class</vt:lpstr>
    </vt:vector>
  </TitlesOfParts>
  <Company>Teradyne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Teradyne User</dc:creator>
  <cp:lastModifiedBy>amir_hallajpour@hotmail.com</cp:lastModifiedBy>
  <cp:revision>5</cp:revision>
  <dcterms:created xsi:type="dcterms:W3CDTF">2015-03-03T08:03:13Z</dcterms:created>
  <dcterms:modified xsi:type="dcterms:W3CDTF">2015-04-26T20:28:00Z</dcterms:modified>
</cp:coreProperties>
</file>